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4" r:id="rId1"/>
  </p:sldMasterIdLst>
  <p:notesMasterIdLst>
    <p:notesMasterId r:id="rId24"/>
  </p:notesMasterIdLst>
  <p:handoutMasterIdLst>
    <p:handoutMasterId r:id="rId25"/>
  </p:handoutMasterIdLst>
  <p:sldIdLst>
    <p:sldId id="448" r:id="rId2"/>
    <p:sldId id="412" r:id="rId3"/>
    <p:sldId id="451" r:id="rId4"/>
    <p:sldId id="452" r:id="rId5"/>
    <p:sldId id="453" r:id="rId6"/>
    <p:sldId id="430" r:id="rId7"/>
    <p:sldId id="295" r:id="rId8"/>
    <p:sldId id="293" r:id="rId9"/>
    <p:sldId id="309" r:id="rId10"/>
    <p:sldId id="440" r:id="rId11"/>
    <p:sldId id="413" r:id="rId12"/>
    <p:sldId id="414" r:id="rId13"/>
    <p:sldId id="416" r:id="rId14"/>
    <p:sldId id="455" r:id="rId15"/>
    <p:sldId id="454" r:id="rId16"/>
    <p:sldId id="456" r:id="rId17"/>
    <p:sldId id="443" r:id="rId18"/>
    <p:sldId id="457" r:id="rId19"/>
    <p:sldId id="458" r:id="rId20"/>
    <p:sldId id="446" r:id="rId21"/>
    <p:sldId id="431" r:id="rId22"/>
    <p:sldId id="432" r:id="rId23"/>
  </p:sldIdLst>
  <p:sldSz cx="9144000" cy="6858000" type="screen4x3"/>
  <p:notesSz cx="6858000" cy="8686800"/>
  <p:custDataLst>
    <p:tags r:id="rId2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36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3"/>
    <a:srgbClr val="FFFFCC"/>
    <a:srgbClr val="65A8B3"/>
    <a:srgbClr val="4E939F"/>
    <a:srgbClr val="73B1BB"/>
    <a:srgbClr val="529CA8"/>
    <a:srgbClr val="396B73"/>
    <a:srgbClr val="A3CA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18" autoAdjust="0"/>
    <p:restoredTop sz="93253" autoAdjust="0"/>
  </p:normalViewPr>
  <p:slideViewPr>
    <p:cSldViewPr>
      <p:cViewPr varScale="1">
        <p:scale>
          <a:sx n="72" d="100"/>
          <a:sy n="72" d="100"/>
        </p:scale>
        <p:origin x="78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66" d="100"/>
          <a:sy n="66" d="100"/>
        </p:scale>
        <p:origin x="-852" y="1404"/>
      </p:cViewPr>
      <p:guideLst>
        <p:guide orient="horz" pos="2736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2296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2296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4EAA4DBB-286D-47E6-96C4-25E90D87F7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28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364" tIns="0" rIns="18364" bIns="0" numCol="1" anchor="t" anchorCtr="0" compatLnSpc="1">
            <a:prstTxWarp prst="textNoShape">
              <a:avLst/>
            </a:prstTxWarp>
          </a:bodyPr>
          <a:lstStyle>
            <a:lvl1pPr defTabSz="884238" eaLnBrk="0" hangingPunct="0">
              <a:defRPr sz="1000" i="1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364" tIns="0" rIns="18364" bIns="0" numCol="1" anchor="t" anchorCtr="0" compatLnSpc="1">
            <a:prstTxWarp prst="textNoShape">
              <a:avLst/>
            </a:prstTxWarp>
          </a:bodyPr>
          <a:lstStyle>
            <a:lvl1pPr algn="r" defTabSz="884238" eaLnBrk="0" hangingPunct="0">
              <a:defRPr sz="1000" i="1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658813"/>
            <a:ext cx="4325938" cy="3244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125913"/>
            <a:ext cx="5029200" cy="390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760" tIns="44381" rIns="88760" bIns="443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253413"/>
            <a:ext cx="2971800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364" tIns="0" rIns="18364" bIns="0" numCol="1" anchor="b" anchorCtr="0" compatLnSpc="1">
            <a:prstTxWarp prst="textNoShape">
              <a:avLst/>
            </a:prstTxWarp>
          </a:bodyPr>
          <a:lstStyle>
            <a:lvl1pPr defTabSz="884238" eaLnBrk="0" hangingPunct="0">
              <a:defRPr sz="1000" i="1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581400" y="8077200"/>
            <a:ext cx="29718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364" tIns="0" rIns="18364" bIns="0" numCol="1" anchor="b" anchorCtr="0" compatLnSpc="1">
            <a:prstTxWarp prst="textNoShape">
              <a:avLst/>
            </a:prstTxWarp>
          </a:bodyPr>
          <a:lstStyle>
            <a:lvl1pPr algn="r" defTabSz="884238" eaLnBrk="0" hangingPunct="0">
              <a:defRPr sz="1000" i="1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22A95128-B8D7-43C6-8F80-CDD6FDFD07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048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0CAA4B-DCE3-458A-A575-56F05DC3D61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143295-3F09-49C5-9755-ED582E78E62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7CCD94-0F50-4D08-8E70-23893FC0A4F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1C0C82-3D97-4F8D-AF2C-1875E14D586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99E5973-0DED-4857-89E8-2AA722E6634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8D887F-6BA2-45C6-B910-2DD802EE715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DD973D-2CDE-4D66-AC49-E2D01F7F331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9538" y="468313"/>
            <a:ext cx="3946525" cy="2960687"/>
          </a:xfrm>
          <a:ln cap="flat"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810000"/>
            <a:ext cx="5032375" cy="3863975"/>
          </a:xfrm>
          <a:noFill/>
          <a:ln/>
        </p:spPr>
        <p:txBody>
          <a:bodyPr/>
          <a:lstStyle/>
          <a:p>
            <a:pPr defTabSz="882650" eaLnBrk="1" hangingPunct="1"/>
            <a:r>
              <a:rPr lang="en-US"/>
              <a:t>Is employee communications not hurting business or day-to-day operations enough to justify a strategic improvement program or a major change program?  Then, a basic improvement program may suffice.  That would involve improving messages, media, and assessment.  </a:t>
            </a:r>
          </a:p>
          <a:p>
            <a:pPr defTabSz="882650" eaLnBrk="1" hangingPunct="1"/>
            <a:r>
              <a:rPr lang="en-US"/>
              <a:t>If much more is needed, such as strategic redirection to answer competitive threats or the need for major operational improvements to streamline operations or cut costs, then a major change program may be needed.  </a:t>
            </a:r>
          </a:p>
          <a:p>
            <a:pPr defTabSz="882650" eaLnBrk="1" hangingPunct="1"/>
            <a:r>
              <a:rPr lang="en-US"/>
              <a:t>However, if the company’s needs are somewhere in the middle, then a strategic improvement program is the appropriate level to select for the employee communication improvement program.  In fact, level 2 works for most companies because it will bring about significant improvement without a major disruption to the organization and sets the stage for major change if a full-blown change program is needed.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BE08D1-046C-4A35-8E79-B484960EF8E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ED47DE-1106-4611-95ED-DD251CE31FB1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972AEF-B673-4117-8CB6-DE48B70FC4D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92A633-4E00-4600-A55C-9C54A4B1F0D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657225"/>
            <a:ext cx="4330700" cy="3248025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7829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Connections, LLC</a:t>
            </a:r>
          </a:p>
        </p:txBody>
      </p:sp>
      <p:sp>
        <p:nvSpPr>
          <p:cNvPr id="77830" name="Header Placeholder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Managing People Successfully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0F7B153-F8BE-45DA-829E-7DE9B3AEA76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CFABDF-2C51-4F7C-8468-73D673A38D8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0AD964-F8F2-4C5E-89C8-99E618C2427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329171-352A-4A3E-88A5-228E627F2F5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3555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AA3C98-2CDA-43A2-AACC-9A814B95F71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560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48C168-D2CE-42B9-9750-E4CE51E215B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7651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 txBox="1">
            <a:spLocks noChangeArrowheads="1"/>
          </p:cNvSpPr>
          <p:nvPr userDrawn="1"/>
        </p:nvSpPr>
        <p:spPr>
          <a:xfrm>
            <a:off x="1066800" y="4876800"/>
            <a:ext cx="70104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rgbClr val="FFF8CD"/>
                </a:solidFill>
                <a:latin typeface="Arial" pitchFamily="34" charset="0"/>
                <a:cs typeface="Arial" pitchFamily="34" charset="0"/>
              </a:rPr>
              <a:t>Lectures Based on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i="1" dirty="0">
                <a:solidFill>
                  <a:srgbClr val="FFF8CD"/>
                </a:solidFill>
                <a:latin typeface="Arial" pitchFamily="34" charset="0"/>
                <a:cs typeface="Arial" pitchFamily="34" charset="0"/>
              </a:rPr>
              <a:t>Leadership Communication, </a:t>
            </a:r>
            <a:r>
              <a:rPr lang="en-US" sz="2800" b="1" dirty="0">
                <a:solidFill>
                  <a:srgbClr val="FFF8CD"/>
                </a:solidFill>
                <a:latin typeface="Arial" pitchFamily="34" charset="0"/>
                <a:cs typeface="Arial" pitchFamily="34" charset="0"/>
              </a:rPr>
              <a:t>4th edition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rgbClr val="FFF8CD"/>
                </a:solidFill>
                <a:latin typeface="Arial" pitchFamily="34" charset="0"/>
                <a:cs typeface="Arial" pitchFamily="34" charset="0"/>
              </a:rPr>
              <a:t>By Deborah J. Barrett, Ph.D.</a:t>
            </a:r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1371600" y="4800600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Rectangle 16"/>
          <p:cNvSpPr>
            <a:spLocks noChangeArrowheads="1"/>
          </p:cNvSpPr>
          <p:nvPr userDrawn="1"/>
        </p:nvSpPr>
        <p:spPr bwMode="auto">
          <a:xfrm>
            <a:off x="1371600" y="4800600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SzPct val="90000"/>
              <a:buFont typeface="Wingdings" pitchFamily="2" charset="2"/>
              <a:buNone/>
              <a:defRPr/>
            </a:pPr>
            <a:endParaRPr lang="en-US" b="1">
              <a:solidFill>
                <a:srgbClr val="FFFFCC"/>
              </a:solidFill>
              <a:cs typeface="+mn-cs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rgbClr val="0D0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7" name="Group 8"/>
          <p:cNvGrpSpPr>
            <a:grpSpLocks/>
          </p:cNvGrpSpPr>
          <p:nvPr userDrawn="1"/>
        </p:nvGrpSpPr>
        <p:grpSpPr bwMode="auto">
          <a:xfrm>
            <a:off x="3200400" y="1895475"/>
            <a:ext cx="2816225" cy="2828925"/>
            <a:chOff x="3200400" y="1895475"/>
            <a:chExt cx="2815590" cy="2829382"/>
          </a:xfrm>
        </p:grpSpPr>
        <p:pic>
          <p:nvPicPr>
            <p:cNvPr id="8" name="Picture 2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200400" y="1895475"/>
              <a:ext cx="2815590" cy="2829382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38100">
              <a:solidFill>
                <a:srgbClr val="0D0DFF"/>
              </a:solidFill>
              <a:miter lim="800000"/>
              <a:headEnd/>
              <a:tailEnd/>
            </a:ln>
            <a:effectLst>
              <a:reflection blurRad="12700" stA="38000" endPos="28000" dist="5000" dir="5400000" sy="-100000" algn="bl" rotWithShape="0"/>
            </a:effectLst>
          </p:spPr>
        </p:pic>
        <p:cxnSp>
          <p:nvCxnSpPr>
            <p:cNvPr id="9" name="Straight Connector 7"/>
            <p:cNvCxnSpPr/>
            <p:nvPr userDrawn="1"/>
          </p:nvCxnSpPr>
          <p:spPr>
            <a:xfrm>
              <a:off x="4598673" y="1895475"/>
              <a:ext cx="0" cy="282938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endCxn id="1026" idx="3"/>
            </p:cNvCxnSpPr>
            <p:nvPr userDrawn="1"/>
          </p:nvCxnSpPr>
          <p:spPr>
            <a:xfrm>
              <a:off x="3200400" y="3295876"/>
              <a:ext cx="2815590" cy="1429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/>
          <p:cNvSpPr/>
          <p:nvPr userDrawn="1"/>
        </p:nvSpPr>
        <p:spPr>
          <a:xfrm>
            <a:off x="66675" y="76200"/>
            <a:ext cx="9010650" cy="673417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685800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rgbClr val="FFF8C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1"/>
          <p:cNvGrpSpPr>
            <a:grpSpLocks/>
          </p:cNvGrpSpPr>
          <p:nvPr userDrawn="1"/>
        </p:nvGrpSpPr>
        <p:grpSpPr bwMode="auto">
          <a:xfrm>
            <a:off x="66675" y="57150"/>
            <a:ext cx="9010650" cy="6734175"/>
            <a:chOff x="66673" y="57150"/>
            <a:chExt cx="9010652" cy="6734175"/>
          </a:xfrm>
        </p:grpSpPr>
        <p:sp>
          <p:nvSpPr>
            <p:cNvPr id="5" name="Rectangle 10"/>
            <p:cNvSpPr/>
            <p:nvPr userDrawn="1"/>
          </p:nvSpPr>
          <p:spPr>
            <a:xfrm>
              <a:off x="66673" y="57150"/>
              <a:ext cx="9010652" cy="6734175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6" name="Group 5"/>
            <p:cNvGrpSpPr/>
            <p:nvPr userDrawn="1"/>
          </p:nvGrpSpPr>
          <p:grpSpPr>
            <a:xfrm>
              <a:off x="74295" y="64770"/>
              <a:ext cx="640080" cy="640080"/>
              <a:chOff x="914400" y="2514600"/>
              <a:chExt cx="838200" cy="838200"/>
            </a:xfrm>
            <a:effectLst>
              <a:reflection blurRad="6350" stA="50000" endA="300" endPos="55000" dir="5400000" sy="-100000" algn="bl" rotWithShape="0"/>
            </a:effectLst>
          </p:grpSpPr>
          <p:sp>
            <p:nvSpPr>
              <p:cNvPr id="7" name="Rounded Rectangle 6"/>
              <p:cNvSpPr/>
              <p:nvPr/>
            </p:nvSpPr>
            <p:spPr>
              <a:xfrm>
                <a:off x="914400" y="2514600"/>
                <a:ext cx="381000" cy="381000"/>
              </a:xfrm>
              <a:prstGeom prst="round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noFill/>
                </a:endParaRP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1066800" y="2667000"/>
                <a:ext cx="381000" cy="381000"/>
              </a:xfrm>
              <a:prstGeom prst="roundRect">
                <a:avLst/>
              </a:prstGeom>
              <a:noFill/>
              <a:ln>
                <a:solidFill>
                  <a:srgbClr val="0D0D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noFill/>
                </a:endParaRP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1219200" y="2819400"/>
                <a:ext cx="381000" cy="381000"/>
              </a:xfrm>
              <a:prstGeom prst="round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noFill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1371600" y="2971800"/>
                <a:ext cx="381000" cy="381000"/>
              </a:xfrm>
              <a:prstGeom prst="roundRect">
                <a:avLst/>
              </a:prstGeom>
              <a:noFill/>
              <a:ln>
                <a:solidFill>
                  <a:srgbClr val="0D0D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noFill/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848600" cy="6858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6237"/>
            <a:ext cx="76200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F8CD"/>
              </a:buClr>
              <a:buSzPct val="98000"/>
              <a:buFont typeface="Wingdings" pitchFamily="2" charset="2"/>
              <a:buChar char="q"/>
              <a:defRPr b="1">
                <a:latin typeface="Arial" pitchFamily="34" charset="0"/>
                <a:cs typeface="Arial" pitchFamily="34" charset="0"/>
              </a:defRPr>
            </a:lvl1pPr>
            <a:lvl2pPr marL="800100" indent="-342900">
              <a:buClr>
                <a:srgbClr val="FFF8CD"/>
              </a:buClr>
              <a:buFont typeface="Wingdings" pitchFamily="2" charset="2"/>
              <a:buChar char="v"/>
              <a:defRPr b="1">
                <a:latin typeface="Arial" pitchFamily="34" charset="0"/>
                <a:cs typeface="Arial" pitchFamily="34" charset="0"/>
              </a:defRPr>
            </a:lvl2pPr>
            <a:lvl3pPr marL="1257300" indent="-342900"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8200"/>
            <a:ext cx="7848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25963"/>
          </a:xfrm>
          <a:prstGeom prst="rect">
            <a:avLst/>
          </a:prstGeom>
        </p:spPr>
        <p:txBody>
          <a:bodyPr/>
          <a:lstStyle>
            <a:lvl1pPr>
              <a:buSzPct val="95000"/>
              <a:buFont typeface="Wingdings" pitchFamily="2" charset="2"/>
              <a:buChar char="q"/>
              <a:defRPr sz="2800"/>
            </a:lvl1pPr>
            <a:lvl2pPr>
              <a:buClr>
                <a:srgbClr val="FFFFCC"/>
              </a:buCl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SzPct val="95000"/>
              <a:buFont typeface="Wingdings" pitchFamily="2" charset="2"/>
              <a:buChar char="q"/>
              <a:defRPr sz="2800"/>
            </a:lvl1pPr>
            <a:lvl2pPr>
              <a:buClr>
                <a:srgbClr val="FFFFCC"/>
              </a:buCl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14400"/>
            <a:ext cx="7620000" cy="9906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371600" y="4800600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1371600" y="4800600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SzPct val="90000"/>
              <a:buFont typeface="Wingdings" pitchFamily="2" charset="2"/>
              <a:buNone/>
              <a:defRPr/>
            </a:pPr>
            <a:endParaRPr lang="en-US" b="1">
              <a:solidFill>
                <a:srgbClr val="FFFFCC"/>
              </a:solidFill>
              <a:cs typeface="+mn-cs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 userDrawn="1"/>
        </p:nvSpPr>
        <p:spPr bwMode="auto">
          <a:xfrm>
            <a:off x="4572000" y="5257800"/>
            <a:ext cx="184150" cy="1006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endParaRPr lang="en-US" sz="2000" b="1">
              <a:solidFill>
                <a:srgbClr val="FFFFCC"/>
              </a:solidFill>
              <a:cs typeface="+mn-cs"/>
            </a:endParaRPr>
          </a:p>
          <a:p>
            <a:pPr algn="ctr">
              <a:defRPr/>
            </a:pPr>
            <a:endParaRPr lang="en-US" sz="2000" b="1">
              <a:solidFill>
                <a:srgbClr val="FFFFCC"/>
              </a:solidFill>
              <a:cs typeface="+mn-cs"/>
            </a:endParaRPr>
          </a:p>
          <a:p>
            <a:pPr algn="ctr">
              <a:defRPr/>
            </a:pPr>
            <a:endParaRPr lang="en-US" sz="2000" b="1">
              <a:solidFill>
                <a:srgbClr val="FFFFCC"/>
              </a:solidFill>
              <a:cs typeface="+mn-cs"/>
            </a:endParaRPr>
          </a:p>
        </p:txBody>
      </p:sp>
      <p:sp>
        <p:nvSpPr>
          <p:cNvPr id="6" name="Text Box 22"/>
          <p:cNvSpPr txBox="1">
            <a:spLocks noChangeArrowheads="1"/>
          </p:cNvSpPr>
          <p:nvPr userDrawn="1"/>
        </p:nvSpPr>
        <p:spPr bwMode="auto">
          <a:xfrm>
            <a:off x="1143000" y="2849563"/>
            <a:ext cx="685800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endParaRPr lang="en-US" sz="3200" b="1">
              <a:solidFill>
                <a:srgbClr val="FFFFCC"/>
              </a:solidFill>
              <a:cs typeface="+mn-cs"/>
            </a:endParaRPr>
          </a:p>
        </p:txBody>
      </p:sp>
      <p:sp>
        <p:nvSpPr>
          <p:cNvPr id="7" name="Text Box 23"/>
          <p:cNvSpPr txBox="1">
            <a:spLocks noChangeArrowheads="1"/>
          </p:cNvSpPr>
          <p:nvPr userDrawn="1"/>
        </p:nvSpPr>
        <p:spPr bwMode="auto">
          <a:xfrm>
            <a:off x="2473325" y="649128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 b="1">
              <a:solidFill>
                <a:schemeClr val="bg2"/>
              </a:solidFill>
              <a:cs typeface="+mn-cs"/>
            </a:endParaRP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00046"/>
            </a:gs>
            <a:gs pos="13000">
              <a:srgbClr val="0000CC">
                <a:lumMod val="18000"/>
              </a:srgbClr>
            </a:gs>
            <a:gs pos="28000">
              <a:srgbClr val="000046">
                <a:lumMod val="99000"/>
              </a:srgbClr>
            </a:gs>
            <a:gs pos="42999">
              <a:srgbClr val="0D0DFF">
                <a:lumMod val="7000"/>
              </a:srgbClr>
            </a:gs>
            <a:gs pos="58000">
              <a:srgbClr val="000046"/>
            </a:gs>
            <a:gs pos="72000">
              <a:srgbClr val="0000CC">
                <a:lumMod val="0"/>
              </a:srgbClr>
            </a:gs>
            <a:gs pos="87000">
              <a:srgbClr val="000046"/>
            </a:gs>
            <a:gs pos="100000">
              <a:srgbClr val="000046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704850" y="90488"/>
            <a:ext cx="55626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auto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i="1" dirty="0">
                <a:solidFill>
                  <a:srgbClr val="FFFFCC"/>
                </a:solidFill>
                <a:latin typeface="Arial" pitchFamily="34" charset="0"/>
                <a:cs typeface="Arial" pitchFamily="34" charset="0"/>
              </a:rPr>
              <a:t>Leadership Communication, </a:t>
            </a:r>
            <a:r>
              <a:rPr lang="en-US" sz="1400" b="1" dirty="0">
                <a:solidFill>
                  <a:srgbClr val="FFFFCC"/>
                </a:solidFill>
                <a:latin typeface="Arial" pitchFamily="34" charset="0"/>
                <a:cs typeface="Arial" pitchFamily="34" charset="0"/>
              </a:rPr>
              <a:t>4th edition by Deborah J. Barrett  </a:t>
            </a:r>
            <a:endParaRPr lang="en-US" sz="1400" dirty="0">
              <a:solidFill>
                <a:srgbClr val="FFFFCC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29" name="Group 10"/>
          <p:cNvGrpSpPr>
            <a:grpSpLocks/>
          </p:cNvGrpSpPr>
          <p:nvPr/>
        </p:nvGrpSpPr>
        <p:grpSpPr bwMode="auto">
          <a:xfrm>
            <a:off x="66675" y="57150"/>
            <a:ext cx="9010650" cy="6734175"/>
            <a:chOff x="66673" y="57150"/>
            <a:chExt cx="9010652" cy="6734175"/>
          </a:xfrm>
        </p:grpSpPr>
        <p:sp>
          <p:nvSpPr>
            <p:cNvPr id="12" name="Rectangle 11"/>
            <p:cNvSpPr/>
            <p:nvPr userDrawn="1"/>
          </p:nvSpPr>
          <p:spPr>
            <a:xfrm>
              <a:off x="66673" y="57150"/>
              <a:ext cx="9010652" cy="6734175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14" name="Group 13"/>
            <p:cNvGrpSpPr/>
            <p:nvPr userDrawn="1"/>
          </p:nvGrpSpPr>
          <p:grpSpPr>
            <a:xfrm>
              <a:off x="74295" y="64770"/>
              <a:ext cx="640080" cy="640080"/>
              <a:chOff x="914400" y="2514600"/>
              <a:chExt cx="838200" cy="838200"/>
            </a:xfrm>
            <a:effectLst>
              <a:reflection blurRad="6350" stA="50000" endA="300" endPos="55000" dir="5400000" sy="-100000" algn="bl" rotWithShape="0"/>
            </a:effectLst>
          </p:grpSpPr>
          <p:sp>
            <p:nvSpPr>
              <p:cNvPr id="16" name="Rounded Rectangle 15"/>
              <p:cNvSpPr/>
              <p:nvPr/>
            </p:nvSpPr>
            <p:spPr>
              <a:xfrm>
                <a:off x="914400" y="2514600"/>
                <a:ext cx="381000" cy="381000"/>
              </a:xfrm>
              <a:prstGeom prst="round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noFill/>
                </a:endParaRP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1066800" y="2667000"/>
                <a:ext cx="381000" cy="381000"/>
              </a:xfrm>
              <a:prstGeom prst="roundRect">
                <a:avLst/>
              </a:prstGeom>
              <a:noFill/>
              <a:ln>
                <a:solidFill>
                  <a:srgbClr val="0D0D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noFill/>
                </a:endParaRP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1219200" y="2819400"/>
                <a:ext cx="381000" cy="381000"/>
              </a:xfrm>
              <a:prstGeom prst="round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noFill/>
                </a:endParaRP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1371600" y="2971800"/>
                <a:ext cx="381000" cy="381000"/>
              </a:xfrm>
              <a:prstGeom prst="roundRect">
                <a:avLst/>
              </a:prstGeom>
              <a:noFill/>
              <a:ln>
                <a:solidFill>
                  <a:srgbClr val="0D0D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noFill/>
                </a:endParaRPr>
              </a:p>
            </p:txBody>
          </p:sp>
        </p:grpSp>
      </p:grpSp>
      <p:sp>
        <p:nvSpPr>
          <p:cNvPr id="20" name="Rectangle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rgbClr val="0D0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</p:sldLayoutIdLst>
  <p:txStyles>
    <p:titleStyle>
      <a:lvl1pPr algn="ctr" rtl="0" fontAlgn="base">
        <a:spcBef>
          <a:spcPct val="0"/>
        </a:spcBef>
        <a:spcAft>
          <a:spcPct val="0"/>
        </a:spcAft>
        <a:defRPr sz="2800" b="1" kern="1200">
          <a:solidFill>
            <a:srgbClr val="FFF8CD"/>
          </a:solidFill>
          <a:latin typeface="Arial" pitchFamily="34" charset="0"/>
          <a:ea typeface="+mj-ea"/>
          <a:cs typeface="Arial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2800" b="1">
          <a:solidFill>
            <a:srgbClr val="FFF8CD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2800" b="1">
          <a:solidFill>
            <a:srgbClr val="FFF8CD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2800" b="1">
          <a:solidFill>
            <a:srgbClr val="FFF8CD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2800" b="1">
          <a:solidFill>
            <a:srgbClr val="FFF8CD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8CD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8CD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8CD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8CD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F8CD"/>
        </a:buClr>
        <a:buSzPct val="105000"/>
        <a:buBlip>
          <a:blip r:embed="rId8"/>
        </a:buBlip>
        <a:defRPr sz="2400" kern="1200">
          <a:solidFill>
            <a:srgbClr val="FFF8CD"/>
          </a:solidFill>
          <a:latin typeface="+mn-lt"/>
          <a:ea typeface="+mn-ea"/>
          <a:cs typeface="+mn-cs"/>
        </a:defRPr>
      </a:lvl1pPr>
      <a:lvl2pPr marL="800100" indent="-342900" algn="l" rtl="0" fontAlgn="base">
        <a:spcBef>
          <a:spcPct val="20000"/>
        </a:spcBef>
        <a:spcAft>
          <a:spcPct val="0"/>
        </a:spcAft>
        <a:buClr>
          <a:srgbClr val="B3FFFD"/>
        </a:buClr>
        <a:buFont typeface="Wingdings" pitchFamily="2" charset="2"/>
        <a:buChar char="v"/>
        <a:defRPr sz="2400" kern="1200">
          <a:solidFill>
            <a:srgbClr val="FFF8CD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000" kern="1200">
          <a:solidFill>
            <a:srgbClr val="FFF8CD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FFF8CD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FFF8C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WORFliXxn0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48"/>
          <p:cNvSpPr>
            <a:spLocks noChangeArrowheads="1"/>
          </p:cNvSpPr>
          <p:nvPr/>
        </p:nvSpPr>
        <p:spPr bwMode="auto">
          <a:xfrm>
            <a:off x="838200" y="228600"/>
            <a:ext cx="74676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b="1" dirty="0">
                <a:solidFill>
                  <a:srgbClr val="FFFFCC"/>
                </a:solidFill>
              </a:rPr>
              <a:t>Transformational Leadership Through Effective Internal Communication</a:t>
            </a:r>
          </a:p>
        </p:txBody>
      </p:sp>
      <p:sp>
        <p:nvSpPr>
          <p:cNvPr id="10242" name="Rectangle 13"/>
          <p:cNvSpPr txBox="1">
            <a:spLocks noChangeArrowheads="1"/>
          </p:cNvSpPr>
          <p:nvPr/>
        </p:nvSpPr>
        <p:spPr bwMode="auto">
          <a:xfrm>
            <a:off x="1066800" y="4876800"/>
            <a:ext cx="7010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z="2800" b="1">
                <a:solidFill>
                  <a:srgbClr val="FFF8CD"/>
                </a:solidFill>
              </a:rPr>
              <a:t>Lectures Based on </a:t>
            </a:r>
          </a:p>
          <a:p>
            <a:pPr algn="ctr">
              <a:buFont typeface="Wingdings" pitchFamily="2" charset="2"/>
              <a:buNone/>
            </a:pPr>
            <a:r>
              <a:rPr lang="en-US" sz="2800" b="1" i="1">
                <a:solidFill>
                  <a:srgbClr val="FFF8CD"/>
                </a:solidFill>
              </a:rPr>
              <a:t>Leadership Communication, </a:t>
            </a:r>
            <a:r>
              <a:rPr lang="en-US" sz="2800" b="1">
                <a:solidFill>
                  <a:srgbClr val="FFF8CD"/>
                </a:solidFill>
              </a:rPr>
              <a:t>4th edition </a:t>
            </a:r>
          </a:p>
          <a:p>
            <a:pPr algn="ctr">
              <a:buFont typeface="Wingdings" pitchFamily="2" charset="2"/>
              <a:buNone/>
            </a:pPr>
            <a:r>
              <a:rPr lang="en-US" sz="2800" b="1">
                <a:solidFill>
                  <a:srgbClr val="FFF8CD"/>
                </a:solidFill>
              </a:rPr>
              <a:t>By Deborah J. Barrett, Ph.D.</a:t>
            </a:r>
          </a:p>
        </p:txBody>
      </p:sp>
      <p:grpSp>
        <p:nvGrpSpPr>
          <p:cNvPr id="10243" name="Group 14"/>
          <p:cNvGrpSpPr>
            <a:grpSpLocks/>
          </p:cNvGrpSpPr>
          <p:nvPr/>
        </p:nvGrpSpPr>
        <p:grpSpPr bwMode="auto">
          <a:xfrm>
            <a:off x="3200400" y="1895475"/>
            <a:ext cx="2816225" cy="2828925"/>
            <a:chOff x="3200400" y="1895475"/>
            <a:chExt cx="2815590" cy="2829382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200400" y="1895475"/>
              <a:ext cx="2815590" cy="2829382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38100">
              <a:solidFill>
                <a:srgbClr val="0D0DFF"/>
              </a:solidFill>
              <a:miter lim="800000"/>
              <a:headEnd/>
              <a:tailEnd/>
            </a:ln>
            <a:effectLst>
              <a:reflection blurRad="12700" stA="38000" endPos="28000" dist="5000" dir="5400000" sy="-100000" algn="bl" rotWithShape="0"/>
            </a:effectLst>
          </p:spPr>
        </p:pic>
        <p:cxnSp>
          <p:nvCxnSpPr>
            <p:cNvPr id="17" name="Straight Connector 16"/>
            <p:cNvCxnSpPr/>
            <p:nvPr/>
          </p:nvCxnSpPr>
          <p:spPr>
            <a:xfrm>
              <a:off x="4598673" y="1895475"/>
              <a:ext cx="0" cy="282938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endCxn id="16" idx="3"/>
            </p:cNvCxnSpPr>
            <p:nvPr/>
          </p:nvCxnSpPr>
          <p:spPr>
            <a:xfrm>
              <a:off x="3200400" y="3295876"/>
              <a:ext cx="2815590" cy="1429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593725" y="6605588"/>
            <a:ext cx="80930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>
              <a:defRPr/>
            </a:pPr>
            <a:r>
              <a:rPr lang="en-US" sz="1000">
                <a:latin typeface="Times New Roman" pitchFamily="18" charset="0"/>
                <a:cs typeface="Calibri" pitchFamily="34" charset="0"/>
              </a:rPr>
              <a:t>Copyright © 2014 McGraw-Hill Education.  All rights reserved. No reproduction or distribution without the prior written consent of McGraw-Hill Education.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1"/>
          <p:cNvSpPr>
            <a:spLocks noChangeArrowheads="1"/>
          </p:cNvSpPr>
          <p:nvPr/>
        </p:nvSpPr>
        <p:spPr bwMode="auto">
          <a:xfrm>
            <a:off x="6629400" y="61722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en-US" sz="1000">
                <a:latin typeface="Times New Roman" pitchFamily="18" charset="0"/>
                <a:ea typeface="ＭＳ Ｐゴシック"/>
                <a:cs typeface="ＭＳ Ｐゴシック"/>
              </a:rPr>
              <a:t>13-</a:t>
            </a:r>
            <a:fld id="{9899F029-98A5-4BA7-AE91-C89D494FB21F}" type="slidenum">
              <a:rPr lang="en-US" sz="1000">
                <a:latin typeface="Times New Roman" pitchFamily="18" charset="0"/>
                <a:ea typeface="ＭＳ Ｐゴシック"/>
                <a:cs typeface="ＭＳ Ｐゴシック"/>
              </a:rPr>
              <a:pPr algn="r"/>
              <a:t>10</a:t>
            </a:fld>
            <a:endParaRPr lang="en-US" sz="1000">
              <a:latin typeface="Times New Roman" pitchFamily="18" charset="0"/>
              <a:ea typeface="ＭＳ Ｐゴシック"/>
              <a:cs typeface="ＭＳ Ｐゴシック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2ED2A3B-CAF1-47DE-92DE-C4FBD4FB0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1752600"/>
            <a:ext cx="7848600" cy="21336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charset="0"/>
                <a:cs typeface="Arial" charset="0"/>
              </a:rPr>
              <a:t>Using visions and missions to strengthen internal communication</a:t>
            </a:r>
            <a:br>
              <a:rPr lang="en-US" dirty="0">
                <a:latin typeface="Arial" charset="0"/>
                <a:cs typeface="Arial" charset="0"/>
              </a:rPr>
            </a:b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838200"/>
            <a:ext cx="7315200" cy="762000"/>
          </a:xfrm>
          <a:noFill/>
          <a:ln>
            <a:miter lim="800000"/>
            <a:headEnd/>
            <a:tailEnd/>
          </a:ln>
        </p:spPr>
        <p:txBody>
          <a:bodyPr vert="horz" wrap="square" lIns="90488" tIns="46038" rIns="90488" bIns="46038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>
                <a:latin typeface="Arial" charset="0"/>
                <a:cs typeface="Arial" charset="0"/>
              </a:rPr>
              <a:t>What is a Mission Statement?</a:t>
            </a:r>
            <a:br>
              <a:rPr lang="en-US">
                <a:latin typeface="Arial" charset="0"/>
                <a:cs typeface="Arial" charset="0"/>
              </a:rPr>
            </a:b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sz="half" idx="1"/>
          </p:nvPr>
        </p:nvSpPr>
        <p:spPr bwMode="auto">
          <a:xfrm>
            <a:off x="838200" y="1606550"/>
            <a:ext cx="7162800" cy="1898650"/>
          </a:xfrm>
          <a:noFill/>
          <a:ln>
            <a:miter lim="800000"/>
            <a:headEnd/>
            <a:tailEnd/>
          </a:ln>
        </p:spPr>
        <p:txBody>
          <a:bodyPr vert="horz" wrap="square" lIns="90488" tIns="46038" rIns="90488" bIns="46038" numCol="1" anchor="t" anchorCtr="0" compatLnSpc="1">
            <a:prstTxWarp prst="textNoShape">
              <a:avLst/>
            </a:prstTxWarp>
          </a:bodyPr>
          <a:lstStyle/>
          <a:p>
            <a:pPr defTabSz="904875">
              <a:spcBef>
                <a:spcPct val="50000"/>
              </a:spcBef>
              <a:buSzPct val="98000"/>
            </a:pPr>
            <a:r>
              <a:rPr lang="en-US"/>
              <a:t>The mission is why a company exists.  </a:t>
            </a:r>
          </a:p>
          <a:p>
            <a:pPr defTabSz="904875">
              <a:spcBef>
                <a:spcPct val="50000"/>
              </a:spcBef>
              <a:buSzPct val="98000"/>
            </a:pPr>
            <a:r>
              <a:rPr lang="en-US"/>
              <a:t>An effective mission does the following:</a:t>
            </a:r>
          </a:p>
          <a:p>
            <a:pPr marL="685800" lvl="1" defTabSz="904875">
              <a:spcBef>
                <a:spcPct val="50000"/>
              </a:spcBef>
            </a:pPr>
            <a:r>
              <a:rPr lang="en-US"/>
              <a:t>Defines a company’s basic business </a:t>
            </a:r>
          </a:p>
          <a:p>
            <a:pPr marL="685800" lvl="1" defTabSz="904875">
              <a:spcBef>
                <a:spcPct val="50000"/>
              </a:spcBef>
            </a:pPr>
            <a:r>
              <a:rPr lang="en-US"/>
              <a:t>Ensures employees are pointed in the same direction</a:t>
            </a:r>
          </a:p>
          <a:p>
            <a:pPr marL="685800" lvl="1" defTabSz="904875">
              <a:spcBef>
                <a:spcPct val="50000"/>
              </a:spcBef>
            </a:pPr>
            <a:r>
              <a:rPr lang="en-US"/>
              <a:t>Establishes a single, noble purpose and an enduring reality</a:t>
            </a:r>
          </a:p>
        </p:txBody>
      </p:sp>
      <p:sp>
        <p:nvSpPr>
          <p:cNvPr id="30725" name="Rectangle 21"/>
          <p:cNvSpPr>
            <a:spLocks noChangeArrowheads="1"/>
          </p:cNvSpPr>
          <p:nvPr/>
        </p:nvSpPr>
        <p:spPr bwMode="auto">
          <a:xfrm>
            <a:off x="6629400" y="61722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en-US" sz="1000">
                <a:latin typeface="Times New Roman" pitchFamily="18" charset="0"/>
                <a:ea typeface="ＭＳ Ｐゴシック"/>
                <a:cs typeface="ＭＳ Ｐゴシック"/>
              </a:rPr>
              <a:t>13-</a:t>
            </a:r>
            <a:fld id="{4D2EC8BD-659F-4857-9DAE-AA5C6EF8D6EF}" type="slidenum">
              <a:rPr lang="en-US" sz="1000">
                <a:latin typeface="Times New Roman" pitchFamily="18" charset="0"/>
                <a:ea typeface="ＭＳ Ｐゴシック"/>
                <a:cs typeface="ＭＳ Ｐゴシック"/>
              </a:rPr>
              <a:pPr algn="r"/>
              <a:t>11</a:t>
            </a:fld>
            <a:endParaRPr lang="en-US" sz="1000">
              <a:latin typeface="Times New Roman" pitchFamily="18" charset="0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838200"/>
            <a:ext cx="7315200" cy="685800"/>
          </a:xfrm>
          <a:noFill/>
          <a:ln>
            <a:miter lim="800000"/>
            <a:headEnd/>
            <a:tailEnd/>
          </a:ln>
        </p:spPr>
        <p:txBody>
          <a:bodyPr vert="horz" wrap="square" lIns="90488" tIns="46038" rIns="90488" bIns="46038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Arial" charset="0"/>
                <a:cs typeface="Arial" charset="0"/>
              </a:rPr>
              <a:t>What is a Vision?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990600" y="1646238"/>
            <a:ext cx="7467600" cy="45259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r>
              <a:rPr lang="en-US">
                <a:latin typeface="Arial" charset="0"/>
                <a:cs typeface="Arial" charset="0"/>
              </a:rPr>
              <a:t>The vision is what the organization wants             to become.</a:t>
            </a:r>
          </a:p>
          <a:p>
            <a:pPr>
              <a:lnSpc>
                <a:spcPct val="80000"/>
              </a:lnSpc>
            </a:pPr>
            <a:endParaRPr lang="en-US" sz="18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en-US">
                <a:latin typeface="Arial" charset="0"/>
                <a:cs typeface="Arial" charset="0"/>
              </a:rPr>
              <a:t>An effective vision does the following:</a:t>
            </a:r>
          </a:p>
          <a:p>
            <a:pPr marL="685800" lvl="1">
              <a:lnSpc>
                <a:spcPct val="90000"/>
              </a:lnSpc>
              <a:spcBef>
                <a:spcPct val="40000"/>
              </a:spcBef>
            </a:pPr>
            <a:r>
              <a:rPr lang="en-US">
                <a:latin typeface="Arial" charset="0"/>
                <a:cs typeface="Arial" charset="0"/>
              </a:rPr>
              <a:t>Reflects the leaders’ willingness to project    into the future</a:t>
            </a:r>
          </a:p>
          <a:p>
            <a:pPr marL="685800" lvl="1">
              <a:lnSpc>
                <a:spcPct val="90000"/>
              </a:lnSpc>
              <a:spcBef>
                <a:spcPct val="40000"/>
              </a:spcBef>
            </a:pPr>
            <a:r>
              <a:rPr lang="en-US">
                <a:latin typeface="Arial" charset="0"/>
                <a:cs typeface="Arial" charset="0"/>
              </a:rPr>
              <a:t>Expresses aspirations </a:t>
            </a:r>
          </a:p>
          <a:p>
            <a:pPr marL="685800" lvl="1">
              <a:lnSpc>
                <a:spcPct val="90000"/>
              </a:lnSpc>
              <a:spcBef>
                <a:spcPct val="40000"/>
              </a:spcBef>
            </a:pPr>
            <a:r>
              <a:rPr lang="en-US">
                <a:latin typeface="Arial" charset="0"/>
                <a:cs typeface="Arial" charset="0"/>
              </a:rPr>
              <a:t>Describes an inspiring new reality, achievable in a reasonable timeframe</a:t>
            </a:r>
          </a:p>
          <a:p>
            <a:pPr marL="685800" lvl="1">
              <a:lnSpc>
                <a:spcPct val="90000"/>
              </a:lnSpc>
              <a:spcBef>
                <a:spcPct val="40000"/>
              </a:spcBef>
            </a:pPr>
            <a:r>
              <a:rPr lang="en-US">
                <a:latin typeface="Arial" charset="0"/>
                <a:cs typeface="Arial" charset="0"/>
              </a:rPr>
              <a:t>Guides internal actions</a:t>
            </a:r>
          </a:p>
          <a:p>
            <a:pPr marL="685800" lvl="1">
              <a:lnSpc>
                <a:spcPct val="90000"/>
              </a:lnSpc>
              <a:spcBef>
                <a:spcPct val="40000"/>
              </a:spcBef>
            </a:pPr>
            <a:r>
              <a:rPr lang="en-US">
                <a:latin typeface="Arial" charset="0"/>
                <a:cs typeface="Arial" charset="0"/>
              </a:rPr>
              <a:t>Usually starts with the words “to become”       or “to create”</a:t>
            </a:r>
          </a:p>
        </p:txBody>
      </p:sp>
      <p:sp>
        <p:nvSpPr>
          <p:cNvPr id="32773" name="Rectangle 21"/>
          <p:cNvSpPr>
            <a:spLocks noChangeArrowheads="1"/>
          </p:cNvSpPr>
          <p:nvPr/>
        </p:nvSpPr>
        <p:spPr bwMode="auto">
          <a:xfrm>
            <a:off x="6629400" y="61722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en-US" sz="1000">
                <a:latin typeface="Times New Roman" pitchFamily="18" charset="0"/>
                <a:ea typeface="ＭＳ Ｐゴシック"/>
                <a:cs typeface="ＭＳ Ｐゴシック"/>
              </a:rPr>
              <a:t>13-</a:t>
            </a:r>
            <a:fld id="{A7659B4A-9C45-4029-9DD0-EBA1F5A82077}" type="slidenum">
              <a:rPr lang="en-US" sz="1000">
                <a:latin typeface="Times New Roman" pitchFamily="18" charset="0"/>
                <a:ea typeface="ＭＳ Ｐゴシック"/>
                <a:cs typeface="ＭＳ Ｐゴシック"/>
              </a:rPr>
              <a:pPr algn="r"/>
              <a:t>12</a:t>
            </a:fld>
            <a:endParaRPr lang="en-US" sz="1000">
              <a:latin typeface="Times New Roman" pitchFamily="18" charset="0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838200"/>
            <a:ext cx="7315200" cy="609600"/>
          </a:xfrm>
          <a:noFill/>
          <a:ln>
            <a:miter lim="800000"/>
            <a:headEnd/>
            <a:tailEnd/>
          </a:ln>
        </p:spPr>
        <p:txBody>
          <a:bodyPr vert="horz" wrap="square" lIns="90488" tIns="46038" rIns="90488" bIns="46038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>
                <a:latin typeface="Arial" charset="0"/>
                <a:cs typeface="Arial" charset="0"/>
              </a:rPr>
              <a:t>Why Use Mission and Vision Statements?	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990600" y="1676400"/>
            <a:ext cx="7162800" cy="4114800"/>
          </a:xfrm>
          <a:noFill/>
          <a:ln>
            <a:miter lim="800000"/>
            <a:headEnd/>
            <a:tailEnd/>
          </a:ln>
        </p:spPr>
        <p:txBody>
          <a:bodyPr vert="horz" wrap="square" lIns="90488" tIns="46038" rIns="90488" bIns="46038" numCol="1" anchor="t" anchorCtr="0" compatLnSpc="1">
            <a:prstTxWarp prst="textNoShape">
              <a:avLst/>
            </a:prstTxWarp>
          </a:bodyPr>
          <a:lstStyle/>
          <a:p>
            <a:pPr marL="339725" indent="-339725" defTabSz="904875">
              <a:spcBef>
                <a:spcPct val="50000"/>
              </a:spcBef>
            </a:pPr>
            <a:r>
              <a:rPr lang="en-US">
                <a:latin typeface="Arial" charset="0"/>
                <a:cs typeface="Arial" charset="0"/>
              </a:rPr>
              <a:t>Establish a firm foundation of goals, standards, and objectives to guide corporate planners and managers </a:t>
            </a:r>
          </a:p>
          <a:p>
            <a:pPr marL="339725" indent="-339725" defTabSz="904875">
              <a:spcBef>
                <a:spcPct val="50000"/>
              </a:spcBef>
            </a:pPr>
            <a:r>
              <a:rPr lang="en-US">
                <a:latin typeface="Arial" charset="0"/>
                <a:cs typeface="Arial" charset="0"/>
              </a:rPr>
              <a:t>Satisfy both company’s need for efficiency and employees’ need for group identity</a:t>
            </a:r>
          </a:p>
          <a:p>
            <a:pPr marL="339725" indent="-339725" defTabSz="904875">
              <a:spcBef>
                <a:spcPct val="50000"/>
              </a:spcBef>
            </a:pPr>
            <a:r>
              <a:rPr lang="en-US">
                <a:latin typeface="Arial" charset="0"/>
                <a:cs typeface="Arial" charset="0"/>
              </a:rPr>
              <a:t>Inspire individual action, determine behavior, and fuel motivation </a:t>
            </a:r>
          </a:p>
          <a:p>
            <a:pPr marL="339725" indent="-339725" defTabSz="904875">
              <a:spcBef>
                <a:spcPct val="50000"/>
              </a:spcBef>
            </a:pPr>
            <a:r>
              <a:rPr lang="en-US">
                <a:latin typeface="Arial" charset="0"/>
                <a:cs typeface="Arial" charset="0"/>
              </a:rPr>
              <a:t>Provide direction to keep everyone moving in the same direction</a:t>
            </a:r>
          </a:p>
          <a:p>
            <a:pPr marL="339725" indent="-339725" defTabSz="904875">
              <a:spcBef>
                <a:spcPct val="50000"/>
              </a:spcBef>
            </a:pPr>
            <a:endParaRPr lang="en-US" b="0" i="1">
              <a:latin typeface="Arial" charset="0"/>
              <a:cs typeface="Arial" charset="0"/>
            </a:endParaRPr>
          </a:p>
        </p:txBody>
      </p:sp>
      <p:sp>
        <p:nvSpPr>
          <p:cNvPr id="34821" name="Rectangle 21"/>
          <p:cNvSpPr>
            <a:spLocks noChangeArrowheads="1"/>
          </p:cNvSpPr>
          <p:nvPr/>
        </p:nvSpPr>
        <p:spPr bwMode="auto">
          <a:xfrm>
            <a:off x="6629400" y="61722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en-US" sz="1000">
                <a:latin typeface="Times New Roman" pitchFamily="18" charset="0"/>
                <a:ea typeface="ＭＳ Ｐゴシック"/>
                <a:cs typeface="ＭＳ Ｐゴシック"/>
              </a:rPr>
              <a:t>13-</a:t>
            </a:r>
            <a:fld id="{40C2F302-5523-4587-A6BF-CA5CEF2C882C}" type="slidenum">
              <a:rPr lang="en-US" sz="1000">
                <a:latin typeface="Times New Roman" pitchFamily="18" charset="0"/>
                <a:ea typeface="ＭＳ Ｐゴシック"/>
                <a:cs typeface="ＭＳ Ｐゴシック"/>
              </a:rPr>
              <a:pPr algn="r"/>
              <a:t>13</a:t>
            </a:fld>
            <a:endParaRPr lang="en-US" sz="1000">
              <a:latin typeface="Times New Roman" pitchFamily="18" charset="0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49F47-F905-424B-BB7A-76F2BA421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KIT VISION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307E6-DF08-4FAC-BF54-6439DD2B0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 leading University in Southeast Asia with excellent education, cutting-edge research, and a commitment to green and a multicultural community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50738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BCFF8-4B3C-4107-B087-567B96EE5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KIT MISSIONS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E8D38-84C9-4365-A191-F5BC980AE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24000"/>
            <a:ext cx="7620000" cy="4876800"/>
          </a:xfrm>
        </p:spPr>
        <p:txBody>
          <a:bodyPr/>
          <a:lstStyle/>
          <a:p>
            <a:r>
              <a:rPr lang="en-US" dirty="0"/>
              <a:t>Provide life changing academic and career opportunities for all students, regardless of their family socio-economic backgrounds. </a:t>
            </a:r>
          </a:p>
          <a:p>
            <a:r>
              <a:rPr lang="en-US" dirty="0"/>
              <a:t>Foster innovation, creativity and team spirit among students. </a:t>
            </a:r>
          </a:p>
          <a:p>
            <a:r>
              <a:rPr lang="en-US" dirty="0"/>
              <a:t>Establish a diverse and multicultural community conducive to studying, living and working. </a:t>
            </a:r>
          </a:p>
          <a:p>
            <a:r>
              <a:rPr lang="en-US" dirty="0"/>
              <a:t>Produce young leaders with local and global understanding and respect. </a:t>
            </a:r>
          </a:p>
          <a:p>
            <a:r>
              <a:rPr lang="en-US" dirty="0"/>
              <a:t>Serve national and regional needs for digital workforce with the fast changing context of digital transformation and industry. </a:t>
            </a:r>
          </a:p>
        </p:txBody>
      </p:sp>
    </p:spTree>
    <p:extLst>
      <p:ext uri="{BB962C8B-B14F-4D97-AF65-F5344CB8AC3E}">
        <p14:creationId xmlns:p14="http://schemas.microsoft.com/office/powerpoint/2010/main" val="1876833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324AB4C-0812-40AC-93D6-00254975D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KIT CORE VALUES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C2FE42-8030-4F1C-BA76-69989AD4D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RESPECT </a:t>
            </a:r>
          </a:p>
          <a:p>
            <a:r>
              <a:rPr lang="en-US" dirty="0"/>
              <a:t>EXCELLENCE </a:t>
            </a:r>
          </a:p>
          <a:p>
            <a:r>
              <a:rPr lang="en-US" dirty="0"/>
              <a:t>PROFESSIONALISM </a:t>
            </a:r>
          </a:p>
          <a:p>
            <a:r>
              <a:rPr lang="en-US" dirty="0"/>
              <a:t>INNOVATION &amp; CREATIVITY </a:t>
            </a:r>
          </a:p>
          <a:p>
            <a:r>
              <a:rPr lang="en-US" dirty="0"/>
              <a:t>INDEPENDENT THINKING </a:t>
            </a:r>
          </a:p>
        </p:txBody>
      </p:sp>
    </p:spTree>
    <p:extLst>
      <p:ext uri="{BB962C8B-B14F-4D97-AF65-F5344CB8AC3E}">
        <p14:creationId xmlns:p14="http://schemas.microsoft.com/office/powerpoint/2010/main" val="345544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5" name="AutoShape 3"/>
          <p:cNvSpPr>
            <a:spLocks noChangeArrowheads="1"/>
          </p:cNvSpPr>
          <p:nvPr/>
        </p:nvSpPr>
        <p:spPr bwMode="auto">
          <a:xfrm>
            <a:off x="5181600" y="1981200"/>
            <a:ext cx="2470150" cy="2216150"/>
          </a:xfrm>
          <a:prstGeom prst="star16">
            <a:avLst>
              <a:gd name="adj" fmla="val 37500"/>
            </a:avLst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flatTx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5365750" y="2830513"/>
            <a:ext cx="216217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r>
              <a:rPr lang="en-US" sz="2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ea typeface="Times New Roman" pitchFamily="18" charset="0"/>
                <a:cs typeface="Arial" pitchFamily="34" charset="0"/>
              </a:rPr>
              <a:t>Vision</a:t>
            </a:r>
            <a:endParaRPr lang="en-US" sz="28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imes New Roman" pitchFamily="18" charset="0"/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274438" name="AutoShape 6"/>
          <p:cNvSpPr>
            <a:spLocks noChangeArrowheads="1"/>
          </p:cNvSpPr>
          <p:nvPr/>
        </p:nvSpPr>
        <p:spPr bwMode="auto">
          <a:xfrm rot="5400000">
            <a:off x="3412331" y="2790032"/>
            <a:ext cx="2085975" cy="617538"/>
          </a:xfrm>
          <a:prstGeom prst="triangle">
            <a:avLst>
              <a:gd name="adj" fmla="val 50000"/>
            </a:avLst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flatTx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182813" y="5075238"/>
            <a:ext cx="4478337" cy="1173162"/>
            <a:chOff x="1451" y="3197"/>
            <a:chExt cx="2821" cy="739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274439" name="AutoShape 7" descr="Wave"/>
            <p:cNvSpPr>
              <a:spLocks noChangeArrowheads="1"/>
            </p:cNvSpPr>
            <p:nvPr/>
          </p:nvSpPr>
          <p:spPr bwMode="auto">
            <a:xfrm>
              <a:off x="1451" y="3197"/>
              <a:ext cx="2821" cy="739"/>
            </a:xfrm>
            <a:prstGeom prst="upArrowCallout">
              <a:avLst>
                <a:gd name="adj1" fmla="val 95433"/>
                <a:gd name="adj2" fmla="val 95433"/>
                <a:gd name="adj3" fmla="val 16667"/>
                <a:gd name="adj4" fmla="val 66667"/>
              </a:avLst>
            </a:prstGeom>
            <a:grpFill/>
            <a:ln w="9525" cap="rnd">
              <a:noFill/>
              <a:prstDash val="sysDot"/>
              <a:miter lim="800000"/>
              <a:headEnd/>
              <a:tailE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anchor="ctr"/>
            <a:lstStyle/>
            <a:p>
              <a:pPr algn="ctr">
                <a:defRPr/>
              </a:pPr>
              <a:endParaRPr lang="en-US" sz="2000">
                <a:latin typeface="Times New Roman" pitchFamily="18" charset="0"/>
                <a:cs typeface="+mn-cs"/>
              </a:endParaRPr>
            </a:p>
          </p:txBody>
        </p:sp>
        <p:sp>
          <p:nvSpPr>
            <p:cNvPr id="274440" name="Text Box 8"/>
            <p:cNvSpPr txBox="1">
              <a:spLocks noChangeArrowheads="1"/>
            </p:cNvSpPr>
            <p:nvPr/>
          </p:nvSpPr>
          <p:spPr bwMode="auto">
            <a:xfrm>
              <a:off x="1708" y="3504"/>
              <a:ext cx="2304" cy="29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/>
            <a:lstStyle/>
            <a:p>
              <a:pPr algn="ctr" eaLnBrk="0" hangingPunct="0">
                <a:spcBef>
                  <a:spcPct val="55000"/>
                </a:spcBef>
                <a:defRPr/>
              </a:pPr>
              <a:r>
                <a:rPr lang="en-US" sz="2800" b="1" dirty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  <a:ea typeface="Times New Roman" pitchFamily="18" charset="0"/>
                </a:rPr>
                <a:t>Strategic Objectives</a:t>
              </a:r>
              <a:endParaRPr lang="en-US" sz="2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imes New Roman" pitchFamily="18" charset="0"/>
                <a:ea typeface="Times New Roman" pitchFamily="18" charset="0"/>
              </a:endParaRPr>
            </a:p>
          </p:txBody>
        </p:sp>
      </p:grp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5337175" y="1600200"/>
            <a:ext cx="20066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200">
                <a:solidFill>
                  <a:srgbClr val="000000"/>
                </a:solidFill>
                <a:cs typeface="Times New Roman" pitchFamily="18" charset="0"/>
              </a:rPr>
              <a:t>The Future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15" name="Text Box 10"/>
          <p:cNvSpPr txBox="1">
            <a:spLocks noChangeArrowheads="1"/>
          </p:cNvSpPr>
          <p:nvPr/>
        </p:nvSpPr>
        <p:spPr bwMode="auto">
          <a:xfrm>
            <a:off x="3041650" y="4267200"/>
            <a:ext cx="26670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r>
              <a:rPr lang="en-US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" pitchFamily="34" charset="0"/>
                <a:ea typeface="Times New Roman" pitchFamily="18" charset="0"/>
                <a:cs typeface="Arial" pitchFamily="34" charset="0"/>
              </a:rPr>
              <a:t>How we get to the vision</a:t>
            </a:r>
            <a:endParaRPr lang="en-US" sz="2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Times New Roman" pitchFamily="18" charset="0"/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43019" name="Rectangle 11"/>
          <p:cNvSpPr>
            <a:spLocks noChangeArrowheads="1"/>
          </p:cNvSpPr>
          <p:nvPr/>
        </p:nvSpPr>
        <p:spPr bwMode="auto">
          <a:xfrm>
            <a:off x="914400" y="685800"/>
            <a:ext cx="7239000" cy="8255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800" b="1">
                <a:solidFill>
                  <a:srgbClr val="FFFFCC"/>
                </a:solidFill>
                <a:cs typeface="Times New Roman" pitchFamily="18" charset="0"/>
              </a:rPr>
              <a:t>Relationship of Mission and Vision to Strategic Objectives</a:t>
            </a:r>
            <a:endParaRPr lang="en-US" sz="2800">
              <a:solidFill>
                <a:srgbClr val="FFFFCC"/>
              </a:solidFill>
            </a:endParaRPr>
          </a:p>
        </p:txBody>
      </p:sp>
      <p:sp>
        <p:nvSpPr>
          <p:cNvPr id="43020" name="Rectangle 12"/>
          <p:cNvSpPr>
            <a:spLocks noChangeArrowheads="1"/>
          </p:cNvSpPr>
          <p:nvPr/>
        </p:nvSpPr>
        <p:spPr bwMode="auto">
          <a:xfrm>
            <a:off x="0" y="22050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021" name="Rectangle 13"/>
          <p:cNvSpPr>
            <a:spLocks noChangeArrowheads="1"/>
          </p:cNvSpPr>
          <p:nvPr/>
        </p:nvSpPr>
        <p:spPr bwMode="auto">
          <a:xfrm>
            <a:off x="0" y="52911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1447800" y="2070100"/>
            <a:ext cx="2362200" cy="1968500"/>
            <a:chOff x="1152" y="1440"/>
            <a:chExt cx="1264" cy="1152"/>
          </a:xfrm>
          <a:effectLst>
            <a:glow rad="139700">
              <a:schemeClr val="accent5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274434" name="Rectangle 2" descr="White marble"/>
            <p:cNvSpPr>
              <a:spLocks noChangeArrowheads="1"/>
            </p:cNvSpPr>
            <p:nvPr/>
          </p:nvSpPr>
          <p:spPr bwMode="auto">
            <a:xfrm>
              <a:off x="1201" y="1440"/>
              <a:ext cx="1167" cy="1152"/>
            </a:xfrm>
            <a:prstGeom prst="rect">
              <a:avLst/>
            </a:prstGeom>
            <a:blipFill dpi="0" rotWithShape="1">
              <a:blip r:embed="rId3" cstate="print"/>
              <a:srcRect/>
              <a:tile tx="0" ty="0" sx="100000" sy="100000" flip="none" algn="tl"/>
            </a:blipFill>
            <a:ln w="28575" cmpd="tri">
              <a:noFill/>
              <a:miter lim="800000"/>
              <a:headEnd/>
              <a:tailE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anchor="ctr">
              <a:flatTx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74436" name="Text Box 4"/>
            <p:cNvSpPr txBox="1">
              <a:spLocks noChangeArrowheads="1"/>
            </p:cNvSpPr>
            <p:nvPr/>
          </p:nvSpPr>
          <p:spPr bwMode="auto">
            <a:xfrm>
              <a:off x="1152" y="1831"/>
              <a:ext cx="1264" cy="32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ea typeface="Times New Roman" pitchFamily="18" charset="0"/>
                </a:rPr>
                <a:t>Mission</a:t>
              </a:r>
              <a:endPara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274449" name="Rectangle 17"/>
            <p:cNvSpPr>
              <a:spLocks noChangeArrowheads="1"/>
            </p:cNvSpPr>
            <p:nvPr/>
          </p:nvSpPr>
          <p:spPr bwMode="auto">
            <a:xfrm>
              <a:off x="1200" y="1440"/>
              <a:ext cx="1152" cy="1152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3025" name="Rectangle 21"/>
          <p:cNvSpPr>
            <a:spLocks noChangeArrowheads="1"/>
          </p:cNvSpPr>
          <p:nvPr/>
        </p:nvSpPr>
        <p:spPr bwMode="auto">
          <a:xfrm>
            <a:off x="6629400" y="61722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en-US" sz="1000">
                <a:latin typeface="Times New Roman" pitchFamily="18" charset="0"/>
                <a:ea typeface="ＭＳ Ｐゴシック"/>
                <a:cs typeface="ＭＳ Ｐゴシック"/>
              </a:rPr>
              <a:t>13-</a:t>
            </a:r>
            <a:fld id="{AE2617CE-3A28-473C-BEEE-FD9D1AF3EB61}" type="slidenum">
              <a:rPr lang="en-US" sz="1000">
                <a:latin typeface="Times New Roman" pitchFamily="18" charset="0"/>
                <a:ea typeface="ＭＳ Ｐゴシック"/>
                <a:cs typeface="ＭＳ Ｐゴシック"/>
              </a:rPr>
              <a:pPr algn="r"/>
              <a:t>17</a:t>
            </a:fld>
            <a:endParaRPr lang="en-US" sz="1000">
              <a:latin typeface="Times New Roman" pitchFamily="18" charset="0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4CF7D86-64B2-435A-8D3D-B3F7B33FE9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49" t="22593" r="20833" b="11463"/>
          <a:stretch/>
        </p:blipFill>
        <p:spPr>
          <a:xfrm>
            <a:off x="633287" y="1313309"/>
            <a:ext cx="7877425" cy="539761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41E2D14-12A2-4499-8326-6F6946931703}"/>
              </a:ext>
            </a:extLst>
          </p:cNvPr>
          <p:cNvSpPr/>
          <p:nvPr/>
        </p:nvSpPr>
        <p:spPr>
          <a:xfrm>
            <a:off x="990600" y="457200"/>
            <a:ext cx="7162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StoneSansStd-Semibold"/>
              </a:rPr>
              <a:t>EXHIBIT 13.7 </a:t>
            </a:r>
            <a:r>
              <a:rPr lang="en-US" sz="2400" dirty="0">
                <a:latin typeface="NewAsterLTStd"/>
              </a:rPr>
              <a:t>Three-Phased Change Communication Action Plan </a:t>
            </a:r>
            <a:r>
              <a:rPr lang="en-US" sz="2400" b="1" dirty="0">
                <a:latin typeface="NewAsterLTStd"/>
              </a:rPr>
              <a:t>(page 363-371)</a:t>
            </a:r>
          </a:p>
          <a:p>
            <a:r>
              <a:rPr lang="en-US" sz="2400" b="1" dirty="0">
                <a:latin typeface="NewAsterLTStd"/>
              </a:rPr>
              <a:t>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0971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159509-931E-4089-A4E6-86D2C5E40176}"/>
              </a:ext>
            </a:extLst>
          </p:cNvPr>
          <p:cNvSpPr/>
          <p:nvPr/>
        </p:nvSpPr>
        <p:spPr>
          <a:xfrm>
            <a:off x="1447800" y="1447801"/>
            <a:ext cx="54102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hlinkClick r:id="rId2"/>
              </a:rPr>
              <a:t>https://www.youtube.com/watch?v=QWORFliXxn0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46421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838200"/>
            <a:ext cx="7315200" cy="914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Arial" charset="0"/>
                <a:cs typeface="Arial" charset="0"/>
              </a:rPr>
              <a:t>Discussion Topics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914400" y="1600200"/>
            <a:ext cx="7315200" cy="4114800"/>
          </a:xfr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461963" indent="-461963" defTabSz="904875">
              <a:lnSpc>
                <a:spcPct val="110000"/>
              </a:lnSpc>
              <a:spcBef>
                <a:spcPct val="50000"/>
              </a:spcBef>
            </a:pPr>
            <a:r>
              <a:rPr lang="en-US" dirty="0">
                <a:latin typeface="Arial" charset="0"/>
                <a:cs typeface="Arial" charset="0"/>
              </a:rPr>
              <a:t>Selecting an appropriate leadership style   and communication approach</a:t>
            </a:r>
          </a:p>
          <a:p>
            <a:pPr marL="461963" indent="-461963" defTabSz="904875">
              <a:lnSpc>
                <a:spcPct val="110000"/>
              </a:lnSpc>
              <a:spcBef>
                <a:spcPct val="50000"/>
              </a:spcBef>
            </a:pPr>
            <a:r>
              <a:rPr lang="en-US" dirty="0">
                <a:latin typeface="Arial" charset="0"/>
                <a:cs typeface="Arial" charset="0"/>
              </a:rPr>
              <a:t>Using visions and missions to strengthen internal communication</a:t>
            </a:r>
          </a:p>
          <a:p>
            <a:pPr marL="461963" indent="-461963" defTabSz="904875">
              <a:lnSpc>
                <a:spcPct val="110000"/>
              </a:lnSpc>
              <a:spcBef>
                <a:spcPct val="50000"/>
              </a:spcBef>
            </a:pPr>
            <a:r>
              <a:rPr lang="en-US" dirty="0">
                <a:latin typeface="Arial" charset="0"/>
                <a:cs typeface="Arial" charset="0"/>
              </a:rPr>
              <a:t>Designing an effective change communication program</a:t>
            </a:r>
          </a:p>
        </p:txBody>
      </p:sp>
      <p:sp>
        <p:nvSpPr>
          <p:cNvPr id="12293" name="Rectangle 21"/>
          <p:cNvSpPr>
            <a:spLocks noChangeArrowheads="1"/>
          </p:cNvSpPr>
          <p:nvPr/>
        </p:nvSpPr>
        <p:spPr bwMode="auto">
          <a:xfrm>
            <a:off x="6629400" y="61722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en-US" sz="1000">
                <a:latin typeface="Times New Roman" pitchFamily="18" charset="0"/>
                <a:ea typeface="ＭＳ Ｐゴシック"/>
                <a:cs typeface="ＭＳ Ｐゴシック"/>
              </a:rPr>
              <a:t>13-</a:t>
            </a:r>
            <a:fld id="{1F88E34E-56E0-44C9-84A2-5A937ED19B14}" type="slidenum">
              <a:rPr lang="en-US" sz="1000">
                <a:latin typeface="Times New Roman" pitchFamily="18" charset="0"/>
                <a:ea typeface="ＭＳ Ｐゴシック"/>
                <a:cs typeface="ＭＳ Ｐゴシック"/>
              </a:rPr>
              <a:pPr algn="r"/>
              <a:t>2</a:t>
            </a:fld>
            <a:endParaRPr lang="en-US" sz="1000">
              <a:latin typeface="Times New Roman" pitchFamily="18" charset="0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914400"/>
          </a:xfrm>
          <a:noFill/>
          <a:ln>
            <a:miter lim="800000"/>
            <a:headEnd/>
            <a:tailEnd/>
          </a:ln>
        </p:spPr>
        <p:txBody>
          <a:bodyPr vert="horz" wrap="square" lIns="84138" tIns="41275" rIns="84138" bIns="41275" numCol="1" anchor="t" anchorCtr="0" compatLnSpc="1">
            <a:prstTxWarp prst="textNoShape">
              <a:avLst/>
            </a:prstTxWarp>
          </a:bodyPr>
          <a:lstStyle/>
          <a:p>
            <a:pPr defTabSz="755650" eaLnBrk="0" hangingPunct="0">
              <a:lnSpc>
                <a:spcPct val="90000"/>
              </a:lnSpc>
            </a:pPr>
            <a:r>
              <a:rPr lang="en-US">
                <a:latin typeface="Arial" charset="0"/>
                <a:cs typeface="Arial" charset="0"/>
              </a:rPr>
              <a:t>Levels of Change</a:t>
            </a:r>
            <a:br>
              <a:rPr lang="en-US">
                <a:latin typeface="Arial" charset="0"/>
                <a:cs typeface="Arial" charset="0"/>
              </a:rPr>
            </a:br>
            <a:r>
              <a:rPr lang="en-US">
                <a:latin typeface="Arial" charset="0"/>
                <a:cs typeface="Arial" charset="0"/>
              </a:rPr>
              <a:t>Communication Effort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685800" y="1752600"/>
            <a:ext cx="8089900" cy="4572000"/>
            <a:chOff x="288" y="1056"/>
            <a:chExt cx="5096" cy="2976"/>
          </a:xfrm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277548" name="Rectangle 44"/>
            <p:cNvSpPr>
              <a:spLocks noChangeArrowheads="1"/>
            </p:cNvSpPr>
            <p:nvPr/>
          </p:nvSpPr>
          <p:spPr bwMode="auto">
            <a:xfrm>
              <a:off x="1728" y="1968"/>
              <a:ext cx="1440" cy="2016"/>
            </a:xfrm>
            <a:prstGeom prst="rect">
              <a:avLst/>
            </a:prstGeom>
            <a:gradFill rotWithShape="0">
              <a:gsLst>
                <a:gs pos="0">
                  <a:srgbClr val="000000">
                    <a:gamma/>
                    <a:shade val="46275"/>
                    <a:invGamma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00B0F0"/>
              </a:solidFill>
              <a:miter lim="800000"/>
              <a:headEnd type="none" w="sm" len="sm"/>
              <a:tailEnd type="none" w="sm" len="sm"/>
            </a:ln>
            <a:effectLst/>
            <a:sp3d>
              <a:bevelT w="139700" h="139700"/>
            </a:sp3d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77549" name="Rectangle 45"/>
            <p:cNvSpPr>
              <a:spLocks noChangeArrowheads="1"/>
            </p:cNvSpPr>
            <p:nvPr/>
          </p:nvSpPr>
          <p:spPr bwMode="auto">
            <a:xfrm>
              <a:off x="3408" y="1392"/>
              <a:ext cx="1728" cy="2544"/>
            </a:xfrm>
            <a:prstGeom prst="rect">
              <a:avLst/>
            </a:prstGeom>
            <a:gradFill rotWithShape="0">
              <a:gsLst>
                <a:gs pos="0">
                  <a:srgbClr val="000000">
                    <a:gamma/>
                    <a:shade val="46275"/>
                    <a:invGamma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00B0F0"/>
              </a:solidFill>
              <a:miter lim="800000"/>
              <a:headEnd type="none" w="sm" len="sm"/>
              <a:tailEnd type="none" w="sm" len="sm"/>
            </a:ln>
            <a:effectLst/>
            <a:sp3d>
              <a:bevelT w="139700" h="139700"/>
            </a:sp3d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77550" name="Rectangle 46"/>
            <p:cNvSpPr>
              <a:spLocks noChangeArrowheads="1"/>
            </p:cNvSpPr>
            <p:nvPr/>
          </p:nvSpPr>
          <p:spPr bwMode="auto">
            <a:xfrm>
              <a:off x="336" y="2496"/>
              <a:ext cx="1200" cy="1488"/>
            </a:xfrm>
            <a:prstGeom prst="rect">
              <a:avLst/>
            </a:prstGeom>
            <a:gradFill rotWithShape="0">
              <a:gsLst>
                <a:gs pos="0">
                  <a:srgbClr val="000000">
                    <a:gamma/>
                    <a:shade val="46275"/>
                    <a:invGamma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00B0F0"/>
              </a:solidFill>
              <a:miter lim="800000"/>
              <a:headEnd type="none" w="sm" len="sm"/>
              <a:tailEnd type="none" w="sm" len="sm"/>
            </a:ln>
            <a:effectLst/>
            <a:sp3d>
              <a:bevelT w="139700" h="139700"/>
            </a:sp3d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77551" name="Freeform 47"/>
            <p:cNvSpPr>
              <a:spLocks/>
            </p:cNvSpPr>
            <p:nvPr/>
          </p:nvSpPr>
          <p:spPr bwMode="auto">
            <a:xfrm>
              <a:off x="5129" y="1056"/>
              <a:ext cx="247" cy="2976"/>
            </a:xfrm>
            <a:custGeom>
              <a:avLst/>
              <a:gdLst/>
              <a:ahLst/>
              <a:cxnLst>
                <a:cxn ang="0">
                  <a:pos x="263" y="2884"/>
                </a:cxn>
                <a:cxn ang="0">
                  <a:pos x="263" y="0"/>
                </a:cxn>
                <a:cxn ang="0">
                  <a:pos x="0" y="340"/>
                </a:cxn>
                <a:cxn ang="0">
                  <a:pos x="0" y="2959"/>
                </a:cxn>
                <a:cxn ang="0">
                  <a:pos x="263" y="2884"/>
                </a:cxn>
              </a:cxnLst>
              <a:rect l="0" t="0" r="r" b="b"/>
              <a:pathLst>
                <a:path w="263" h="2959">
                  <a:moveTo>
                    <a:pt x="263" y="2884"/>
                  </a:moveTo>
                  <a:lnTo>
                    <a:pt x="263" y="0"/>
                  </a:lnTo>
                  <a:lnTo>
                    <a:pt x="0" y="340"/>
                  </a:lnTo>
                  <a:lnTo>
                    <a:pt x="0" y="2959"/>
                  </a:lnTo>
                  <a:lnTo>
                    <a:pt x="263" y="2884"/>
                  </a:lnTo>
                  <a:close/>
                </a:path>
              </a:pathLst>
            </a:custGeom>
            <a:solidFill>
              <a:srgbClr val="00B0F0"/>
            </a:solidFill>
            <a:ln w="9525">
              <a:solidFill>
                <a:srgbClr val="00B0F0"/>
              </a:solidFill>
              <a:round/>
              <a:headEnd/>
              <a:tailEnd/>
            </a:ln>
            <a:effectLst/>
            <a:sp3d>
              <a:bevelT w="139700" h="139700"/>
            </a:sp3d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77552" name="Freeform 48"/>
            <p:cNvSpPr>
              <a:spLocks/>
            </p:cNvSpPr>
            <p:nvPr/>
          </p:nvSpPr>
          <p:spPr bwMode="auto">
            <a:xfrm>
              <a:off x="3348" y="1056"/>
              <a:ext cx="2036" cy="342"/>
            </a:xfrm>
            <a:custGeom>
              <a:avLst/>
              <a:gdLst/>
              <a:ahLst/>
              <a:cxnLst>
                <a:cxn ang="0">
                  <a:pos x="2094" y="0"/>
                </a:cxn>
                <a:cxn ang="0">
                  <a:pos x="77" y="0"/>
                </a:cxn>
                <a:cxn ang="0">
                  <a:pos x="0" y="340"/>
                </a:cxn>
                <a:cxn ang="0">
                  <a:pos x="1831" y="340"/>
                </a:cxn>
                <a:cxn ang="0">
                  <a:pos x="2094" y="0"/>
                </a:cxn>
              </a:cxnLst>
              <a:rect l="0" t="0" r="r" b="b"/>
              <a:pathLst>
                <a:path w="2094" h="340">
                  <a:moveTo>
                    <a:pt x="2094" y="0"/>
                  </a:moveTo>
                  <a:lnTo>
                    <a:pt x="77" y="0"/>
                  </a:lnTo>
                  <a:lnTo>
                    <a:pt x="0" y="340"/>
                  </a:lnTo>
                  <a:lnTo>
                    <a:pt x="1831" y="340"/>
                  </a:lnTo>
                  <a:lnTo>
                    <a:pt x="2094" y="0"/>
                  </a:lnTo>
                  <a:close/>
                </a:path>
              </a:pathLst>
            </a:custGeom>
            <a:solidFill>
              <a:srgbClr val="00B0F0"/>
            </a:solidFill>
            <a:ln w="9525">
              <a:solidFill>
                <a:srgbClr val="00B0F0"/>
              </a:solidFill>
              <a:round/>
              <a:headEnd/>
              <a:tailEnd/>
            </a:ln>
            <a:effectLst/>
            <a:sp3d>
              <a:bevelT w="139700" h="139700"/>
            </a:sp3d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77553" name="Freeform 49"/>
            <p:cNvSpPr>
              <a:spLocks/>
            </p:cNvSpPr>
            <p:nvPr/>
          </p:nvSpPr>
          <p:spPr bwMode="auto">
            <a:xfrm>
              <a:off x="3348" y="1056"/>
              <a:ext cx="75" cy="2976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77" y="2884"/>
                </a:cxn>
                <a:cxn ang="0">
                  <a:pos x="0" y="2959"/>
                </a:cxn>
                <a:cxn ang="0">
                  <a:pos x="0" y="340"/>
                </a:cxn>
                <a:cxn ang="0">
                  <a:pos x="77" y="0"/>
                </a:cxn>
              </a:cxnLst>
              <a:rect l="0" t="0" r="r" b="b"/>
              <a:pathLst>
                <a:path w="77" h="2959">
                  <a:moveTo>
                    <a:pt x="77" y="0"/>
                  </a:moveTo>
                  <a:lnTo>
                    <a:pt x="77" y="2884"/>
                  </a:lnTo>
                  <a:lnTo>
                    <a:pt x="0" y="2959"/>
                  </a:lnTo>
                  <a:lnTo>
                    <a:pt x="0" y="34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B0F0"/>
            </a:solidFill>
            <a:ln w="9525">
              <a:solidFill>
                <a:srgbClr val="00B0F0"/>
              </a:solidFill>
              <a:round/>
              <a:headEnd/>
              <a:tailEnd/>
            </a:ln>
            <a:effectLst/>
            <a:sp3d>
              <a:bevelT w="139700" h="139700"/>
            </a:sp3d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77554" name="Freeform 50"/>
            <p:cNvSpPr>
              <a:spLocks/>
            </p:cNvSpPr>
            <p:nvPr/>
          </p:nvSpPr>
          <p:spPr bwMode="auto">
            <a:xfrm>
              <a:off x="3348" y="3957"/>
              <a:ext cx="2036" cy="75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2094" y="0"/>
                </a:cxn>
                <a:cxn ang="0">
                  <a:pos x="1831" y="75"/>
                </a:cxn>
                <a:cxn ang="0">
                  <a:pos x="0" y="75"/>
                </a:cxn>
                <a:cxn ang="0">
                  <a:pos x="77" y="0"/>
                </a:cxn>
              </a:cxnLst>
              <a:rect l="0" t="0" r="r" b="b"/>
              <a:pathLst>
                <a:path w="2094" h="75">
                  <a:moveTo>
                    <a:pt x="77" y="0"/>
                  </a:moveTo>
                  <a:lnTo>
                    <a:pt x="2094" y="0"/>
                  </a:lnTo>
                  <a:lnTo>
                    <a:pt x="1831" y="75"/>
                  </a:lnTo>
                  <a:lnTo>
                    <a:pt x="0" y="75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B0F0"/>
            </a:solidFill>
            <a:ln w="9525">
              <a:solidFill>
                <a:srgbClr val="00B0F0"/>
              </a:solidFill>
              <a:round/>
              <a:headEnd/>
              <a:tailEnd/>
            </a:ln>
            <a:effectLst/>
            <a:sp3d>
              <a:bevelT w="139700" h="139700"/>
            </a:sp3d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77555" name="Freeform 51"/>
            <p:cNvSpPr>
              <a:spLocks/>
            </p:cNvSpPr>
            <p:nvPr/>
          </p:nvSpPr>
          <p:spPr bwMode="auto">
            <a:xfrm>
              <a:off x="3198" y="1684"/>
              <a:ext cx="226" cy="2348"/>
            </a:xfrm>
            <a:custGeom>
              <a:avLst/>
              <a:gdLst/>
              <a:ahLst/>
              <a:cxnLst>
                <a:cxn ang="0">
                  <a:pos x="466" y="2260"/>
                </a:cxn>
                <a:cxn ang="0">
                  <a:pos x="466" y="0"/>
                </a:cxn>
                <a:cxn ang="0">
                  <a:pos x="0" y="283"/>
                </a:cxn>
                <a:cxn ang="0">
                  <a:pos x="0" y="2335"/>
                </a:cxn>
                <a:cxn ang="0">
                  <a:pos x="466" y="2260"/>
                </a:cxn>
              </a:cxnLst>
              <a:rect l="0" t="0" r="r" b="b"/>
              <a:pathLst>
                <a:path w="466" h="2335">
                  <a:moveTo>
                    <a:pt x="466" y="2260"/>
                  </a:moveTo>
                  <a:lnTo>
                    <a:pt x="466" y="0"/>
                  </a:lnTo>
                  <a:lnTo>
                    <a:pt x="0" y="283"/>
                  </a:lnTo>
                  <a:lnTo>
                    <a:pt x="0" y="2335"/>
                  </a:lnTo>
                  <a:lnTo>
                    <a:pt x="466" y="2260"/>
                  </a:lnTo>
                  <a:close/>
                </a:path>
              </a:pathLst>
            </a:custGeom>
            <a:solidFill>
              <a:srgbClr val="00B0F0"/>
            </a:solidFill>
            <a:ln w="9525">
              <a:solidFill>
                <a:srgbClr val="00B0F0"/>
              </a:solidFill>
              <a:round/>
              <a:headEnd/>
              <a:tailEnd/>
            </a:ln>
            <a:effectLst/>
            <a:sp3d>
              <a:bevelT w="139700" h="139700"/>
            </a:sp3d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77556" name="Freeform 52"/>
            <p:cNvSpPr>
              <a:spLocks/>
            </p:cNvSpPr>
            <p:nvPr/>
          </p:nvSpPr>
          <p:spPr bwMode="auto">
            <a:xfrm>
              <a:off x="1642" y="1684"/>
              <a:ext cx="1782" cy="284"/>
            </a:xfrm>
            <a:custGeom>
              <a:avLst/>
              <a:gdLst/>
              <a:ahLst/>
              <a:cxnLst>
                <a:cxn ang="0">
                  <a:pos x="3665" y="0"/>
                </a:cxn>
                <a:cxn ang="0">
                  <a:pos x="141" y="0"/>
                </a:cxn>
                <a:cxn ang="0">
                  <a:pos x="0" y="283"/>
                </a:cxn>
                <a:cxn ang="0">
                  <a:pos x="3199" y="283"/>
                </a:cxn>
                <a:cxn ang="0">
                  <a:pos x="3665" y="0"/>
                </a:cxn>
              </a:cxnLst>
              <a:rect l="0" t="0" r="r" b="b"/>
              <a:pathLst>
                <a:path w="3665" h="283">
                  <a:moveTo>
                    <a:pt x="3665" y="0"/>
                  </a:moveTo>
                  <a:lnTo>
                    <a:pt x="141" y="0"/>
                  </a:lnTo>
                  <a:lnTo>
                    <a:pt x="0" y="283"/>
                  </a:lnTo>
                  <a:lnTo>
                    <a:pt x="3199" y="283"/>
                  </a:lnTo>
                  <a:lnTo>
                    <a:pt x="3665" y="0"/>
                  </a:lnTo>
                  <a:close/>
                </a:path>
              </a:pathLst>
            </a:custGeom>
            <a:solidFill>
              <a:srgbClr val="00B0F0"/>
            </a:solidFill>
            <a:ln w="9525">
              <a:solidFill>
                <a:srgbClr val="00B0F0"/>
              </a:solidFill>
              <a:round/>
              <a:headEnd/>
              <a:tailEnd/>
            </a:ln>
            <a:effectLst/>
            <a:sp3d>
              <a:bevelT w="139700" h="139700"/>
            </a:sp3d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77557" name="Freeform 53"/>
            <p:cNvSpPr>
              <a:spLocks/>
            </p:cNvSpPr>
            <p:nvPr/>
          </p:nvSpPr>
          <p:spPr bwMode="auto">
            <a:xfrm>
              <a:off x="1642" y="1684"/>
              <a:ext cx="68" cy="2348"/>
            </a:xfrm>
            <a:custGeom>
              <a:avLst/>
              <a:gdLst/>
              <a:ahLst/>
              <a:cxnLst>
                <a:cxn ang="0">
                  <a:pos x="141" y="0"/>
                </a:cxn>
                <a:cxn ang="0">
                  <a:pos x="141" y="2260"/>
                </a:cxn>
                <a:cxn ang="0">
                  <a:pos x="0" y="2335"/>
                </a:cxn>
                <a:cxn ang="0">
                  <a:pos x="0" y="283"/>
                </a:cxn>
                <a:cxn ang="0">
                  <a:pos x="141" y="0"/>
                </a:cxn>
              </a:cxnLst>
              <a:rect l="0" t="0" r="r" b="b"/>
              <a:pathLst>
                <a:path w="141" h="2335">
                  <a:moveTo>
                    <a:pt x="141" y="0"/>
                  </a:moveTo>
                  <a:lnTo>
                    <a:pt x="141" y="2260"/>
                  </a:lnTo>
                  <a:lnTo>
                    <a:pt x="0" y="2335"/>
                  </a:lnTo>
                  <a:lnTo>
                    <a:pt x="0" y="283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00B0F0"/>
            </a:solidFill>
            <a:ln w="9525">
              <a:solidFill>
                <a:srgbClr val="00B0F0"/>
              </a:solidFill>
              <a:round/>
              <a:headEnd/>
              <a:tailEnd/>
            </a:ln>
            <a:effectLst/>
            <a:sp3d>
              <a:bevelT w="139700" h="139700"/>
            </a:sp3d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77558" name="Freeform 54"/>
            <p:cNvSpPr>
              <a:spLocks/>
            </p:cNvSpPr>
            <p:nvPr/>
          </p:nvSpPr>
          <p:spPr bwMode="auto">
            <a:xfrm>
              <a:off x="1642" y="3957"/>
              <a:ext cx="1782" cy="75"/>
            </a:xfrm>
            <a:custGeom>
              <a:avLst/>
              <a:gdLst/>
              <a:ahLst/>
              <a:cxnLst>
                <a:cxn ang="0">
                  <a:pos x="141" y="0"/>
                </a:cxn>
                <a:cxn ang="0">
                  <a:pos x="3665" y="0"/>
                </a:cxn>
                <a:cxn ang="0">
                  <a:pos x="3199" y="75"/>
                </a:cxn>
                <a:cxn ang="0">
                  <a:pos x="0" y="75"/>
                </a:cxn>
                <a:cxn ang="0">
                  <a:pos x="141" y="0"/>
                </a:cxn>
              </a:cxnLst>
              <a:rect l="0" t="0" r="r" b="b"/>
              <a:pathLst>
                <a:path w="3665" h="75">
                  <a:moveTo>
                    <a:pt x="141" y="0"/>
                  </a:moveTo>
                  <a:lnTo>
                    <a:pt x="3665" y="0"/>
                  </a:lnTo>
                  <a:lnTo>
                    <a:pt x="3199" y="75"/>
                  </a:lnTo>
                  <a:lnTo>
                    <a:pt x="0" y="75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00B0F0"/>
            </a:solidFill>
            <a:ln w="9525">
              <a:solidFill>
                <a:srgbClr val="00B0F0"/>
              </a:solidFill>
              <a:round/>
              <a:headEnd/>
              <a:tailEnd/>
            </a:ln>
            <a:effectLst/>
            <a:sp3d>
              <a:bevelT w="139700" h="139700"/>
            </a:sp3d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77559" name="Freeform 55"/>
            <p:cNvSpPr>
              <a:spLocks/>
            </p:cNvSpPr>
            <p:nvPr/>
          </p:nvSpPr>
          <p:spPr bwMode="auto">
            <a:xfrm>
              <a:off x="1517" y="2263"/>
              <a:ext cx="196" cy="1769"/>
            </a:xfrm>
            <a:custGeom>
              <a:avLst/>
              <a:gdLst/>
              <a:ahLst/>
              <a:cxnLst>
                <a:cxn ang="0">
                  <a:pos x="201" y="1683"/>
                </a:cxn>
                <a:cxn ang="0">
                  <a:pos x="201" y="0"/>
                </a:cxn>
                <a:cxn ang="0">
                  <a:pos x="0" y="230"/>
                </a:cxn>
                <a:cxn ang="0">
                  <a:pos x="0" y="1759"/>
                </a:cxn>
                <a:cxn ang="0">
                  <a:pos x="201" y="1683"/>
                </a:cxn>
              </a:cxnLst>
              <a:rect l="0" t="0" r="r" b="b"/>
              <a:pathLst>
                <a:path w="201" h="1759">
                  <a:moveTo>
                    <a:pt x="201" y="1683"/>
                  </a:moveTo>
                  <a:lnTo>
                    <a:pt x="201" y="0"/>
                  </a:lnTo>
                  <a:lnTo>
                    <a:pt x="0" y="230"/>
                  </a:lnTo>
                  <a:lnTo>
                    <a:pt x="0" y="1759"/>
                  </a:lnTo>
                  <a:lnTo>
                    <a:pt x="201" y="1683"/>
                  </a:lnTo>
                  <a:close/>
                </a:path>
              </a:pathLst>
            </a:custGeom>
            <a:solidFill>
              <a:srgbClr val="00B0F0"/>
            </a:solidFill>
            <a:ln w="9525">
              <a:solidFill>
                <a:srgbClr val="00B0F0"/>
              </a:solidFill>
              <a:round/>
              <a:headEnd/>
              <a:tailEnd/>
            </a:ln>
            <a:effectLst/>
            <a:sp3d>
              <a:bevelT w="139700" h="139700"/>
            </a:sp3d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77560" name="Freeform 56"/>
            <p:cNvSpPr>
              <a:spLocks/>
            </p:cNvSpPr>
            <p:nvPr/>
          </p:nvSpPr>
          <p:spPr bwMode="auto">
            <a:xfrm>
              <a:off x="288" y="2263"/>
              <a:ext cx="1425" cy="231"/>
            </a:xfrm>
            <a:custGeom>
              <a:avLst/>
              <a:gdLst/>
              <a:ahLst/>
              <a:cxnLst>
                <a:cxn ang="0">
                  <a:pos x="1465" y="0"/>
                </a:cxn>
                <a:cxn ang="0">
                  <a:pos x="73" y="0"/>
                </a:cxn>
                <a:cxn ang="0">
                  <a:pos x="0" y="230"/>
                </a:cxn>
                <a:cxn ang="0">
                  <a:pos x="1264" y="230"/>
                </a:cxn>
                <a:cxn ang="0">
                  <a:pos x="1465" y="0"/>
                </a:cxn>
              </a:cxnLst>
              <a:rect l="0" t="0" r="r" b="b"/>
              <a:pathLst>
                <a:path w="1465" h="230">
                  <a:moveTo>
                    <a:pt x="1465" y="0"/>
                  </a:moveTo>
                  <a:lnTo>
                    <a:pt x="73" y="0"/>
                  </a:lnTo>
                  <a:lnTo>
                    <a:pt x="0" y="230"/>
                  </a:lnTo>
                  <a:lnTo>
                    <a:pt x="1264" y="230"/>
                  </a:lnTo>
                  <a:lnTo>
                    <a:pt x="1465" y="0"/>
                  </a:lnTo>
                  <a:close/>
                </a:path>
              </a:pathLst>
            </a:custGeom>
            <a:solidFill>
              <a:srgbClr val="00B0F0"/>
            </a:solidFill>
            <a:ln w="9525">
              <a:solidFill>
                <a:srgbClr val="00B0F0"/>
              </a:solidFill>
              <a:round/>
              <a:headEnd/>
              <a:tailEnd/>
            </a:ln>
            <a:effectLst/>
            <a:sp3d>
              <a:bevelT w="139700" h="139700"/>
            </a:sp3d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77561" name="Freeform 57"/>
            <p:cNvSpPr>
              <a:spLocks/>
            </p:cNvSpPr>
            <p:nvPr/>
          </p:nvSpPr>
          <p:spPr bwMode="auto">
            <a:xfrm>
              <a:off x="288" y="2263"/>
              <a:ext cx="71" cy="1769"/>
            </a:xfrm>
            <a:custGeom>
              <a:avLst/>
              <a:gdLst/>
              <a:ahLst/>
              <a:cxnLst>
                <a:cxn ang="0">
                  <a:pos x="73" y="0"/>
                </a:cxn>
                <a:cxn ang="0">
                  <a:pos x="73" y="1683"/>
                </a:cxn>
                <a:cxn ang="0">
                  <a:pos x="0" y="1759"/>
                </a:cxn>
                <a:cxn ang="0">
                  <a:pos x="0" y="230"/>
                </a:cxn>
                <a:cxn ang="0">
                  <a:pos x="73" y="0"/>
                </a:cxn>
              </a:cxnLst>
              <a:rect l="0" t="0" r="r" b="b"/>
              <a:pathLst>
                <a:path w="73" h="1759">
                  <a:moveTo>
                    <a:pt x="73" y="0"/>
                  </a:moveTo>
                  <a:lnTo>
                    <a:pt x="73" y="1683"/>
                  </a:lnTo>
                  <a:lnTo>
                    <a:pt x="0" y="1759"/>
                  </a:lnTo>
                  <a:lnTo>
                    <a:pt x="0" y="23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00B0F0"/>
            </a:solidFill>
            <a:ln w="9525">
              <a:solidFill>
                <a:srgbClr val="00B0F0"/>
              </a:solidFill>
              <a:round/>
              <a:headEnd/>
              <a:tailEnd/>
            </a:ln>
            <a:effectLst/>
            <a:sp3d>
              <a:bevelT w="139700" h="139700"/>
            </a:sp3d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77562" name="Freeform 58"/>
            <p:cNvSpPr>
              <a:spLocks/>
            </p:cNvSpPr>
            <p:nvPr/>
          </p:nvSpPr>
          <p:spPr bwMode="auto">
            <a:xfrm>
              <a:off x="288" y="3956"/>
              <a:ext cx="1425" cy="76"/>
            </a:xfrm>
            <a:custGeom>
              <a:avLst/>
              <a:gdLst/>
              <a:ahLst/>
              <a:cxnLst>
                <a:cxn ang="0">
                  <a:pos x="73" y="0"/>
                </a:cxn>
                <a:cxn ang="0">
                  <a:pos x="1465" y="0"/>
                </a:cxn>
                <a:cxn ang="0">
                  <a:pos x="1264" y="76"/>
                </a:cxn>
                <a:cxn ang="0">
                  <a:pos x="0" y="76"/>
                </a:cxn>
                <a:cxn ang="0">
                  <a:pos x="73" y="0"/>
                </a:cxn>
              </a:cxnLst>
              <a:rect l="0" t="0" r="r" b="b"/>
              <a:pathLst>
                <a:path w="1465" h="76">
                  <a:moveTo>
                    <a:pt x="73" y="0"/>
                  </a:moveTo>
                  <a:lnTo>
                    <a:pt x="1465" y="0"/>
                  </a:lnTo>
                  <a:lnTo>
                    <a:pt x="1264" y="76"/>
                  </a:lnTo>
                  <a:lnTo>
                    <a:pt x="0" y="76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00B0F0"/>
            </a:solidFill>
            <a:ln w="9525">
              <a:solidFill>
                <a:srgbClr val="00B0F0"/>
              </a:solidFill>
              <a:round/>
              <a:headEnd/>
              <a:tailEnd/>
            </a:ln>
            <a:effectLst/>
            <a:sp3d>
              <a:bevelT w="139700" h="139700"/>
            </a:sp3d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77563" name="Rectangle 59"/>
            <p:cNvSpPr>
              <a:spLocks noChangeArrowheads="1"/>
            </p:cNvSpPr>
            <p:nvPr/>
          </p:nvSpPr>
          <p:spPr bwMode="auto">
            <a:xfrm>
              <a:off x="1771" y="1713"/>
              <a:ext cx="1493" cy="2103"/>
            </a:xfrm>
            <a:prstGeom prst="rect">
              <a:avLst/>
            </a:prstGeom>
            <a:noFill/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sp3d>
              <a:bevelT w="139700" h="139700"/>
            </a:sp3d>
          </p:spPr>
          <p:txBody>
            <a:bodyPr lIns="0" tIns="0" rIns="0" bIns="0">
              <a:spAutoFit/>
            </a:bodyPr>
            <a:lstStyle/>
            <a:p>
              <a:pPr defTabSz="820738" eaLnBrk="0" hangingPunct="0">
                <a:defRPr/>
              </a:pPr>
              <a:r>
                <a:rPr lang="en-US" sz="2000" b="1">
                  <a:solidFill>
                    <a:srgbClr val="FFFFCC"/>
                  </a:solidFill>
                  <a:cs typeface="+mn-cs"/>
                </a:rPr>
                <a:t>Level 2: Strategic</a:t>
              </a:r>
            </a:p>
            <a:p>
              <a:pPr defTabSz="820738" eaLnBrk="0" hangingPunct="0">
                <a:lnSpc>
                  <a:spcPct val="60000"/>
                </a:lnSpc>
                <a:defRPr/>
              </a:pPr>
              <a:endParaRPr lang="en-US" sz="2000" b="1">
                <a:solidFill>
                  <a:srgbClr val="FFFFCC"/>
                </a:solidFill>
                <a:cs typeface="+mn-cs"/>
              </a:endParaRPr>
            </a:p>
            <a:p>
              <a:pPr defTabSz="820738" eaLnBrk="0" hangingPunct="0">
                <a:defRPr/>
              </a:pPr>
              <a:r>
                <a:rPr lang="en-US" sz="2000" b="1">
                  <a:solidFill>
                    <a:srgbClr val="FFFFCC"/>
                  </a:solidFill>
                  <a:cs typeface="+mn-cs"/>
                </a:rPr>
                <a:t>Strategic messages, using  all vehicles but relying primarily   on interactive meetings with periodic program and performance assessment</a:t>
              </a:r>
            </a:p>
          </p:txBody>
        </p:sp>
        <p:sp>
          <p:nvSpPr>
            <p:cNvPr id="277564" name="Rectangle 60"/>
            <p:cNvSpPr>
              <a:spLocks noChangeArrowheads="1"/>
            </p:cNvSpPr>
            <p:nvPr/>
          </p:nvSpPr>
          <p:spPr bwMode="auto">
            <a:xfrm>
              <a:off x="3504" y="1104"/>
              <a:ext cx="1727" cy="2758"/>
            </a:xfrm>
            <a:prstGeom prst="rect">
              <a:avLst/>
            </a:prstGeom>
            <a:noFill/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sp3d>
              <a:bevelT w="139700" h="139700"/>
            </a:sp3d>
          </p:spPr>
          <p:txBody>
            <a:bodyPr lIns="0" tIns="0" rIns="0" bIns="0">
              <a:spAutoFit/>
            </a:bodyPr>
            <a:lstStyle/>
            <a:p>
              <a:pPr defTabSz="820738" eaLnBrk="0" hangingPunct="0">
                <a:defRPr/>
              </a:pPr>
              <a:endParaRPr lang="en-US" sz="2000" b="1">
                <a:solidFill>
                  <a:srgbClr val="FFFFCC"/>
                </a:solidFill>
                <a:cs typeface="+mn-cs"/>
              </a:endParaRPr>
            </a:p>
            <a:p>
              <a:pPr defTabSz="820738" eaLnBrk="0" hangingPunct="0">
                <a:lnSpc>
                  <a:spcPct val="90000"/>
                </a:lnSpc>
                <a:defRPr/>
              </a:pPr>
              <a:endParaRPr lang="en-US" sz="2000" b="1">
                <a:solidFill>
                  <a:srgbClr val="FFFFCC"/>
                </a:solidFill>
                <a:cs typeface="+mn-cs"/>
              </a:endParaRPr>
            </a:p>
            <a:p>
              <a:pPr defTabSz="820738" eaLnBrk="0" hangingPunct="0">
                <a:defRPr/>
              </a:pPr>
              <a:r>
                <a:rPr lang="en-US" sz="2000" b="1">
                  <a:solidFill>
                    <a:srgbClr val="FFFFCC"/>
                  </a:solidFill>
                  <a:cs typeface="+mn-cs"/>
                </a:rPr>
                <a:t>All of strategic program plus    employee work-   shops to redefine  work habits and change employee behavior at all     levels with frequent </a:t>
              </a:r>
            </a:p>
            <a:p>
              <a:pPr defTabSz="820738" eaLnBrk="0" hangingPunct="0">
                <a:defRPr/>
              </a:pPr>
              <a:r>
                <a:rPr lang="en-US" sz="2000" b="1">
                  <a:solidFill>
                    <a:srgbClr val="FFFFCC"/>
                  </a:solidFill>
                  <a:cs typeface="+mn-cs"/>
                </a:rPr>
                <a:t>program and performance  feedback and assessment</a:t>
              </a:r>
            </a:p>
          </p:txBody>
        </p:sp>
        <p:sp>
          <p:nvSpPr>
            <p:cNvPr id="277565" name="Rectangle 61"/>
            <p:cNvSpPr>
              <a:spLocks noChangeArrowheads="1"/>
            </p:cNvSpPr>
            <p:nvPr/>
          </p:nvSpPr>
          <p:spPr bwMode="auto">
            <a:xfrm>
              <a:off x="452" y="2262"/>
              <a:ext cx="1074" cy="1686"/>
            </a:xfrm>
            <a:prstGeom prst="rect">
              <a:avLst/>
            </a:prstGeom>
            <a:noFill/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sp3d>
              <a:bevelT w="139700" h="139700"/>
            </a:sp3d>
          </p:spPr>
          <p:txBody>
            <a:bodyPr lIns="0" tIns="0" rIns="0" bIns="0">
              <a:spAutoFit/>
            </a:bodyPr>
            <a:lstStyle/>
            <a:p>
              <a:pPr defTabSz="820738" eaLnBrk="0" hangingPunct="0">
                <a:defRPr/>
              </a:pPr>
              <a:r>
                <a:rPr lang="en-US" sz="2000" b="1" dirty="0">
                  <a:solidFill>
                    <a:srgbClr val="FFFFCC"/>
                  </a:solidFill>
                  <a:cs typeface="+mn-cs"/>
                </a:rPr>
                <a:t>Level 1: Basic</a:t>
              </a:r>
            </a:p>
            <a:p>
              <a:pPr defTabSz="820738" eaLnBrk="0" hangingPunct="0">
                <a:lnSpc>
                  <a:spcPct val="50000"/>
                </a:lnSpc>
                <a:defRPr/>
              </a:pPr>
              <a:endParaRPr lang="en-US" sz="2000" b="1" dirty="0">
                <a:solidFill>
                  <a:srgbClr val="FFFFCC"/>
                </a:solidFill>
                <a:cs typeface="+mn-cs"/>
              </a:endParaRPr>
            </a:p>
            <a:p>
              <a:pPr defTabSz="820738" eaLnBrk="0" hangingPunct="0">
                <a:defRPr/>
              </a:pPr>
              <a:r>
                <a:rPr lang="en-US" sz="2000" b="1" dirty="0">
                  <a:solidFill>
                    <a:srgbClr val="FFFFCC"/>
                  </a:solidFill>
                  <a:cs typeface="+mn-cs"/>
                </a:rPr>
                <a:t>Targeted, strategic messages, mostly one-directional, with periodic assessment</a:t>
              </a:r>
            </a:p>
          </p:txBody>
        </p:sp>
        <p:sp>
          <p:nvSpPr>
            <p:cNvPr id="277566" name="Text Box 62"/>
            <p:cNvSpPr txBox="1">
              <a:spLocks noChangeArrowheads="1"/>
            </p:cNvSpPr>
            <p:nvPr/>
          </p:nvSpPr>
          <p:spPr bwMode="auto">
            <a:xfrm>
              <a:off x="3504" y="1096"/>
              <a:ext cx="1181" cy="258"/>
            </a:xfrm>
            <a:prstGeom prst="rect">
              <a:avLst/>
            </a:prstGeom>
            <a:noFill/>
            <a:ln w="12700">
              <a:solidFill>
                <a:srgbClr val="00B0F0"/>
              </a:solidFill>
              <a:miter lim="800000"/>
              <a:headEnd type="none" w="sm" len="sm"/>
              <a:tailEnd type="none" w="sm" len="sm"/>
            </a:ln>
            <a:effectLst/>
            <a:sp3d>
              <a:bevelT w="139700" h="139700"/>
            </a:sp3d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1" dirty="0">
                  <a:solidFill>
                    <a:srgbClr val="FFFFCC"/>
                  </a:solidFill>
                  <a:cs typeface="+mn-cs"/>
                </a:rPr>
                <a:t>Level 3: Major</a:t>
              </a:r>
            </a:p>
          </p:txBody>
        </p:sp>
      </p:grpSp>
      <p:sp>
        <p:nvSpPr>
          <p:cNvPr id="47109" name="Rectangle 21"/>
          <p:cNvSpPr>
            <a:spLocks noChangeArrowheads="1"/>
          </p:cNvSpPr>
          <p:nvPr/>
        </p:nvSpPr>
        <p:spPr bwMode="auto">
          <a:xfrm>
            <a:off x="6629400" y="61722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en-US" sz="1000">
                <a:latin typeface="Times New Roman" pitchFamily="18" charset="0"/>
                <a:ea typeface="ＭＳ Ｐゴシック"/>
                <a:cs typeface="ＭＳ Ｐゴシック"/>
              </a:rPr>
              <a:t>13-</a:t>
            </a:r>
            <a:fld id="{62482857-8D8A-48BE-BEE6-EB38A9784EF6}" type="slidenum">
              <a:rPr lang="en-US" sz="1000">
                <a:latin typeface="Times New Roman" pitchFamily="18" charset="0"/>
                <a:ea typeface="ＭＳ Ｐゴシック"/>
                <a:cs typeface="ＭＳ Ｐゴシック"/>
              </a:rPr>
              <a:pPr algn="r"/>
              <a:t>20</a:t>
            </a:fld>
            <a:endParaRPr lang="en-US" sz="1000">
              <a:latin typeface="Times New Roman" pitchFamily="18" charset="0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4"/>
          <p:cNvSpPr>
            <a:spLocks noChangeArrowheads="1"/>
          </p:cNvSpPr>
          <p:nvPr/>
        </p:nvSpPr>
        <p:spPr bwMode="auto">
          <a:xfrm>
            <a:off x="914400" y="685800"/>
            <a:ext cx="7315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>
              <a:lnSpc>
                <a:spcPct val="85000"/>
              </a:lnSpc>
            </a:pPr>
            <a:r>
              <a:rPr lang="en-US" sz="2800" b="1">
                <a:solidFill>
                  <a:srgbClr val="FFFFCC"/>
                </a:solidFill>
              </a:rPr>
              <a:t>Essential Change Communication Steps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707480" y="3124200"/>
            <a:ext cx="6589460" cy="1295400"/>
            <a:chOff x="768" y="2064"/>
            <a:chExt cx="4368" cy="864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0" scaled="1"/>
            <a:tileRect/>
          </a:gra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252934" name="AutoShape 6"/>
            <p:cNvSpPr>
              <a:spLocks noChangeArrowheads="1"/>
            </p:cNvSpPr>
            <p:nvPr/>
          </p:nvSpPr>
          <p:spPr bwMode="auto">
            <a:xfrm>
              <a:off x="768" y="2064"/>
              <a:ext cx="4368" cy="864"/>
            </a:xfrm>
            <a:prstGeom prst="homePlate">
              <a:avLst>
                <a:gd name="adj" fmla="val 126389"/>
              </a:avLst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en-US">
                <a:solidFill>
                  <a:srgbClr val="FFFFCC"/>
                </a:solidFill>
                <a:cs typeface="+mn-cs"/>
              </a:endParaRPr>
            </a:p>
          </p:txBody>
        </p:sp>
        <p:sp>
          <p:nvSpPr>
            <p:cNvPr id="252935" name="Rectangle 7"/>
            <p:cNvSpPr>
              <a:spLocks noChangeArrowheads="1"/>
            </p:cNvSpPr>
            <p:nvPr/>
          </p:nvSpPr>
          <p:spPr bwMode="auto">
            <a:xfrm>
              <a:off x="786" y="2064"/>
              <a:ext cx="4158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lIns="92075" tIns="46038" rIns="92075" bIns="46038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SzPct val="115000"/>
                <a:buFont typeface="Wingdings" pitchFamily="2" charset="2"/>
                <a:buNone/>
                <a:defRPr/>
              </a:pPr>
              <a:endParaRPr lang="en-US" sz="2400" b="1" dirty="0">
                <a:solidFill>
                  <a:srgbClr val="FFFFCC"/>
                </a:solidFill>
                <a:cs typeface="+mn-cs"/>
              </a:endParaRPr>
            </a:p>
            <a:p>
              <a:pPr>
                <a:lnSpc>
                  <a:spcPct val="90000"/>
                </a:lnSpc>
                <a:spcBef>
                  <a:spcPts val="0"/>
                </a:spcBef>
                <a:buSzPct val="115000"/>
                <a:buFont typeface="Wingdings" pitchFamily="2" charset="2"/>
                <a:buNone/>
                <a:defRPr/>
              </a:pPr>
              <a:r>
                <a:rPr lang="en-US" sz="2400" b="1" dirty="0">
                  <a:solidFill>
                    <a:srgbClr val="FFFFCC"/>
                  </a:solidFill>
                  <a:cs typeface="+mn-cs"/>
                </a:rPr>
                <a:t>Assess current employee communication practices against best practices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713119" y="4800600"/>
            <a:ext cx="6227401" cy="1295400"/>
            <a:chOff x="1392" y="3120"/>
            <a:chExt cx="4128" cy="864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0" scaled="1"/>
            <a:tileRect/>
          </a:gra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252937" name="AutoShape 9"/>
            <p:cNvSpPr>
              <a:spLocks noChangeArrowheads="1"/>
            </p:cNvSpPr>
            <p:nvPr/>
          </p:nvSpPr>
          <p:spPr bwMode="auto">
            <a:xfrm>
              <a:off x="1392" y="3120"/>
              <a:ext cx="4128" cy="864"/>
            </a:xfrm>
            <a:prstGeom prst="homePlate">
              <a:avLst>
                <a:gd name="adj" fmla="val 119444"/>
              </a:avLst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en-US">
                <a:solidFill>
                  <a:srgbClr val="FFFFCC"/>
                </a:solidFill>
                <a:cs typeface="+mn-cs"/>
              </a:endParaRPr>
            </a:p>
          </p:txBody>
        </p:sp>
        <p:sp>
          <p:nvSpPr>
            <p:cNvPr id="252938" name="Rectangle 10"/>
            <p:cNvSpPr>
              <a:spLocks noChangeArrowheads="1"/>
            </p:cNvSpPr>
            <p:nvPr/>
          </p:nvSpPr>
          <p:spPr bwMode="auto">
            <a:xfrm>
              <a:off x="1441" y="3312"/>
              <a:ext cx="3205" cy="52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lIns="92075" tIns="46038" rIns="92075" bIns="46038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SzPct val="115000"/>
                <a:buFont typeface="Wingdings" pitchFamily="2" charset="2"/>
                <a:buNone/>
                <a:defRPr/>
              </a:pPr>
              <a:r>
                <a:rPr lang="en-US" sz="2400" b="1" dirty="0">
                  <a:solidFill>
                    <a:srgbClr val="FFFFCC"/>
                  </a:solidFill>
                  <a:cs typeface="+mn-cs"/>
                </a:rPr>
                <a:t>Target gaps in communication for immediate improvement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SzPct val="115000"/>
                <a:buFont typeface="Wingdings" pitchFamily="2" charset="2"/>
                <a:buNone/>
                <a:defRPr/>
              </a:pPr>
              <a:endParaRPr lang="en-US" sz="2400" b="1" dirty="0">
                <a:solidFill>
                  <a:srgbClr val="FFFFCC"/>
                </a:solidFill>
                <a:cs typeface="+mn-cs"/>
              </a:endParaRP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762000" y="1600200"/>
            <a:ext cx="5503284" cy="1223433"/>
            <a:chOff x="144" y="960"/>
            <a:chExt cx="3648" cy="960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0" scaled="1"/>
            <a:tileRect/>
          </a:gra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252940" name="AutoShape 12"/>
            <p:cNvSpPr>
              <a:spLocks noChangeArrowheads="1"/>
            </p:cNvSpPr>
            <p:nvPr/>
          </p:nvSpPr>
          <p:spPr bwMode="auto">
            <a:xfrm>
              <a:off x="144" y="960"/>
              <a:ext cx="3648" cy="960"/>
            </a:xfrm>
            <a:prstGeom prst="homePlate">
              <a:avLst>
                <a:gd name="adj" fmla="val 95000"/>
              </a:avLst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en-US">
                <a:solidFill>
                  <a:srgbClr val="FFFFCC"/>
                </a:solidFill>
                <a:cs typeface="+mn-cs"/>
              </a:endParaRPr>
            </a:p>
          </p:txBody>
        </p:sp>
        <p:sp>
          <p:nvSpPr>
            <p:cNvPr id="252941" name="Rectangle 13"/>
            <p:cNvSpPr>
              <a:spLocks noChangeArrowheads="1"/>
            </p:cNvSpPr>
            <p:nvPr/>
          </p:nvSpPr>
          <p:spPr bwMode="auto">
            <a:xfrm>
              <a:off x="192" y="1200"/>
              <a:ext cx="3216" cy="48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lIns="92075" tIns="46038" rIns="92075" bIns="46038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SzPct val="115000"/>
                <a:buFont typeface="Wingdings" pitchFamily="2" charset="2"/>
                <a:buNone/>
                <a:defRPr/>
              </a:pPr>
              <a:r>
                <a:rPr lang="en-US" sz="2400" b="1" dirty="0">
                  <a:solidFill>
                    <a:srgbClr val="FFFFCC"/>
                  </a:solidFill>
                  <a:cs typeface="+mn-cs"/>
                </a:rPr>
                <a:t>Form a cross-functional, multi-level communication team</a:t>
              </a:r>
            </a:p>
          </p:txBody>
        </p:sp>
      </p:grpSp>
      <p:sp>
        <p:nvSpPr>
          <p:cNvPr id="49159" name="Rectangle 21"/>
          <p:cNvSpPr>
            <a:spLocks noChangeArrowheads="1"/>
          </p:cNvSpPr>
          <p:nvPr/>
        </p:nvSpPr>
        <p:spPr bwMode="auto">
          <a:xfrm>
            <a:off x="6629400" y="61722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en-US" sz="1000">
                <a:latin typeface="Times New Roman" pitchFamily="18" charset="0"/>
                <a:ea typeface="ＭＳ Ｐゴシック"/>
                <a:cs typeface="ＭＳ Ｐゴシック"/>
              </a:rPr>
              <a:t>13-</a:t>
            </a:r>
            <a:fld id="{AC6DCB70-8767-484F-ABB3-6E82F3E8338C}" type="slidenum">
              <a:rPr lang="en-US" sz="1000">
                <a:latin typeface="Times New Roman" pitchFamily="18" charset="0"/>
                <a:ea typeface="ＭＳ Ｐゴシック"/>
                <a:cs typeface="ＭＳ Ｐゴシック"/>
              </a:rPr>
              <a:pPr algn="r"/>
              <a:t>21</a:t>
            </a:fld>
            <a:endParaRPr lang="en-US" sz="1000">
              <a:latin typeface="Times New Roman" pitchFamily="18" charset="0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4"/>
          <p:cNvSpPr>
            <a:spLocks noChangeArrowheads="1"/>
          </p:cNvSpPr>
          <p:nvPr/>
        </p:nvSpPr>
        <p:spPr bwMode="auto">
          <a:xfrm>
            <a:off x="914400" y="685800"/>
            <a:ext cx="7315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>
              <a:lnSpc>
                <a:spcPct val="85000"/>
              </a:lnSpc>
            </a:pPr>
            <a:r>
              <a:rPr lang="en-US" sz="2800" b="1">
                <a:solidFill>
                  <a:srgbClr val="FFFFCC"/>
                </a:solidFill>
              </a:rPr>
              <a:t>Essential Change Communication Steps (continued)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762000" y="1600200"/>
            <a:ext cx="5659582" cy="1371600"/>
            <a:chOff x="240" y="1008"/>
            <a:chExt cx="3648" cy="912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0" scaled="1"/>
            <a:tileRect/>
          </a:gra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253968" name="AutoShape 16"/>
            <p:cNvSpPr>
              <a:spLocks noChangeArrowheads="1"/>
            </p:cNvSpPr>
            <p:nvPr/>
          </p:nvSpPr>
          <p:spPr bwMode="auto">
            <a:xfrm>
              <a:off x="240" y="1008"/>
              <a:ext cx="3648" cy="912"/>
            </a:xfrm>
            <a:prstGeom prst="homePlate">
              <a:avLst>
                <a:gd name="adj" fmla="val 100000"/>
              </a:avLst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en-US">
                <a:solidFill>
                  <a:srgbClr val="FFFFCC"/>
                </a:solidFill>
                <a:cs typeface="+mn-cs"/>
              </a:endParaRPr>
            </a:p>
          </p:txBody>
        </p:sp>
        <p:sp>
          <p:nvSpPr>
            <p:cNvPr id="253969" name="Rectangle 17"/>
            <p:cNvSpPr>
              <a:spLocks noChangeArrowheads="1"/>
            </p:cNvSpPr>
            <p:nvPr/>
          </p:nvSpPr>
          <p:spPr bwMode="auto">
            <a:xfrm>
              <a:off x="336" y="1248"/>
              <a:ext cx="319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lIns="92075" tIns="46038" rIns="92075" bIns="46038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SzPct val="115000"/>
                <a:buFont typeface="Wingdings" pitchFamily="2" charset="2"/>
                <a:buNone/>
                <a:defRPr/>
              </a:pPr>
              <a:r>
                <a:rPr lang="en-US" sz="2400" b="1">
                  <a:solidFill>
                    <a:srgbClr val="FFFFCC"/>
                  </a:solidFill>
                  <a:cs typeface="+mn-cs"/>
                </a:rPr>
                <a:t>Develop a vision and strategic objectives if needed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600200" y="3200400"/>
            <a:ext cx="6776605" cy="1371600"/>
            <a:chOff x="768" y="2064"/>
            <a:chExt cx="4368" cy="864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0" scaled="1"/>
            <a:tileRect/>
          </a:gra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253971" name="AutoShape 19"/>
            <p:cNvSpPr>
              <a:spLocks noChangeArrowheads="1"/>
            </p:cNvSpPr>
            <p:nvPr/>
          </p:nvSpPr>
          <p:spPr bwMode="auto">
            <a:xfrm>
              <a:off x="768" y="2064"/>
              <a:ext cx="4368" cy="864"/>
            </a:xfrm>
            <a:prstGeom prst="homePlate">
              <a:avLst>
                <a:gd name="adj" fmla="val 126389"/>
              </a:avLst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en-US">
                <a:solidFill>
                  <a:srgbClr val="FFFFCC"/>
                </a:solidFill>
                <a:cs typeface="+mn-cs"/>
              </a:endParaRPr>
            </a:p>
          </p:txBody>
        </p:sp>
        <p:sp>
          <p:nvSpPr>
            <p:cNvPr id="253972" name="Rectangle 20"/>
            <p:cNvSpPr>
              <a:spLocks noChangeArrowheads="1"/>
            </p:cNvSpPr>
            <p:nvPr/>
          </p:nvSpPr>
          <p:spPr bwMode="auto">
            <a:xfrm>
              <a:off x="915" y="2160"/>
              <a:ext cx="3456" cy="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lIns="92075" tIns="46038" rIns="92075" bIns="46038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SzPct val="115000"/>
                <a:buFont typeface="Wingdings" pitchFamily="2" charset="2"/>
                <a:buNone/>
                <a:defRPr/>
              </a:pPr>
              <a:r>
                <a:rPr lang="en-US" sz="2400" b="1" dirty="0">
                  <a:solidFill>
                    <a:srgbClr val="FFFFCC"/>
                  </a:solidFill>
                  <a:cs typeface="+mn-cs"/>
                </a:rPr>
                <a:t>Conduct cascading vision, strategy, job redefinition workshops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2362200" y="4800600"/>
            <a:ext cx="6553200" cy="1371600"/>
            <a:chOff x="1248" y="3120"/>
            <a:chExt cx="4224" cy="912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0" scaled="1"/>
            <a:tileRect/>
          </a:gra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253974" name="AutoShape 22"/>
            <p:cNvSpPr>
              <a:spLocks noChangeArrowheads="1"/>
            </p:cNvSpPr>
            <p:nvPr/>
          </p:nvSpPr>
          <p:spPr bwMode="auto">
            <a:xfrm>
              <a:off x="1248" y="3120"/>
              <a:ext cx="4224" cy="912"/>
            </a:xfrm>
            <a:prstGeom prst="homePlate">
              <a:avLst>
                <a:gd name="adj" fmla="val 115789"/>
              </a:avLst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en-US">
                <a:solidFill>
                  <a:srgbClr val="FFFFCC"/>
                </a:solidFill>
                <a:cs typeface="+mn-cs"/>
              </a:endParaRPr>
            </a:p>
          </p:txBody>
        </p:sp>
        <p:sp>
          <p:nvSpPr>
            <p:cNvPr id="253975" name="Rectangle 23"/>
            <p:cNvSpPr>
              <a:spLocks noChangeArrowheads="1"/>
            </p:cNvSpPr>
            <p:nvPr/>
          </p:nvSpPr>
          <p:spPr bwMode="auto">
            <a:xfrm>
              <a:off x="1296" y="3264"/>
              <a:ext cx="3804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lIns="92075" tIns="46038" rIns="92075" bIns="46038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SzPct val="115000"/>
                <a:buFont typeface="Wingdings" pitchFamily="2" charset="2"/>
                <a:buNone/>
                <a:defRPr/>
              </a:pPr>
              <a:r>
                <a:rPr lang="en-US" sz="2400" b="1">
                  <a:solidFill>
                    <a:srgbClr val="FFFFCC"/>
                  </a:solidFill>
                  <a:cs typeface="+mn-cs"/>
                </a:rPr>
                <a:t>Monitor the results and make adjustments if find communication  breakdowns</a:t>
              </a:r>
            </a:p>
          </p:txBody>
        </p:sp>
      </p:grpSp>
      <p:sp>
        <p:nvSpPr>
          <p:cNvPr id="51207" name="Rectangle 21"/>
          <p:cNvSpPr>
            <a:spLocks noChangeArrowheads="1"/>
          </p:cNvSpPr>
          <p:nvPr/>
        </p:nvSpPr>
        <p:spPr bwMode="auto">
          <a:xfrm>
            <a:off x="6629400" y="61722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en-US" sz="1000">
                <a:latin typeface="Times New Roman" pitchFamily="18" charset="0"/>
                <a:ea typeface="ＭＳ Ｐゴシック"/>
                <a:cs typeface="ＭＳ Ｐゴシック"/>
              </a:rPr>
              <a:t>13-</a:t>
            </a:r>
            <a:fld id="{E74CACBB-33CB-4712-82E7-FB1B44FC8BD4}" type="slidenum">
              <a:rPr lang="en-US" sz="1000">
                <a:latin typeface="Times New Roman" pitchFamily="18" charset="0"/>
                <a:ea typeface="ＭＳ Ｐゴシック"/>
                <a:cs typeface="ＭＳ Ｐゴシック"/>
              </a:rPr>
              <a:pPr algn="r"/>
              <a:t>22</a:t>
            </a:fld>
            <a:endParaRPr lang="en-US" sz="1000">
              <a:latin typeface="Times New Roman" pitchFamily="18" charset="0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106488" y="609600"/>
            <a:ext cx="69723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Arial" charset="0"/>
                <a:cs typeface="Arial" charset="0"/>
              </a:rPr>
              <a:t>Leaders Should Select Their </a:t>
            </a:r>
            <a:br>
              <a:rPr lang="en-US">
                <a:latin typeface="Arial" charset="0"/>
                <a:cs typeface="Arial" charset="0"/>
              </a:rPr>
            </a:br>
            <a:r>
              <a:rPr lang="en-US">
                <a:latin typeface="Arial" charset="0"/>
                <a:cs typeface="Arial" charset="0"/>
              </a:rPr>
              <a:t>Styles Carefully </a:t>
            </a:r>
          </a:p>
        </p:txBody>
      </p:sp>
      <p:sp>
        <p:nvSpPr>
          <p:cNvPr id="17411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5029200" y="2286000"/>
            <a:ext cx="1600200" cy="4572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cs typeface="Arial" charset="0"/>
              </a:rPr>
              <a:t>Coaching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ln w="12700">
                <a:solidFill>
                  <a:schemeClr val="tx1"/>
                </a:solidFill>
                <a:prstDash val="solid"/>
              </a:ln>
              <a:solidFill>
                <a:srgbClr val="4E939F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17412" name="Text Box 9"/>
          <p:cNvSpPr txBox="1">
            <a:spLocks noChangeArrowheads="1"/>
          </p:cNvSpPr>
          <p:nvPr/>
        </p:nvSpPr>
        <p:spPr bwMode="auto">
          <a:xfrm>
            <a:off x="5562600" y="1752600"/>
            <a:ext cx="16922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Visionary</a:t>
            </a:r>
          </a:p>
        </p:txBody>
      </p:sp>
      <p:sp>
        <p:nvSpPr>
          <p:cNvPr id="17413" name="Rectangle 10"/>
          <p:cNvSpPr>
            <a:spLocks noChangeArrowheads="1"/>
          </p:cNvSpPr>
          <p:nvPr/>
        </p:nvSpPr>
        <p:spPr bwMode="auto">
          <a:xfrm>
            <a:off x="4038600" y="2819400"/>
            <a:ext cx="1600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r>
              <a:rPr lang="en-US" sz="24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Affiliative</a:t>
            </a:r>
            <a:endParaRPr lang="en-US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7414" name="Rectangle 11"/>
          <p:cNvSpPr>
            <a:spLocks noChangeArrowheads="1"/>
          </p:cNvSpPr>
          <p:nvPr/>
        </p:nvSpPr>
        <p:spPr bwMode="auto">
          <a:xfrm>
            <a:off x="2977488" y="3352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r>
              <a:rPr lang="en-US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Democratic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endParaRPr lang="en-US" sz="2400" b="1" dirty="0">
              <a:solidFill>
                <a:srgbClr val="92D050"/>
              </a:solidFill>
            </a:endParaRPr>
          </a:p>
        </p:txBody>
      </p:sp>
      <p:sp>
        <p:nvSpPr>
          <p:cNvPr id="17415" name="Rectangle 12"/>
          <p:cNvSpPr>
            <a:spLocks noChangeArrowheads="1"/>
          </p:cNvSpPr>
          <p:nvPr/>
        </p:nvSpPr>
        <p:spPr bwMode="auto">
          <a:xfrm>
            <a:off x="2895600" y="4724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r>
              <a:rPr lang="en-US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Pacesetting</a:t>
            </a:r>
          </a:p>
        </p:txBody>
      </p:sp>
      <p:sp>
        <p:nvSpPr>
          <p:cNvPr id="17416" name="Rectangle 13"/>
          <p:cNvSpPr>
            <a:spLocks noChangeArrowheads="1"/>
          </p:cNvSpPr>
          <p:nvPr/>
        </p:nvSpPr>
        <p:spPr bwMode="auto">
          <a:xfrm>
            <a:off x="1752600" y="525780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r>
              <a:rPr lang="en-US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Commanding</a:t>
            </a:r>
          </a:p>
        </p:txBody>
      </p:sp>
      <p:sp>
        <p:nvSpPr>
          <p:cNvPr id="13321" name="Rectangle 14"/>
          <p:cNvSpPr>
            <a:spLocks noChangeArrowheads="1"/>
          </p:cNvSpPr>
          <p:nvPr/>
        </p:nvSpPr>
        <p:spPr bwMode="auto">
          <a:xfrm>
            <a:off x="125413" y="6254750"/>
            <a:ext cx="8936037" cy="52863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627063">
              <a:lnSpc>
                <a:spcPts val="1700"/>
              </a:lnSpc>
              <a:spcBef>
                <a:spcPct val="5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tabLst>
                <a:tab pos="7778750" algn="l"/>
              </a:tabLst>
              <a:defRPr/>
            </a:pPr>
            <a:r>
              <a:rPr lang="en-US" sz="1600" b="1">
                <a:solidFill>
                  <a:srgbClr val="FFF8CD"/>
                </a:solidFill>
                <a:latin typeface="Arial" pitchFamily="34" charset="0"/>
                <a:cs typeface="Arial" pitchFamily="34" charset="0"/>
              </a:rPr>
              <a:t>Source:  Goleman, Boyatzis, and McKee. (2002).  </a:t>
            </a:r>
            <a:r>
              <a:rPr lang="en-US" sz="1600" b="1" i="1">
                <a:solidFill>
                  <a:srgbClr val="FFF8CD"/>
                </a:solidFill>
                <a:latin typeface="Arial" pitchFamily="34" charset="0"/>
                <a:cs typeface="Arial" pitchFamily="34" charset="0"/>
              </a:rPr>
              <a:t>Primal Leadership: Realizing the Power of Emotional Intelligence.</a:t>
            </a:r>
            <a:r>
              <a:rPr lang="en-US" sz="1600" b="1">
                <a:solidFill>
                  <a:srgbClr val="FFF8CD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1600" b="1" i="1">
                <a:solidFill>
                  <a:srgbClr val="FFF8CD"/>
                </a:solidFill>
                <a:latin typeface="Arial" pitchFamily="34" charset="0"/>
                <a:cs typeface="Arial" pitchFamily="34" charset="0"/>
              </a:rPr>
              <a:t>Boston: Harvard Business School Press.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7010400" y="1835150"/>
            <a:ext cx="1981200" cy="2109788"/>
            <a:chOff x="7010400" y="1834488"/>
            <a:chExt cx="1981200" cy="2110469"/>
          </a:xfrm>
        </p:grpSpPr>
        <p:pic>
          <p:nvPicPr>
            <p:cNvPr id="14354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010400" y="2584600"/>
              <a:ext cx="1981200" cy="1360357"/>
            </a:xfrm>
            <a:prstGeom prst="rect">
              <a:avLst/>
            </a:prstGeom>
            <a:solidFill>
              <a:srgbClr val="4E939F"/>
            </a:solidFill>
            <a:ln w="57150">
              <a:solidFill>
                <a:srgbClr val="00B0F0"/>
              </a:solidFill>
              <a:miter lim="800000"/>
              <a:headEnd type="none" w="sm" len="sm"/>
              <a:tailEnd type="none" w="sm" len="sm"/>
            </a:ln>
          </p:spPr>
        </p:pic>
        <p:sp>
          <p:nvSpPr>
            <p:cNvPr id="34823" name="Text Box 6"/>
            <p:cNvSpPr txBox="1">
              <a:spLocks noChangeArrowheads="1"/>
            </p:cNvSpPr>
            <p:nvPr/>
          </p:nvSpPr>
          <p:spPr bwMode="auto">
            <a:xfrm>
              <a:off x="7249197" y="1834488"/>
              <a:ext cx="1629598" cy="714817"/>
            </a:xfrm>
            <a:prstGeom prst="rect">
              <a:avLst/>
            </a:pr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rgbClr val="00B0F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defRPr/>
              </a:pPr>
              <a:r>
                <a:rPr lang="en-US" sz="2400" b="1" dirty="0">
                  <a:cs typeface="Arial" pitchFamily="34" charset="0"/>
                </a:rPr>
                <a:t>Highly positive</a:t>
              </a:r>
            </a:p>
          </p:txBody>
        </p:sp>
      </p:grpSp>
      <p:grpSp>
        <p:nvGrpSpPr>
          <p:cNvPr id="13323" name="Group 19"/>
          <p:cNvGrpSpPr>
            <a:grpSpLocks/>
          </p:cNvGrpSpPr>
          <p:nvPr/>
        </p:nvGrpSpPr>
        <p:grpSpPr bwMode="auto">
          <a:xfrm>
            <a:off x="327025" y="3429000"/>
            <a:ext cx="2133600" cy="2168525"/>
            <a:chOff x="326408" y="3429000"/>
            <a:chExt cx="2133600" cy="2168525"/>
          </a:xfrm>
        </p:grpSpPr>
        <p:pic>
          <p:nvPicPr>
            <p:cNvPr id="14352" name="Picture 20" descr="MPj04230190000[1]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26408" y="3429000"/>
              <a:ext cx="2133600" cy="1419225"/>
            </a:xfrm>
            <a:prstGeom prst="rect">
              <a:avLst/>
            </a:prstGeom>
            <a:noFill/>
            <a:ln w="76200">
              <a:solidFill>
                <a:srgbClr val="FF0000"/>
              </a:solidFill>
              <a:miter lim="800000"/>
              <a:headEnd/>
              <a:tailEnd/>
            </a:ln>
          </p:spPr>
        </p:pic>
        <p:sp>
          <p:nvSpPr>
            <p:cNvPr id="14353" name="Text Box 8"/>
            <p:cNvSpPr txBox="1">
              <a:spLocks noChangeArrowheads="1"/>
            </p:cNvSpPr>
            <p:nvPr/>
          </p:nvSpPr>
          <p:spPr bwMode="auto">
            <a:xfrm>
              <a:off x="582304" y="4876800"/>
              <a:ext cx="1524000" cy="720725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2400" b="1"/>
                <a:t>Highly negative</a:t>
              </a:r>
            </a:p>
          </p:txBody>
        </p:sp>
      </p:grpSp>
      <p:grpSp>
        <p:nvGrpSpPr>
          <p:cNvPr id="13324" name="Group 18"/>
          <p:cNvGrpSpPr>
            <a:grpSpLocks/>
          </p:cNvGrpSpPr>
          <p:nvPr/>
        </p:nvGrpSpPr>
        <p:grpSpPr bwMode="auto">
          <a:xfrm>
            <a:off x="4206875" y="3714750"/>
            <a:ext cx="3032125" cy="1903413"/>
            <a:chOff x="4207656" y="3714911"/>
            <a:chExt cx="3031344" cy="1903251"/>
          </a:xfrm>
        </p:grpSpPr>
        <p:pic>
          <p:nvPicPr>
            <p:cNvPr id="14350" name="Picture 19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105400" y="4191000"/>
              <a:ext cx="2133600" cy="1427162"/>
            </a:xfrm>
            <a:prstGeom prst="rect">
              <a:avLst/>
            </a:prstGeom>
            <a:noFill/>
            <a:ln w="76200">
              <a:solidFill>
                <a:srgbClr val="0033CC"/>
              </a:solidFill>
              <a:miter lim="800000"/>
              <a:headEnd type="none" w="sm" len="sm"/>
              <a:tailEnd type="none" w="sm" len="sm"/>
            </a:ln>
          </p:spPr>
        </p:pic>
        <p:sp>
          <p:nvSpPr>
            <p:cNvPr id="14351" name="Text Box 7"/>
            <p:cNvSpPr txBox="1">
              <a:spLocks noChangeArrowheads="1"/>
            </p:cNvSpPr>
            <p:nvPr/>
          </p:nvSpPr>
          <p:spPr bwMode="auto">
            <a:xfrm rot="-1852683">
              <a:off x="4207656" y="3714911"/>
              <a:ext cx="1431925" cy="460375"/>
            </a:xfrm>
            <a:prstGeom prst="rect">
              <a:avLst/>
            </a:prstGeom>
            <a:solidFill>
              <a:srgbClr val="0000CC"/>
            </a:solidFill>
            <a:ln w="38100">
              <a:solidFill>
                <a:srgbClr val="0033CC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b="1"/>
                <a:t>Positive</a:t>
              </a:r>
            </a:p>
          </p:txBody>
        </p:sp>
      </p:grpSp>
      <p:sp>
        <p:nvSpPr>
          <p:cNvPr id="13325" name="Line 5"/>
          <p:cNvSpPr>
            <a:spLocks noChangeShapeType="1"/>
          </p:cNvSpPr>
          <p:nvPr/>
        </p:nvSpPr>
        <p:spPr bwMode="auto">
          <a:xfrm flipV="1">
            <a:off x="2133600" y="2286000"/>
            <a:ext cx="5105400" cy="297180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9" name="Rectangle 21"/>
          <p:cNvSpPr>
            <a:spLocks noChangeArrowheads="1"/>
          </p:cNvSpPr>
          <p:nvPr/>
        </p:nvSpPr>
        <p:spPr bwMode="auto">
          <a:xfrm>
            <a:off x="66294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en-US" sz="1000">
                <a:latin typeface="Times New Roman" pitchFamily="18" charset="0"/>
                <a:ea typeface="ＭＳ Ｐゴシック"/>
                <a:cs typeface="ＭＳ Ｐゴシック"/>
              </a:rPr>
              <a:t>13-</a:t>
            </a:r>
            <a:fld id="{8F24A645-4EEC-4356-802B-13BF4738A8B5}" type="slidenum">
              <a:rPr lang="en-US" sz="1000">
                <a:latin typeface="Times New Roman" pitchFamily="18" charset="0"/>
                <a:ea typeface="ＭＳ Ｐゴシック"/>
                <a:cs typeface="ＭＳ Ｐゴシック"/>
              </a:rPr>
              <a:pPr algn="r"/>
              <a:t>3</a:t>
            </a:fld>
            <a:endParaRPr lang="en-US" sz="1000">
              <a:latin typeface="Times New Roman" pitchFamily="18" charset="0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 bwMode="auto">
          <a:xfrm>
            <a:off x="1543050" y="685800"/>
            <a:ext cx="60579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000"/>
              </a:lnSpc>
            </a:pPr>
            <a:r>
              <a:rPr lang="en-US">
                <a:latin typeface="Arial" charset="0"/>
                <a:cs typeface="Arial" charset="0"/>
              </a:rPr>
              <a:t>Different Leadership Styles Should Be Used Appropriately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5300" y="1600200"/>
          <a:ext cx="8267699" cy="4785819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93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7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7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7117">
                <a:tc>
                  <a:txBody>
                    <a:bodyPr/>
                    <a:lstStyle/>
                    <a:p>
                      <a:pPr marL="0" marR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E471"/>
                          </a:solidFill>
                        </a:rPr>
                        <a:t>Style</a:t>
                      </a:r>
                      <a:endParaRPr lang="en-US" sz="2000" b="1" dirty="0">
                        <a:solidFill>
                          <a:srgbClr val="FFE471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shade val="30000"/>
                            <a:satMod val="115000"/>
                          </a:srgbClr>
                        </a:gs>
                        <a:gs pos="50000">
                          <a:srgbClr val="00B0F0">
                            <a:shade val="67500"/>
                            <a:satMod val="115000"/>
                          </a:srgbClr>
                        </a:gs>
                        <a:gs pos="100000">
                          <a:srgbClr val="00B0F0">
                            <a:shade val="100000"/>
                            <a:satMod val="115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E471"/>
                          </a:solidFill>
                        </a:rPr>
                        <a:t>How builds resonance</a:t>
                      </a:r>
                      <a:endParaRPr lang="en-US" sz="2000" b="1" dirty="0">
                        <a:solidFill>
                          <a:srgbClr val="FFE471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shade val="30000"/>
                            <a:satMod val="115000"/>
                          </a:srgbClr>
                        </a:gs>
                        <a:gs pos="50000">
                          <a:srgbClr val="00B0F0">
                            <a:shade val="67500"/>
                            <a:satMod val="115000"/>
                          </a:srgbClr>
                        </a:gs>
                        <a:gs pos="100000">
                          <a:srgbClr val="00B0F0">
                            <a:shade val="100000"/>
                            <a:satMod val="115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E471"/>
                          </a:solidFill>
                        </a:rPr>
                        <a:t>When appropriate</a:t>
                      </a:r>
                      <a:endParaRPr lang="en-US" sz="2000" b="1" dirty="0">
                        <a:solidFill>
                          <a:srgbClr val="FFE471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shade val="30000"/>
                            <a:satMod val="115000"/>
                          </a:srgbClr>
                        </a:gs>
                        <a:gs pos="50000">
                          <a:srgbClr val="00B0F0">
                            <a:shade val="67500"/>
                            <a:satMod val="115000"/>
                          </a:srgbClr>
                        </a:gs>
                        <a:gs pos="100000">
                          <a:srgbClr val="00B0F0">
                            <a:shade val="100000"/>
                            <a:satMod val="115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488">
                <a:tc>
                  <a:txBody>
                    <a:bodyPr/>
                    <a:lstStyle/>
                    <a:p>
                      <a:pPr marL="0" marR="0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E471"/>
                          </a:solidFill>
                        </a:rPr>
                        <a:t>Visionary</a:t>
                      </a:r>
                      <a:endParaRPr lang="en-US" sz="2000" b="1" dirty="0">
                        <a:solidFill>
                          <a:srgbClr val="FFE471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shade val="30000"/>
                            <a:satMod val="115000"/>
                          </a:srgbClr>
                        </a:gs>
                        <a:gs pos="50000">
                          <a:srgbClr val="00B0F0">
                            <a:shade val="67500"/>
                            <a:satMod val="115000"/>
                          </a:srgbClr>
                        </a:gs>
                        <a:gs pos="100000">
                          <a:srgbClr val="00B0F0">
                            <a:shade val="100000"/>
                            <a:satMod val="115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/>
                        <a:t>Moves people toward shared goals and dreams</a:t>
                      </a:r>
                      <a:endParaRPr lang="en-US" sz="1800" b="1" dirty="0">
                        <a:solidFill>
                          <a:srgbClr val="FFFFFF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shade val="30000"/>
                            <a:satMod val="115000"/>
                          </a:srgbClr>
                        </a:gs>
                        <a:gs pos="50000">
                          <a:srgbClr val="00B0F0">
                            <a:shade val="67500"/>
                            <a:satMod val="115000"/>
                          </a:srgbClr>
                        </a:gs>
                        <a:gs pos="100000">
                          <a:srgbClr val="00B0F0">
                            <a:shade val="100000"/>
                            <a:satMod val="115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/>
                        <a:t>When changes require a new vision or a new direction is needed</a:t>
                      </a:r>
                      <a:endParaRPr lang="en-US" sz="1800" b="1" dirty="0">
                        <a:solidFill>
                          <a:srgbClr val="FFFFFF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shade val="30000"/>
                            <a:satMod val="115000"/>
                          </a:srgbClr>
                        </a:gs>
                        <a:gs pos="50000">
                          <a:srgbClr val="00B0F0">
                            <a:shade val="67500"/>
                            <a:satMod val="115000"/>
                          </a:srgbClr>
                        </a:gs>
                        <a:gs pos="100000">
                          <a:srgbClr val="00B0F0">
                            <a:shade val="100000"/>
                            <a:satMod val="115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4234">
                <a:tc>
                  <a:txBody>
                    <a:bodyPr/>
                    <a:lstStyle/>
                    <a:p>
                      <a:pPr marL="0" marR="0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E471"/>
                          </a:solidFill>
                        </a:rPr>
                        <a:t>Coaching</a:t>
                      </a:r>
                      <a:endParaRPr lang="en-US" sz="2000" b="1" dirty="0">
                        <a:solidFill>
                          <a:srgbClr val="FFE471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shade val="30000"/>
                            <a:satMod val="115000"/>
                          </a:srgbClr>
                        </a:gs>
                        <a:gs pos="50000">
                          <a:srgbClr val="00B0F0">
                            <a:shade val="67500"/>
                            <a:satMod val="115000"/>
                          </a:srgbClr>
                        </a:gs>
                        <a:gs pos="100000">
                          <a:srgbClr val="00B0F0">
                            <a:shade val="100000"/>
                            <a:satMod val="115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/>
                        <a:t>Connects a person’s wants with the organization’s goals</a:t>
                      </a:r>
                      <a:endParaRPr lang="en-US" sz="1800" b="1" dirty="0">
                        <a:solidFill>
                          <a:srgbClr val="FFFFFF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shade val="30000"/>
                            <a:satMod val="115000"/>
                          </a:srgbClr>
                        </a:gs>
                        <a:gs pos="50000">
                          <a:srgbClr val="00B0F0">
                            <a:shade val="67500"/>
                            <a:satMod val="115000"/>
                          </a:srgbClr>
                        </a:gs>
                        <a:gs pos="100000">
                          <a:srgbClr val="00B0F0">
                            <a:shade val="100000"/>
                            <a:satMod val="115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/>
                        <a:t>To help an employee improve performance by building long-term capabilities</a:t>
                      </a:r>
                      <a:endParaRPr lang="en-US" sz="1800" b="1" dirty="0">
                        <a:solidFill>
                          <a:srgbClr val="FFFFFF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shade val="30000"/>
                            <a:satMod val="115000"/>
                          </a:srgbClr>
                        </a:gs>
                        <a:gs pos="50000">
                          <a:srgbClr val="00B0F0">
                            <a:shade val="67500"/>
                            <a:satMod val="115000"/>
                          </a:srgbClr>
                        </a:gs>
                        <a:gs pos="100000">
                          <a:srgbClr val="00B0F0">
                            <a:shade val="100000"/>
                            <a:satMod val="115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4234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en-US" sz="2000" b="1" dirty="0" err="1">
                          <a:solidFill>
                            <a:srgbClr val="FFD85B"/>
                          </a:solidFill>
                        </a:rPr>
                        <a:t>Affiliative</a:t>
                      </a:r>
                      <a:endParaRPr lang="en-US" sz="2000" b="1" dirty="0">
                        <a:solidFill>
                          <a:srgbClr val="FFD85B"/>
                        </a:solidFill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shade val="30000"/>
                            <a:satMod val="115000"/>
                          </a:srgbClr>
                        </a:gs>
                        <a:gs pos="50000">
                          <a:srgbClr val="00B0F0">
                            <a:shade val="67500"/>
                            <a:satMod val="115000"/>
                          </a:srgbClr>
                        </a:gs>
                        <a:gs pos="100000">
                          <a:srgbClr val="00B0F0">
                            <a:shade val="100000"/>
                            <a:satMod val="115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/>
                        <a:t>Creates harmony by connecting people to each other</a:t>
                      </a:r>
                      <a:endParaRPr lang="en-US" sz="1800" b="1" dirty="0">
                        <a:solidFill>
                          <a:srgbClr val="FFFFFF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shade val="30000"/>
                            <a:satMod val="115000"/>
                          </a:srgbClr>
                        </a:gs>
                        <a:gs pos="50000">
                          <a:srgbClr val="00B0F0">
                            <a:shade val="67500"/>
                            <a:satMod val="115000"/>
                          </a:srgbClr>
                        </a:gs>
                        <a:gs pos="100000">
                          <a:srgbClr val="00B0F0">
                            <a:shade val="100000"/>
                            <a:satMod val="115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/>
                        <a:t>To heal rifts in a team, motivate during stressful times, or strengthen connections</a:t>
                      </a:r>
                      <a:endParaRPr lang="en-US" sz="1800" b="1" dirty="0">
                        <a:solidFill>
                          <a:srgbClr val="FFFFFF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shade val="30000"/>
                            <a:satMod val="115000"/>
                          </a:srgbClr>
                        </a:gs>
                        <a:gs pos="50000">
                          <a:srgbClr val="00B0F0">
                            <a:shade val="67500"/>
                            <a:satMod val="115000"/>
                          </a:srgbClr>
                        </a:gs>
                        <a:gs pos="100000">
                          <a:srgbClr val="00B0F0">
                            <a:shade val="100000"/>
                            <a:satMod val="115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4234">
                <a:tc>
                  <a:txBody>
                    <a:bodyPr/>
                    <a:lstStyle/>
                    <a:p>
                      <a:pPr marL="0" marR="0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E471"/>
                          </a:solidFill>
                        </a:rPr>
                        <a:t>Democratic</a:t>
                      </a:r>
                      <a:endParaRPr lang="en-US" sz="2000" b="1" dirty="0">
                        <a:solidFill>
                          <a:srgbClr val="FFE471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shade val="30000"/>
                            <a:satMod val="115000"/>
                          </a:srgbClr>
                        </a:gs>
                        <a:gs pos="50000">
                          <a:srgbClr val="00B0F0">
                            <a:shade val="67500"/>
                            <a:satMod val="115000"/>
                          </a:srgbClr>
                        </a:gs>
                        <a:gs pos="100000">
                          <a:srgbClr val="00B0F0">
                            <a:shade val="100000"/>
                            <a:satMod val="115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/>
                        <a:t>Values people’s input and gets commitment through participation</a:t>
                      </a:r>
                      <a:endParaRPr lang="en-US" sz="1800" b="1" dirty="0">
                        <a:solidFill>
                          <a:srgbClr val="FFFFFF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shade val="30000"/>
                            <a:satMod val="115000"/>
                          </a:srgbClr>
                        </a:gs>
                        <a:gs pos="50000">
                          <a:srgbClr val="00B0F0">
                            <a:shade val="67500"/>
                            <a:satMod val="115000"/>
                          </a:srgbClr>
                        </a:gs>
                        <a:gs pos="100000">
                          <a:srgbClr val="00B0F0">
                            <a:shade val="100000"/>
                            <a:satMod val="115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/>
                        <a:t>To build buy-in or consensus, or to get valuable input from employees</a:t>
                      </a:r>
                      <a:endParaRPr lang="en-US" sz="1800" b="1" dirty="0">
                        <a:solidFill>
                          <a:srgbClr val="FFFFFF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shade val="30000"/>
                            <a:satMod val="115000"/>
                          </a:srgbClr>
                        </a:gs>
                        <a:gs pos="50000">
                          <a:srgbClr val="00B0F0">
                            <a:shade val="67500"/>
                            <a:satMod val="115000"/>
                          </a:srgbClr>
                        </a:gs>
                        <a:gs pos="100000">
                          <a:srgbClr val="00B0F0">
                            <a:shade val="100000"/>
                            <a:satMod val="115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4234">
                <a:tc>
                  <a:txBody>
                    <a:bodyPr/>
                    <a:lstStyle/>
                    <a:p>
                      <a:pPr marL="0" marR="0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E471"/>
                          </a:solidFill>
                        </a:rPr>
                        <a:t>Pacesetting</a:t>
                      </a:r>
                      <a:endParaRPr lang="en-US" sz="2000" b="1" dirty="0">
                        <a:solidFill>
                          <a:srgbClr val="FFE471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shade val="30000"/>
                            <a:satMod val="115000"/>
                          </a:srgbClr>
                        </a:gs>
                        <a:gs pos="50000">
                          <a:srgbClr val="00B0F0">
                            <a:shade val="67500"/>
                            <a:satMod val="115000"/>
                          </a:srgbClr>
                        </a:gs>
                        <a:gs pos="100000">
                          <a:srgbClr val="00B0F0">
                            <a:shade val="100000"/>
                            <a:satMod val="115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/>
                        <a:t>Meets challenging and exciting goals</a:t>
                      </a:r>
                      <a:endParaRPr lang="en-US" sz="1800" b="1">
                        <a:solidFill>
                          <a:srgbClr val="FFFFFF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shade val="30000"/>
                            <a:satMod val="115000"/>
                          </a:srgbClr>
                        </a:gs>
                        <a:gs pos="50000">
                          <a:srgbClr val="00B0F0">
                            <a:shade val="67500"/>
                            <a:satMod val="115000"/>
                          </a:srgbClr>
                        </a:gs>
                        <a:gs pos="100000">
                          <a:srgbClr val="00B0F0">
                            <a:shade val="100000"/>
                            <a:satMod val="115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/>
                        <a:t>To get high-quality results from a motivated and competent team</a:t>
                      </a:r>
                      <a:endParaRPr lang="en-US" sz="1800" b="1" dirty="0">
                        <a:solidFill>
                          <a:srgbClr val="FFFFFF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shade val="30000"/>
                            <a:satMod val="115000"/>
                          </a:srgbClr>
                        </a:gs>
                        <a:gs pos="50000">
                          <a:srgbClr val="00B0F0">
                            <a:shade val="67500"/>
                            <a:satMod val="115000"/>
                          </a:srgbClr>
                        </a:gs>
                        <a:gs pos="100000">
                          <a:srgbClr val="00B0F0">
                            <a:shade val="100000"/>
                            <a:satMod val="115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9795">
                <a:tc>
                  <a:txBody>
                    <a:bodyPr/>
                    <a:lstStyle/>
                    <a:p>
                      <a:pPr marL="0" marR="0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E471"/>
                          </a:solidFill>
                        </a:rPr>
                        <a:t>Commanding</a:t>
                      </a:r>
                      <a:endParaRPr lang="en-US" sz="2000" b="1" dirty="0">
                        <a:solidFill>
                          <a:srgbClr val="FFE471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shade val="30000"/>
                            <a:satMod val="115000"/>
                          </a:srgbClr>
                        </a:gs>
                        <a:gs pos="50000">
                          <a:srgbClr val="00B0F0">
                            <a:shade val="67500"/>
                            <a:satMod val="115000"/>
                          </a:srgbClr>
                        </a:gs>
                        <a:gs pos="100000">
                          <a:srgbClr val="00B0F0">
                            <a:shade val="100000"/>
                            <a:satMod val="115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/>
                        <a:t>Soothes fears by giving clear direction in an emergency</a:t>
                      </a:r>
                      <a:endParaRPr lang="en-US" sz="1800" b="1" dirty="0">
                        <a:solidFill>
                          <a:srgbClr val="FFFFFF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shade val="30000"/>
                            <a:satMod val="115000"/>
                          </a:srgbClr>
                        </a:gs>
                        <a:gs pos="50000">
                          <a:srgbClr val="00B0F0">
                            <a:shade val="67500"/>
                            <a:satMod val="115000"/>
                          </a:srgbClr>
                        </a:gs>
                        <a:gs pos="100000">
                          <a:srgbClr val="00B0F0">
                            <a:shade val="100000"/>
                            <a:satMod val="115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/>
                        <a:t>In a crisis, to kick-start a turn-around, or</a:t>
                      </a:r>
                      <a:r>
                        <a:rPr lang="en-US" sz="1800" b="1" baseline="0" dirty="0"/>
                        <a:t> </a:t>
                      </a:r>
                      <a:r>
                        <a:rPr lang="en-US" sz="1800" b="1" dirty="0"/>
                        <a:t>problem employees</a:t>
                      </a:r>
                      <a:endParaRPr lang="en-US" sz="1800" b="1" dirty="0">
                        <a:solidFill>
                          <a:srgbClr val="FFFFFF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shade val="30000"/>
                            <a:satMod val="115000"/>
                          </a:srgbClr>
                        </a:gs>
                        <a:gs pos="50000">
                          <a:srgbClr val="00B0F0">
                            <a:shade val="67500"/>
                            <a:satMod val="115000"/>
                          </a:srgbClr>
                        </a:gs>
                        <a:gs pos="100000">
                          <a:srgbClr val="00B0F0">
                            <a:shade val="100000"/>
                            <a:satMod val="115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389" name="Rectangle 21"/>
          <p:cNvSpPr>
            <a:spLocks noChangeArrowheads="1"/>
          </p:cNvSpPr>
          <p:nvPr/>
        </p:nvSpPr>
        <p:spPr bwMode="auto">
          <a:xfrm>
            <a:off x="6629400" y="61722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en-US" sz="1000">
                <a:latin typeface="Times New Roman" pitchFamily="18" charset="0"/>
                <a:ea typeface="ＭＳ Ｐゴシック"/>
                <a:cs typeface="ＭＳ Ｐゴシック"/>
              </a:rPr>
              <a:t>13-</a:t>
            </a:r>
            <a:fld id="{9DF3BF8C-E9DC-4D3F-B316-864180A03B0F}" type="slidenum">
              <a:rPr lang="en-US" sz="1000">
                <a:latin typeface="Times New Roman" pitchFamily="18" charset="0"/>
                <a:ea typeface="ＭＳ Ｐゴシック"/>
                <a:cs typeface="ＭＳ Ｐゴシック"/>
              </a:rPr>
              <a:pPr algn="r"/>
              <a:t>4</a:t>
            </a:fld>
            <a:endParaRPr lang="en-US" sz="1000">
              <a:latin typeface="Times New Roman" pitchFamily="18" charset="0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 bwMode="auto">
          <a:xfrm>
            <a:off x="1181100" y="609600"/>
            <a:ext cx="6781800" cy="990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Arial" charset="0"/>
                <a:cs typeface="Arial" charset="0"/>
              </a:rPr>
              <a:t>Transformational Leaders are Mostly Visionary and Affiliative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 bwMode="auto">
          <a:xfrm>
            <a:off x="914400" y="1676400"/>
            <a:ext cx="7848600" cy="47244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/>
              <a:t>Transformation leaders </a:t>
            </a:r>
          </a:p>
          <a:p>
            <a:pPr marL="685800" lvl="1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/>
              <a:t>Emphasize new possibilities </a:t>
            </a:r>
          </a:p>
          <a:p>
            <a:pPr marL="685800" lvl="1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/>
              <a:t>Promote a compelling vision</a:t>
            </a:r>
          </a:p>
          <a:p>
            <a:pPr marL="685800" lvl="1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/>
              <a:t>Connect with others individually and in groups</a:t>
            </a:r>
          </a:p>
          <a:p>
            <a:pPr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/>
              <a:t>They depend on the following when communicating with internal audiences:</a:t>
            </a:r>
          </a:p>
          <a:p>
            <a:pPr marL="685800" lvl="1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/>
              <a:t>Authenticity and credibility (a positive ethos)</a:t>
            </a:r>
          </a:p>
          <a:p>
            <a:pPr marL="685800" lvl="1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/>
              <a:t>Emotional intelligence</a:t>
            </a:r>
          </a:p>
          <a:p>
            <a:pPr marL="685800" lvl="1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/>
              <a:t>Mentoring and coaching abilities</a:t>
            </a:r>
          </a:p>
          <a:p>
            <a:pPr marL="571500" lvl="1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defRPr/>
            </a:pPr>
            <a:endParaRPr lang="en-US" dirty="0"/>
          </a:p>
          <a:p>
            <a:pPr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defRPr/>
            </a:pPr>
            <a:endParaRPr lang="en-US" dirty="0"/>
          </a:p>
        </p:txBody>
      </p:sp>
      <p:sp>
        <p:nvSpPr>
          <p:cNvPr id="18437" name="Rectangle 21"/>
          <p:cNvSpPr>
            <a:spLocks noChangeArrowheads="1"/>
          </p:cNvSpPr>
          <p:nvPr/>
        </p:nvSpPr>
        <p:spPr bwMode="auto">
          <a:xfrm>
            <a:off x="6629400" y="61722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en-US" sz="1000">
                <a:latin typeface="Times New Roman" pitchFamily="18" charset="0"/>
                <a:ea typeface="ＭＳ Ｐゴシック"/>
                <a:cs typeface="ＭＳ Ｐゴシック"/>
              </a:rPr>
              <a:t>13-</a:t>
            </a:r>
            <a:fld id="{BA1EF34C-E9B2-4D08-857F-6C6FDAA1BF89}" type="slidenum">
              <a:rPr lang="en-US" sz="1000">
                <a:latin typeface="Times New Roman" pitchFamily="18" charset="0"/>
                <a:ea typeface="ＭＳ Ｐゴシック"/>
                <a:cs typeface="ＭＳ Ｐゴシック"/>
              </a:rPr>
              <a:pPr algn="r"/>
              <a:t>5</a:t>
            </a:fld>
            <a:endParaRPr lang="en-US" sz="1000">
              <a:latin typeface="Times New Roman" pitchFamily="18" charset="0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5"/>
          <p:cNvSpPr>
            <a:spLocks noChangeArrowheads="1"/>
          </p:cNvSpPr>
          <p:nvPr/>
        </p:nvSpPr>
        <p:spPr bwMode="auto">
          <a:xfrm>
            <a:off x="914400" y="685800"/>
            <a:ext cx="7315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>
              <a:lnSpc>
                <a:spcPct val="95000"/>
              </a:lnSpc>
            </a:pPr>
            <a:r>
              <a:rPr lang="en-US" sz="2800" b="1">
                <a:solidFill>
                  <a:srgbClr val="FFFFCC"/>
                </a:solidFill>
              </a:rPr>
              <a:t>The Objectives of Effective </a:t>
            </a:r>
            <a:br>
              <a:rPr lang="en-US" sz="2800" b="1">
                <a:solidFill>
                  <a:srgbClr val="FFFFCC"/>
                </a:solidFill>
              </a:rPr>
            </a:br>
            <a:r>
              <a:rPr lang="en-US" sz="2800" b="1">
                <a:solidFill>
                  <a:srgbClr val="FFFFCC"/>
                </a:solidFill>
              </a:rPr>
              <a:t>Employee Communication</a:t>
            </a:r>
          </a:p>
        </p:txBody>
      </p:sp>
      <p:sp>
        <p:nvSpPr>
          <p:cNvPr id="20482" name="Rectangle 6"/>
          <p:cNvSpPr>
            <a:spLocks noChangeArrowheads="1"/>
          </p:cNvSpPr>
          <p:nvPr/>
        </p:nvSpPr>
        <p:spPr bwMode="auto">
          <a:xfrm>
            <a:off x="838200" y="1714500"/>
            <a:ext cx="70866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400050" indent="-400050" eaLnBrk="0" hangingPunct="0">
              <a:lnSpc>
                <a:spcPct val="80000"/>
              </a:lnSpc>
              <a:buClr>
                <a:srgbClr val="FFFFCC"/>
              </a:buClr>
              <a:buFont typeface="Wingdings" pitchFamily="2" charset="2"/>
              <a:buChar char="q"/>
            </a:pPr>
            <a:r>
              <a:rPr lang="en-US" sz="2400" b="1">
                <a:solidFill>
                  <a:srgbClr val="FFFFCC"/>
                </a:solidFill>
              </a:rPr>
              <a:t>Educate employees in the organization’s culture, vision, and strategic goals</a:t>
            </a:r>
          </a:p>
          <a:p>
            <a:pPr marL="400050" indent="-400050" eaLnBrk="0" hangingPunct="0">
              <a:lnSpc>
                <a:spcPct val="80000"/>
              </a:lnSpc>
              <a:buClr>
                <a:srgbClr val="FFFFCC"/>
              </a:buClr>
              <a:buFont typeface="Wingdings" pitchFamily="2" charset="2"/>
              <a:buChar char="q"/>
            </a:pPr>
            <a:endParaRPr lang="en-US" sz="2400" b="1">
              <a:solidFill>
                <a:srgbClr val="FFFFCC"/>
              </a:solidFill>
            </a:endParaRPr>
          </a:p>
          <a:p>
            <a:pPr marL="400050" indent="-400050" eaLnBrk="0" hangingPunct="0">
              <a:lnSpc>
                <a:spcPct val="80000"/>
              </a:lnSpc>
              <a:buClr>
                <a:srgbClr val="FFFFCC"/>
              </a:buClr>
              <a:buFont typeface="Wingdings" pitchFamily="2" charset="2"/>
              <a:buChar char="q"/>
            </a:pPr>
            <a:r>
              <a:rPr lang="en-US" sz="2400" b="1">
                <a:solidFill>
                  <a:srgbClr val="FFFFCC"/>
                </a:solidFill>
              </a:rPr>
              <a:t>Motivate support for organization’s goals</a:t>
            </a:r>
          </a:p>
          <a:p>
            <a:pPr marL="400050" indent="-400050" eaLnBrk="0" hangingPunct="0">
              <a:lnSpc>
                <a:spcPct val="80000"/>
              </a:lnSpc>
              <a:buClr>
                <a:srgbClr val="FFFFCC"/>
              </a:buClr>
              <a:buFont typeface="Wingdings" pitchFamily="2" charset="2"/>
              <a:buChar char="q"/>
            </a:pPr>
            <a:endParaRPr lang="en-US" sz="2400" b="1">
              <a:solidFill>
                <a:srgbClr val="FFFFCC"/>
              </a:solidFill>
            </a:endParaRPr>
          </a:p>
          <a:p>
            <a:pPr marL="400050" indent="-400050" eaLnBrk="0" hangingPunct="0">
              <a:lnSpc>
                <a:spcPct val="80000"/>
              </a:lnSpc>
              <a:buClr>
                <a:srgbClr val="FFFFCC"/>
              </a:buClr>
              <a:buFont typeface="Wingdings" pitchFamily="2" charset="2"/>
              <a:buChar char="q"/>
            </a:pPr>
            <a:r>
              <a:rPr lang="en-US" sz="2400" b="1">
                <a:solidFill>
                  <a:srgbClr val="FFFFCC"/>
                </a:solidFill>
              </a:rPr>
              <a:t>Encourage higher performance and discretionary effort</a:t>
            </a:r>
          </a:p>
          <a:p>
            <a:pPr marL="400050" indent="-400050" eaLnBrk="0" hangingPunct="0">
              <a:lnSpc>
                <a:spcPct val="80000"/>
              </a:lnSpc>
              <a:buClr>
                <a:srgbClr val="FFFFCC"/>
              </a:buClr>
              <a:buFont typeface="Wingdings" pitchFamily="2" charset="2"/>
              <a:buChar char="q"/>
            </a:pPr>
            <a:endParaRPr lang="en-US" sz="2400" b="1">
              <a:solidFill>
                <a:srgbClr val="FFFFCC"/>
              </a:solidFill>
            </a:endParaRPr>
          </a:p>
          <a:p>
            <a:pPr marL="400050" indent="-400050" eaLnBrk="0" hangingPunct="0">
              <a:lnSpc>
                <a:spcPct val="80000"/>
              </a:lnSpc>
              <a:buClr>
                <a:srgbClr val="FFFFCC"/>
              </a:buClr>
              <a:buFont typeface="Wingdings" pitchFamily="2" charset="2"/>
              <a:buChar char="q"/>
            </a:pPr>
            <a:r>
              <a:rPr lang="en-US" sz="2400" b="1">
                <a:solidFill>
                  <a:srgbClr val="FFFFCC"/>
                </a:solidFill>
              </a:rPr>
              <a:t>Limit misunderstandings that may damage productivity</a:t>
            </a:r>
          </a:p>
          <a:p>
            <a:pPr marL="400050" indent="-400050" eaLnBrk="0" hangingPunct="0">
              <a:lnSpc>
                <a:spcPct val="80000"/>
              </a:lnSpc>
              <a:buClr>
                <a:srgbClr val="FFFFCC"/>
              </a:buClr>
              <a:buFont typeface="Wingdings" pitchFamily="2" charset="2"/>
              <a:buChar char="q"/>
            </a:pPr>
            <a:endParaRPr lang="en-US" sz="2400" b="1">
              <a:solidFill>
                <a:srgbClr val="FFFFCC"/>
              </a:solidFill>
            </a:endParaRPr>
          </a:p>
          <a:p>
            <a:pPr marL="400050" indent="-400050" eaLnBrk="0" hangingPunct="0">
              <a:lnSpc>
                <a:spcPct val="80000"/>
              </a:lnSpc>
              <a:buClr>
                <a:srgbClr val="FFFFCC"/>
              </a:buClr>
              <a:buFont typeface="Wingdings" pitchFamily="2" charset="2"/>
              <a:buChar char="q"/>
            </a:pPr>
            <a:r>
              <a:rPr lang="en-US" sz="2400" b="1">
                <a:solidFill>
                  <a:srgbClr val="FFFFCC"/>
                </a:solidFill>
              </a:rPr>
              <a:t>Align employees behind organization’s performance objectives and position them   to help achieve them </a:t>
            </a:r>
          </a:p>
        </p:txBody>
      </p:sp>
      <p:sp>
        <p:nvSpPr>
          <p:cNvPr id="20485" name="Rectangle 21"/>
          <p:cNvSpPr>
            <a:spLocks noChangeArrowheads="1"/>
          </p:cNvSpPr>
          <p:nvPr/>
        </p:nvSpPr>
        <p:spPr bwMode="auto">
          <a:xfrm>
            <a:off x="6629400" y="61722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en-US" sz="1000">
                <a:latin typeface="Times New Roman" pitchFamily="18" charset="0"/>
                <a:ea typeface="ＭＳ Ｐゴシック"/>
                <a:cs typeface="ＭＳ Ｐゴシック"/>
              </a:rPr>
              <a:t>13-</a:t>
            </a:r>
            <a:fld id="{765E5D4F-8F0F-4F25-AAE4-D38200341F0C}" type="slidenum">
              <a:rPr lang="en-US" sz="1000">
                <a:latin typeface="Times New Roman" pitchFamily="18" charset="0"/>
                <a:ea typeface="ＭＳ Ｐゴシック"/>
                <a:cs typeface="ＭＳ Ｐゴシック"/>
              </a:rPr>
              <a:pPr algn="r"/>
              <a:t>6</a:t>
            </a:fld>
            <a:endParaRPr lang="en-US" sz="1000">
              <a:latin typeface="Times New Roman" pitchFamily="18" charset="0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914400"/>
          </a:xfr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0" hangingPunct="0">
              <a:lnSpc>
                <a:spcPts val="3400"/>
              </a:lnSpc>
            </a:pPr>
            <a:r>
              <a:rPr lang="en-US">
                <a:latin typeface="Arial" charset="0"/>
                <a:cs typeface="Arial" charset="0"/>
              </a:rPr>
              <a:t>Strategic Employee </a:t>
            </a:r>
            <a:br>
              <a:rPr lang="en-US">
                <a:latin typeface="Arial" charset="0"/>
                <a:cs typeface="Arial" charset="0"/>
              </a:rPr>
            </a:br>
            <a:r>
              <a:rPr lang="en-US">
                <a:latin typeface="Arial" charset="0"/>
                <a:cs typeface="Arial" charset="0"/>
              </a:rPr>
              <a:t>Communication Model</a:t>
            </a:r>
          </a:p>
        </p:txBody>
      </p:sp>
      <p:grpSp>
        <p:nvGrpSpPr>
          <p:cNvPr id="22531" name="Group 225"/>
          <p:cNvGrpSpPr>
            <a:grpSpLocks/>
          </p:cNvGrpSpPr>
          <p:nvPr/>
        </p:nvGrpSpPr>
        <p:grpSpPr bwMode="auto">
          <a:xfrm>
            <a:off x="685800" y="1619250"/>
            <a:ext cx="7924800" cy="4705350"/>
            <a:chOff x="384" y="1009"/>
            <a:chExt cx="4992" cy="3016"/>
          </a:xfrm>
        </p:grpSpPr>
        <p:sp>
          <p:nvSpPr>
            <p:cNvPr id="22532" name="Oval 226"/>
            <p:cNvSpPr>
              <a:spLocks noChangeArrowheads="1"/>
            </p:cNvSpPr>
            <p:nvPr/>
          </p:nvSpPr>
          <p:spPr bwMode="auto">
            <a:xfrm>
              <a:off x="384" y="1094"/>
              <a:ext cx="4992" cy="2931"/>
            </a:xfrm>
            <a:prstGeom prst="ellipse">
              <a:avLst/>
            </a:prstGeom>
            <a:solidFill>
              <a:srgbClr val="FFFFCC"/>
            </a:solidFill>
            <a:ln w="50800">
              <a:solidFill>
                <a:srgbClr val="00B0F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9443" name="Oval 227"/>
            <p:cNvSpPr>
              <a:spLocks noChangeArrowheads="1"/>
            </p:cNvSpPr>
            <p:nvPr/>
          </p:nvSpPr>
          <p:spPr bwMode="auto">
            <a:xfrm>
              <a:off x="578" y="1277"/>
              <a:ext cx="4603" cy="2563"/>
            </a:xfrm>
            <a:prstGeom prst="ellipse">
              <a:avLst/>
            </a:pr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38100">
              <a:noFill/>
              <a:round/>
              <a:headEnd/>
              <a:tailE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444" name="AutoShape 228"/>
            <p:cNvSpPr>
              <a:spLocks noChangeArrowheads="1"/>
            </p:cNvSpPr>
            <p:nvPr/>
          </p:nvSpPr>
          <p:spPr bwMode="auto">
            <a:xfrm>
              <a:off x="1776" y="1448"/>
              <a:ext cx="2205" cy="1131"/>
            </a:xfrm>
            <a:prstGeom prst="diamond">
              <a:avLst/>
            </a:prstGeom>
            <a:gradFill flip="none" rotWithShape="1">
              <a:gsLst>
                <a:gs pos="0">
                  <a:srgbClr val="4E939F"/>
                </a:gs>
                <a:gs pos="100000">
                  <a:schemeClr val="accent5">
                    <a:lumMod val="40000"/>
                    <a:lumOff val="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miter lim="800000"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  <a:cs typeface="+mn-cs"/>
              </a:endParaRPr>
            </a:p>
          </p:txBody>
        </p:sp>
        <p:sp>
          <p:nvSpPr>
            <p:cNvPr id="9445" name="AutoShape 229"/>
            <p:cNvSpPr>
              <a:spLocks noChangeArrowheads="1"/>
            </p:cNvSpPr>
            <p:nvPr/>
          </p:nvSpPr>
          <p:spPr bwMode="auto">
            <a:xfrm rot="20100000">
              <a:off x="1236" y="2186"/>
              <a:ext cx="1592" cy="986"/>
            </a:xfrm>
            <a:prstGeom prst="triangle">
              <a:avLst>
                <a:gd name="adj" fmla="val 49931"/>
              </a:avLst>
            </a:prstGeom>
            <a:gradFill flip="none" rotWithShape="1">
              <a:gsLst>
                <a:gs pos="0">
                  <a:srgbClr val="4E939F"/>
                </a:gs>
                <a:gs pos="100000">
                  <a:schemeClr val="accent5">
                    <a:lumMod val="40000"/>
                    <a:lumOff val="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miter lim="800000"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446" name="AutoShape 230"/>
            <p:cNvSpPr>
              <a:spLocks noChangeArrowheads="1"/>
            </p:cNvSpPr>
            <p:nvPr/>
          </p:nvSpPr>
          <p:spPr bwMode="auto">
            <a:xfrm rot="1500000" flipH="1">
              <a:off x="2985" y="2184"/>
              <a:ext cx="1577" cy="986"/>
            </a:xfrm>
            <a:prstGeom prst="triangle">
              <a:avLst>
                <a:gd name="adj" fmla="val 49931"/>
              </a:avLst>
            </a:prstGeom>
            <a:gradFill flip="none" rotWithShape="1">
              <a:gsLst>
                <a:gs pos="0">
                  <a:srgbClr val="4E939F"/>
                </a:gs>
                <a:gs pos="100000">
                  <a:schemeClr val="accent5">
                    <a:lumMod val="40000"/>
                    <a:lumOff val="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miter lim="800000"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447" name="AutoShape 231"/>
            <p:cNvSpPr>
              <a:spLocks noChangeArrowheads="1"/>
            </p:cNvSpPr>
            <p:nvPr/>
          </p:nvSpPr>
          <p:spPr bwMode="auto">
            <a:xfrm rot="12300000" flipH="1">
              <a:off x="1249" y="2014"/>
              <a:ext cx="1528" cy="986"/>
            </a:xfrm>
            <a:prstGeom prst="triangle">
              <a:avLst>
                <a:gd name="adj" fmla="val 49931"/>
              </a:avLst>
            </a:prstGeom>
            <a:gradFill flip="none" rotWithShape="1">
              <a:gsLst>
                <a:gs pos="0">
                  <a:srgbClr val="4E939F"/>
                </a:gs>
                <a:gs pos="100000">
                  <a:schemeClr val="accent5">
                    <a:lumMod val="40000"/>
                    <a:lumOff val="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miter lim="800000"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448" name="AutoShape 232"/>
            <p:cNvSpPr>
              <a:spLocks noChangeArrowheads="1"/>
            </p:cNvSpPr>
            <p:nvPr/>
          </p:nvSpPr>
          <p:spPr bwMode="auto">
            <a:xfrm rot="9300000">
              <a:off x="2987" y="2044"/>
              <a:ext cx="1581" cy="986"/>
            </a:xfrm>
            <a:prstGeom prst="triangle">
              <a:avLst>
                <a:gd name="adj" fmla="val 49931"/>
              </a:avLst>
            </a:prstGeom>
            <a:gradFill flip="none" rotWithShape="1">
              <a:gsLst>
                <a:gs pos="0">
                  <a:srgbClr val="4E939F"/>
                </a:gs>
                <a:gs pos="100000">
                  <a:schemeClr val="accent5">
                    <a:lumMod val="40000"/>
                    <a:lumOff val="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miter lim="800000"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449" name="AutoShape 233"/>
            <p:cNvSpPr>
              <a:spLocks noChangeArrowheads="1"/>
            </p:cNvSpPr>
            <p:nvPr/>
          </p:nvSpPr>
          <p:spPr bwMode="auto">
            <a:xfrm>
              <a:off x="791" y="2157"/>
              <a:ext cx="1752" cy="901"/>
            </a:xfrm>
            <a:prstGeom prst="diamond">
              <a:avLst/>
            </a:prstGeom>
            <a:gradFill flip="none" rotWithShape="1">
              <a:gsLst>
                <a:gs pos="0">
                  <a:srgbClr val="4E939F"/>
                </a:gs>
                <a:gs pos="100000">
                  <a:schemeClr val="accent5">
                    <a:lumMod val="40000"/>
                    <a:lumOff val="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miter lim="800000"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450" name="AutoShape 234"/>
            <p:cNvSpPr>
              <a:spLocks noChangeArrowheads="1"/>
            </p:cNvSpPr>
            <p:nvPr/>
          </p:nvSpPr>
          <p:spPr bwMode="auto">
            <a:xfrm>
              <a:off x="1901" y="2669"/>
              <a:ext cx="1939" cy="1080"/>
            </a:xfrm>
            <a:prstGeom prst="diamond">
              <a:avLst/>
            </a:prstGeom>
            <a:gradFill flip="none" rotWithShape="1">
              <a:gsLst>
                <a:gs pos="0">
                  <a:srgbClr val="4E939F"/>
                </a:gs>
                <a:gs pos="100000">
                  <a:schemeClr val="accent5">
                    <a:lumMod val="40000"/>
                    <a:lumOff val="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miter lim="800000"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451" name="AutoShape 235"/>
            <p:cNvSpPr>
              <a:spLocks noChangeArrowheads="1"/>
            </p:cNvSpPr>
            <p:nvPr/>
          </p:nvSpPr>
          <p:spPr bwMode="auto">
            <a:xfrm>
              <a:off x="3260" y="2155"/>
              <a:ext cx="1780" cy="906"/>
            </a:xfrm>
            <a:prstGeom prst="diamond">
              <a:avLst/>
            </a:prstGeom>
            <a:gradFill flip="none" rotWithShape="1">
              <a:gsLst>
                <a:gs pos="0">
                  <a:srgbClr val="4E939F"/>
                </a:gs>
                <a:gs pos="100000">
                  <a:schemeClr val="accent5">
                    <a:lumMod val="40000"/>
                    <a:lumOff val="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miter lim="800000"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2560" name="Rectangle 236"/>
            <p:cNvSpPr>
              <a:spLocks noChangeArrowheads="1"/>
            </p:cNvSpPr>
            <p:nvPr/>
          </p:nvSpPr>
          <p:spPr bwMode="auto">
            <a:xfrm>
              <a:off x="2756" y="2380"/>
              <a:ext cx="116" cy="2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2561" name="Rectangle 237"/>
            <p:cNvSpPr>
              <a:spLocks noChangeArrowheads="1"/>
            </p:cNvSpPr>
            <p:nvPr/>
          </p:nvSpPr>
          <p:spPr bwMode="auto">
            <a:xfrm>
              <a:off x="871" y="2515"/>
              <a:ext cx="953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5" name="Rectangle 238"/>
            <p:cNvSpPr>
              <a:spLocks noChangeArrowheads="1"/>
            </p:cNvSpPr>
            <p:nvPr/>
          </p:nvSpPr>
          <p:spPr bwMode="auto">
            <a:xfrm>
              <a:off x="1226" y="2407"/>
              <a:ext cx="743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 algn="ctr" eaLnBrk="0" hangingPunct="0">
                <a:defRPr/>
              </a:pPr>
              <a:r>
                <a:rPr lang="en-US" sz="2000" b="1">
                  <a:ln w="50800"/>
                  <a:solidFill>
                    <a:schemeClr val="bg1">
                      <a:shade val="50000"/>
                    </a:schemeClr>
                  </a:solidFill>
                  <a:latin typeface="Arial Narrow" pitchFamily="34" charset="0"/>
                  <a:cs typeface="Arial" pitchFamily="34" charset="0"/>
                </a:rPr>
                <a:t>Targeted</a:t>
              </a:r>
            </a:p>
            <a:p>
              <a:pPr algn="ctr" eaLnBrk="0" hangingPunct="0">
                <a:defRPr/>
              </a:pPr>
              <a:r>
                <a:rPr lang="en-US" sz="2000" b="1">
                  <a:ln w="50800"/>
                  <a:solidFill>
                    <a:schemeClr val="bg1">
                      <a:shade val="50000"/>
                    </a:schemeClr>
                  </a:solidFill>
                  <a:latin typeface="Arial Narrow" pitchFamily="34" charset="0"/>
                  <a:cs typeface="Arial" pitchFamily="34" charset="0"/>
                </a:rPr>
                <a:t>Messages</a:t>
              </a:r>
            </a:p>
          </p:txBody>
        </p:sp>
        <p:sp>
          <p:nvSpPr>
            <p:cNvPr id="10276" name="Rectangle 239"/>
            <p:cNvSpPr>
              <a:spLocks noChangeArrowheads="1"/>
            </p:cNvSpPr>
            <p:nvPr/>
          </p:nvSpPr>
          <p:spPr bwMode="auto">
            <a:xfrm>
              <a:off x="2313" y="3103"/>
              <a:ext cx="1107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 algn="ctr" eaLnBrk="0" hangingPunct="0">
                <a:defRPr/>
              </a:pPr>
              <a:r>
                <a:rPr lang="en-US" sz="2000" b="1">
                  <a:ln w="50800"/>
                  <a:solidFill>
                    <a:schemeClr val="bg1">
                      <a:shade val="50000"/>
                    </a:schemeClr>
                  </a:solidFill>
                  <a:latin typeface="Arial Narrow" pitchFamily="34" charset="0"/>
                  <a:cs typeface="Arial" pitchFamily="34" charset="0"/>
                </a:rPr>
                <a:t>Effective Media/</a:t>
              </a:r>
            </a:p>
            <a:p>
              <a:pPr algn="ctr" eaLnBrk="0" hangingPunct="0">
                <a:defRPr/>
              </a:pPr>
              <a:r>
                <a:rPr lang="en-US" sz="2000" b="1">
                  <a:ln w="50800"/>
                  <a:solidFill>
                    <a:schemeClr val="bg1">
                      <a:shade val="50000"/>
                    </a:schemeClr>
                  </a:solidFill>
                  <a:latin typeface="Arial Narrow" pitchFamily="34" charset="0"/>
                  <a:cs typeface="Arial" pitchFamily="34" charset="0"/>
                </a:rPr>
                <a:t>Forums</a:t>
              </a:r>
            </a:p>
          </p:txBody>
        </p:sp>
        <p:sp>
          <p:nvSpPr>
            <p:cNvPr id="10277" name="Rectangle 240"/>
            <p:cNvSpPr>
              <a:spLocks noChangeArrowheads="1"/>
            </p:cNvSpPr>
            <p:nvPr/>
          </p:nvSpPr>
          <p:spPr bwMode="auto">
            <a:xfrm>
              <a:off x="3695" y="2441"/>
              <a:ext cx="1091" cy="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 algn="ctr" eaLnBrk="0" hangingPunct="0">
                <a:defRPr/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Arial Narrow" pitchFamily="34" charset="0"/>
                  <a:cs typeface="Arial" pitchFamily="34" charset="0"/>
                </a:rPr>
                <a:t>Well-positioned Staff</a:t>
              </a:r>
            </a:p>
          </p:txBody>
        </p:sp>
        <p:sp>
          <p:nvSpPr>
            <p:cNvPr id="10278" name="Rectangle 241"/>
            <p:cNvSpPr>
              <a:spLocks noChangeArrowheads="1"/>
            </p:cNvSpPr>
            <p:nvPr/>
          </p:nvSpPr>
          <p:spPr bwMode="auto">
            <a:xfrm>
              <a:off x="2256" y="1710"/>
              <a:ext cx="1266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 algn="ctr" eaLnBrk="0" hangingPunct="0">
                <a:defRPr/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Arial Narrow" pitchFamily="34" charset="0"/>
                  <a:cs typeface="Arial" pitchFamily="34" charset="0"/>
                </a:rPr>
                <a:t>Supportive Management</a:t>
              </a:r>
            </a:p>
          </p:txBody>
        </p:sp>
        <p:sp>
          <p:nvSpPr>
            <p:cNvPr id="9458" name="AutoShape 242"/>
            <p:cNvSpPr>
              <a:spLocks noChangeArrowheads="1"/>
            </p:cNvSpPr>
            <p:nvPr/>
          </p:nvSpPr>
          <p:spPr bwMode="auto">
            <a:xfrm>
              <a:off x="2064" y="2101"/>
              <a:ext cx="1534" cy="918"/>
            </a:xfrm>
            <a:prstGeom prst="diamond">
              <a:avLst/>
            </a:prstGeom>
            <a:gradFill flip="none" rotWithShape="1">
              <a:gsLst>
                <a:gs pos="0">
                  <a:srgbClr val="4E939F"/>
                </a:gs>
                <a:gs pos="100000">
                  <a:schemeClr val="accent5">
                    <a:lumMod val="40000"/>
                    <a:lumOff val="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miter lim="800000"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282" name="Rectangle 243"/>
            <p:cNvSpPr>
              <a:spLocks noChangeArrowheads="1"/>
            </p:cNvSpPr>
            <p:nvPr/>
          </p:nvSpPr>
          <p:spPr bwMode="auto">
            <a:xfrm>
              <a:off x="2352" y="2310"/>
              <a:ext cx="926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 algn="ctr" eaLnBrk="0" hangingPunct="0">
                <a:defRPr/>
              </a:pPr>
              <a:r>
                <a:rPr lang="en-US" sz="2000" b="1">
                  <a:ln w="50800"/>
                  <a:solidFill>
                    <a:schemeClr val="bg1">
                      <a:shade val="50000"/>
                    </a:schemeClr>
                  </a:solidFill>
                  <a:latin typeface="Arial Narrow" pitchFamily="34" charset="0"/>
                  <a:cs typeface="Arial" pitchFamily="34" charset="0"/>
                </a:rPr>
                <a:t>On-going</a:t>
              </a:r>
            </a:p>
            <a:p>
              <a:pPr algn="ctr" eaLnBrk="0" hangingPunct="0">
                <a:defRPr/>
              </a:pPr>
              <a:r>
                <a:rPr lang="en-US" sz="2000" b="1">
                  <a:ln w="50800"/>
                  <a:solidFill>
                    <a:schemeClr val="bg1">
                      <a:shade val="50000"/>
                    </a:schemeClr>
                  </a:solidFill>
                  <a:latin typeface="Arial Narrow" pitchFamily="34" charset="0"/>
                  <a:cs typeface="Arial" pitchFamily="34" charset="0"/>
                </a:rPr>
                <a:t>Assessment </a:t>
              </a:r>
            </a:p>
          </p:txBody>
        </p:sp>
        <p:pic>
          <p:nvPicPr>
            <p:cNvPr id="22570" name="Picture 244"/>
            <p:cNvPicPr>
              <a:picLocks noChangeArrowheads="1"/>
            </p:cNvPicPr>
            <p:nvPr/>
          </p:nvPicPr>
          <p:blipFill>
            <a:blip r:embed="rId3">
              <a:lum bright="-20000" contrast="20000"/>
            </a:blip>
            <a:srcRect/>
            <a:stretch>
              <a:fillRect/>
            </a:stretch>
          </p:blipFill>
          <p:spPr bwMode="auto">
            <a:xfrm>
              <a:off x="2179" y="3780"/>
              <a:ext cx="142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461" name="Freeform 245"/>
            <p:cNvSpPr>
              <a:spLocks/>
            </p:cNvSpPr>
            <p:nvPr/>
          </p:nvSpPr>
          <p:spPr bwMode="auto">
            <a:xfrm>
              <a:off x="2206" y="1009"/>
              <a:ext cx="1342" cy="440"/>
            </a:xfrm>
            <a:custGeom>
              <a:avLst/>
              <a:gdLst/>
              <a:ahLst/>
              <a:cxnLst>
                <a:cxn ang="0">
                  <a:pos x="672" y="0"/>
                </a:cxn>
                <a:cxn ang="0">
                  <a:pos x="0" y="84"/>
                </a:cxn>
                <a:cxn ang="0">
                  <a:pos x="336" y="85"/>
                </a:cxn>
                <a:cxn ang="0">
                  <a:pos x="335" y="344"/>
                </a:cxn>
                <a:cxn ang="0">
                  <a:pos x="0" y="343"/>
                </a:cxn>
                <a:cxn ang="0">
                  <a:pos x="671" y="431"/>
                </a:cxn>
                <a:cxn ang="0">
                  <a:pos x="1343" y="347"/>
                </a:cxn>
                <a:cxn ang="0">
                  <a:pos x="1007" y="346"/>
                </a:cxn>
                <a:cxn ang="0">
                  <a:pos x="1008" y="87"/>
                </a:cxn>
                <a:cxn ang="0">
                  <a:pos x="1343" y="88"/>
                </a:cxn>
                <a:cxn ang="0">
                  <a:pos x="672" y="0"/>
                </a:cxn>
              </a:cxnLst>
              <a:rect l="0" t="0" r="r" b="b"/>
              <a:pathLst>
                <a:path w="1344" h="432">
                  <a:moveTo>
                    <a:pt x="672" y="0"/>
                  </a:moveTo>
                  <a:lnTo>
                    <a:pt x="0" y="84"/>
                  </a:lnTo>
                  <a:lnTo>
                    <a:pt x="336" y="85"/>
                  </a:lnTo>
                  <a:lnTo>
                    <a:pt x="335" y="344"/>
                  </a:lnTo>
                  <a:lnTo>
                    <a:pt x="0" y="343"/>
                  </a:lnTo>
                  <a:lnTo>
                    <a:pt x="671" y="431"/>
                  </a:lnTo>
                  <a:lnTo>
                    <a:pt x="1343" y="347"/>
                  </a:lnTo>
                  <a:lnTo>
                    <a:pt x="1007" y="346"/>
                  </a:lnTo>
                  <a:lnTo>
                    <a:pt x="1008" y="87"/>
                  </a:lnTo>
                  <a:lnTo>
                    <a:pt x="1343" y="88"/>
                  </a:lnTo>
                  <a:lnTo>
                    <a:pt x="672" y="0"/>
                  </a:lnTo>
                </a:path>
              </a:pathLst>
            </a:custGeom>
            <a:solidFill>
              <a:srgbClr val="FFFFCC"/>
            </a:solidFill>
            <a:ln w="25400" cap="rnd" cmpd="sng">
              <a:noFill/>
              <a:prstDash val="solid"/>
              <a:round/>
              <a:headEnd type="none" w="sm" len="sm"/>
              <a:tailEnd type="none" w="sm" len="sm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pic>
          <p:nvPicPr>
            <p:cNvPr id="9462" name="Picture 246"/>
            <p:cNvPicPr>
              <a:picLocks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-20000" contrast="40000"/>
            </a:blip>
            <a:srcRect/>
            <a:stretch>
              <a:fillRect/>
            </a:stretch>
          </p:blipFill>
          <p:spPr bwMode="auto">
            <a:xfrm>
              <a:off x="2220" y="1152"/>
              <a:ext cx="1284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2576" name="Rectangle 21"/>
          <p:cNvSpPr>
            <a:spLocks noChangeArrowheads="1"/>
          </p:cNvSpPr>
          <p:nvPr/>
        </p:nvSpPr>
        <p:spPr bwMode="auto">
          <a:xfrm>
            <a:off x="6629400" y="61722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en-US" sz="1000">
                <a:latin typeface="Times New Roman" pitchFamily="18" charset="0"/>
                <a:ea typeface="ＭＳ Ｐゴシック"/>
                <a:cs typeface="ＭＳ Ｐゴシック"/>
              </a:rPr>
              <a:t>13-</a:t>
            </a:r>
            <a:fld id="{B747DB06-4CC7-41D4-AA20-C6441F2A40EF}" type="slidenum">
              <a:rPr lang="en-US" sz="1000">
                <a:latin typeface="Times New Roman" pitchFamily="18" charset="0"/>
                <a:ea typeface="ＭＳ Ｐゴシック"/>
                <a:cs typeface="ＭＳ Ｐゴシック"/>
              </a:rPr>
              <a:pPr algn="r"/>
              <a:t>7</a:t>
            </a:fld>
            <a:endParaRPr lang="en-US" sz="1000">
              <a:latin typeface="Times New Roman" pitchFamily="18" charset="0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ChangeArrowheads="1"/>
          </p:cNvSpPr>
          <p:nvPr/>
        </p:nvSpPr>
        <p:spPr bwMode="auto">
          <a:xfrm>
            <a:off x="2667000" y="1685925"/>
            <a:ext cx="624840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457200" indent="-342900" eaLnBrk="0" hangingPunct="0">
              <a:lnSpc>
                <a:spcPct val="80000"/>
              </a:lnSpc>
            </a:pPr>
            <a:r>
              <a:rPr lang="en-US" sz="2000" b="1">
                <a:solidFill>
                  <a:srgbClr val="FFC000"/>
                </a:solidFill>
              </a:rPr>
              <a:t>Best Practice Definition</a:t>
            </a:r>
          </a:p>
          <a:p>
            <a:pPr marL="457200" indent="-342900" eaLnBrk="0" hangingPunct="0">
              <a:lnSpc>
                <a:spcPct val="80000"/>
              </a:lnSpc>
            </a:pPr>
            <a:endParaRPr lang="en-US" sz="2000" b="1">
              <a:solidFill>
                <a:srgbClr val="FFFFCC"/>
              </a:solidFill>
            </a:endParaRPr>
          </a:p>
          <a:p>
            <a:pPr marL="457200" indent="-342900" eaLnBrk="0" hangingPunct="0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000" b="1">
                <a:solidFill>
                  <a:srgbClr val="FFFFCC"/>
                </a:solidFill>
              </a:rPr>
              <a:t>Communications used to reinforce strategic objectives and to ensure employees understand new direction</a:t>
            </a:r>
          </a:p>
          <a:p>
            <a:pPr marL="457200" indent="-342900" eaLnBrk="0" hangingPunct="0">
              <a:lnSpc>
                <a:spcPct val="80000"/>
              </a:lnSpc>
              <a:buFont typeface="Wingdings" pitchFamily="2" charset="2"/>
              <a:buChar char="Ø"/>
            </a:pPr>
            <a:endParaRPr lang="en-US" sz="2000" b="1">
              <a:solidFill>
                <a:srgbClr val="FFFFCC"/>
              </a:solidFill>
            </a:endParaRPr>
          </a:p>
          <a:p>
            <a:pPr marL="457200" indent="-342900" eaLnBrk="0" hangingPunct="0">
              <a:lnSpc>
                <a:spcPct val="85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000" b="1">
                <a:solidFill>
                  <a:srgbClr val="FFFFCC"/>
                </a:solidFill>
              </a:rPr>
              <a:t>Top-level management involved in and actively assuming responsibility for communications </a:t>
            </a:r>
          </a:p>
          <a:p>
            <a:pPr marL="457200" indent="-342900" eaLnBrk="0" hangingPunct="0">
              <a:lnSpc>
                <a:spcPct val="70000"/>
              </a:lnSpc>
              <a:buFont typeface="Wingdings" pitchFamily="2" charset="2"/>
              <a:buChar char="Ø"/>
            </a:pPr>
            <a:endParaRPr lang="en-US" sz="2000" b="1">
              <a:solidFill>
                <a:srgbClr val="FFFFCC"/>
              </a:solidFill>
            </a:endParaRPr>
          </a:p>
          <a:p>
            <a:pPr marL="457200" indent="-342900" eaLnBrk="0" hangingPunct="0">
              <a:lnSpc>
                <a:spcPct val="10000"/>
              </a:lnSpc>
              <a:buFont typeface="Wingdings" pitchFamily="2" charset="2"/>
              <a:buChar char="Ø"/>
            </a:pPr>
            <a:endParaRPr lang="en-US" sz="2000" b="1">
              <a:solidFill>
                <a:srgbClr val="FFFFCC"/>
              </a:solidFill>
            </a:endParaRPr>
          </a:p>
          <a:p>
            <a:pPr marL="457200" indent="-342900" eaLnBrk="0" hangingPunct="0">
              <a:lnSpc>
                <a:spcPct val="80000"/>
              </a:lnSpc>
              <a:spcBef>
                <a:spcPct val="60000"/>
              </a:spcBef>
              <a:buFont typeface="Wingdings" pitchFamily="2" charset="2"/>
              <a:buChar char="Ø"/>
            </a:pPr>
            <a:r>
              <a:rPr lang="en-US" sz="2000" b="1">
                <a:solidFill>
                  <a:srgbClr val="FFFFCC"/>
                </a:solidFill>
              </a:rPr>
              <a:t>Targeted, consistent, frequently repeated messages designed to clarify company  vision, strategy, and direction</a:t>
            </a:r>
          </a:p>
          <a:p>
            <a:pPr marL="457200" indent="-342900" eaLnBrk="0" hangingPunct="0">
              <a:lnSpc>
                <a:spcPct val="80000"/>
              </a:lnSpc>
              <a:buFont typeface="Wingdings" pitchFamily="2" charset="2"/>
              <a:buNone/>
            </a:pPr>
            <a:endParaRPr lang="en-US" sz="2000" b="1">
              <a:solidFill>
                <a:srgbClr val="FFFFCC"/>
              </a:solidFill>
            </a:endParaRPr>
          </a:p>
          <a:p>
            <a:pPr marL="457200" indent="-342900" eaLnBrk="0" hangingPunct="0">
              <a:lnSpc>
                <a:spcPct val="80000"/>
              </a:lnSpc>
              <a:spcBef>
                <a:spcPct val="35000"/>
              </a:spcBef>
              <a:buFont typeface="Wingdings" pitchFamily="2" charset="2"/>
              <a:buChar char="Ø"/>
            </a:pPr>
            <a:r>
              <a:rPr lang="en-US" sz="2000" b="1">
                <a:solidFill>
                  <a:srgbClr val="FFFFCC"/>
                </a:solidFill>
              </a:rPr>
              <a:t>More emphasis placed on informal, face-to-face communications than on formal vehicles</a:t>
            </a:r>
          </a:p>
        </p:txBody>
      </p:sp>
      <p:sp>
        <p:nvSpPr>
          <p:cNvPr id="24578" name="Rectangle 3"/>
          <p:cNvSpPr>
            <a:spLocks noChangeArrowheads="1"/>
          </p:cNvSpPr>
          <p:nvPr/>
        </p:nvSpPr>
        <p:spPr bwMode="auto">
          <a:xfrm>
            <a:off x="914400" y="685800"/>
            <a:ext cx="7315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0" hangingPunct="0">
              <a:lnSpc>
                <a:spcPct val="85000"/>
              </a:lnSpc>
            </a:pPr>
            <a:r>
              <a:rPr lang="en-US" sz="2800" b="1">
                <a:solidFill>
                  <a:srgbClr val="FFFFCC"/>
                </a:solidFill>
              </a:rPr>
              <a:t>Best Practice Definition of </a:t>
            </a:r>
          </a:p>
          <a:p>
            <a:pPr algn="ctr" eaLnBrk="0" hangingPunct="0">
              <a:lnSpc>
                <a:spcPct val="85000"/>
              </a:lnSpc>
            </a:pPr>
            <a:r>
              <a:rPr lang="en-US" sz="2800" b="1">
                <a:solidFill>
                  <a:srgbClr val="FFFFCC"/>
                </a:solidFill>
              </a:rPr>
              <a:t>Model Components</a:t>
            </a:r>
          </a:p>
        </p:txBody>
      </p:sp>
      <p:sp>
        <p:nvSpPr>
          <p:cNvPr id="24579" name="Rectangle 5"/>
          <p:cNvSpPr>
            <a:spLocks noChangeArrowheads="1"/>
          </p:cNvSpPr>
          <p:nvPr/>
        </p:nvSpPr>
        <p:spPr bwMode="auto">
          <a:xfrm>
            <a:off x="838200" y="1749425"/>
            <a:ext cx="1868488" cy="434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755650" eaLnBrk="0" hangingPunct="0">
              <a:lnSpc>
                <a:spcPct val="70000"/>
              </a:lnSpc>
            </a:pPr>
            <a:r>
              <a:rPr lang="en-US" sz="2000" b="1">
                <a:solidFill>
                  <a:srgbClr val="FFC000"/>
                </a:solidFill>
              </a:rPr>
              <a:t>Component</a:t>
            </a:r>
          </a:p>
          <a:p>
            <a:pPr defTabSz="755650" eaLnBrk="0" hangingPunct="0">
              <a:lnSpc>
                <a:spcPct val="80000"/>
              </a:lnSpc>
            </a:pPr>
            <a:endParaRPr lang="en-US" sz="2000" b="1">
              <a:solidFill>
                <a:srgbClr val="FFFFCC"/>
              </a:solidFill>
            </a:endParaRPr>
          </a:p>
          <a:p>
            <a:pPr defTabSz="755650" eaLnBrk="0" hangingPunct="0">
              <a:lnSpc>
                <a:spcPct val="80000"/>
              </a:lnSpc>
            </a:pPr>
            <a:r>
              <a:rPr lang="en-US" sz="2000" b="1">
                <a:solidFill>
                  <a:srgbClr val="FFFFCC"/>
                </a:solidFill>
              </a:rPr>
              <a:t>Strategic objectives</a:t>
            </a:r>
          </a:p>
          <a:p>
            <a:pPr defTabSz="755650" eaLnBrk="0" hangingPunct="0">
              <a:lnSpc>
                <a:spcPct val="210000"/>
              </a:lnSpc>
            </a:pPr>
            <a:endParaRPr lang="en-US" sz="2000" b="1">
              <a:solidFill>
                <a:srgbClr val="FFFFCC"/>
              </a:solidFill>
            </a:endParaRPr>
          </a:p>
          <a:p>
            <a:pPr defTabSz="755650" eaLnBrk="0" hangingPunct="0">
              <a:lnSpc>
                <a:spcPct val="80000"/>
              </a:lnSpc>
            </a:pPr>
            <a:r>
              <a:rPr lang="en-US" sz="2000" b="1">
                <a:solidFill>
                  <a:srgbClr val="FFFFCC"/>
                </a:solidFill>
              </a:rPr>
              <a:t>Supportive management</a:t>
            </a:r>
          </a:p>
          <a:p>
            <a:pPr defTabSz="755650" eaLnBrk="0" hangingPunct="0">
              <a:lnSpc>
                <a:spcPct val="170000"/>
              </a:lnSpc>
            </a:pPr>
            <a:endParaRPr lang="en-US" sz="2000" b="1">
              <a:solidFill>
                <a:srgbClr val="FFFFCC"/>
              </a:solidFill>
            </a:endParaRPr>
          </a:p>
          <a:p>
            <a:pPr defTabSz="755650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1">
                <a:solidFill>
                  <a:srgbClr val="FFFFCC"/>
                </a:solidFill>
              </a:rPr>
              <a:t>Targeted</a:t>
            </a:r>
          </a:p>
          <a:p>
            <a:pPr defTabSz="755650" eaLnBrk="0" hangingPunct="0">
              <a:lnSpc>
                <a:spcPct val="80000"/>
              </a:lnSpc>
            </a:pPr>
            <a:r>
              <a:rPr lang="en-US" sz="2000" b="1">
                <a:solidFill>
                  <a:srgbClr val="FFFFCC"/>
                </a:solidFill>
              </a:rPr>
              <a:t>messages</a:t>
            </a:r>
          </a:p>
          <a:p>
            <a:pPr defTabSz="755650" eaLnBrk="0" hangingPunct="0">
              <a:lnSpc>
                <a:spcPct val="110000"/>
              </a:lnSpc>
            </a:pPr>
            <a:endParaRPr lang="en-US" sz="2000" b="1">
              <a:solidFill>
                <a:srgbClr val="FFFFCC"/>
              </a:solidFill>
            </a:endParaRPr>
          </a:p>
          <a:p>
            <a:pPr defTabSz="755650" eaLnBrk="0" hangingPunct="0">
              <a:lnSpc>
                <a:spcPct val="70000"/>
              </a:lnSpc>
            </a:pPr>
            <a:endParaRPr lang="en-US" sz="2000" b="1">
              <a:solidFill>
                <a:srgbClr val="FFFFCC"/>
              </a:solidFill>
            </a:endParaRPr>
          </a:p>
          <a:p>
            <a:pPr defTabSz="755650" eaLnBrk="0" hangingPunct="0">
              <a:lnSpc>
                <a:spcPct val="80000"/>
              </a:lnSpc>
              <a:spcBef>
                <a:spcPct val="25000"/>
              </a:spcBef>
            </a:pPr>
            <a:r>
              <a:rPr lang="en-US" sz="2000" b="1">
                <a:solidFill>
                  <a:srgbClr val="FFFFCC"/>
                </a:solidFill>
              </a:rPr>
              <a:t>Effective media/Forums</a:t>
            </a:r>
          </a:p>
        </p:txBody>
      </p:sp>
      <p:sp>
        <p:nvSpPr>
          <p:cNvPr id="24581" name="Line 4"/>
          <p:cNvSpPr>
            <a:spLocks noChangeShapeType="1"/>
          </p:cNvSpPr>
          <p:nvPr/>
        </p:nvSpPr>
        <p:spPr bwMode="auto">
          <a:xfrm flipV="1">
            <a:off x="762000" y="2000250"/>
            <a:ext cx="77724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Rectangle 21"/>
          <p:cNvSpPr>
            <a:spLocks noChangeArrowheads="1"/>
          </p:cNvSpPr>
          <p:nvPr/>
        </p:nvSpPr>
        <p:spPr bwMode="auto">
          <a:xfrm>
            <a:off x="6629400" y="61722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en-US" sz="1000">
                <a:latin typeface="Times New Roman" pitchFamily="18" charset="0"/>
                <a:ea typeface="ＭＳ Ｐゴシック"/>
                <a:cs typeface="ＭＳ Ｐゴシック"/>
              </a:rPr>
              <a:t>13-</a:t>
            </a:r>
            <a:fld id="{A1D7DDE3-7B76-4553-A01A-F6BDA615F970}" type="slidenum">
              <a:rPr lang="en-US" sz="1000">
                <a:latin typeface="Times New Roman" pitchFamily="18" charset="0"/>
                <a:ea typeface="ＭＳ Ｐゴシック"/>
                <a:cs typeface="ＭＳ Ｐゴシック"/>
              </a:rPr>
              <a:pPr algn="r"/>
              <a:t>8</a:t>
            </a:fld>
            <a:endParaRPr lang="en-US" sz="1000">
              <a:latin typeface="Times New Roman" pitchFamily="18" charset="0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914400"/>
          </a:xfr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</a:pPr>
            <a:r>
              <a:rPr lang="en-US">
                <a:latin typeface="Arial" charset="0"/>
                <a:cs typeface="Arial" charset="0"/>
              </a:rPr>
              <a:t>Best Practice Definition of Model Components (continued)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2971800" y="1676400"/>
            <a:ext cx="5715000" cy="480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228600" indent="-228600" eaLnBrk="0" hangingPunct="0">
              <a:lnSpc>
                <a:spcPct val="80000"/>
              </a:lnSpc>
              <a:buSzPct val="98000"/>
            </a:pPr>
            <a:r>
              <a:rPr lang="en-US" sz="2000" b="1">
                <a:solidFill>
                  <a:srgbClr val="FFC000"/>
                </a:solidFill>
              </a:rPr>
              <a:t>Best Practice Definition</a:t>
            </a:r>
          </a:p>
          <a:p>
            <a:pPr marL="228600" indent="-228600" eaLnBrk="0" hangingPunct="0">
              <a:lnSpc>
                <a:spcPct val="120000"/>
              </a:lnSpc>
              <a:buSzPct val="98000"/>
            </a:pPr>
            <a:endParaRPr lang="en-US" sz="1400" b="1">
              <a:solidFill>
                <a:srgbClr val="FFFFCC"/>
              </a:solidFill>
            </a:endParaRPr>
          </a:p>
          <a:p>
            <a:pPr marL="228600" indent="-228600" eaLnBrk="0" hangingPunct="0">
              <a:lnSpc>
                <a:spcPct val="90000"/>
              </a:lnSpc>
              <a:buSzPct val="98000"/>
              <a:buFont typeface="Wingdings" pitchFamily="2" charset="2"/>
              <a:buChar char="Ø"/>
            </a:pPr>
            <a:r>
              <a:rPr lang="en-US" sz="2000" b="1">
                <a:solidFill>
                  <a:srgbClr val="FFFFCC"/>
                </a:solidFill>
              </a:rPr>
              <a:t>Employees positioned strategically and deployed as change agents </a:t>
            </a:r>
          </a:p>
          <a:p>
            <a:pPr marL="228600" indent="-228600" eaLnBrk="0" hangingPunct="0">
              <a:lnSpc>
                <a:spcPct val="70000"/>
              </a:lnSpc>
              <a:buSzPct val="98000"/>
              <a:buFont typeface="Wingdings" pitchFamily="2" charset="2"/>
              <a:buChar char="Ø"/>
            </a:pPr>
            <a:endParaRPr lang="en-US" sz="2000" b="1">
              <a:solidFill>
                <a:srgbClr val="FFFFCC"/>
              </a:solidFill>
            </a:endParaRPr>
          </a:p>
          <a:p>
            <a:pPr marL="228600" indent="-228600" eaLnBrk="0" hangingPunct="0">
              <a:lnSpc>
                <a:spcPct val="90000"/>
              </a:lnSpc>
              <a:buSzPct val="98000"/>
              <a:buFont typeface="Wingdings" pitchFamily="2" charset="2"/>
              <a:buChar char="Ø"/>
            </a:pPr>
            <a:endParaRPr lang="en-US" sz="2000" b="1">
              <a:solidFill>
                <a:srgbClr val="FFFFCC"/>
              </a:solidFill>
            </a:endParaRPr>
          </a:p>
          <a:p>
            <a:pPr marL="228600" indent="-228600" eaLnBrk="0" hangingPunct="0">
              <a:lnSpc>
                <a:spcPct val="90000"/>
              </a:lnSpc>
              <a:spcBef>
                <a:spcPct val="70000"/>
              </a:spcBef>
              <a:buSzPct val="98000"/>
              <a:buFont typeface="Wingdings" pitchFamily="2" charset="2"/>
              <a:buChar char="Ø"/>
            </a:pPr>
            <a:r>
              <a:rPr lang="en-US" sz="2000" b="1">
                <a:solidFill>
                  <a:srgbClr val="FFFFCC"/>
                </a:solidFill>
              </a:rPr>
              <a:t>Change communication success measured frequently against clearly defined goals; communication effectiveness included in individual performance appraisals</a:t>
            </a:r>
          </a:p>
          <a:p>
            <a:pPr marL="228600" indent="-228600" eaLnBrk="0" hangingPunct="0">
              <a:lnSpc>
                <a:spcPct val="90000"/>
              </a:lnSpc>
              <a:buSzPct val="98000"/>
              <a:buFont typeface="Wingdings" pitchFamily="2" charset="2"/>
              <a:buChar char="Ø"/>
            </a:pPr>
            <a:endParaRPr lang="en-US" sz="2000" b="1">
              <a:solidFill>
                <a:srgbClr val="FFFFCC"/>
              </a:solidFill>
            </a:endParaRPr>
          </a:p>
          <a:p>
            <a:pPr marL="228600" indent="-228600" eaLnBrk="0" hangingPunct="0">
              <a:lnSpc>
                <a:spcPct val="110000"/>
              </a:lnSpc>
              <a:buSzPct val="98000"/>
              <a:buFont typeface="Wingdings" pitchFamily="2" charset="2"/>
              <a:buChar char="Ø"/>
            </a:pPr>
            <a:endParaRPr lang="en-US" sz="2000" b="1">
              <a:solidFill>
                <a:srgbClr val="FFFFCC"/>
              </a:solidFill>
            </a:endParaRPr>
          </a:p>
          <a:p>
            <a:pPr marL="228600" indent="-228600" eaLnBrk="0" hangingPunct="0">
              <a:lnSpc>
                <a:spcPct val="90000"/>
              </a:lnSpc>
              <a:buSzPct val="98000"/>
              <a:buFont typeface="Wingdings" pitchFamily="2" charset="2"/>
              <a:buChar char="Ø"/>
            </a:pPr>
            <a:r>
              <a:rPr lang="en-US" sz="2000" b="1">
                <a:solidFill>
                  <a:srgbClr val="FFFFCC"/>
                </a:solidFill>
              </a:rPr>
              <a:t>Change communications integrated into business processes with communication milestones included in business plan</a:t>
            </a:r>
          </a:p>
          <a:p>
            <a:pPr marL="228600" indent="-228600" eaLnBrk="0" hangingPunct="0">
              <a:lnSpc>
                <a:spcPct val="90000"/>
              </a:lnSpc>
              <a:buSzPct val="98000"/>
            </a:pPr>
            <a:endParaRPr lang="en-US" sz="2000" b="1">
              <a:solidFill>
                <a:srgbClr val="FFFFCC"/>
              </a:solidFill>
            </a:endParaRPr>
          </a:p>
        </p:txBody>
      </p:sp>
      <p:sp>
        <p:nvSpPr>
          <p:cNvPr id="26628" name="Line 4"/>
          <p:cNvSpPr>
            <a:spLocks noChangeShapeType="1"/>
          </p:cNvSpPr>
          <p:nvPr/>
        </p:nvSpPr>
        <p:spPr bwMode="auto">
          <a:xfrm flipV="1">
            <a:off x="990600" y="2000250"/>
            <a:ext cx="74676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990600" y="1695450"/>
            <a:ext cx="1752600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755650" eaLnBrk="0" hangingPunct="0">
              <a:lnSpc>
                <a:spcPct val="80000"/>
              </a:lnSpc>
              <a:buSzPct val="98000"/>
            </a:pPr>
            <a:r>
              <a:rPr lang="en-US" sz="2000" b="1">
                <a:solidFill>
                  <a:srgbClr val="FFC000"/>
                </a:solidFill>
              </a:rPr>
              <a:t>Component</a:t>
            </a:r>
          </a:p>
          <a:p>
            <a:pPr defTabSz="755650" eaLnBrk="0" hangingPunct="0">
              <a:lnSpc>
                <a:spcPct val="110000"/>
              </a:lnSpc>
              <a:buSzPct val="98000"/>
            </a:pPr>
            <a:endParaRPr lang="en-US" sz="2000" b="1">
              <a:solidFill>
                <a:srgbClr val="FFFFCC"/>
              </a:solidFill>
            </a:endParaRPr>
          </a:p>
          <a:p>
            <a:pPr defTabSz="755650" eaLnBrk="0" hangingPunct="0">
              <a:lnSpc>
                <a:spcPct val="80000"/>
              </a:lnSpc>
              <a:buSzPct val="98000"/>
            </a:pPr>
            <a:r>
              <a:rPr lang="en-US" sz="2000" b="1">
                <a:solidFill>
                  <a:srgbClr val="FFFFCC"/>
                </a:solidFill>
              </a:rPr>
              <a:t>Well-positioned staff</a:t>
            </a:r>
          </a:p>
          <a:p>
            <a:pPr defTabSz="755650" eaLnBrk="0" hangingPunct="0">
              <a:lnSpc>
                <a:spcPct val="90000"/>
              </a:lnSpc>
              <a:buSzPct val="98000"/>
            </a:pPr>
            <a:endParaRPr lang="en-US" sz="2000" b="1">
              <a:solidFill>
                <a:srgbClr val="FFFFCC"/>
              </a:solidFill>
            </a:endParaRPr>
          </a:p>
          <a:p>
            <a:pPr defTabSz="755650" eaLnBrk="0" hangingPunct="0">
              <a:lnSpc>
                <a:spcPct val="80000"/>
              </a:lnSpc>
              <a:buSzPct val="98000"/>
            </a:pPr>
            <a:endParaRPr lang="en-US" sz="2000" b="1">
              <a:solidFill>
                <a:srgbClr val="FFFFCC"/>
              </a:solidFill>
            </a:endParaRPr>
          </a:p>
          <a:p>
            <a:pPr defTabSz="755650" eaLnBrk="0" hangingPunct="0">
              <a:lnSpc>
                <a:spcPct val="80000"/>
              </a:lnSpc>
              <a:buSzPct val="98000"/>
            </a:pPr>
            <a:r>
              <a:rPr lang="en-US" sz="2000" b="1">
                <a:solidFill>
                  <a:srgbClr val="FFFFCC"/>
                </a:solidFill>
              </a:rPr>
              <a:t>On-going assessment</a:t>
            </a:r>
          </a:p>
          <a:p>
            <a:pPr defTabSz="755650" eaLnBrk="0" hangingPunct="0">
              <a:lnSpc>
                <a:spcPct val="200000"/>
              </a:lnSpc>
              <a:buSzPct val="98000"/>
            </a:pPr>
            <a:endParaRPr lang="en-US" sz="2000" b="1">
              <a:solidFill>
                <a:srgbClr val="FFFFCC"/>
              </a:solidFill>
            </a:endParaRPr>
          </a:p>
          <a:p>
            <a:pPr defTabSz="755650" eaLnBrk="0" hangingPunct="0">
              <a:lnSpc>
                <a:spcPct val="120000"/>
              </a:lnSpc>
              <a:buSzPct val="98000"/>
            </a:pPr>
            <a:endParaRPr lang="en-US" sz="2000" b="1">
              <a:solidFill>
                <a:srgbClr val="FFFFCC"/>
              </a:solidFill>
            </a:endParaRPr>
          </a:p>
          <a:p>
            <a:pPr defTabSz="755650" eaLnBrk="0" hangingPunct="0">
              <a:buSzPct val="98000"/>
            </a:pPr>
            <a:endParaRPr lang="en-US" sz="1400" b="1">
              <a:solidFill>
                <a:srgbClr val="FFFFCC"/>
              </a:solidFill>
            </a:endParaRPr>
          </a:p>
          <a:p>
            <a:pPr defTabSz="755650" eaLnBrk="0" hangingPunct="0">
              <a:lnSpc>
                <a:spcPct val="80000"/>
              </a:lnSpc>
              <a:buSzPct val="98000"/>
            </a:pPr>
            <a:r>
              <a:rPr lang="en-US" sz="2000" b="1">
                <a:solidFill>
                  <a:srgbClr val="FFFFCC"/>
                </a:solidFill>
              </a:rPr>
              <a:t>Integrated</a:t>
            </a:r>
          </a:p>
          <a:p>
            <a:pPr defTabSz="755650" eaLnBrk="0" hangingPunct="0">
              <a:lnSpc>
                <a:spcPct val="80000"/>
              </a:lnSpc>
              <a:buSzPct val="98000"/>
            </a:pPr>
            <a:r>
              <a:rPr lang="en-US" sz="2000" b="1">
                <a:solidFill>
                  <a:srgbClr val="FFFFCC"/>
                </a:solidFill>
              </a:rPr>
              <a:t>processes</a:t>
            </a:r>
          </a:p>
        </p:txBody>
      </p:sp>
      <p:sp>
        <p:nvSpPr>
          <p:cNvPr id="26631" name="Rectangle 21"/>
          <p:cNvSpPr>
            <a:spLocks noChangeArrowheads="1"/>
          </p:cNvSpPr>
          <p:nvPr/>
        </p:nvSpPr>
        <p:spPr bwMode="auto">
          <a:xfrm>
            <a:off x="6629400" y="61722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en-US" sz="1000">
                <a:latin typeface="Times New Roman" pitchFamily="18" charset="0"/>
                <a:ea typeface="ＭＳ Ｐゴシック"/>
                <a:cs typeface="ＭＳ Ｐゴシック"/>
              </a:rPr>
              <a:t>13-</a:t>
            </a:r>
            <a:fld id="{BB09A075-8931-4271-BDFA-7656953E5B2E}" type="slidenum">
              <a:rPr lang="en-US" sz="1000">
                <a:latin typeface="Times New Roman" pitchFamily="18" charset="0"/>
                <a:ea typeface="ＭＳ Ｐゴシック"/>
                <a:cs typeface="ＭＳ Ｐゴシック"/>
              </a:rPr>
              <a:pPr algn="r"/>
              <a:t>9</a:t>
            </a:fld>
            <a:endParaRPr lang="en-US" sz="1000">
              <a:latin typeface="Times New Roman" pitchFamily="18" charset="0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448&quot;/&gt;&lt;/object&gt;&lt;object type=&quot;3&quot; unique_id=&quot;10005&quot;&gt;&lt;property id=&quot;20148&quot; value=&quot;5&quot;/&gt;&lt;property id=&quot;20300&quot; value=&quot;Slide 2 - &amp;quot;Discussion Topics&amp;quot;&quot;/&gt;&lt;property id=&quot;20307&quot; value=&quot;412&quot;/&gt;&lt;/object&gt;&lt;object type=&quot;3&quot; unique_id=&quot;10006&quot;&gt;&lt;property id=&quot;20148&quot; value=&quot;5&quot;/&gt;&lt;property id=&quot;20300&quot; value=&quot;Slide 3 - &amp;quot;Leaders Should Select Their &amp;#x0D;&amp;#x0A;Styles Carefully &amp;quot;&quot;/&gt;&lt;property id=&quot;20307&quot; value=&quot;451&quot;/&gt;&lt;/object&gt;&lt;object type=&quot;3&quot; unique_id=&quot;10007&quot;&gt;&lt;property id=&quot;20148&quot; value=&quot;5&quot;/&gt;&lt;property id=&quot;20300&quot; value=&quot;Slide 4 - &amp;quot;Different Leadership Styles Should Be Used Appropriately&amp;quot;&quot;/&gt;&lt;property id=&quot;20307&quot; value=&quot;452&quot;/&gt;&lt;/object&gt;&lt;object type=&quot;3&quot; unique_id=&quot;10008&quot;&gt;&lt;property id=&quot;20148&quot; value=&quot;5&quot;/&gt;&lt;property id=&quot;20300&quot; value=&quot;Slide 5 - &amp;quot;Transformational Leaders are Mostly Visionary and Affiliative&amp;quot;&quot;/&gt;&lt;property id=&quot;20307&quot; value=&quot;453&quot;/&gt;&lt;/object&gt;&lt;object type=&quot;3&quot; unique_id=&quot;10009&quot;&gt;&lt;property id=&quot;20148&quot; value=&quot;5&quot;/&gt;&lt;property id=&quot;20300&quot; value=&quot;Slide 6&quot;/&gt;&lt;property id=&quot;20307&quot; value=&quot;430&quot;/&gt;&lt;/object&gt;&lt;object type=&quot;3&quot; unique_id=&quot;10010&quot;&gt;&lt;property id=&quot;20148&quot; value=&quot;5&quot;/&gt;&lt;property id=&quot;20300&quot; value=&quot;Slide 7 - &amp;quot;Strategic Employee &amp;#x0D;&amp;#x0A;Communication Model&amp;quot;&quot;/&gt;&lt;property id=&quot;20307&quot; value=&quot;295&quot;/&gt;&lt;/object&gt;&lt;object type=&quot;3&quot; unique_id=&quot;10011&quot;&gt;&lt;property id=&quot;20148&quot; value=&quot;5&quot;/&gt;&lt;property id=&quot;20300&quot; value=&quot;Slide 8&quot;/&gt;&lt;property id=&quot;20307&quot; value=&quot;293&quot;/&gt;&lt;/object&gt;&lt;object type=&quot;3&quot; unique_id=&quot;10012&quot;&gt;&lt;property id=&quot;20148&quot; value=&quot;5&quot;/&gt;&lt;property id=&quot;20300&quot; value=&quot;Slide 9 - &amp;quot;Best Practice Definition of Model Components (continued)&amp;quot;&quot;/&gt;&lt;property id=&quot;20307&quot; value=&quot;309&quot;/&gt;&lt;/object&gt;&lt;object type=&quot;3&quot; unique_id=&quot;10013&quot;&gt;&lt;property id=&quot;20148&quot; value=&quot;5&quot;/&gt;&lt;property id=&quot;20300&quot; value=&quot;Slide 10 - &amp;quot;Establishing and Using &amp;#x0D;&amp;#x0A;Missions and Visions&amp;quot;&quot;/&gt;&lt;property id=&quot;20307&quot; value=&quot;440&quot;/&gt;&lt;/object&gt;&lt;object type=&quot;3&quot; unique_id=&quot;10014&quot;&gt;&lt;property id=&quot;20148&quot; value=&quot;5&quot;/&gt;&lt;property id=&quot;20300&quot; value=&quot;Slide 11 - &amp;quot;What is a Mission Statement?&amp;#x0D;&amp;#x0A;&amp;quot;&quot;/&gt;&lt;property id=&quot;20307&quot; value=&quot;413&quot;/&gt;&lt;/object&gt;&lt;object type=&quot;3&quot; unique_id=&quot;10015&quot;&gt;&lt;property id=&quot;20148&quot; value=&quot;5&quot;/&gt;&lt;property id=&quot;20300&quot; value=&quot;Slide 12 - &amp;quot;What is a Vision?&amp;quot;&quot;/&gt;&lt;property id=&quot;20307&quot; value=&quot;414&quot;/&gt;&lt;/object&gt;&lt;object type=&quot;3&quot; unique_id=&quot;10016&quot;&gt;&lt;property id=&quot;20148&quot; value=&quot;5&quot;/&gt;&lt;property id=&quot;20300&quot; value=&quot;Slide 13 - &amp;quot;Why Use Mission and Vision Statements?&amp;amp;#x09;&amp;quot;&quot;/&gt;&lt;property id=&quot;20307&quot; value=&quot;416&quot;/&gt;&lt;/object&gt;&lt;object type=&quot;3&quot; unique_id=&quot;10017&quot;&gt;&lt;property id=&quot;20148&quot; value=&quot;5&quot;/&gt;&lt;property id=&quot;20300&quot; value=&quot;Slide 14 - &amp;quot;Approaches to Building an &amp;#x0D;&amp;#x0A;Effective Mission and Vision&amp;quot;&quot;/&gt;&lt;property id=&quot;20307&quot; value=&quot;425&quot;/&gt;&lt;/object&gt;&lt;object type=&quot;3&quot; unique_id=&quot;10018&quot;&gt;&lt;property id=&quot;20148&quot; value=&quot;5&quot;/&gt;&lt;property id=&quot;20300&quot; value=&quot;Slide 15 - &amp;quot;Steps in Building an Effective &amp;#x0D;&amp;#x0A;Mission and Vision&amp;quot;&quot;/&gt;&lt;property id=&quot;20307&quot; value=&quot;426&quot;/&gt;&lt;/object&gt;&lt;object type=&quot;3&quot; unique_id=&quot;10019&quot;&gt;&lt;property id=&quot;20148&quot; value=&quot;5&quot;/&gt;&lt;property id=&quot;20300&quot; value=&quot;Slide 16 - &amp;quot;Steps in Building an Effective Mission and Vision (continued)&amp;quot;&quot;/&gt;&lt;property id=&quot;20307&quot; value=&quot;444&quot;/&gt;&lt;/object&gt;&lt;object type=&quot;3&quot; unique_id=&quot;10020&quot;&gt;&lt;property id=&quot;20148&quot; value=&quot;5&quot;/&gt;&lt;property id=&quot;20300&quot; value=&quot;Slide 17&quot;/&gt;&lt;property id=&quot;20307&quot; value=&quot;443&quot;/&gt;&lt;/object&gt;&lt;object type=&quot;3&quot; unique_id=&quot;10021&quot;&gt;&lt;property id=&quot;20148&quot; value=&quot;5&quot;/&gt;&lt;property id=&quot;20300&quot; value=&quot;Slide 18 - &amp;quot;What are Strategic Objectives?&amp;quot;&quot;/&gt;&lt;property id=&quot;20307&quot; value=&quot;427&quot;/&gt;&lt;/object&gt;&lt;object type=&quot;3&quot; unique_id=&quot;10022&quot;&gt;&lt;property id=&quot;20148&quot; value=&quot;5&quot;/&gt;&lt;property id=&quot;20300&quot; value=&quot;Slide 19 - &amp;quot;Levels of Change&amp;#x0D;&amp;#x0A;Communication Effort&amp;quot;&quot;/&gt;&lt;property id=&quot;20307&quot; value=&quot;446&quot;/&gt;&lt;/object&gt;&lt;object type=&quot;3&quot; unique_id=&quot;10023&quot;&gt;&lt;property id=&quot;20148&quot; value=&quot;5&quot;/&gt;&lt;property id=&quot;20300&quot; value=&quot;Slide 20&quot;/&gt;&lt;property id=&quot;20307&quot; value=&quot;431&quot;/&gt;&lt;/object&gt;&lt;object type=&quot;3&quot; unique_id=&quot;10024&quot;&gt;&lt;property id=&quot;20148&quot; value=&quot;5&quot;/&gt;&lt;property id=&quot;20300&quot; value=&quot;Slide 21&quot;/&gt;&lt;property id=&quot;20307&quot; value=&quot;432&quot;/&gt;&lt;/object&gt;&lt;object type=&quot;3&quot; unique_id=&quot;10025&quot;&gt;&lt;property id=&quot;20148&quot; value=&quot;5&quot;/&gt;&lt;property id=&quot;20300&quot; value=&quot;Slide 22 - &amp;quot;Discussion Summary&amp;quot;&quot;/&gt;&lt;property id=&quot;20307&quot; value=&quot;44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Theme4">
  <a:themeElements>
    <a:clrScheme name="Custom 1">
      <a:dk1>
        <a:srgbClr val="000066"/>
      </a:dk1>
      <a:lt1>
        <a:srgbClr val="FFFFFF"/>
      </a:lt1>
      <a:dk2>
        <a:srgbClr val="000099"/>
      </a:dk2>
      <a:lt2>
        <a:srgbClr val="CCECFF"/>
      </a:lt2>
      <a:accent1>
        <a:srgbClr val="FFFF66"/>
      </a:accent1>
      <a:accent2>
        <a:srgbClr val="CCECFF"/>
      </a:accent2>
      <a:accent3>
        <a:srgbClr val="C00000"/>
      </a:accent3>
      <a:accent4>
        <a:srgbClr val="AEC9DA"/>
      </a:accent4>
      <a:accent5>
        <a:srgbClr val="FFFFB8"/>
      </a:accent5>
      <a:accent6>
        <a:srgbClr val="FFA365"/>
      </a:accent6>
      <a:hlink>
        <a:srgbClr val="99CCFF"/>
      </a:hlink>
      <a:folHlink>
        <a:srgbClr val="0066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8048</TotalTime>
  <Words>1147</Words>
  <Application>Microsoft Office PowerPoint</Application>
  <PresentationFormat>On-screen Show (4:3)</PresentationFormat>
  <Paragraphs>217</Paragraphs>
  <Slides>22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Arial Narrow</vt:lpstr>
      <vt:lpstr>Calibri</vt:lpstr>
      <vt:lpstr>NewAsterLTStd</vt:lpstr>
      <vt:lpstr>StoneSansStd-Semibold</vt:lpstr>
      <vt:lpstr>Times New Roman</vt:lpstr>
      <vt:lpstr>Wingdings</vt:lpstr>
      <vt:lpstr>Theme4</vt:lpstr>
      <vt:lpstr>PowerPoint Presentation</vt:lpstr>
      <vt:lpstr>Discussion Topics</vt:lpstr>
      <vt:lpstr>Leaders Should Select Their  Styles Carefully </vt:lpstr>
      <vt:lpstr>Different Leadership Styles Should Be Used Appropriately</vt:lpstr>
      <vt:lpstr>Transformational Leaders are Mostly Visionary and Affiliative</vt:lpstr>
      <vt:lpstr>PowerPoint Presentation</vt:lpstr>
      <vt:lpstr>Strategic Employee  Communication Model</vt:lpstr>
      <vt:lpstr>PowerPoint Presentation</vt:lpstr>
      <vt:lpstr>Best Practice Definition of Model Components (continued)</vt:lpstr>
      <vt:lpstr>Using visions and missions to strengthen internal communication </vt:lpstr>
      <vt:lpstr>What is a Mission Statement? </vt:lpstr>
      <vt:lpstr>What is a Vision?</vt:lpstr>
      <vt:lpstr>Why Use Mission and Vision Statements? </vt:lpstr>
      <vt:lpstr>KIT VISION </vt:lpstr>
      <vt:lpstr>KIT MISSIONS </vt:lpstr>
      <vt:lpstr>KIT CORE VALUES </vt:lpstr>
      <vt:lpstr>PowerPoint Presentation</vt:lpstr>
      <vt:lpstr>PowerPoint Presentation</vt:lpstr>
      <vt:lpstr>PowerPoint Presentation</vt:lpstr>
      <vt:lpstr>Levels of Change Communication Effort</vt:lpstr>
      <vt:lpstr>PowerPoint Presentation</vt:lpstr>
      <vt:lpstr>PowerPoint Presentation</vt:lpstr>
    </vt:vector>
  </TitlesOfParts>
  <Company>Rice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Strategic Internal Communications Program</dc:title>
  <dc:creator>Deborah Barrett</dc:creator>
  <cp:lastModifiedBy>Sheryl Sagyawen</cp:lastModifiedBy>
  <cp:revision>207</cp:revision>
  <cp:lastPrinted>1999-02-20T17:24:48Z</cp:lastPrinted>
  <dcterms:created xsi:type="dcterms:W3CDTF">1997-04-16T15:50:42Z</dcterms:created>
  <dcterms:modified xsi:type="dcterms:W3CDTF">2020-03-05T03:15:36Z</dcterms:modified>
</cp:coreProperties>
</file>