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3" r:id="rId10"/>
    <p:sldId id="265" r:id="rId11"/>
    <p:sldId id="266" r:id="rId12"/>
    <p:sldId id="268" r:id="rId13"/>
    <p:sldId id="267" r:id="rId14"/>
    <p:sldId id="269" r:id="rId15"/>
    <p:sldId id="273" r:id="rId16"/>
    <p:sldId id="274" r:id="rId17"/>
    <p:sldId id="275" r:id="rId18"/>
    <p:sldId id="276" r:id="rId19"/>
    <p:sldId id="272"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6" autoAdjust="0"/>
    <p:restoredTop sz="94660"/>
  </p:normalViewPr>
  <p:slideViewPr>
    <p:cSldViewPr snapToGrid="0">
      <p:cViewPr varScale="1">
        <p:scale>
          <a:sx n="83" d="100"/>
          <a:sy n="83" d="100"/>
        </p:scale>
        <p:origin x="10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5938E0-F440-49A0-B31B-A25552B0AE08}"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544C4FB1-3479-45A4-B922-6288610D6D89}">
      <dgm:prSet phldrT="[Text]"/>
      <dgm:spPr/>
      <dgm:t>
        <a:bodyPr/>
        <a:lstStyle/>
        <a:p>
          <a:r>
            <a:rPr lang="en-US" dirty="0"/>
            <a:t>Objective</a:t>
          </a:r>
        </a:p>
      </dgm:t>
    </dgm:pt>
    <dgm:pt modelId="{99468781-D264-49C1-8B18-ADD145F668C9}" type="parTrans" cxnId="{5BB96579-0F29-429F-A648-90E8337A7C28}">
      <dgm:prSet/>
      <dgm:spPr/>
      <dgm:t>
        <a:bodyPr/>
        <a:lstStyle/>
        <a:p>
          <a:endParaRPr lang="en-US"/>
        </a:p>
      </dgm:t>
    </dgm:pt>
    <dgm:pt modelId="{C3C96CFC-7135-4DDE-AE1B-CDF0901623A2}" type="sibTrans" cxnId="{5BB96579-0F29-429F-A648-90E8337A7C28}">
      <dgm:prSet/>
      <dgm:spPr/>
      <dgm:t>
        <a:bodyPr/>
        <a:lstStyle/>
        <a:p>
          <a:endParaRPr lang="en-US"/>
        </a:p>
      </dgm:t>
    </dgm:pt>
    <dgm:pt modelId="{3C0BED32-3F54-4240-BD49-27CB4C1378AD}">
      <dgm:prSet phldrT="[Text]"/>
      <dgm:spPr/>
      <dgm:t>
        <a:bodyPr/>
        <a:lstStyle/>
        <a:p>
          <a:r>
            <a:rPr lang="en-US" dirty="0"/>
            <a:t>Introduce the basic concept and terminology relating to Data Warehousing</a:t>
          </a:r>
        </a:p>
      </dgm:t>
    </dgm:pt>
    <dgm:pt modelId="{4CB070B3-85B9-4DA0-9F80-96CA47EC5B6F}" type="parTrans" cxnId="{67D969DB-E8F6-49CA-A0D4-12ECFF4DF4DB}">
      <dgm:prSet/>
      <dgm:spPr/>
      <dgm:t>
        <a:bodyPr/>
        <a:lstStyle/>
        <a:p>
          <a:endParaRPr lang="en-US"/>
        </a:p>
      </dgm:t>
    </dgm:pt>
    <dgm:pt modelId="{C71A43F2-7410-48D4-9B78-4E667C647391}" type="sibTrans" cxnId="{67D969DB-E8F6-49CA-A0D4-12ECFF4DF4DB}">
      <dgm:prSet/>
      <dgm:spPr/>
      <dgm:t>
        <a:bodyPr/>
        <a:lstStyle/>
        <a:p>
          <a:endParaRPr lang="en-US"/>
        </a:p>
      </dgm:t>
    </dgm:pt>
    <dgm:pt modelId="{910F3BE6-25D0-4E12-A24A-E4E4167DE105}">
      <dgm:prSet phldrT="[Text]"/>
      <dgm:spPr/>
      <dgm:t>
        <a:bodyPr/>
        <a:lstStyle/>
        <a:p>
          <a:r>
            <a:rPr lang="en-US" dirty="0"/>
            <a:t>Outcome (you can understand)</a:t>
          </a:r>
        </a:p>
      </dgm:t>
    </dgm:pt>
    <dgm:pt modelId="{FB901231-15EE-440A-8026-9942D00B494B}" type="parTrans" cxnId="{CAD8AF7F-F30F-4A7D-AFBF-E2EE63C7ACE9}">
      <dgm:prSet/>
      <dgm:spPr/>
      <dgm:t>
        <a:bodyPr/>
        <a:lstStyle/>
        <a:p>
          <a:endParaRPr lang="en-US"/>
        </a:p>
      </dgm:t>
    </dgm:pt>
    <dgm:pt modelId="{C6FBD74A-3FF9-471C-8F2D-A2D037A1A674}" type="sibTrans" cxnId="{CAD8AF7F-F30F-4A7D-AFBF-E2EE63C7ACE9}">
      <dgm:prSet/>
      <dgm:spPr/>
      <dgm:t>
        <a:bodyPr/>
        <a:lstStyle/>
        <a:p>
          <a:endParaRPr lang="en-US"/>
        </a:p>
      </dgm:t>
    </dgm:pt>
    <dgm:pt modelId="{8E2D1B61-A519-4B63-8F71-91BC5F0624F9}">
      <dgm:prSet/>
      <dgm:spPr/>
      <dgm:t>
        <a:bodyPr/>
        <a:lstStyle/>
        <a:p>
          <a:r>
            <a:rPr lang="en-US" dirty="0"/>
            <a:t>Evolution of Data warehouse</a:t>
          </a:r>
        </a:p>
      </dgm:t>
    </dgm:pt>
    <dgm:pt modelId="{883B65C1-B1A1-418D-AD1C-E4E23F1699BA}" type="parTrans" cxnId="{B3CCE4AE-FE4C-4908-8DF8-9042574562DB}">
      <dgm:prSet/>
      <dgm:spPr/>
      <dgm:t>
        <a:bodyPr/>
        <a:lstStyle/>
        <a:p>
          <a:endParaRPr lang="en-US"/>
        </a:p>
      </dgm:t>
    </dgm:pt>
    <dgm:pt modelId="{9BDD74D0-FD21-4739-B3A5-56367F04CF8B}" type="sibTrans" cxnId="{B3CCE4AE-FE4C-4908-8DF8-9042574562DB}">
      <dgm:prSet/>
      <dgm:spPr/>
      <dgm:t>
        <a:bodyPr/>
        <a:lstStyle/>
        <a:p>
          <a:endParaRPr lang="en-US"/>
        </a:p>
      </dgm:t>
    </dgm:pt>
    <dgm:pt modelId="{24AFB0E1-FA46-4EC0-9670-025DAFF11320}">
      <dgm:prSet phldrT="[Text]"/>
      <dgm:spPr/>
      <dgm:t>
        <a:bodyPr/>
        <a:lstStyle/>
        <a:p>
          <a:r>
            <a:rPr lang="en-US" dirty="0"/>
            <a:t>Meaning of a Data warehouse</a:t>
          </a:r>
        </a:p>
      </dgm:t>
    </dgm:pt>
    <dgm:pt modelId="{0AA1D457-4413-4A49-8F8A-6A98F3E0A420}" type="parTrans" cxnId="{F2DE9579-4534-4EE2-9119-DCF5B727C6BF}">
      <dgm:prSet/>
      <dgm:spPr/>
      <dgm:t>
        <a:bodyPr/>
        <a:lstStyle/>
        <a:p>
          <a:endParaRPr lang="en-US"/>
        </a:p>
      </dgm:t>
    </dgm:pt>
    <dgm:pt modelId="{72B9C5C0-2E0C-4FED-BA31-3E82A92E8B57}" type="sibTrans" cxnId="{F2DE9579-4534-4EE2-9119-DCF5B727C6BF}">
      <dgm:prSet/>
      <dgm:spPr/>
      <dgm:t>
        <a:bodyPr/>
        <a:lstStyle/>
        <a:p>
          <a:endParaRPr lang="en-US"/>
        </a:p>
      </dgm:t>
    </dgm:pt>
    <dgm:pt modelId="{EB3DA88A-9298-4003-8F97-4B03895F53C7}" type="pres">
      <dgm:prSet presAssocID="{C45938E0-F440-49A0-B31B-A25552B0AE08}" presName="linear" presStyleCnt="0">
        <dgm:presLayoutVars>
          <dgm:animLvl val="lvl"/>
          <dgm:resizeHandles val="exact"/>
        </dgm:presLayoutVars>
      </dgm:prSet>
      <dgm:spPr/>
    </dgm:pt>
    <dgm:pt modelId="{B890AD1D-D53E-4B17-BD0E-0558B160517C}" type="pres">
      <dgm:prSet presAssocID="{544C4FB1-3479-45A4-B922-6288610D6D89}" presName="parentText" presStyleLbl="node1" presStyleIdx="0" presStyleCnt="2">
        <dgm:presLayoutVars>
          <dgm:chMax val="0"/>
          <dgm:bulletEnabled val="1"/>
        </dgm:presLayoutVars>
      </dgm:prSet>
      <dgm:spPr/>
    </dgm:pt>
    <dgm:pt modelId="{7A5BF918-FF78-488E-A076-3E9FA875DC2A}" type="pres">
      <dgm:prSet presAssocID="{544C4FB1-3479-45A4-B922-6288610D6D89}" presName="childText" presStyleLbl="revTx" presStyleIdx="0" presStyleCnt="2">
        <dgm:presLayoutVars>
          <dgm:bulletEnabled val="1"/>
        </dgm:presLayoutVars>
      </dgm:prSet>
      <dgm:spPr/>
    </dgm:pt>
    <dgm:pt modelId="{A6BA8E6B-C882-4A99-B6B2-C48DCE38DD33}" type="pres">
      <dgm:prSet presAssocID="{910F3BE6-25D0-4E12-A24A-E4E4167DE105}" presName="parentText" presStyleLbl="node1" presStyleIdx="1" presStyleCnt="2">
        <dgm:presLayoutVars>
          <dgm:chMax val="0"/>
          <dgm:bulletEnabled val="1"/>
        </dgm:presLayoutVars>
      </dgm:prSet>
      <dgm:spPr/>
    </dgm:pt>
    <dgm:pt modelId="{BE2805AD-896B-45E9-8CCB-8F75CF3CE627}" type="pres">
      <dgm:prSet presAssocID="{910F3BE6-25D0-4E12-A24A-E4E4167DE105}" presName="childText" presStyleLbl="revTx" presStyleIdx="1" presStyleCnt="2">
        <dgm:presLayoutVars>
          <dgm:bulletEnabled val="1"/>
        </dgm:presLayoutVars>
      </dgm:prSet>
      <dgm:spPr/>
    </dgm:pt>
  </dgm:ptLst>
  <dgm:cxnLst>
    <dgm:cxn modelId="{17F5FF03-FED8-44AB-B617-12360A4E9BB6}" type="presOf" srcId="{910F3BE6-25D0-4E12-A24A-E4E4167DE105}" destId="{A6BA8E6B-C882-4A99-B6B2-C48DCE38DD33}" srcOrd="0" destOrd="0" presId="urn:microsoft.com/office/officeart/2005/8/layout/vList2"/>
    <dgm:cxn modelId="{5BB96579-0F29-429F-A648-90E8337A7C28}" srcId="{C45938E0-F440-49A0-B31B-A25552B0AE08}" destId="{544C4FB1-3479-45A4-B922-6288610D6D89}" srcOrd="0" destOrd="0" parTransId="{99468781-D264-49C1-8B18-ADD145F668C9}" sibTransId="{C3C96CFC-7135-4DDE-AE1B-CDF0901623A2}"/>
    <dgm:cxn modelId="{F2DE9579-4534-4EE2-9119-DCF5B727C6BF}" srcId="{910F3BE6-25D0-4E12-A24A-E4E4167DE105}" destId="{24AFB0E1-FA46-4EC0-9670-025DAFF11320}" srcOrd="0" destOrd="0" parTransId="{0AA1D457-4413-4A49-8F8A-6A98F3E0A420}" sibTransId="{72B9C5C0-2E0C-4FED-BA31-3E82A92E8B57}"/>
    <dgm:cxn modelId="{CAD8AF7F-F30F-4A7D-AFBF-E2EE63C7ACE9}" srcId="{C45938E0-F440-49A0-B31B-A25552B0AE08}" destId="{910F3BE6-25D0-4E12-A24A-E4E4167DE105}" srcOrd="1" destOrd="0" parTransId="{FB901231-15EE-440A-8026-9942D00B494B}" sibTransId="{C6FBD74A-3FF9-471C-8F2D-A2D037A1A674}"/>
    <dgm:cxn modelId="{FF13C894-1320-4BF4-98DD-FBB503D8C491}" type="presOf" srcId="{3C0BED32-3F54-4240-BD49-27CB4C1378AD}" destId="{7A5BF918-FF78-488E-A076-3E9FA875DC2A}" srcOrd="0" destOrd="0" presId="urn:microsoft.com/office/officeart/2005/8/layout/vList2"/>
    <dgm:cxn modelId="{8C666199-970D-4307-B94E-46770D300BB3}" type="presOf" srcId="{24AFB0E1-FA46-4EC0-9670-025DAFF11320}" destId="{BE2805AD-896B-45E9-8CCB-8F75CF3CE627}" srcOrd="0" destOrd="0" presId="urn:microsoft.com/office/officeart/2005/8/layout/vList2"/>
    <dgm:cxn modelId="{AEEB049E-BA52-4CC5-BC91-536EFB7B177B}" type="presOf" srcId="{8E2D1B61-A519-4B63-8F71-91BC5F0624F9}" destId="{BE2805AD-896B-45E9-8CCB-8F75CF3CE627}" srcOrd="0" destOrd="1" presId="urn:microsoft.com/office/officeart/2005/8/layout/vList2"/>
    <dgm:cxn modelId="{0707BBAD-F6E6-41AA-8212-6521B0A732A9}" type="presOf" srcId="{544C4FB1-3479-45A4-B922-6288610D6D89}" destId="{B890AD1D-D53E-4B17-BD0E-0558B160517C}" srcOrd="0" destOrd="0" presId="urn:microsoft.com/office/officeart/2005/8/layout/vList2"/>
    <dgm:cxn modelId="{B3CCE4AE-FE4C-4908-8DF8-9042574562DB}" srcId="{910F3BE6-25D0-4E12-A24A-E4E4167DE105}" destId="{8E2D1B61-A519-4B63-8F71-91BC5F0624F9}" srcOrd="1" destOrd="0" parTransId="{883B65C1-B1A1-418D-AD1C-E4E23F1699BA}" sibTransId="{9BDD74D0-FD21-4739-B3A5-56367F04CF8B}"/>
    <dgm:cxn modelId="{F5A10EB5-B3F4-47F3-B13B-50ACD50C61C1}" type="presOf" srcId="{C45938E0-F440-49A0-B31B-A25552B0AE08}" destId="{EB3DA88A-9298-4003-8F97-4B03895F53C7}" srcOrd="0" destOrd="0" presId="urn:microsoft.com/office/officeart/2005/8/layout/vList2"/>
    <dgm:cxn modelId="{67D969DB-E8F6-49CA-A0D4-12ECFF4DF4DB}" srcId="{544C4FB1-3479-45A4-B922-6288610D6D89}" destId="{3C0BED32-3F54-4240-BD49-27CB4C1378AD}" srcOrd="0" destOrd="0" parTransId="{4CB070B3-85B9-4DA0-9F80-96CA47EC5B6F}" sibTransId="{C71A43F2-7410-48D4-9B78-4E667C647391}"/>
    <dgm:cxn modelId="{D0B65930-8CF3-4CD4-8DEF-7B0865AB716E}" type="presParOf" srcId="{EB3DA88A-9298-4003-8F97-4B03895F53C7}" destId="{B890AD1D-D53E-4B17-BD0E-0558B160517C}" srcOrd="0" destOrd="0" presId="urn:microsoft.com/office/officeart/2005/8/layout/vList2"/>
    <dgm:cxn modelId="{ED4BC149-69C8-47A8-9C9A-48A40EBC2821}" type="presParOf" srcId="{EB3DA88A-9298-4003-8F97-4B03895F53C7}" destId="{7A5BF918-FF78-488E-A076-3E9FA875DC2A}" srcOrd="1" destOrd="0" presId="urn:microsoft.com/office/officeart/2005/8/layout/vList2"/>
    <dgm:cxn modelId="{55CCAC3A-EC3E-4CFF-A751-D76D472C69C3}" type="presParOf" srcId="{EB3DA88A-9298-4003-8F97-4B03895F53C7}" destId="{A6BA8E6B-C882-4A99-B6B2-C48DCE38DD33}" srcOrd="2" destOrd="0" presId="urn:microsoft.com/office/officeart/2005/8/layout/vList2"/>
    <dgm:cxn modelId="{DA173576-8483-4550-A4CD-2F32EF37AC27}" type="presParOf" srcId="{EB3DA88A-9298-4003-8F97-4B03895F53C7}" destId="{BE2805AD-896B-45E9-8CCB-8F75CF3CE62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0AD1D-D53E-4B17-BD0E-0558B160517C}">
      <dsp:nvSpPr>
        <dsp:cNvPr id="0" name=""/>
        <dsp:cNvSpPr/>
      </dsp:nvSpPr>
      <dsp:spPr>
        <a:xfrm>
          <a:off x="0" y="1444"/>
          <a:ext cx="10588273" cy="1271205"/>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dirty="0"/>
            <a:t>Objective</a:t>
          </a:r>
        </a:p>
      </dsp:txBody>
      <dsp:txXfrm>
        <a:off x="62055" y="63499"/>
        <a:ext cx="10464163" cy="1147095"/>
      </dsp:txXfrm>
    </dsp:sp>
    <dsp:sp modelId="{7A5BF918-FF78-488E-A076-3E9FA875DC2A}">
      <dsp:nvSpPr>
        <dsp:cNvPr id="0" name=""/>
        <dsp:cNvSpPr/>
      </dsp:nvSpPr>
      <dsp:spPr>
        <a:xfrm>
          <a:off x="0" y="1272649"/>
          <a:ext cx="10588273" cy="1289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178" tIns="67310" rIns="376936" bIns="67310" numCol="1" spcCol="1270" anchor="t" anchorCtr="0">
          <a:noAutofit/>
        </a:bodyPr>
        <a:lstStyle/>
        <a:p>
          <a:pPr marL="285750" lvl="1" indent="-285750" algn="l" defTabSz="1822450">
            <a:lnSpc>
              <a:spcPct val="90000"/>
            </a:lnSpc>
            <a:spcBef>
              <a:spcPct val="0"/>
            </a:spcBef>
            <a:spcAft>
              <a:spcPct val="20000"/>
            </a:spcAft>
            <a:buChar char="•"/>
          </a:pPr>
          <a:r>
            <a:rPr lang="en-US" sz="4100" kern="1200" dirty="0"/>
            <a:t>Introduce the basic concept and terminology relating to Data Warehousing</a:t>
          </a:r>
        </a:p>
      </dsp:txBody>
      <dsp:txXfrm>
        <a:off x="0" y="1272649"/>
        <a:ext cx="10588273" cy="1289092"/>
      </dsp:txXfrm>
    </dsp:sp>
    <dsp:sp modelId="{A6BA8E6B-C882-4A99-B6B2-C48DCE38DD33}">
      <dsp:nvSpPr>
        <dsp:cNvPr id="0" name=""/>
        <dsp:cNvSpPr/>
      </dsp:nvSpPr>
      <dsp:spPr>
        <a:xfrm>
          <a:off x="0" y="2561741"/>
          <a:ext cx="10588273" cy="1271205"/>
        </a:xfrm>
        <a:prstGeom prst="roundRec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dirty="0"/>
            <a:t>Outcome (you can understand)</a:t>
          </a:r>
        </a:p>
      </dsp:txBody>
      <dsp:txXfrm>
        <a:off x="62055" y="2623796"/>
        <a:ext cx="10464163" cy="1147095"/>
      </dsp:txXfrm>
    </dsp:sp>
    <dsp:sp modelId="{BE2805AD-896B-45E9-8CCB-8F75CF3CE627}">
      <dsp:nvSpPr>
        <dsp:cNvPr id="0" name=""/>
        <dsp:cNvSpPr/>
      </dsp:nvSpPr>
      <dsp:spPr>
        <a:xfrm>
          <a:off x="0" y="3832946"/>
          <a:ext cx="10588273" cy="1426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178" tIns="67310" rIns="376936" bIns="67310" numCol="1" spcCol="1270" anchor="t" anchorCtr="0">
          <a:noAutofit/>
        </a:bodyPr>
        <a:lstStyle/>
        <a:p>
          <a:pPr marL="285750" lvl="1" indent="-285750" algn="l" defTabSz="1822450">
            <a:lnSpc>
              <a:spcPct val="90000"/>
            </a:lnSpc>
            <a:spcBef>
              <a:spcPct val="0"/>
            </a:spcBef>
            <a:spcAft>
              <a:spcPct val="20000"/>
            </a:spcAft>
            <a:buChar char="•"/>
          </a:pPr>
          <a:r>
            <a:rPr lang="en-US" sz="4100" kern="1200" dirty="0"/>
            <a:t>Meaning of a Data warehouse</a:t>
          </a:r>
        </a:p>
        <a:p>
          <a:pPr marL="285750" lvl="1" indent="-285750" algn="l" defTabSz="1822450">
            <a:lnSpc>
              <a:spcPct val="90000"/>
            </a:lnSpc>
            <a:spcBef>
              <a:spcPct val="0"/>
            </a:spcBef>
            <a:spcAft>
              <a:spcPct val="20000"/>
            </a:spcAft>
            <a:buChar char="•"/>
          </a:pPr>
          <a:r>
            <a:rPr lang="en-US" sz="4100" kern="1200" dirty="0"/>
            <a:t>Evolution of Data warehouse</a:t>
          </a:r>
        </a:p>
      </dsp:txBody>
      <dsp:txXfrm>
        <a:off x="0" y="3832946"/>
        <a:ext cx="10588273" cy="14262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7472-F9F2-4764-9945-B250AD809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6403FF-C031-4B8A-BAB5-512C289C6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BA5795-F353-43E1-ADA0-1AB2DEBC7AD1}"/>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2FAB17A7-8ACE-4A3E-903F-0435515CC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57ED1-D7C4-4225-BA96-D42E3731F645}"/>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104196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DBD1-11A4-4CD4-A3AC-D6F249D06C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2D622B-4FA1-4550-BED1-113776430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6E8BC-2FB9-43A3-A499-82CB13314C17}"/>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B36BBCE0-77E4-40E7-ADAD-EDD810B10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16308-D269-4A43-A1F1-3B269E99EE76}"/>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424538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C16BA-ECDE-4052-95BD-CFAB4E6473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C5BB99-BCAC-42F9-912F-18394D665B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EEF68-A34A-46C7-8083-2377EF9EA644}"/>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7A6EA6AB-F5D0-408C-A793-476693D2F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F1473-4BE2-4FC5-BDE8-5AA64CC58AB1}"/>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189274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30CD-7160-4A88-90A2-82ECA36AD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46E8D-42D2-4CA7-8929-6C32EF504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44F09-04D9-4D09-B9A7-DEA8CA498DB4}"/>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FCA53155-0AC4-4CDA-A929-D0C438045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123D0-E9ED-490E-98E6-90EEA3A33989}"/>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27035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C123-97D1-4DDE-B6D7-9BD536DF32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9F96C1-73AE-4A0F-AF2E-F904230F7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C6345-94D7-4488-8F86-67C3F2BD915B}"/>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A3028F3B-1BF9-48E1-AA48-9E18D680F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5A544-A284-418B-B795-FDA9D66E9275}"/>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110360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CB86-F516-4958-A316-F4AB1365ED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BDA9F-CDD1-406F-B152-748D4498CF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2BBD27-62D5-4C50-AC0C-7A8927884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6A1E80-6ECD-4BF7-871B-6B98FFB80F3B}"/>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6" name="Footer Placeholder 5">
            <a:extLst>
              <a:ext uri="{FF2B5EF4-FFF2-40B4-BE49-F238E27FC236}">
                <a16:creationId xmlns:a16="http://schemas.microsoft.com/office/drawing/2014/main" id="{1B946A1B-10F0-4FAE-B97E-4B8745258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21502-B0D3-42FD-A4DB-F2D0F440AEBA}"/>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8180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6E63-AEFB-4FFF-9DDC-9A27DB9F2F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472A55-8D12-4ADE-BFED-7FA424479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FD53E0-4AA2-4E6B-BBC0-5A27A65109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02CA43-BB46-4059-AECA-33025D9AF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8B9F5-BDE1-45FD-B244-90E6F8616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851909-5864-4CDC-8537-C7AF721EAAFD}"/>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8" name="Footer Placeholder 7">
            <a:extLst>
              <a:ext uri="{FF2B5EF4-FFF2-40B4-BE49-F238E27FC236}">
                <a16:creationId xmlns:a16="http://schemas.microsoft.com/office/drawing/2014/main" id="{02FD3C78-9DA2-480A-A690-7E2FEF8AF4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10E44E-8A6D-4AEB-B221-0C3E1B25B68D}"/>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373632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CAEE-F92F-45A3-8CE4-B28858B9EF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FD30DA-449B-4691-A4FF-718DC70197ED}"/>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4" name="Footer Placeholder 3">
            <a:extLst>
              <a:ext uri="{FF2B5EF4-FFF2-40B4-BE49-F238E27FC236}">
                <a16:creationId xmlns:a16="http://schemas.microsoft.com/office/drawing/2014/main" id="{31D9D7E7-C17E-4FA3-BD45-48AC67A0F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1799FD-0144-4998-8DE8-9830B94AABBC}"/>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65467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C99B7-D52E-4C1A-8C34-4C64392C3B44}"/>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3" name="Footer Placeholder 2">
            <a:extLst>
              <a:ext uri="{FF2B5EF4-FFF2-40B4-BE49-F238E27FC236}">
                <a16:creationId xmlns:a16="http://schemas.microsoft.com/office/drawing/2014/main" id="{BC8D9991-D058-4131-AF5E-19AD8CCCFE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86CA6-5B43-404A-ADEA-B7850DDCEA8B}"/>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72931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8FB6-8167-4B8C-84F0-398960648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0145D3-0694-4A9E-A815-F23B8EBBD9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62D12-019D-4F04-BDCA-E5698CBC2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1CC7E-46B9-4815-ACA3-E8DCA8A7BA41}"/>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6" name="Footer Placeholder 5">
            <a:extLst>
              <a:ext uri="{FF2B5EF4-FFF2-40B4-BE49-F238E27FC236}">
                <a16:creationId xmlns:a16="http://schemas.microsoft.com/office/drawing/2014/main" id="{3EBCCECB-D370-4C91-9DD4-6E884222C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2B601-6D55-4484-843A-BE600944ABAD}"/>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289991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B4DA-8147-48AA-98D1-A304E4CF2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555222-1F53-4EC8-98D3-0C2414646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6BDB0A-E967-4096-A95B-C1EB08E49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447BE-7DFB-4720-91C3-A0F585506692}"/>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6" name="Footer Placeholder 5">
            <a:extLst>
              <a:ext uri="{FF2B5EF4-FFF2-40B4-BE49-F238E27FC236}">
                <a16:creationId xmlns:a16="http://schemas.microsoft.com/office/drawing/2014/main" id="{AF7810A3-5F3D-467C-81B8-276901CE1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141EF-22DF-493F-A163-788F20948E76}"/>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7218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FD8B8B-8302-4DFD-A904-1BE15ACDA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BAFA59-295D-4435-809E-9FA8C7A42A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E6912-CE3F-47B7-A105-53E9A3844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F766EABB-5F52-4CB5-8ADE-48019489E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47A461-39C0-43C9-A78B-F2A106F94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B1F15-D585-47B7-B9D9-4485EA45196E}" type="slidenum">
              <a:rPr lang="en-US" smtClean="0"/>
              <a:t>‹#›</a:t>
            </a:fld>
            <a:endParaRPr lang="en-US"/>
          </a:p>
        </p:txBody>
      </p:sp>
    </p:spTree>
    <p:extLst>
      <p:ext uri="{BB962C8B-B14F-4D97-AF65-F5344CB8AC3E}">
        <p14:creationId xmlns:p14="http://schemas.microsoft.com/office/powerpoint/2010/main" val="193312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E1DE-BF51-4CB3-9ECE-81559E4ADB30}"/>
              </a:ext>
            </a:extLst>
          </p:cNvPr>
          <p:cNvSpPr>
            <a:spLocks noGrp="1"/>
          </p:cNvSpPr>
          <p:nvPr>
            <p:ph type="ctrTitle"/>
          </p:nvPr>
        </p:nvSpPr>
        <p:spPr/>
        <p:txBody>
          <a:bodyPr/>
          <a:lstStyle/>
          <a:p>
            <a:r>
              <a:rPr lang="en-US" dirty="0"/>
              <a:t>Data Warehouse</a:t>
            </a:r>
          </a:p>
        </p:txBody>
      </p:sp>
      <p:sp>
        <p:nvSpPr>
          <p:cNvPr id="3" name="Subtitle 2">
            <a:extLst>
              <a:ext uri="{FF2B5EF4-FFF2-40B4-BE49-F238E27FC236}">
                <a16:creationId xmlns:a16="http://schemas.microsoft.com/office/drawing/2014/main" id="{04B4B51E-30F1-4A52-869D-D646C2A59DAF}"/>
              </a:ext>
            </a:extLst>
          </p:cNvPr>
          <p:cNvSpPr>
            <a:spLocks noGrp="1"/>
          </p:cNvSpPr>
          <p:nvPr>
            <p:ph type="subTitle" idx="1"/>
          </p:nvPr>
        </p:nvSpPr>
        <p:spPr/>
        <p:txBody>
          <a:bodyPr/>
          <a:lstStyle/>
          <a:p>
            <a:r>
              <a:rPr lang="en-US" dirty="0"/>
              <a:t>Sudhir  Shenai</a:t>
            </a:r>
          </a:p>
        </p:txBody>
      </p:sp>
    </p:spTree>
    <p:extLst>
      <p:ext uri="{BB962C8B-B14F-4D97-AF65-F5344CB8AC3E}">
        <p14:creationId xmlns:p14="http://schemas.microsoft.com/office/powerpoint/2010/main" val="183108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7EA7-8D92-4EB4-8090-CD7968955B6D}"/>
              </a:ext>
            </a:extLst>
          </p:cNvPr>
          <p:cNvSpPr>
            <a:spLocks noGrp="1"/>
          </p:cNvSpPr>
          <p:nvPr>
            <p:ph type="title"/>
          </p:nvPr>
        </p:nvSpPr>
        <p:spPr/>
        <p:txBody>
          <a:bodyPr/>
          <a:lstStyle/>
          <a:p>
            <a:r>
              <a:rPr lang="en-US" dirty="0"/>
              <a:t>What is Data Warehouse?</a:t>
            </a:r>
          </a:p>
        </p:txBody>
      </p:sp>
      <p:sp>
        <p:nvSpPr>
          <p:cNvPr id="3" name="Content Placeholder 2">
            <a:extLst>
              <a:ext uri="{FF2B5EF4-FFF2-40B4-BE49-F238E27FC236}">
                <a16:creationId xmlns:a16="http://schemas.microsoft.com/office/drawing/2014/main" id="{5A6F0CE8-CED9-4142-9D6C-8A3FBF8F724C}"/>
              </a:ext>
            </a:extLst>
          </p:cNvPr>
          <p:cNvSpPr>
            <a:spLocks noGrp="1"/>
          </p:cNvSpPr>
          <p:nvPr>
            <p:ph idx="1"/>
          </p:nvPr>
        </p:nvSpPr>
        <p:spPr/>
        <p:txBody>
          <a:bodyPr/>
          <a:lstStyle/>
          <a:p>
            <a:r>
              <a:rPr lang="en-US" dirty="0"/>
              <a:t>A data warehouse is a subject-oriented, integrated, time-variant, and non-volatile collection of data in support of management’s decision making process</a:t>
            </a:r>
          </a:p>
          <a:p>
            <a:r>
              <a:rPr lang="en-US" dirty="0"/>
              <a:t>A decision support database  that is maintained separately from the organization’s operational database </a:t>
            </a:r>
          </a:p>
          <a:p>
            <a:r>
              <a:rPr lang="en-US" dirty="0"/>
              <a:t>Support information processing by providing a solid platform of consolidated, historical data for analysis</a:t>
            </a:r>
          </a:p>
          <a:p>
            <a:r>
              <a:rPr lang="en-US" dirty="0"/>
              <a:t>Data Warehousing: process of constructing and using data ware houses</a:t>
            </a:r>
          </a:p>
        </p:txBody>
      </p:sp>
    </p:spTree>
    <p:extLst>
      <p:ext uri="{BB962C8B-B14F-4D97-AF65-F5344CB8AC3E}">
        <p14:creationId xmlns:p14="http://schemas.microsoft.com/office/powerpoint/2010/main" val="344028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2DCE-21F4-4373-A1AB-DFB6F41CFA91}"/>
              </a:ext>
            </a:extLst>
          </p:cNvPr>
          <p:cNvSpPr>
            <a:spLocks noGrp="1"/>
          </p:cNvSpPr>
          <p:nvPr>
            <p:ph type="title"/>
          </p:nvPr>
        </p:nvSpPr>
        <p:spPr/>
        <p:txBody>
          <a:bodyPr/>
          <a:lstStyle/>
          <a:p>
            <a:pPr algn="ctr"/>
            <a:r>
              <a:rPr lang="en-US" dirty="0"/>
              <a:t>Operational vs Informational Systems</a:t>
            </a:r>
          </a:p>
        </p:txBody>
      </p:sp>
      <p:sp>
        <p:nvSpPr>
          <p:cNvPr id="3" name="Content Placeholder 2">
            <a:extLst>
              <a:ext uri="{FF2B5EF4-FFF2-40B4-BE49-F238E27FC236}">
                <a16:creationId xmlns:a16="http://schemas.microsoft.com/office/drawing/2014/main" id="{34D092FA-487E-4541-9DDE-E83705CC3620}"/>
              </a:ext>
            </a:extLst>
          </p:cNvPr>
          <p:cNvSpPr>
            <a:spLocks noGrp="1"/>
          </p:cNvSpPr>
          <p:nvPr>
            <p:ph idx="1"/>
          </p:nvPr>
        </p:nvSpPr>
        <p:spPr/>
        <p:txBody>
          <a:bodyPr/>
          <a:lstStyle/>
          <a:p>
            <a:r>
              <a:rPr lang="en-US" dirty="0"/>
              <a:t>“Operational systems”  run the enterprise day-to-day operations.</a:t>
            </a:r>
          </a:p>
          <a:p>
            <a:pPr marL="0" indent="0">
              <a:buNone/>
            </a:pPr>
            <a:r>
              <a:rPr lang="en-US" dirty="0"/>
              <a:t> Ex: “order entry’, “inventory”, “manufacturing”, “payroll”, ”accounting”</a:t>
            </a:r>
          </a:p>
          <a:p>
            <a:r>
              <a:rPr lang="en-US" dirty="0"/>
              <a:t>Other Functions of Enterprise : planning, forecasting and managing the organization. Ex: “marketing planning”, “engineering planning” and “financial analysis”</a:t>
            </a:r>
          </a:p>
          <a:p>
            <a:r>
              <a:rPr lang="en-US" dirty="0"/>
              <a:t>The above functions require the support of information systems</a:t>
            </a:r>
          </a:p>
          <a:p>
            <a:r>
              <a:rPr lang="en-US" dirty="0"/>
              <a:t>“Informational systems” have to do with analyzing data and making decisions, often major decisions about how the enterprise will operate, now and in the future</a:t>
            </a:r>
          </a:p>
          <a:p>
            <a:pPr marL="0" indent="0">
              <a:buNone/>
            </a:pPr>
            <a:endParaRPr lang="en-US" dirty="0"/>
          </a:p>
        </p:txBody>
      </p:sp>
    </p:spTree>
    <p:extLst>
      <p:ext uri="{BB962C8B-B14F-4D97-AF65-F5344CB8AC3E}">
        <p14:creationId xmlns:p14="http://schemas.microsoft.com/office/powerpoint/2010/main" val="416877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2DCE-21F4-4373-A1AB-DFB6F41CFA91}"/>
              </a:ext>
            </a:extLst>
          </p:cNvPr>
          <p:cNvSpPr>
            <a:spLocks noGrp="1"/>
          </p:cNvSpPr>
          <p:nvPr>
            <p:ph type="title"/>
          </p:nvPr>
        </p:nvSpPr>
        <p:spPr/>
        <p:txBody>
          <a:bodyPr/>
          <a:lstStyle/>
          <a:p>
            <a:pPr algn="ctr"/>
            <a:r>
              <a:rPr lang="en-US" dirty="0"/>
              <a:t>Operational vs Informational Systems</a:t>
            </a:r>
          </a:p>
        </p:txBody>
      </p:sp>
      <p:sp>
        <p:nvSpPr>
          <p:cNvPr id="3" name="Content Placeholder 2">
            <a:extLst>
              <a:ext uri="{FF2B5EF4-FFF2-40B4-BE49-F238E27FC236}">
                <a16:creationId xmlns:a16="http://schemas.microsoft.com/office/drawing/2014/main" id="{34D092FA-487E-4541-9DDE-E83705CC3620}"/>
              </a:ext>
            </a:extLst>
          </p:cNvPr>
          <p:cNvSpPr>
            <a:spLocks noGrp="1"/>
          </p:cNvSpPr>
          <p:nvPr>
            <p:ph idx="1"/>
          </p:nvPr>
        </p:nvSpPr>
        <p:spPr/>
        <p:txBody>
          <a:bodyPr/>
          <a:lstStyle/>
          <a:p>
            <a:r>
              <a:rPr lang="en-US" dirty="0"/>
              <a:t>Not only do informational systems have a different focus from operational ones, they often have a different scope</a:t>
            </a:r>
          </a:p>
          <a:p>
            <a:r>
              <a:rPr lang="en-US" dirty="0"/>
              <a:t>Where operational data needs are normally focused upon a single area, informational data needs often span a number of different areas and need large amounts of related operational data.</a:t>
            </a:r>
          </a:p>
          <a:p>
            <a:r>
              <a:rPr lang="en-US" dirty="0"/>
              <a:t>Data Warehousing has grown rapidly from a set of related ideas into architecture for data delivery for enterprise end user computing.</a:t>
            </a:r>
          </a:p>
        </p:txBody>
      </p:sp>
    </p:spTree>
    <p:extLst>
      <p:ext uri="{BB962C8B-B14F-4D97-AF65-F5344CB8AC3E}">
        <p14:creationId xmlns:p14="http://schemas.microsoft.com/office/powerpoint/2010/main" val="148279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2DCE-21F4-4373-A1AB-DFB6F41CFA91}"/>
              </a:ext>
            </a:extLst>
          </p:cNvPr>
          <p:cNvSpPr>
            <a:spLocks noGrp="1"/>
          </p:cNvSpPr>
          <p:nvPr>
            <p:ph type="title"/>
          </p:nvPr>
        </p:nvSpPr>
        <p:spPr/>
        <p:txBody>
          <a:bodyPr/>
          <a:lstStyle/>
          <a:p>
            <a:pPr algn="ctr"/>
            <a:r>
              <a:rPr lang="en-US" dirty="0"/>
              <a:t>Operational vs Informational Systems</a:t>
            </a:r>
          </a:p>
        </p:txBody>
      </p:sp>
      <p:sp>
        <p:nvSpPr>
          <p:cNvPr id="3" name="Content Placeholder 2">
            <a:extLst>
              <a:ext uri="{FF2B5EF4-FFF2-40B4-BE49-F238E27FC236}">
                <a16:creationId xmlns:a16="http://schemas.microsoft.com/office/drawing/2014/main" id="{34D092FA-487E-4541-9DDE-E83705CC3620}"/>
              </a:ext>
            </a:extLst>
          </p:cNvPr>
          <p:cNvSpPr>
            <a:spLocks noGrp="1"/>
          </p:cNvSpPr>
          <p:nvPr>
            <p:ph idx="1"/>
          </p:nvPr>
        </p:nvSpPr>
        <p:spPr/>
        <p:txBody>
          <a:bodyPr>
            <a:normAutofit fontScale="92500" lnSpcReduction="10000"/>
          </a:bodyPr>
          <a:lstStyle/>
          <a:p>
            <a:r>
              <a:rPr lang="en-US" dirty="0"/>
              <a:t>Data warehouse support high-performance demands on an organization’s data and information  - OLAP , DSS  and Data Mining applications.</a:t>
            </a:r>
          </a:p>
          <a:p>
            <a:r>
              <a:rPr lang="en-US" dirty="0"/>
              <a:t>Traditional databases support On-Line Transaction Processing (OLTP), which includes insertions, updates, and deletions, while also supporting information query requirements</a:t>
            </a:r>
          </a:p>
          <a:p>
            <a:r>
              <a:rPr lang="en-US" dirty="0"/>
              <a:t>Traditional relational databases are optimized to process queries that may touch a small part of the database and transactions that deal with insertions or updates of a few tuples per relation to process.</a:t>
            </a:r>
          </a:p>
          <a:p>
            <a:r>
              <a:rPr lang="en-US" dirty="0"/>
              <a:t>By contrast, data warehouses are designed precisely to support efficient extraction, processing, and presentation for analytic and decision-making purposes</a:t>
            </a:r>
          </a:p>
        </p:txBody>
      </p:sp>
    </p:spTree>
    <p:extLst>
      <p:ext uri="{BB962C8B-B14F-4D97-AF65-F5344CB8AC3E}">
        <p14:creationId xmlns:p14="http://schemas.microsoft.com/office/powerpoint/2010/main" val="223969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2DCE-21F4-4373-A1AB-DFB6F41CFA91}"/>
              </a:ext>
            </a:extLst>
          </p:cNvPr>
          <p:cNvSpPr>
            <a:spLocks noGrp="1"/>
          </p:cNvSpPr>
          <p:nvPr>
            <p:ph type="title"/>
          </p:nvPr>
        </p:nvSpPr>
        <p:spPr/>
        <p:txBody>
          <a:bodyPr/>
          <a:lstStyle/>
          <a:p>
            <a:pPr algn="ctr"/>
            <a:r>
              <a:rPr lang="en-US" dirty="0"/>
              <a:t>Operational vs Informational Systems</a:t>
            </a:r>
          </a:p>
        </p:txBody>
      </p:sp>
      <p:sp>
        <p:nvSpPr>
          <p:cNvPr id="3" name="Content Placeholder 2">
            <a:extLst>
              <a:ext uri="{FF2B5EF4-FFF2-40B4-BE49-F238E27FC236}">
                <a16:creationId xmlns:a16="http://schemas.microsoft.com/office/drawing/2014/main" id="{34D092FA-487E-4541-9DDE-E83705CC3620}"/>
              </a:ext>
            </a:extLst>
          </p:cNvPr>
          <p:cNvSpPr>
            <a:spLocks noGrp="1"/>
          </p:cNvSpPr>
          <p:nvPr>
            <p:ph idx="1"/>
          </p:nvPr>
        </p:nvSpPr>
        <p:spPr>
          <a:xfrm>
            <a:off x="838200" y="1690688"/>
            <a:ext cx="10515600" cy="4486275"/>
          </a:xfrm>
        </p:spPr>
        <p:txBody>
          <a:bodyPr/>
          <a:lstStyle/>
          <a:p>
            <a:r>
              <a:rPr lang="en-US" dirty="0"/>
              <a:t>In comparison to traditional databases, data warehouses generally contain very large amounts of data from multiple sources that may include databases from different data models and sometimes lies acquired from independent systems and platforms</a:t>
            </a:r>
          </a:p>
          <a:p>
            <a:r>
              <a:rPr lang="en-US" dirty="0"/>
              <a:t>Traditional databases are transactional: relational, object-oriented, network, or hierarchical</a:t>
            </a:r>
          </a:p>
          <a:p>
            <a:r>
              <a:rPr lang="en-US" dirty="0"/>
              <a:t>Data warehouses are optimized for data retrieval , not routing transaction processing and intended for decision-support applications</a:t>
            </a:r>
          </a:p>
        </p:txBody>
      </p:sp>
    </p:spTree>
    <p:extLst>
      <p:ext uri="{BB962C8B-B14F-4D97-AF65-F5344CB8AC3E}">
        <p14:creationId xmlns:p14="http://schemas.microsoft.com/office/powerpoint/2010/main" val="142833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4EBB-C1C1-44E3-8A75-936A2BC5517B}"/>
              </a:ext>
            </a:extLst>
          </p:cNvPr>
          <p:cNvSpPr>
            <a:spLocks noGrp="1"/>
          </p:cNvSpPr>
          <p:nvPr>
            <p:ph type="title"/>
          </p:nvPr>
        </p:nvSpPr>
        <p:spPr/>
        <p:txBody>
          <a:bodyPr/>
          <a:lstStyle/>
          <a:p>
            <a:r>
              <a:rPr lang="en-US" dirty="0"/>
              <a:t>Characteristics of Data Warehousing</a:t>
            </a:r>
          </a:p>
        </p:txBody>
      </p:sp>
      <p:sp>
        <p:nvSpPr>
          <p:cNvPr id="3" name="Content Placeholder 2">
            <a:extLst>
              <a:ext uri="{FF2B5EF4-FFF2-40B4-BE49-F238E27FC236}">
                <a16:creationId xmlns:a16="http://schemas.microsoft.com/office/drawing/2014/main" id="{5854E242-BAC7-41CF-872B-224FD8133BD5}"/>
              </a:ext>
            </a:extLst>
          </p:cNvPr>
          <p:cNvSpPr>
            <a:spLocks noGrp="1"/>
          </p:cNvSpPr>
          <p:nvPr>
            <p:ph idx="1"/>
          </p:nvPr>
        </p:nvSpPr>
        <p:spPr/>
        <p:txBody>
          <a:bodyPr/>
          <a:lstStyle/>
          <a:p>
            <a:pPr marL="0" indent="0">
              <a:buNone/>
            </a:pPr>
            <a:r>
              <a:rPr lang="en-US" b="1" dirty="0"/>
              <a:t>Subject-oriented</a:t>
            </a:r>
          </a:p>
          <a:p>
            <a:r>
              <a:rPr lang="en-US" dirty="0"/>
              <a:t>Organized around major subjects, such as customer, product, sales. e.g. an insurance company using a data warehouse would organize their data by consumer, premium, and claim, instead of by different products (auto. Life etc.)</a:t>
            </a:r>
          </a:p>
          <a:p>
            <a:r>
              <a:rPr lang="en-US" dirty="0"/>
              <a:t>Focusing on the modeling and analysis of data for decision making, not on daily operations or transaction processing.</a:t>
            </a:r>
          </a:p>
          <a:p>
            <a:r>
              <a:rPr lang="en-US" dirty="0"/>
              <a:t>Provide a simple and concise view around particular subject by excluding data that are not useful in the decision support process.</a:t>
            </a:r>
          </a:p>
        </p:txBody>
      </p:sp>
    </p:spTree>
    <p:extLst>
      <p:ext uri="{BB962C8B-B14F-4D97-AF65-F5344CB8AC3E}">
        <p14:creationId xmlns:p14="http://schemas.microsoft.com/office/powerpoint/2010/main" val="168887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4EBB-C1C1-44E3-8A75-936A2BC5517B}"/>
              </a:ext>
            </a:extLst>
          </p:cNvPr>
          <p:cNvSpPr>
            <a:spLocks noGrp="1"/>
          </p:cNvSpPr>
          <p:nvPr>
            <p:ph type="title"/>
          </p:nvPr>
        </p:nvSpPr>
        <p:spPr/>
        <p:txBody>
          <a:bodyPr/>
          <a:lstStyle/>
          <a:p>
            <a:r>
              <a:rPr lang="en-US" dirty="0"/>
              <a:t>Characteristics of Data Warehousing</a:t>
            </a:r>
          </a:p>
        </p:txBody>
      </p:sp>
      <p:sp>
        <p:nvSpPr>
          <p:cNvPr id="3" name="Content Placeholder 2">
            <a:extLst>
              <a:ext uri="{FF2B5EF4-FFF2-40B4-BE49-F238E27FC236}">
                <a16:creationId xmlns:a16="http://schemas.microsoft.com/office/drawing/2014/main" id="{5854E242-BAC7-41CF-872B-224FD8133BD5}"/>
              </a:ext>
            </a:extLst>
          </p:cNvPr>
          <p:cNvSpPr>
            <a:spLocks noGrp="1"/>
          </p:cNvSpPr>
          <p:nvPr>
            <p:ph idx="1"/>
          </p:nvPr>
        </p:nvSpPr>
        <p:spPr/>
        <p:txBody>
          <a:bodyPr/>
          <a:lstStyle/>
          <a:p>
            <a:pPr marL="0" indent="0">
              <a:buNone/>
            </a:pPr>
            <a:r>
              <a:rPr lang="en-US" b="1" dirty="0"/>
              <a:t>Integrated</a:t>
            </a:r>
          </a:p>
          <a:p>
            <a:r>
              <a:rPr lang="en-US" dirty="0"/>
              <a:t>Constructed by integrating multiple, heterogeneous data sources as relational databases, flat files, on-line transaction records.</a:t>
            </a:r>
          </a:p>
          <a:p>
            <a:r>
              <a:rPr lang="en-US" dirty="0"/>
              <a:t>Providing data cleaning and data integration techniques.</a:t>
            </a:r>
          </a:p>
          <a:p>
            <a:r>
              <a:rPr lang="en-US" dirty="0"/>
              <a:t>When data resides in many separate applications in the operational environment, encoding of data is often inconsistent. For instance in one application, gender might be coded as “m” and “f ” in another by o and l</a:t>
            </a:r>
          </a:p>
        </p:txBody>
      </p:sp>
    </p:spTree>
    <p:extLst>
      <p:ext uri="{BB962C8B-B14F-4D97-AF65-F5344CB8AC3E}">
        <p14:creationId xmlns:p14="http://schemas.microsoft.com/office/powerpoint/2010/main" val="318879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4EBB-C1C1-44E3-8A75-936A2BC5517B}"/>
              </a:ext>
            </a:extLst>
          </p:cNvPr>
          <p:cNvSpPr>
            <a:spLocks noGrp="1"/>
          </p:cNvSpPr>
          <p:nvPr>
            <p:ph type="title"/>
          </p:nvPr>
        </p:nvSpPr>
        <p:spPr/>
        <p:txBody>
          <a:bodyPr/>
          <a:lstStyle/>
          <a:p>
            <a:r>
              <a:rPr lang="en-US" dirty="0"/>
              <a:t>Characteristics of Data Warehousing</a:t>
            </a:r>
          </a:p>
        </p:txBody>
      </p:sp>
      <p:sp>
        <p:nvSpPr>
          <p:cNvPr id="3" name="Content Placeholder 2">
            <a:extLst>
              <a:ext uri="{FF2B5EF4-FFF2-40B4-BE49-F238E27FC236}">
                <a16:creationId xmlns:a16="http://schemas.microsoft.com/office/drawing/2014/main" id="{5854E242-BAC7-41CF-872B-224FD8133BD5}"/>
              </a:ext>
            </a:extLst>
          </p:cNvPr>
          <p:cNvSpPr>
            <a:spLocks noGrp="1"/>
          </p:cNvSpPr>
          <p:nvPr>
            <p:ph idx="1"/>
          </p:nvPr>
        </p:nvSpPr>
        <p:spPr/>
        <p:txBody>
          <a:bodyPr/>
          <a:lstStyle/>
          <a:p>
            <a:pPr marL="0" indent="0">
              <a:buNone/>
            </a:pPr>
            <a:r>
              <a:rPr lang="en-US" b="1" dirty="0"/>
              <a:t>Time variant</a:t>
            </a:r>
          </a:p>
          <a:p>
            <a:r>
              <a:rPr lang="en-US" dirty="0"/>
              <a:t>The time horizon for the data warehouse is significantly longer than that of operational systems.</a:t>
            </a:r>
          </a:p>
          <a:p>
            <a:r>
              <a:rPr lang="en-US" dirty="0"/>
              <a:t>Typically the data stored are five to ten years old, or older, to be used for comparisons, trends, and forecasting.</a:t>
            </a:r>
          </a:p>
          <a:p>
            <a:r>
              <a:rPr lang="en-US" dirty="0"/>
              <a:t>Every key structure in the data warehouse contains an element of time (explicitly or implicitly).</a:t>
            </a:r>
          </a:p>
        </p:txBody>
      </p:sp>
    </p:spTree>
    <p:extLst>
      <p:ext uri="{BB962C8B-B14F-4D97-AF65-F5344CB8AC3E}">
        <p14:creationId xmlns:p14="http://schemas.microsoft.com/office/powerpoint/2010/main" val="115337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4EBB-C1C1-44E3-8A75-936A2BC5517B}"/>
              </a:ext>
            </a:extLst>
          </p:cNvPr>
          <p:cNvSpPr>
            <a:spLocks noGrp="1"/>
          </p:cNvSpPr>
          <p:nvPr>
            <p:ph type="title"/>
          </p:nvPr>
        </p:nvSpPr>
        <p:spPr/>
        <p:txBody>
          <a:bodyPr/>
          <a:lstStyle/>
          <a:p>
            <a:r>
              <a:rPr lang="en-US" dirty="0"/>
              <a:t>Characteristics of Data Warehousing</a:t>
            </a:r>
          </a:p>
        </p:txBody>
      </p:sp>
      <p:sp>
        <p:nvSpPr>
          <p:cNvPr id="3" name="Content Placeholder 2">
            <a:extLst>
              <a:ext uri="{FF2B5EF4-FFF2-40B4-BE49-F238E27FC236}">
                <a16:creationId xmlns:a16="http://schemas.microsoft.com/office/drawing/2014/main" id="{5854E242-BAC7-41CF-872B-224FD8133BD5}"/>
              </a:ext>
            </a:extLst>
          </p:cNvPr>
          <p:cNvSpPr>
            <a:spLocks noGrp="1"/>
          </p:cNvSpPr>
          <p:nvPr>
            <p:ph idx="1"/>
          </p:nvPr>
        </p:nvSpPr>
        <p:spPr/>
        <p:txBody>
          <a:bodyPr/>
          <a:lstStyle/>
          <a:p>
            <a:pPr marL="0" indent="0">
              <a:buNone/>
            </a:pPr>
            <a:r>
              <a:rPr lang="en-US" b="1" dirty="0"/>
              <a:t>Non-volatile</a:t>
            </a:r>
          </a:p>
          <a:p>
            <a:r>
              <a:rPr lang="en-US" dirty="0"/>
              <a:t>A physically separate store of data transformed from the operational environment.</a:t>
            </a:r>
          </a:p>
          <a:p>
            <a:r>
              <a:rPr lang="en-US" dirty="0"/>
              <a:t>Does not require transaction processing, recovery, and concurrency control mechanisms.</a:t>
            </a:r>
          </a:p>
          <a:p>
            <a:r>
              <a:rPr lang="en-US" dirty="0"/>
              <a:t>Requires only two operations in data accessing: initial loading of data and access of data (no data updates).</a:t>
            </a:r>
          </a:p>
        </p:txBody>
      </p:sp>
    </p:spTree>
    <p:extLst>
      <p:ext uri="{BB962C8B-B14F-4D97-AF65-F5344CB8AC3E}">
        <p14:creationId xmlns:p14="http://schemas.microsoft.com/office/powerpoint/2010/main" val="394931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2256-CF90-4F11-A875-AB8E7221C034}"/>
              </a:ext>
            </a:extLst>
          </p:cNvPr>
          <p:cNvSpPr>
            <a:spLocks noGrp="1"/>
          </p:cNvSpPr>
          <p:nvPr>
            <p:ph type="title"/>
          </p:nvPr>
        </p:nvSpPr>
        <p:spPr/>
        <p:txBody>
          <a:bodyPr/>
          <a:lstStyle/>
          <a:p>
            <a:r>
              <a:rPr lang="en-US" dirty="0"/>
              <a:t>Distinctive characteristics of Data warehouse</a:t>
            </a:r>
          </a:p>
        </p:txBody>
      </p:sp>
      <p:sp>
        <p:nvSpPr>
          <p:cNvPr id="3" name="Content Placeholder 2">
            <a:extLst>
              <a:ext uri="{FF2B5EF4-FFF2-40B4-BE49-F238E27FC236}">
                <a16:creationId xmlns:a16="http://schemas.microsoft.com/office/drawing/2014/main" id="{4A288393-43B4-4BB0-B558-A2F7ADA4D69F}"/>
              </a:ext>
            </a:extLst>
          </p:cNvPr>
          <p:cNvSpPr>
            <a:spLocks noGrp="1"/>
          </p:cNvSpPr>
          <p:nvPr>
            <p:ph idx="1"/>
          </p:nvPr>
        </p:nvSpPr>
        <p:spPr>
          <a:xfrm>
            <a:off x="838200" y="1690688"/>
            <a:ext cx="10515600" cy="4351338"/>
          </a:xfrm>
        </p:spPr>
        <p:txBody>
          <a:bodyPr>
            <a:normAutofit fontScale="77500" lnSpcReduction="20000"/>
          </a:bodyPr>
          <a:lstStyle/>
          <a:p>
            <a:r>
              <a:rPr lang="en-US" dirty="0"/>
              <a:t>Multidimensional conceptual view.</a:t>
            </a:r>
          </a:p>
          <a:p>
            <a:r>
              <a:rPr lang="en-US" dirty="0"/>
              <a:t>Generic dimensionality.</a:t>
            </a:r>
          </a:p>
          <a:p>
            <a:r>
              <a:rPr lang="en-US" dirty="0"/>
              <a:t>Unlimited dimensions and aggregation levels.</a:t>
            </a:r>
          </a:p>
          <a:p>
            <a:r>
              <a:rPr lang="en-US" dirty="0"/>
              <a:t>Unrestricted cross-dimensional operations.</a:t>
            </a:r>
          </a:p>
          <a:p>
            <a:r>
              <a:rPr lang="en-US" dirty="0"/>
              <a:t>Dynamic sparse matrix handling.</a:t>
            </a:r>
          </a:p>
          <a:p>
            <a:r>
              <a:rPr lang="en-US" dirty="0"/>
              <a:t>Client-server architecture.</a:t>
            </a:r>
          </a:p>
          <a:p>
            <a:r>
              <a:rPr lang="en-US" dirty="0"/>
              <a:t>Multi-user support.</a:t>
            </a:r>
          </a:p>
          <a:p>
            <a:r>
              <a:rPr lang="en-US" dirty="0"/>
              <a:t>Accessibility.</a:t>
            </a:r>
          </a:p>
          <a:p>
            <a:r>
              <a:rPr lang="en-US" dirty="0"/>
              <a:t>Transparency.</a:t>
            </a:r>
          </a:p>
          <a:p>
            <a:r>
              <a:rPr lang="en-US" dirty="0"/>
              <a:t>Intuitive data manipulation.</a:t>
            </a:r>
          </a:p>
          <a:p>
            <a:r>
              <a:rPr lang="en-US" dirty="0"/>
              <a:t>Consistent reporting performance.</a:t>
            </a:r>
          </a:p>
          <a:p>
            <a:r>
              <a:rPr lang="en-US" dirty="0"/>
              <a:t>Flexible reporting</a:t>
            </a:r>
          </a:p>
        </p:txBody>
      </p:sp>
    </p:spTree>
    <p:extLst>
      <p:ext uri="{BB962C8B-B14F-4D97-AF65-F5344CB8AC3E}">
        <p14:creationId xmlns:p14="http://schemas.microsoft.com/office/powerpoint/2010/main" val="348446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4842-C2D8-4719-84B4-2428C13929E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CDE2562-890F-4C7C-A711-0C5A9B0FF7FE}"/>
              </a:ext>
            </a:extLst>
          </p:cNvPr>
          <p:cNvSpPr>
            <a:spLocks noGrp="1"/>
          </p:cNvSpPr>
          <p:nvPr>
            <p:ph idx="1"/>
          </p:nvPr>
        </p:nvSpPr>
        <p:spPr/>
        <p:txBody>
          <a:bodyPr>
            <a:normAutofit/>
          </a:bodyPr>
          <a:lstStyle/>
          <a:p>
            <a:pPr marL="0" indent="0">
              <a:buNone/>
            </a:pPr>
            <a:r>
              <a:rPr lang="en-US" dirty="0"/>
              <a:t>• Objective</a:t>
            </a:r>
          </a:p>
          <a:p>
            <a:pPr marL="0" indent="0">
              <a:buNone/>
            </a:pPr>
            <a:r>
              <a:rPr lang="en-US" dirty="0"/>
              <a:t>• Introduction</a:t>
            </a:r>
          </a:p>
          <a:p>
            <a:pPr marL="0" indent="0">
              <a:buNone/>
            </a:pPr>
            <a:r>
              <a:rPr lang="en-US" dirty="0"/>
              <a:t>• Meaning of Data warehousing</a:t>
            </a:r>
          </a:p>
          <a:p>
            <a:pPr marL="0" indent="0">
              <a:buNone/>
            </a:pPr>
            <a:r>
              <a:rPr lang="en-US" dirty="0"/>
              <a:t>• History of Data warehousing</a:t>
            </a:r>
          </a:p>
          <a:p>
            <a:pPr marL="0" indent="0">
              <a:buNone/>
            </a:pPr>
            <a:r>
              <a:rPr lang="en-US" dirty="0"/>
              <a:t>• Traditional Approaches To Historical Data</a:t>
            </a:r>
          </a:p>
          <a:p>
            <a:pPr marL="0" indent="0">
              <a:buNone/>
            </a:pPr>
            <a:r>
              <a:rPr lang="en-US" dirty="0"/>
              <a:t>• Data from legacy systems</a:t>
            </a:r>
          </a:p>
          <a:p>
            <a:pPr marL="0" indent="0">
              <a:buNone/>
            </a:pPr>
            <a:r>
              <a:rPr lang="en-US" dirty="0"/>
              <a:t>• Extracted information on the Desktop</a:t>
            </a:r>
          </a:p>
          <a:p>
            <a:pPr marL="0" indent="0">
              <a:buNone/>
            </a:pPr>
            <a:r>
              <a:rPr lang="en-US" dirty="0"/>
              <a:t>• Factors, which Lead To Data Warehousing</a:t>
            </a:r>
          </a:p>
        </p:txBody>
      </p:sp>
    </p:spTree>
    <p:extLst>
      <p:ext uri="{BB962C8B-B14F-4D97-AF65-F5344CB8AC3E}">
        <p14:creationId xmlns:p14="http://schemas.microsoft.com/office/powerpoint/2010/main" val="3579851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3A7C-C638-48F2-9984-4AA8D535A74C}"/>
              </a:ext>
            </a:extLst>
          </p:cNvPr>
          <p:cNvSpPr>
            <a:spLocks noGrp="1"/>
          </p:cNvSpPr>
          <p:nvPr>
            <p:ph type="title"/>
          </p:nvPr>
        </p:nvSpPr>
        <p:spPr/>
        <p:txBody>
          <a:bodyPr/>
          <a:lstStyle/>
          <a:p>
            <a:r>
              <a:rPr lang="en-US" dirty="0"/>
              <a:t> Challenges</a:t>
            </a:r>
          </a:p>
        </p:txBody>
      </p:sp>
      <p:sp>
        <p:nvSpPr>
          <p:cNvPr id="3" name="Content Placeholder 2">
            <a:extLst>
              <a:ext uri="{FF2B5EF4-FFF2-40B4-BE49-F238E27FC236}">
                <a16:creationId xmlns:a16="http://schemas.microsoft.com/office/drawing/2014/main" id="{3BD52D7E-2444-426C-BE7D-1904C902346F}"/>
              </a:ext>
            </a:extLst>
          </p:cNvPr>
          <p:cNvSpPr>
            <a:spLocks noGrp="1"/>
          </p:cNvSpPr>
          <p:nvPr>
            <p:ph idx="1"/>
          </p:nvPr>
        </p:nvSpPr>
        <p:spPr/>
        <p:txBody>
          <a:bodyPr/>
          <a:lstStyle/>
          <a:p>
            <a:r>
              <a:rPr lang="en-US" dirty="0"/>
              <a:t>Because they encompass large volumes of data, data warehouses are generally an order of magnitude (sometimes two orders of magnitude) larger than the source databases. </a:t>
            </a:r>
          </a:p>
          <a:p>
            <a:r>
              <a:rPr lang="en-US" dirty="0"/>
              <a:t>The sheer volume of data (likely to be in terabytes) is an issue that has been dealt with through enterprise-wide data warehouses, virtual data warehouses, and data marts</a:t>
            </a:r>
          </a:p>
        </p:txBody>
      </p:sp>
    </p:spTree>
    <p:extLst>
      <p:ext uri="{BB962C8B-B14F-4D97-AF65-F5344CB8AC3E}">
        <p14:creationId xmlns:p14="http://schemas.microsoft.com/office/powerpoint/2010/main" val="178944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F91DD51-9769-497E-8684-CF36D91A6847}"/>
              </a:ext>
            </a:extLst>
          </p:cNvPr>
          <p:cNvGraphicFramePr>
            <a:graphicFrameLocks noGrp="1"/>
          </p:cNvGraphicFramePr>
          <p:nvPr>
            <p:ph idx="1"/>
            <p:extLst>
              <p:ext uri="{D42A27DB-BD31-4B8C-83A1-F6EECF244321}">
                <p14:modId xmlns:p14="http://schemas.microsoft.com/office/powerpoint/2010/main" val="3119247226"/>
              </p:ext>
            </p:extLst>
          </p:nvPr>
        </p:nvGraphicFramePr>
        <p:xfrm>
          <a:off x="1061156" y="801511"/>
          <a:ext cx="10588273" cy="5260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85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5184-8FD5-4653-9E83-3379F51865CC}"/>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10FD0905-4F15-4C2E-B7F1-E3CBA0CF3512}"/>
              </a:ext>
            </a:extLst>
          </p:cNvPr>
          <p:cNvSpPr>
            <a:spLocks noGrp="1"/>
          </p:cNvSpPr>
          <p:nvPr>
            <p:ph idx="1"/>
          </p:nvPr>
        </p:nvSpPr>
        <p:spPr>
          <a:xfrm>
            <a:off x="679591" y="1273032"/>
            <a:ext cx="10515600" cy="5097287"/>
          </a:xfrm>
        </p:spPr>
        <p:txBody>
          <a:bodyPr>
            <a:normAutofit fontScale="92500" lnSpcReduction="10000"/>
          </a:bodyPr>
          <a:lstStyle/>
          <a:p>
            <a:r>
              <a:rPr lang="en-US" dirty="0"/>
              <a:t>List all kind of data being generated in your organization </a:t>
            </a:r>
          </a:p>
          <a:p>
            <a:pPr marL="0" indent="0">
              <a:buNone/>
            </a:pPr>
            <a:endParaRPr lang="en-US" dirty="0"/>
          </a:p>
          <a:p>
            <a:r>
              <a:rPr lang="en-US" dirty="0"/>
              <a:t>Do you know a tool/concept to organize(capture , process and store) all those data ?</a:t>
            </a:r>
          </a:p>
          <a:p>
            <a:pPr marL="0" indent="0">
              <a:buNone/>
            </a:pPr>
            <a:endParaRPr lang="en-US" dirty="0"/>
          </a:p>
          <a:p>
            <a:r>
              <a:rPr lang="en-US" dirty="0"/>
              <a:t>The new technology that does the above is “ Data Warehouse”   </a:t>
            </a:r>
          </a:p>
          <a:p>
            <a:pPr marL="0" indent="0">
              <a:buNone/>
            </a:pPr>
            <a:endParaRPr lang="en-US" dirty="0"/>
          </a:p>
          <a:p>
            <a:r>
              <a:rPr lang="en-US" dirty="0"/>
              <a:t>One of the earliest predecessor to Data Warehouse is “Lotus” </a:t>
            </a:r>
          </a:p>
          <a:p>
            <a:endParaRPr lang="en-US" dirty="0"/>
          </a:p>
          <a:p>
            <a:r>
              <a:rPr lang="en-US" dirty="0"/>
              <a:t>Why I need to organize all data ? </a:t>
            </a:r>
          </a:p>
          <a:p>
            <a:pPr marL="0" indent="0">
              <a:buNone/>
            </a:pPr>
            <a:r>
              <a:rPr lang="en-US" dirty="0"/>
              <a:t>[</a:t>
            </a:r>
            <a:r>
              <a:rPr lang="en-US" sz="2600" dirty="0"/>
              <a:t>To use the information the business has gathered to help it react better, smarter, quicker and more efficiently]</a:t>
            </a:r>
          </a:p>
          <a:p>
            <a:endParaRPr lang="en-US" dirty="0"/>
          </a:p>
          <a:p>
            <a:endParaRPr lang="en-US" dirty="0"/>
          </a:p>
          <a:p>
            <a:endParaRPr lang="en-US" dirty="0"/>
          </a:p>
        </p:txBody>
      </p:sp>
    </p:spTree>
    <p:extLst>
      <p:ext uri="{BB962C8B-B14F-4D97-AF65-F5344CB8AC3E}">
        <p14:creationId xmlns:p14="http://schemas.microsoft.com/office/powerpoint/2010/main" val="285300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F1CAB-9F7D-4EA2-ABB6-5C77DAB0A499}"/>
              </a:ext>
            </a:extLst>
          </p:cNvPr>
          <p:cNvSpPr>
            <a:spLocks noGrp="1"/>
          </p:cNvSpPr>
          <p:nvPr>
            <p:ph idx="1"/>
          </p:nvPr>
        </p:nvSpPr>
        <p:spPr>
          <a:xfrm>
            <a:off x="1131712" y="2417163"/>
            <a:ext cx="10515600" cy="2256437"/>
          </a:xfrm>
        </p:spPr>
        <p:txBody>
          <a:bodyPr/>
          <a:lstStyle/>
          <a:p>
            <a:pPr marL="0" indent="0" algn="ctr">
              <a:buNone/>
            </a:pPr>
            <a:r>
              <a:rPr lang="en-US" dirty="0"/>
              <a:t>“A data warehouse is a collection of corporate information,</a:t>
            </a:r>
          </a:p>
          <a:p>
            <a:pPr marL="0" indent="0" algn="ctr">
              <a:buNone/>
            </a:pPr>
            <a:r>
              <a:rPr lang="en-US" dirty="0"/>
              <a:t>derived directly from operational system and some</a:t>
            </a:r>
          </a:p>
          <a:p>
            <a:pPr marL="0" indent="0" algn="ctr">
              <a:buNone/>
            </a:pPr>
            <a:r>
              <a:rPr lang="en-US" dirty="0"/>
              <a:t>external data sources”</a:t>
            </a:r>
          </a:p>
        </p:txBody>
      </p:sp>
    </p:spTree>
    <p:extLst>
      <p:ext uri="{BB962C8B-B14F-4D97-AF65-F5344CB8AC3E}">
        <p14:creationId xmlns:p14="http://schemas.microsoft.com/office/powerpoint/2010/main" val="1125176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7658-EBFC-4C1B-BB94-E9871FA7A808}"/>
              </a:ext>
            </a:extLst>
          </p:cNvPr>
          <p:cNvSpPr>
            <a:spLocks noGrp="1"/>
          </p:cNvSpPr>
          <p:nvPr>
            <p:ph type="title"/>
          </p:nvPr>
        </p:nvSpPr>
        <p:spPr>
          <a:xfrm>
            <a:off x="1030111" y="199142"/>
            <a:ext cx="10515600" cy="1325563"/>
          </a:xfrm>
        </p:spPr>
        <p:txBody>
          <a:bodyPr/>
          <a:lstStyle/>
          <a:p>
            <a:r>
              <a:rPr lang="en-US" dirty="0"/>
              <a:t>Meaning of Data Warehousing</a:t>
            </a:r>
          </a:p>
        </p:txBody>
      </p:sp>
      <p:sp>
        <p:nvSpPr>
          <p:cNvPr id="3" name="Content Placeholder 2">
            <a:extLst>
              <a:ext uri="{FF2B5EF4-FFF2-40B4-BE49-F238E27FC236}">
                <a16:creationId xmlns:a16="http://schemas.microsoft.com/office/drawing/2014/main" id="{3DFCE0A8-1F12-4670-A080-DEF565AF6E9A}"/>
              </a:ext>
            </a:extLst>
          </p:cNvPr>
          <p:cNvSpPr>
            <a:spLocks noGrp="1"/>
          </p:cNvSpPr>
          <p:nvPr>
            <p:ph idx="1"/>
          </p:nvPr>
        </p:nvSpPr>
        <p:spPr>
          <a:xfrm>
            <a:off x="838200" y="1396647"/>
            <a:ext cx="10515600" cy="5017206"/>
          </a:xfrm>
        </p:spPr>
        <p:txBody>
          <a:bodyPr>
            <a:normAutofit/>
          </a:bodyPr>
          <a:lstStyle/>
          <a:p>
            <a:r>
              <a:rPr lang="en-US" dirty="0"/>
              <a:t>Any centralized data repository, which can be queried for business benefit</a:t>
            </a:r>
          </a:p>
          <a:p>
            <a:r>
              <a:rPr lang="en-US" dirty="0"/>
              <a:t>It is possible to extract archived operational data and over come inconsistencies between different legacy data formats, as well as integrating data throughout an enterprise, regardless of location, format, or communication requirements.</a:t>
            </a:r>
          </a:p>
          <a:p>
            <a:r>
              <a:rPr lang="en-US" dirty="0"/>
              <a:t>The logical link between what the managers see in their decision Support EIS application and the company’s operational activities.</a:t>
            </a:r>
          </a:p>
          <a:p>
            <a:r>
              <a:rPr lang="en-US" dirty="0"/>
              <a:t>The data warehouse provides data that is already transformed and summarized, therefore making it an appropriate environment for the more efficient DSS and EIS applications.</a:t>
            </a:r>
          </a:p>
        </p:txBody>
      </p:sp>
    </p:spTree>
    <p:extLst>
      <p:ext uri="{BB962C8B-B14F-4D97-AF65-F5344CB8AC3E}">
        <p14:creationId xmlns:p14="http://schemas.microsoft.com/office/powerpoint/2010/main" val="388017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2284-25F4-4B5C-9966-89191036489A}"/>
              </a:ext>
            </a:extLst>
          </p:cNvPr>
          <p:cNvSpPr>
            <a:spLocks noGrp="1"/>
          </p:cNvSpPr>
          <p:nvPr>
            <p:ph type="title"/>
          </p:nvPr>
        </p:nvSpPr>
        <p:spPr>
          <a:xfrm>
            <a:off x="838200" y="341975"/>
            <a:ext cx="10515600" cy="1325563"/>
          </a:xfrm>
        </p:spPr>
        <p:txBody>
          <a:bodyPr>
            <a:normAutofit fontScale="90000"/>
          </a:bodyPr>
          <a:lstStyle/>
          <a:p>
            <a:r>
              <a:rPr lang="en-US" dirty="0"/>
              <a:t>History of Data Warehousing </a:t>
            </a:r>
            <a:br>
              <a:rPr lang="en-US" dirty="0"/>
            </a:br>
            <a:r>
              <a:rPr lang="en-US" dirty="0"/>
              <a:t>   (R</a:t>
            </a:r>
            <a:r>
              <a:rPr lang="en-US" sz="3100" dirty="0"/>
              <a:t>eview of historical management schemes of the analysis data</a:t>
            </a:r>
            <a:r>
              <a:rPr lang="en-US" dirty="0"/>
              <a:t>)</a:t>
            </a:r>
          </a:p>
        </p:txBody>
      </p:sp>
      <p:sp>
        <p:nvSpPr>
          <p:cNvPr id="3" name="Content Placeholder 2">
            <a:extLst>
              <a:ext uri="{FF2B5EF4-FFF2-40B4-BE49-F238E27FC236}">
                <a16:creationId xmlns:a16="http://schemas.microsoft.com/office/drawing/2014/main" id="{F2A06BAA-F3FE-4807-8302-27338BB4EB13}"/>
              </a:ext>
            </a:extLst>
          </p:cNvPr>
          <p:cNvSpPr>
            <a:spLocks noGrp="1"/>
          </p:cNvSpPr>
          <p:nvPr>
            <p:ph idx="1"/>
          </p:nvPr>
        </p:nvSpPr>
        <p:spPr>
          <a:xfrm>
            <a:off x="710878" y="1536258"/>
            <a:ext cx="10770243" cy="5061312"/>
          </a:xfrm>
        </p:spPr>
        <p:txBody>
          <a:bodyPr>
            <a:normAutofit lnSpcReduction="10000"/>
          </a:bodyPr>
          <a:lstStyle/>
          <a:p>
            <a:r>
              <a:rPr lang="en-US" dirty="0"/>
              <a:t>Throughout the history of systems development - the primary emphasis had been given to the operational systems and the data they process.</a:t>
            </a:r>
          </a:p>
          <a:p>
            <a:r>
              <a:rPr lang="en-US" dirty="0"/>
              <a:t>The fundamental requirements of the operational and analysis systems are different: the operational systems need performance, whereas the analysis systems need flexibility and broad scope.</a:t>
            </a:r>
          </a:p>
          <a:p>
            <a:r>
              <a:rPr lang="en-US" dirty="0"/>
              <a:t>Data from Legacy Systems-</a:t>
            </a:r>
          </a:p>
          <a:p>
            <a:pPr marL="0" indent="0">
              <a:buNone/>
            </a:pPr>
            <a:r>
              <a:rPr lang="en-US" dirty="0"/>
              <a:t>       1970 – IBM Mainframe - Cobol, CICS, IMS, DB2</a:t>
            </a:r>
          </a:p>
          <a:p>
            <a:pPr marL="0" indent="0">
              <a:buNone/>
            </a:pPr>
            <a:r>
              <a:rPr lang="en-US" dirty="0"/>
              <a:t>       1980 – AS400, VAS / VMS</a:t>
            </a:r>
          </a:p>
          <a:p>
            <a:pPr marL="0" indent="0">
              <a:buNone/>
            </a:pPr>
            <a:r>
              <a:rPr lang="en-US" dirty="0"/>
              <a:t>       1985  - UNIX servers</a:t>
            </a:r>
          </a:p>
          <a:p>
            <a:r>
              <a:rPr lang="en-US" dirty="0"/>
              <a:t>The data stored in such legacy systems ultimately becomes remote and becomes difficult to get at.</a:t>
            </a:r>
          </a:p>
        </p:txBody>
      </p:sp>
    </p:spTree>
    <p:extLst>
      <p:ext uri="{BB962C8B-B14F-4D97-AF65-F5344CB8AC3E}">
        <p14:creationId xmlns:p14="http://schemas.microsoft.com/office/powerpoint/2010/main" val="115489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2284-25F4-4B5C-9966-89191036489A}"/>
              </a:ext>
            </a:extLst>
          </p:cNvPr>
          <p:cNvSpPr>
            <a:spLocks noGrp="1"/>
          </p:cNvSpPr>
          <p:nvPr>
            <p:ph type="title"/>
          </p:nvPr>
        </p:nvSpPr>
        <p:spPr>
          <a:xfrm>
            <a:off x="838200" y="341975"/>
            <a:ext cx="10515600" cy="1325563"/>
          </a:xfrm>
        </p:spPr>
        <p:txBody>
          <a:bodyPr>
            <a:normAutofit fontScale="90000"/>
          </a:bodyPr>
          <a:lstStyle/>
          <a:p>
            <a:r>
              <a:rPr lang="en-US" dirty="0"/>
              <a:t>History of Data Warehousing </a:t>
            </a:r>
            <a:br>
              <a:rPr lang="en-US" dirty="0"/>
            </a:br>
            <a:r>
              <a:rPr lang="en-US" dirty="0"/>
              <a:t>   (R</a:t>
            </a:r>
            <a:r>
              <a:rPr lang="en-US" sz="3100" dirty="0"/>
              <a:t>eview of historical management schemes of the analysis data</a:t>
            </a:r>
            <a:r>
              <a:rPr lang="en-US" dirty="0"/>
              <a:t>)</a:t>
            </a:r>
          </a:p>
        </p:txBody>
      </p:sp>
      <p:sp>
        <p:nvSpPr>
          <p:cNvPr id="3" name="Content Placeholder 2">
            <a:extLst>
              <a:ext uri="{FF2B5EF4-FFF2-40B4-BE49-F238E27FC236}">
                <a16:creationId xmlns:a16="http://schemas.microsoft.com/office/drawing/2014/main" id="{F2A06BAA-F3FE-4807-8302-27338BB4EB13}"/>
              </a:ext>
            </a:extLst>
          </p:cNvPr>
          <p:cNvSpPr>
            <a:spLocks noGrp="1"/>
          </p:cNvSpPr>
          <p:nvPr>
            <p:ph idx="1"/>
          </p:nvPr>
        </p:nvSpPr>
        <p:spPr>
          <a:xfrm>
            <a:off x="451413" y="1536258"/>
            <a:ext cx="11192719" cy="5061312"/>
          </a:xfrm>
        </p:spPr>
        <p:txBody>
          <a:bodyPr>
            <a:normAutofit/>
          </a:bodyPr>
          <a:lstStyle/>
          <a:p>
            <a:r>
              <a:rPr lang="en-US" dirty="0"/>
              <a:t>Personal Computers – use desktop database programs, spreadsheets for business analysis and graphical representation </a:t>
            </a:r>
          </a:p>
          <a:p>
            <a:r>
              <a:rPr lang="en-US" dirty="0"/>
              <a:t>The disadvantage of the above is that it leaves the data fragmented and oriented towards very specific needs.</a:t>
            </a:r>
          </a:p>
          <a:p>
            <a:r>
              <a:rPr lang="en-US" dirty="0"/>
              <a:t>Each individual user has obtained only the information that she/he requires.</a:t>
            </a:r>
          </a:p>
          <a:p>
            <a:r>
              <a:rPr lang="en-US" dirty="0"/>
              <a:t>The extracts are unable to address the requirements of multiple users and uses.</a:t>
            </a:r>
          </a:p>
          <a:p>
            <a:r>
              <a:rPr lang="en-US" dirty="0"/>
              <a:t>The time and cost involved in addressing the requirements of only one user are large.</a:t>
            </a:r>
          </a:p>
          <a:p>
            <a:r>
              <a:rPr lang="en-US" dirty="0"/>
              <a:t>The disadvantages faced it led to the development of </a:t>
            </a:r>
            <a:r>
              <a:rPr lang="en-US" b="1" dirty="0"/>
              <a:t>Data Warehousing</a:t>
            </a:r>
            <a:endParaRPr lang="en-US" dirty="0"/>
          </a:p>
        </p:txBody>
      </p:sp>
    </p:spTree>
    <p:extLst>
      <p:ext uri="{BB962C8B-B14F-4D97-AF65-F5344CB8AC3E}">
        <p14:creationId xmlns:p14="http://schemas.microsoft.com/office/powerpoint/2010/main" val="319241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739F-0D4C-4B98-87E4-EC8F317923F0}"/>
              </a:ext>
            </a:extLst>
          </p:cNvPr>
          <p:cNvSpPr>
            <a:spLocks noGrp="1"/>
          </p:cNvSpPr>
          <p:nvPr>
            <p:ph type="title"/>
          </p:nvPr>
        </p:nvSpPr>
        <p:spPr>
          <a:xfrm>
            <a:off x="838200" y="365126"/>
            <a:ext cx="10515600" cy="1104860"/>
          </a:xfrm>
        </p:spPr>
        <p:txBody>
          <a:bodyPr>
            <a:normAutofit/>
          </a:bodyPr>
          <a:lstStyle/>
          <a:p>
            <a:r>
              <a:rPr lang="en-US" sz="4000" dirty="0"/>
              <a:t>Factors, which Lead To Data Warehousing</a:t>
            </a:r>
          </a:p>
        </p:txBody>
      </p:sp>
      <p:sp>
        <p:nvSpPr>
          <p:cNvPr id="3" name="Content Placeholder 2">
            <a:extLst>
              <a:ext uri="{FF2B5EF4-FFF2-40B4-BE49-F238E27FC236}">
                <a16:creationId xmlns:a16="http://schemas.microsoft.com/office/drawing/2014/main" id="{3F5EAE24-A3ED-4374-8035-A9A2242ED552}"/>
              </a:ext>
            </a:extLst>
          </p:cNvPr>
          <p:cNvSpPr>
            <a:spLocks noGrp="1"/>
          </p:cNvSpPr>
          <p:nvPr>
            <p:ph idx="1"/>
          </p:nvPr>
        </p:nvSpPr>
        <p:spPr>
          <a:xfrm>
            <a:off x="838200" y="1469986"/>
            <a:ext cx="10515600" cy="4706977"/>
          </a:xfrm>
        </p:spPr>
        <p:txBody>
          <a:bodyPr>
            <a:normAutofit lnSpcReduction="10000"/>
          </a:bodyPr>
          <a:lstStyle/>
          <a:p>
            <a:r>
              <a:rPr lang="en-US" dirty="0"/>
              <a:t>The most important factor - advancement in the hardware and software technologies.</a:t>
            </a:r>
          </a:p>
          <a:p>
            <a:pPr marL="0" indent="0">
              <a:buNone/>
            </a:pPr>
            <a:r>
              <a:rPr lang="en-US" dirty="0"/>
              <a:t>	-Powerful Preprocessors</a:t>
            </a:r>
          </a:p>
          <a:p>
            <a:pPr marL="0" indent="0">
              <a:buNone/>
            </a:pPr>
            <a:r>
              <a:rPr lang="en-US" dirty="0"/>
              <a:t>	-Inexpensive disks</a:t>
            </a:r>
          </a:p>
          <a:p>
            <a:pPr marL="0" indent="0">
              <a:buNone/>
            </a:pPr>
            <a:r>
              <a:rPr lang="en-US" dirty="0"/>
              <a:t>	-Desktop powerful for analysis tools</a:t>
            </a:r>
          </a:p>
          <a:p>
            <a:pPr marL="0" indent="0">
              <a:buNone/>
            </a:pPr>
            <a:r>
              <a:rPr lang="en-US" dirty="0"/>
              <a:t>	-Server software</a:t>
            </a:r>
          </a:p>
          <a:p>
            <a:r>
              <a:rPr lang="en-US" dirty="0"/>
              <a:t>Availability of affordable and easy-to-use reporting and analysis tools</a:t>
            </a:r>
          </a:p>
          <a:p>
            <a:r>
              <a:rPr lang="en-US" dirty="0"/>
              <a:t>Emergence of standard business applications – SAP AG, Baan, Peoplesoft , Oracle</a:t>
            </a:r>
          </a:p>
          <a:p>
            <a:r>
              <a:rPr lang="en-US" dirty="0"/>
              <a:t>Technology oriented end users</a:t>
            </a:r>
          </a:p>
        </p:txBody>
      </p:sp>
    </p:spTree>
    <p:extLst>
      <p:ext uri="{BB962C8B-B14F-4D97-AF65-F5344CB8AC3E}">
        <p14:creationId xmlns:p14="http://schemas.microsoft.com/office/powerpoint/2010/main" val="3030624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TotalTime>
  <Words>1373</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Data Warehouse</vt:lpstr>
      <vt:lpstr>Agenda</vt:lpstr>
      <vt:lpstr>PowerPoint Presentation</vt:lpstr>
      <vt:lpstr>Introduction </vt:lpstr>
      <vt:lpstr>PowerPoint Presentation</vt:lpstr>
      <vt:lpstr>Meaning of Data Warehousing</vt:lpstr>
      <vt:lpstr>History of Data Warehousing     (Review of historical management schemes of the analysis data)</vt:lpstr>
      <vt:lpstr>History of Data Warehousing     (Review of historical management schemes of the analysis data)</vt:lpstr>
      <vt:lpstr>Factors, which Lead To Data Warehousing</vt:lpstr>
      <vt:lpstr>What is Data Warehouse?</vt:lpstr>
      <vt:lpstr>Operational vs Informational Systems</vt:lpstr>
      <vt:lpstr>Operational vs Informational Systems</vt:lpstr>
      <vt:lpstr>Operational vs Informational Systems</vt:lpstr>
      <vt:lpstr>Operational vs Informational Systems</vt:lpstr>
      <vt:lpstr>Characteristics of Data Warehousing</vt:lpstr>
      <vt:lpstr>Characteristics of Data Warehousing</vt:lpstr>
      <vt:lpstr>Characteristics of Data Warehousing</vt:lpstr>
      <vt:lpstr>Characteristics of Data Warehousing</vt:lpstr>
      <vt:lpstr>Distinctive characteristics of Data warehouse</vt:lpstr>
      <vt:lpstr>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Sudhir Shenai</dc:creator>
  <cp:lastModifiedBy>Sudhir Shenai</cp:lastModifiedBy>
  <cp:revision>38</cp:revision>
  <dcterms:created xsi:type="dcterms:W3CDTF">2020-05-17T23:30:47Z</dcterms:created>
  <dcterms:modified xsi:type="dcterms:W3CDTF">2020-05-22T03:27:41Z</dcterms:modified>
</cp:coreProperties>
</file>