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69" r:id="rId6"/>
    <p:sldId id="267"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snapToGrid="0">
      <p:cViewPr varScale="1">
        <p:scale>
          <a:sx n="83" d="100"/>
          <a:sy n="83"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7472-F9F2-4764-9945-B250AD809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403FF-C031-4B8A-BAB5-512C289C6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A5795-F353-43E1-ADA0-1AB2DEBC7AD1}"/>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2FAB17A7-8ACE-4A3E-903F-0435515CC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57ED1-D7C4-4225-BA96-D42E3731F645}"/>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04196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DBD1-11A4-4CD4-A3AC-D6F249D06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D622B-4FA1-4550-BED1-113776430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6E8BC-2FB9-43A3-A499-82CB13314C17}"/>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B36BBCE0-77E4-40E7-ADAD-EDD810B10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16308-D269-4A43-A1F1-3B269E99EE76}"/>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424538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C16BA-ECDE-4052-95BD-CFAB4E647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C5BB99-BCAC-42F9-912F-18394D665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EEF68-A34A-46C7-8083-2377EF9EA64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7A6EA6AB-F5D0-408C-A793-476693D2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F1473-4BE2-4FC5-BDE8-5AA64CC58AB1}"/>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89274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30CD-7160-4A88-90A2-82ECA36AD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46E8D-42D2-4CA7-8929-6C32EF504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44F09-04D9-4D09-B9A7-DEA8CA498DB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FCA53155-0AC4-4CDA-A929-D0C438045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123D0-E9ED-490E-98E6-90EEA3A33989}"/>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27035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C123-97D1-4DDE-B6D7-9BD536DF3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F96C1-73AE-4A0F-AF2E-F904230F7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C6345-94D7-4488-8F86-67C3F2BD915B}"/>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A3028F3B-1BF9-48E1-AA48-9E18D680F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5A544-A284-418B-B795-FDA9D66E9275}"/>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110360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B86-F516-4958-A316-F4AB1365E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BDA9F-CDD1-406F-B152-748D4498CF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2BBD27-62D5-4C50-AC0C-7A8927884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6A1E80-6ECD-4BF7-871B-6B98FFB80F3B}"/>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1B946A1B-10F0-4FAE-B97E-4B8745258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21502-B0D3-42FD-A4DB-F2D0F440AEBA}"/>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8180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6E63-AEFB-4FFF-9DDC-9A27DB9F2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72A55-8D12-4ADE-BFED-7FA424479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D53E0-4AA2-4E6B-BBC0-5A27A65109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02CA43-BB46-4059-AECA-33025D9AF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8B9F5-BDE1-45FD-B244-90E6F8616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851909-5864-4CDC-8537-C7AF721EAAFD}"/>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8" name="Footer Placeholder 7">
            <a:extLst>
              <a:ext uri="{FF2B5EF4-FFF2-40B4-BE49-F238E27FC236}">
                <a16:creationId xmlns:a16="http://schemas.microsoft.com/office/drawing/2014/main" id="{02FD3C78-9DA2-480A-A690-7E2FEF8AF4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0E44E-8A6D-4AEB-B221-0C3E1B25B68D}"/>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373632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CAEE-F92F-45A3-8CE4-B28858B9EF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FD30DA-449B-4691-A4FF-718DC70197ED}"/>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4" name="Footer Placeholder 3">
            <a:extLst>
              <a:ext uri="{FF2B5EF4-FFF2-40B4-BE49-F238E27FC236}">
                <a16:creationId xmlns:a16="http://schemas.microsoft.com/office/drawing/2014/main" id="{31D9D7E7-C17E-4FA3-BD45-48AC67A0F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1799FD-0144-4998-8DE8-9830B94AABBC}"/>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65467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C99B7-D52E-4C1A-8C34-4C64392C3B44}"/>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3" name="Footer Placeholder 2">
            <a:extLst>
              <a:ext uri="{FF2B5EF4-FFF2-40B4-BE49-F238E27FC236}">
                <a16:creationId xmlns:a16="http://schemas.microsoft.com/office/drawing/2014/main" id="{BC8D9991-D058-4131-AF5E-19AD8CCCF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86CA6-5B43-404A-ADEA-B7850DDCEA8B}"/>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72931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FB6-8167-4B8C-84F0-398960648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145D3-0694-4A9E-A815-F23B8EBBD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62D12-019D-4F04-BDCA-E5698CBC2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1CC7E-46B9-4815-ACA3-E8DCA8A7BA41}"/>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3EBCCECB-D370-4C91-9DD4-6E884222C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2B601-6D55-4484-843A-BE600944ABAD}"/>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289991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4DA-8147-48AA-98D1-A304E4CF2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55222-1F53-4EC8-98D3-0C2414646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6BDB0A-E967-4096-A95B-C1EB08E49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447BE-7DFB-4720-91C3-A0F585506692}"/>
              </a:ext>
            </a:extLst>
          </p:cNvPr>
          <p:cNvSpPr>
            <a:spLocks noGrp="1"/>
          </p:cNvSpPr>
          <p:nvPr>
            <p:ph type="dt" sz="half" idx="10"/>
          </p:nvPr>
        </p:nvSpPr>
        <p:spPr/>
        <p:txBody>
          <a:bodyPr/>
          <a:lstStyle/>
          <a:p>
            <a:fld id="{056ABC12-0D27-4B59-9819-0BF94C0DEF70}" type="datetimeFigureOut">
              <a:rPr lang="en-US" smtClean="0"/>
              <a:t>5/20/2020</a:t>
            </a:fld>
            <a:endParaRPr lang="en-US"/>
          </a:p>
        </p:txBody>
      </p:sp>
      <p:sp>
        <p:nvSpPr>
          <p:cNvPr id="6" name="Footer Placeholder 5">
            <a:extLst>
              <a:ext uri="{FF2B5EF4-FFF2-40B4-BE49-F238E27FC236}">
                <a16:creationId xmlns:a16="http://schemas.microsoft.com/office/drawing/2014/main" id="{AF7810A3-5F3D-467C-81B8-276901CE1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141EF-22DF-493F-A163-788F20948E76}"/>
              </a:ext>
            </a:extLst>
          </p:cNvPr>
          <p:cNvSpPr>
            <a:spLocks noGrp="1"/>
          </p:cNvSpPr>
          <p:nvPr>
            <p:ph type="sldNum" sz="quarter" idx="12"/>
          </p:nvPr>
        </p:nvSpPr>
        <p:spPr/>
        <p:txBody>
          <a:bodyPr/>
          <a:lstStyle/>
          <a:p>
            <a:fld id="{16BB1F15-D585-47B7-B9D9-4485EA45196E}" type="slidenum">
              <a:rPr lang="en-US" smtClean="0"/>
              <a:t>‹#›</a:t>
            </a:fld>
            <a:endParaRPr lang="en-US"/>
          </a:p>
        </p:txBody>
      </p:sp>
    </p:spTree>
    <p:extLst>
      <p:ext uri="{BB962C8B-B14F-4D97-AF65-F5344CB8AC3E}">
        <p14:creationId xmlns:p14="http://schemas.microsoft.com/office/powerpoint/2010/main" val="7218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D8B8B-8302-4DFD-A904-1BE15ACDA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BAFA59-295D-4435-809E-9FA8C7A42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6912-CE3F-47B7-A105-53E9A3844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ABC12-0D27-4B59-9819-0BF94C0DEF70}" type="datetimeFigureOut">
              <a:rPr lang="en-US" smtClean="0"/>
              <a:t>5/20/2020</a:t>
            </a:fld>
            <a:endParaRPr lang="en-US"/>
          </a:p>
        </p:txBody>
      </p:sp>
      <p:sp>
        <p:nvSpPr>
          <p:cNvPr id="5" name="Footer Placeholder 4">
            <a:extLst>
              <a:ext uri="{FF2B5EF4-FFF2-40B4-BE49-F238E27FC236}">
                <a16:creationId xmlns:a16="http://schemas.microsoft.com/office/drawing/2014/main" id="{F766EABB-5F52-4CB5-8ADE-48019489E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47A461-39C0-43C9-A78B-F2A106F94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B1F15-D585-47B7-B9D9-4485EA45196E}" type="slidenum">
              <a:rPr lang="en-US" smtClean="0"/>
              <a:t>‹#›</a:t>
            </a:fld>
            <a:endParaRPr lang="en-US"/>
          </a:p>
        </p:txBody>
      </p:sp>
    </p:spTree>
    <p:extLst>
      <p:ext uri="{BB962C8B-B14F-4D97-AF65-F5344CB8AC3E}">
        <p14:creationId xmlns:p14="http://schemas.microsoft.com/office/powerpoint/2010/main" val="193312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E1DE-BF51-4CB3-9ECE-81559E4ADB30}"/>
              </a:ext>
            </a:extLst>
          </p:cNvPr>
          <p:cNvSpPr>
            <a:spLocks noGrp="1"/>
          </p:cNvSpPr>
          <p:nvPr>
            <p:ph type="ctrTitle"/>
          </p:nvPr>
        </p:nvSpPr>
        <p:spPr/>
        <p:txBody>
          <a:bodyPr/>
          <a:lstStyle/>
          <a:p>
            <a:r>
              <a:rPr lang="en-US" dirty="0"/>
              <a:t>Online Transaction Processing</a:t>
            </a:r>
          </a:p>
        </p:txBody>
      </p:sp>
      <p:sp>
        <p:nvSpPr>
          <p:cNvPr id="3" name="Subtitle 2">
            <a:extLst>
              <a:ext uri="{FF2B5EF4-FFF2-40B4-BE49-F238E27FC236}">
                <a16:creationId xmlns:a16="http://schemas.microsoft.com/office/drawing/2014/main" id="{04B4B51E-30F1-4A52-869D-D646C2A59DAF}"/>
              </a:ext>
            </a:extLst>
          </p:cNvPr>
          <p:cNvSpPr>
            <a:spLocks noGrp="1"/>
          </p:cNvSpPr>
          <p:nvPr>
            <p:ph type="subTitle" idx="1"/>
          </p:nvPr>
        </p:nvSpPr>
        <p:spPr/>
        <p:txBody>
          <a:bodyPr/>
          <a:lstStyle/>
          <a:p>
            <a:r>
              <a:rPr lang="en-US" dirty="0"/>
              <a:t>Sudhir  Shenai</a:t>
            </a:r>
          </a:p>
        </p:txBody>
      </p:sp>
    </p:spTree>
    <p:extLst>
      <p:ext uri="{BB962C8B-B14F-4D97-AF65-F5344CB8AC3E}">
        <p14:creationId xmlns:p14="http://schemas.microsoft.com/office/powerpoint/2010/main" val="183108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51A3-D1B7-4EF5-B245-C1B6A89D6AAD}"/>
              </a:ext>
            </a:extLst>
          </p:cNvPr>
          <p:cNvSpPr>
            <a:spLocks noGrp="1"/>
          </p:cNvSpPr>
          <p:nvPr>
            <p:ph type="title"/>
          </p:nvPr>
        </p:nvSpPr>
        <p:spPr/>
        <p:txBody>
          <a:bodyPr/>
          <a:lstStyle/>
          <a:p>
            <a:r>
              <a:rPr lang="en-US" dirty="0"/>
              <a:t>Processes in Data warehousing OLTP</a:t>
            </a:r>
          </a:p>
        </p:txBody>
      </p:sp>
      <p:sp>
        <p:nvSpPr>
          <p:cNvPr id="3" name="Content Placeholder 2">
            <a:extLst>
              <a:ext uri="{FF2B5EF4-FFF2-40B4-BE49-F238E27FC236}">
                <a16:creationId xmlns:a16="http://schemas.microsoft.com/office/drawing/2014/main" id="{3BC2901A-8A4D-4BCD-A8E9-C08576794E1D}"/>
              </a:ext>
            </a:extLst>
          </p:cNvPr>
          <p:cNvSpPr>
            <a:spLocks noGrp="1"/>
          </p:cNvSpPr>
          <p:nvPr>
            <p:ph idx="1"/>
          </p:nvPr>
        </p:nvSpPr>
        <p:spPr/>
        <p:txBody>
          <a:bodyPr/>
          <a:lstStyle/>
          <a:p>
            <a:r>
              <a:rPr lang="en-US" dirty="0"/>
              <a:t>Data Cleansing - the removal of creation aspects Operational data such as low level transaction information which slow down the query times.</a:t>
            </a:r>
          </a:p>
          <a:p>
            <a:r>
              <a:rPr lang="en-US" dirty="0"/>
              <a:t>The cleansing stage should accommodate all types of queries even those, which may require low-level information.</a:t>
            </a:r>
          </a:p>
          <a:p>
            <a:r>
              <a:rPr lang="en-US" dirty="0"/>
              <a:t>Data should be extracted from production sources at regular interval and pooled centrally but the cleansing process has to remove duplication and reconcile differences between various styles of data collection.</a:t>
            </a:r>
          </a:p>
        </p:txBody>
      </p:sp>
    </p:spTree>
    <p:extLst>
      <p:ext uri="{BB962C8B-B14F-4D97-AF65-F5344CB8AC3E}">
        <p14:creationId xmlns:p14="http://schemas.microsoft.com/office/powerpoint/2010/main" val="41929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925E-6EE0-4890-87E8-110211869DFE}"/>
              </a:ext>
            </a:extLst>
          </p:cNvPr>
          <p:cNvSpPr>
            <a:spLocks noGrp="1"/>
          </p:cNvSpPr>
          <p:nvPr>
            <p:ph type="title"/>
          </p:nvPr>
        </p:nvSpPr>
        <p:spPr/>
        <p:txBody>
          <a:bodyPr/>
          <a:lstStyle/>
          <a:p>
            <a:r>
              <a:rPr lang="en-US" dirty="0"/>
              <a:t>Processes in Data warehousing OLTP</a:t>
            </a:r>
          </a:p>
        </p:txBody>
      </p:sp>
      <p:sp>
        <p:nvSpPr>
          <p:cNvPr id="3" name="Content Placeholder 2">
            <a:extLst>
              <a:ext uri="{FF2B5EF4-FFF2-40B4-BE49-F238E27FC236}">
                <a16:creationId xmlns:a16="http://schemas.microsoft.com/office/drawing/2014/main" id="{83EFC66F-9036-4413-9395-17744E0A959B}"/>
              </a:ext>
            </a:extLst>
          </p:cNvPr>
          <p:cNvSpPr>
            <a:spLocks noGrp="1"/>
          </p:cNvSpPr>
          <p:nvPr>
            <p:ph idx="1"/>
          </p:nvPr>
        </p:nvSpPr>
        <p:spPr/>
        <p:txBody>
          <a:bodyPr>
            <a:normAutofit fontScale="92500" lnSpcReduction="10000"/>
          </a:bodyPr>
          <a:lstStyle/>
          <a:p>
            <a:r>
              <a:rPr lang="en-US" dirty="0"/>
              <a:t>Once the data has been cleaned it is then transferred to the data warehouse, which typically is a large database on a high performance box, either SMP Symmetric Multi- Processing or MPP, Massively parallel Processing</a:t>
            </a:r>
          </a:p>
          <a:p>
            <a:r>
              <a:rPr lang="en-US" dirty="0"/>
              <a:t>Parallel Processing  is another importance aspect of data warehousing because of the complexity involved in processing </a:t>
            </a:r>
            <a:r>
              <a:rPr lang="en-US" dirty="0" err="1"/>
              <a:t>adhoc</a:t>
            </a:r>
            <a:r>
              <a:rPr lang="en-US" dirty="0"/>
              <a:t> queries and because of the vast quantities of data that the organization want to use in the warehouse.</a:t>
            </a:r>
          </a:p>
          <a:p>
            <a:r>
              <a:rPr lang="en-US" dirty="0"/>
              <a:t>A data warehouse can be a central store or data mart .</a:t>
            </a:r>
          </a:p>
          <a:p>
            <a:r>
              <a:rPr lang="en-US" dirty="0"/>
              <a:t>A data mart - provide subsets of the main store and summarized information depending on the requirements of a specific group/ department.</a:t>
            </a:r>
          </a:p>
        </p:txBody>
      </p:sp>
    </p:spTree>
    <p:extLst>
      <p:ext uri="{BB962C8B-B14F-4D97-AF65-F5344CB8AC3E}">
        <p14:creationId xmlns:p14="http://schemas.microsoft.com/office/powerpoint/2010/main" val="355998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596F-72BB-46C1-9240-48ACAA8B8397}"/>
              </a:ext>
            </a:extLst>
          </p:cNvPr>
          <p:cNvSpPr>
            <a:spLocks noGrp="1"/>
          </p:cNvSpPr>
          <p:nvPr>
            <p:ph type="title"/>
          </p:nvPr>
        </p:nvSpPr>
        <p:spPr/>
        <p:txBody>
          <a:bodyPr/>
          <a:lstStyle/>
          <a:p>
            <a:r>
              <a:rPr lang="en-US" dirty="0"/>
              <a:t>Processes in Data warehousing OLTP</a:t>
            </a:r>
          </a:p>
        </p:txBody>
      </p:sp>
      <p:sp>
        <p:nvSpPr>
          <p:cNvPr id="3" name="Content Placeholder 2">
            <a:extLst>
              <a:ext uri="{FF2B5EF4-FFF2-40B4-BE49-F238E27FC236}">
                <a16:creationId xmlns:a16="http://schemas.microsoft.com/office/drawing/2014/main" id="{2DA81552-BA17-413D-8683-79326B6018BC}"/>
              </a:ext>
            </a:extLst>
          </p:cNvPr>
          <p:cNvSpPr>
            <a:spLocks noGrp="1"/>
          </p:cNvSpPr>
          <p:nvPr>
            <p:ph idx="1"/>
          </p:nvPr>
        </p:nvSpPr>
        <p:spPr/>
        <p:txBody>
          <a:bodyPr/>
          <a:lstStyle/>
          <a:p>
            <a:r>
              <a:rPr lang="en-US" dirty="0"/>
              <a:t>The central stores approach generally uses every simple data structures with very little assumptions about the relationships between data</a:t>
            </a:r>
          </a:p>
          <a:p>
            <a:r>
              <a:rPr lang="en-US" dirty="0"/>
              <a:t>Marts often uses multidimensional data base which can speed up query processing as they can have data structures which reflect the most likely questions.</a:t>
            </a:r>
          </a:p>
        </p:txBody>
      </p:sp>
    </p:spTree>
    <p:extLst>
      <p:ext uri="{BB962C8B-B14F-4D97-AF65-F5344CB8AC3E}">
        <p14:creationId xmlns:p14="http://schemas.microsoft.com/office/powerpoint/2010/main" val="260592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EA84-F8A3-4181-9FE7-DAAE0D68EFA6}"/>
              </a:ext>
            </a:extLst>
          </p:cNvPr>
          <p:cNvSpPr>
            <a:spLocks noGrp="1"/>
          </p:cNvSpPr>
          <p:nvPr>
            <p:ph type="title"/>
          </p:nvPr>
        </p:nvSpPr>
        <p:spPr/>
        <p:txBody>
          <a:bodyPr/>
          <a:lstStyle/>
          <a:p>
            <a:r>
              <a:rPr lang="en-US" dirty="0"/>
              <a:t>Sandwich Paradigm</a:t>
            </a:r>
          </a:p>
        </p:txBody>
      </p:sp>
      <p:sp>
        <p:nvSpPr>
          <p:cNvPr id="3" name="Content Placeholder 2">
            <a:extLst>
              <a:ext uri="{FF2B5EF4-FFF2-40B4-BE49-F238E27FC236}">
                <a16:creationId xmlns:a16="http://schemas.microsoft.com/office/drawing/2014/main" id="{1568778F-4E77-465E-B215-8A83C17D1A06}"/>
              </a:ext>
            </a:extLst>
          </p:cNvPr>
          <p:cNvSpPr>
            <a:spLocks noGrp="1"/>
          </p:cNvSpPr>
          <p:nvPr>
            <p:ph idx="1"/>
          </p:nvPr>
        </p:nvSpPr>
        <p:spPr/>
        <p:txBody>
          <a:bodyPr/>
          <a:lstStyle/>
          <a:p>
            <a:r>
              <a:rPr lang="en-US" dirty="0"/>
              <a:t>Pre-mine the data to determine what formats and data are needed to support a data- mining application;</a:t>
            </a:r>
          </a:p>
          <a:p>
            <a:r>
              <a:rPr lang="en-US" dirty="0"/>
              <a:t>Build a prototype mini- data warehouse i.e. the, the meat of Sandwich most of features envisaged for the end product;</a:t>
            </a:r>
          </a:p>
          <a:p>
            <a:r>
              <a:rPr lang="en-US" dirty="0"/>
              <a:t>Revise the strategies as necessary;</a:t>
            </a:r>
          </a:p>
          <a:p>
            <a:r>
              <a:rPr lang="en-US" dirty="0"/>
              <a:t>Build the final warehouse.</a:t>
            </a:r>
          </a:p>
        </p:txBody>
      </p:sp>
    </p:spTree>
    <p:extLst>
      <p:ext uri="{BB962C8B-B14F-4D97-AF65-F5344CB8AC3E}">
        <p14:creationId xmlns:p14="http://schemas.microsoft.com/office/powerpoint/2010/main" val="27196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CA40-3C8D-4D11-A95E-29401FFB8668}"/>
              </a:ext>
            </a:extLst>
          </p:cNvPr>
          <p:cNvSpPr>
            <a:spLocks noGrp="1"/>
          </p:cNvSpPr>
          <p:nvPr>
            <p:ph type="title"/>
          </p:nvPr>
        </p:nvSpPr>
        <p:spPr/>
        <p:txBody>
          <a:bodyPr/>
          <a:lstStyle/>
          <a:p>
            <a:r>
              <a:rPr lang="en-US" dirty="0"/>
              <a:t>What is OLAP ?</a:t>
            </a:r>
          </a:p>
        </p:txBody>
      </p:sp>
      <p:sp>
        <p:nvSpPr>
          <p:cNvPr id="3" name="Content Placeholder 2">
            <a:extLst>
              <a:ext uri="{FF2B5EF4-FFF2-40B4-BE49-F238E27FC236}">
                <a16:creationId xmlns:a16="http://schemas.microsoft.com/office/drawing/2014/main" id="{2D991C7E-D80A-4D26-AA50-CFEC1914FA0B}"/>
              </a:ext>
            </a:extLst>
          </p:cNvPr>
          <p:cNvSpPr>
            <a:spLocks noGrp="1"/>
          </p:cNvSpPr>
          <p:nvPr>
            <p:ph idx="1"/>
          </p:nvPr>
        </p:nvSpPr>
        <p:spPr/>
        <p:txBody>
          <a:bodyPr>
            <a:normAutofit lnSpcReduction="10000"/>
          </a:bodyPr>
          <a:lstStyle/>
          <a:p>
            <a:r>
              <a:rPr lang="en-US" dirty="0"/>
              <a:t>Relational databases are used in the areas of operations and control with emphasis on transaction processing.</a:t>
            </a:r>
          </a:p>
          <a:p>
            <a:r>
              <a:rPr lang="en-US" dirty="0"/>
              <a:t>In contrast OLAP uses Multi-Dimensional (MD) views of aggregate data to provide access strategic information.</a:t>
            </a:r>
          </a:p>
          <a:p>
            <a:r>
              <a:rPr lang="en-US" dirty="0"/>
              <a:t>OLAP enables users to gain insight to a wide variety of possible views of information and transforms raw data to reflect the enterprise as understood by the user e.g. Analysts, managers and executives.</a:t>
            </a:r>
          </a:p>
          <a:p>
            <a:r>
              <a:rPr lang="en-US" dirty="0"/>
              <a:t>In addition to answering who and what questions OLAPs can answer “what if “ and “why”.</a:t>
            </a:r>
          </a:p>
          <a:p>
            <a:r>
              <a:rPr lang="en-US" dirty="0"/>
              <a:t>Thus OLAP enables strategic decision-making.</a:t>
            </a:r>
          </a:p>
        </p:txBody>
      </p:sp>
    </p:spTree>
    <p:extLst>
      <p:ext uri="{BB962C8B-B14F-4D97-AF65-F5344CB8AC3E}">
        <p14:creationId xmlns:p14="http://schemas.microsoft.com/office/powerpoint/2010/main" val="53126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6EC1-9398-4893-903A-5B369D903756}"/>
              </a:ext>
            </a:extLst>
          </p:cNvPr>
          <p:cNvSpPr>
            <a:spLocks noGrp="1"/>
          </p:cNvSpPr>
          <p:nvPr>
            <p:ph type="title"/>
          </p:nvPr>
        </p:nvSpPr>
        <p:spPr/>
        <p:txBody>
          <a:bodyPr/>
          <a:lstStyle/>
          <a:p>
            <a:r>
              <a:rPr lang="en-US" dirty="0"/>
              <a:t>What is OLAP ?</a:t>
            </a:r>
          </a:p>
        </p:txBody>
      </p:sp>
      <p:sp>
        <p:nvSpPr>
          <p:cNvPr id="3" name="Content Placeholder 2">
            <a:extLst>
              <a:ext uri="{FF2B5EF4-FFF2-40B4-BE49-F238E27FC236}">
                <a16:creationId xmlns:a16="http://schemas.microsoft.com/office/drawing/2014/main" id="{6AAE338B-9F12-4770-ACC5-4EB8AB65ECE3}"/>
              </a:ext>
            </a:extLst>
          </p:cNvPr>
          <p:cNvSpPr>
            <a:spLocks noGrp="1"/>
          </p:cNvSpPr>
          <p:nvPr>
            <p:ph idx="1"/>
          </p:nvPr>
        </p:nvSpPr>
        <p:spPr/>
        <p:txBody>
          <a:bodyPr/>
          <a:lstStyle/>
          <a:p>
            <a:r>
              <a:rPr lang="en-US" dirty="0"/>
              <a:t>OLAP calculations are more complex than simply summing data.</a:t>
            </a:r>
          </a:p>
          <a:p>
            <a:r>
              <a:rPr lang="en-US" dirty="0"/>
              <a:t>However, OLAP and Data Warehouses are complementary</a:t>
            </a:r>
          </a:p>
          <a:p>
            <a:r>
              <a:rPr lang="en-US" dirty="0"/>
              <a:t>The data warehouse stores and manages data while the OLAP transforms this data into strategic information</a:t>
            </a:r>
          </a:p>
        </p:txBody>
      </p:sp>
    </p:spTree>
    <p:extLst>
      <p:ext uri="{BB962C8B-B14F-4D97-AF65-F5344CB8AC3E}">
        <p14:creationId xmlns:p14="http://schemas.microsoft.com/office/powerpoint/2010/main" val="40042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8EF5-9D5B-4361-AF9E-0B409BAA9B0D}"/>
              </a:ext>
            </a:extLst>
          </p:cNvPr>
          <p:cNvSpPr>
            <a:spLocks noGrp="1"/>
          </p:cNvSpPr>
          <p:nvPr>
            <p:ph type="title"/>
          </p:nvPr>
        </p:nvSpPr>
        <p:spPr/>
        <p:txBody>
          <a:bodyPr/>
          <a:lstStyle/>
          <a:p>
            <a:r>
              <a:rPr lang="en-US" dirty="0"/>
              <a:t>Who uses OLAP and WHY?</a:t>
            </a:r>
          </a:p>
        </p:txBody>
      </p:sp>
      <p:sp>
        <p:nvSpPr>
          <p:cNvPr id="3" name="Content Placeholder 2">
            <a:extLst>
              <a:ext uri="{FF2B5EF4-FFF2-40B4-BE49-F238E27FC236}">
                <a16:creationId xmlns:a16="http://schemas.microsoft.com/office/drawing/2014/main" id="{6DD8B6DB-E0F5-4B42-AC65-3EDE26642E2E}"/>
              </a:ext>
            </a:extLst>
          </p:cNvPr>
          <p:cNvSpPr>
            <a:spLocks noGrp="1"/>
          </p:cNvSpPr>
          <p:nvPr>
            <p:ph idx="1"/>
          </p:nvPr>
        </p:nvSpPr>
        <p:spPr>
          <a:xfrm>
            <a:off x="699304" y="1690688"/>
            <a:ext cx="10515600" cy="4351338"/>
          </a:xfrm>
        </p:spPr>
        <p:txBody>
          <a:bodyPr>
            <a:normAutofit lnSpcReduction="10000"/>
          </a:bodyPr>
          <a:lstStyle/>
          <a:p>
            <a:r>
              <a:rPr lang="en-US" dirty="0"/>
              <a:t>OLAP applications are used by a variety of the functions of an organization.</a:t>
            </a:r>
          </a:p>
          <a:p>
            <a:r>
              <a:rPr lang="en-US" dirty="0"/>
              <a:t>Finance and accounting: Budgeting, Activity-based costing, Financial performance analysis and financial modelling</a:t>
            </a:r>
          </a:p>
          <a:p>
            <a:r>
              <a:rPr lang="en-US" dirty="0"/>
              <a:t>Sales and Marketing : Sales analysis and forecasting, Market research analysis, Promotion analysis , Customer analysis , Market and customer segmentation</a:t>
            </a:r>
          </a:p>
          <a:p>
            <a:r>
              <a:rPr lang="en-US" dirty="0"/>
              <a:t>Production: Production planning and Defect analysis</a:t>
            </a:r>
          </a:p>
          <a:p>
            <a:pPr marL="0" indent="0">
              <a:buNone/>
            </a:pPr>
            <a:r>
              <a:rPr lang="en-US" dirty="0"/>
              <a:t>Thus, OLAP must provide managers with the information they need for effective decision-making.</a:t>
            </a:r>
          </a:p>
        </p:txBody>
      </p:sp>
    </p:spTree>
    <p:extLst>
      <p:ext uri="{BB962C8B-B14F-4D97-AF65-F5344CB8AC3E}">
        <p14:creationId xmlns:p14="http://schemas.microsoft.com/office/powerpoint/2010/main" val="383424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06D7-6B49-482F-949F-8CBFDC9C06AC}"/>
              </a:ext>
            </a:extLst>
          </p:cNvPr>
          <p:cNvSpPr>
            <a:spLocks noGrp="1"/>
          </p:cNvSpPr>
          <p:nvPr>
            <p:ph type="title"/>
          </p:nvPr>
        </p:nvSpPr>
        <p:spPr/>
        <p:txBody>
          <a:bodyPr/>
          <a:lstStyle/>
          <a:p>
            <a:r>
              <a:rPr lang="en-US" dirty="0"/>
              <a:t>Who uses OLAP and WHY?</a:t>
            </a:r>
          </a:p>
        </p:txBody>
      </p:sp>
      <p:sp>
        <p:nvSpPr>
          <p:cNvPr id="3" name="Content Placeholder 2">
            <a:extLst>
              <a:ext uri="{FF2B5EF4-FFF2-40B4-BE49-F238E27FC236}">
                <a16:creationId xmlns:a16="http://schemas.microsoft.com/office/drawing/2014/main" id="{011B1CD1-ABAD-4F98-891F-FFAC8A989F45}"/>
              </a:ext>
            </a:extLst>
          </p:cNvPr>
          <p:cNvSpPr>
            <a:spLocks noGrp="1"/>
          </p:cNvSpPr>
          <p:nvPr>
            <p:ph idx="1"/>
          </p:nvPr>
        </p:nvSpPr>
        <p:spPr/>
        <p:txBody>
          <a:bodyPr/>
          <a:lstStyle/>
          <a:p>
            <a:r>
              <a:rPr lang="en-US" dirty="0"/>
              <a:t>The KPI (key performance indicator) of an OLAP application is to provide just-in-time (JIT) information for effective decision-making.</a:t>
            </a:r>
          </a:p>
          <a:p>
            <a:r>
              <a:rPr lang="en-US" dirty="0"/>
              <a:t>JIT information reflects complex data relationships and is calculated on the fly. </a:t>
            </a:r>
          </a:p>
          <a:p>
            <a:r>
              <a:rPr lang="en-US" dirty="0"/>
              <a:t>Such an approach is only practical if the response times are always short </a:t>
            </a:r>
          </a:p>
          <a:p>
            <a:r>
              <a:rPr lang="en-US" dirty="0"/>
              <a:t>The data model must be flexible and respond to changing business requirements as needed for effective decision making.</a:t>
            </a:r>
          </a:p>
        </p:txBody>
      </p:sp>
    </p:spTree>
    <p:extLst>
      <p:ext uri="{BB962C8B-B14F-4D97-AF65-F5344CB8AC3E}">
        <p14:creationId xmlns:p14="http://schemas.microsoft.com/office/powerpoint/2010/main" val="327018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C304-FCDB-4C98-BBCD-25FA48B5BFE9}"/>
              </a:ext>
            </a:extLst>
          </p:cNvPr>
          <p:cNvSpPr>
            <a:spLocks noGrp="1"/>
          </p:cNvSpPr>
          <p:nvPr>
            <p:ph type="title"/>
          </p:nvPr>
        </p:nvSpPr>
        <p:spPr/>
        <p:txBody>
          <a:bodyPr/>
          <a:lstStyle/>
          <a:p>
            <a:r>
              <a:rPr lang="en-US" dirty="0"/>
              <a:t>Who uses OLAP and WHY?</a:t>
            </a:r>
          </a:p>
        </p:txBody>
      </p:sp>
      <p:sp>
        <p:nvSpPr>
          <p:cNvPr id="3" name="Content Placeholder 2">
            <a:extLst>
              <a:ext uri="{FF2B5EF4-FFF2-40B4-BE49-F238E27FC236}">
                <a16:creationId xmlns:a16="http://schemas.microsoft.com/office/drawing/2014/main" id="{E244BC5D-5455-48B3-B53D-BD4CAD93F1D5}"/>
              </a:ext>
            </a:extLst>
          </p:cNvPr>
          <p:cNvSpPr>
            <a:spLocks noGrp="1"/>
          </p:cNvSpPr>
          <p:nvPr>
            <p:ph idx="1"/>
          </p:nvPr>
        </p:nvSpPr>
        <p:spPr/>
        <p:txBody>
          <a:bodyPr/>
          <a:lstStyle/>
          <a:p>
            <a:r>
              <a:rPr lang="en-US" dirty="0"/>
              <a:t>In order to achieve this in widely divergent functional areas OLAP applications all require:</a:t>
            </a:r>
          </a:p>
          <a:p>
            <a:pPr lvl="1">
              <a:buFont typeface="Wingdings" panose="05000000000000000000" pitchFamily="2" charset="2"/>
              <a:buChar char="ü"/>
            </a:pPr>
            <a:r>
              <a:rPr lang="en-US" sz="2800" dirty="0"/>
              <a:t>MD views of data</a:t>
            </a:r>
          </a:p>
          <a:p>
            <a:pPr lvl="1">
              <a:buFont typeface="Wingdings" panose="05000000000000000000" pitchFamily="2" charset="2"/>
              <a:buChar char="ü"/>
            </a:pPr>
            <a:r>
              <a:rPr lang="en-US" sz="2800" dirty="0"/>
              <a:t>Complex calculation capabilities</a:t>
            </a:r>
          </a:p>
          <a:p>
            <a:pPr lvl="1">
              <a:buFont typeface="Wingdings" panose="05000000000000000000" pitchFamily="2" charset="2"/>
              <a:buChar char="ü"/>
            </a:pPr>
            <a:r>
              <a:rPr lang="en-US" sz="2800" dirty="0"/>
              <a:t>Time intelligence</a:t>
            </a:r>
          </a:p>
        </p:txBody>
      </p:sp>
    </p:spTree>
    <p:extLst>
      <p:ext uri="{BB962C8B-B14F-4D97-AF65-F5344CB8AC3E}">
        <p14:creationId xmlns:p14="http://schemas.microsoft.com/office/powerpoint/2010/main" val="313595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749-10EC-424F-9FFF-76D3FD8C48AE}"/>
              </a:ext>
            </a:extLst>
          </p:cNvPr>
          <p:cNvSpPr>
            <a:spLocks noGrp="1"/>
          </p:cNvSpPr>
          <p:nvPr>
            <p:ph type="title"/>
          </p:nvPr>
        </p:nvSpPr>
        <p:spPr/>
        <p:txBody>
          <a:bodyPr/>
          <a:lstStyle/>
          <a:p>
            <a:r>
              <a:rPr lang="en-US" b="1" dirty="0"/>
              <a:t>Multi-Dimensional Views</a:t>
            </a:r>
            <a:endParaRPr lang="en-US" dirty="0"/>
          </a:p>
        </p:txBody>
      </p:sp>
      <p:sp>
        <p:nvSpPr>
          <p:cNvPr id="3" name="Content Placeholder 2">
            <a:extLst>
              <a:ext uri="{FF2B5EF4-FFF2-40B4-BE49-F238E27FC236}">
                <a16:creationId xmlns:a16="http://schemas.microsoft.com/office/drawing/2014/main" id="{775F81F7-5B44-41BA-846A-68CE131AE8B8}"/>
              </a:ext>
            </a:extLst>
          </p:cNvPr>
          <p:cNvSpPr>
            <a:spLocks noGrp="1"/>
          </p:cNvSpPr>
          <p:nvPr>
            <p:ph idx="1"/>
          </p:nvPr>
        </p:nvSpPr>
        <p:spPr>
          <a:xfrm>
            <a:off x="664580" y="1690688"/>
            <a:ext cx="10515600" cy="4351338"/>
          </a:xfrm>
        </p:spPr>
        <p:txBody>
          <a:bodyPr>
            <a:normAutofit/>
          </a:bodyPr>
          <a:lstStyle/>
          <a:p>
            <a:r>
              <a:rPr lang="en-US" dirty="0"/>
              <a:t>MD views inherently represent actual business models, which normally have more than three dimensions e.g., Sales data is looked at by product, geography, channel and time</a:t>
            </a:r>
          </a:p>
          <a:p>
            <a:r>
              <a:rPr lang="en-US" dirty="0"/>
              <a:t>MD views provide the foundation for analytical processing through flexible access to information.</a:t>
            </a:r>
          </a:p>
          <a:p>
            <a:r>
              <a:rPr lang="en-US" dirty="0"/>
              <a:t>MD views must be able to analyze data across any dimension at any level of aggregation with equal functionality and ease and insulate users from the complex query syntax</a:t>
            </a:r>
          </a:p>
          <a:p>
            <a:r>
              <a:rPr lang="en-US" dirty="0"/>
              <a:t>What ever the query is they must have consistent response times.</a:t>
            </a:r>
          </a:p>
        </p:txBody>
      </p:sp>
    </p:spTree>
    <p:extLst>
      <p:ext uri="{BB962C8B-B14F-4D97-AF65-F5344CB8AC3E}">
        <p14:creationId xmlns:p14="http://schemas.microsoft.com/office/powerpoint/2010/main" val="412543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4842-C2D8-4719-84B4-2428C13929E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CDE2562-890F-4C7C-A711-0C5A9B0FF7FE}"/>
              </a:ext>
            </a:extLst>
          </p:cNvPr>
          <p:cNvSpPr>
            <a:spLocks noGrp="1"/>
          </p:cNvSpPr>
          <p:nvPr>
            <p:ph idx="1"/>
          </p:nvPr>
        </p:nvSpPr>
        <p:spPr/>
        <p:txBody>
          <a:bodyPr>
            <a:normAutofit lnSpcReduction="10000"/>
          </a:bodyPr>
          <a:lstStyle/>
          <a:p>
            <a:r>
              <a:rPr lang="en-US" dirty="0"/>
              <a:t> Objective</a:t>
            </a:r>
          </a:p>
          <a:p>
            <a:r>
              <a:rPr lang="en-US" dirty="0"/>
              <a:t> Introduction</a:t>
            </a:r>
          </a:p>
          <a:p>
            <a:r>
              <a:rPr lang="en-US" dirty="0"/>
              <a:t> Data warehousing and OLTP systems</a:t>
            </a:r>
          </a:p>
          <a:p>
            <a:r>
              <a:rPr lang="en-US" dirty="0"/>
              <a:t> Similarities and Differences in OLTP and Data Warehousing</a:t>
            </a:r>
          </a:p>
          <a:p>
            <a:r>
              <a:rPr lang="en-US" dirty="0"/>
              <a:t> Processes in Data Warehousing OLTP</a:t>
            </a:r>
          </a:p>
          <a:p>
            <a:r>
              <a:rPr lang="en-US" dirty="0"/>
              <a:t> What is OLAP?</a:t>
            </a:r>
          </a:p>
          <a:p>
            <a:r>
              <a:rPr lang="en-US" dirty="0"/>
              <a:t> Who uses OLAP and WHY?</a:t>
            </a:r>
          </a:p>
          <a:p>
            <a:r>
              <a:rPr lang="en-US" dirty="0"/>
              <a:t> Multi-Dimensional Views</a:t>
            </a:r>
          </a:p>
          <a:p>
            <a:r>
              <a:rPr lang="en-US" dirty="0"/>
              <a:t> Benefits of OLAP</a:t>
            </a:r>
          </a:p>
        </p:txBody>
      </p:sp>
    </p:spTree>
    <p:extLst>
      <p:ext uri="{BB962C8B-B14F-4D97-AF65-F5344CB8AC3E}">
        <p14:creationId xmlns:p14="http://schemas.microsoft.com/office/powerpoint/2010/main" val="357985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9856-0B48-4A79-88FE-74FC57C857D4}"/>
              </a:ext>
            </a:extLst>
          </p:cNvPr>
          <p:cNvSpPr>
            <a:spLocks noGrp="1"/>
          </p:cNvSpPr>
          <p:nvPr>
            <p:ph type="title"/>
          </p:nvPr>
        </p:nvSpPr>
        <p:spPr/>
        <p:txBody>
          <a:bodyPr/>
          <a:lstStyle/>
          <a:p>
            <a:r>
              <a:rPr lang="en-US" b="1" dirty="0"/>
              <a:t>Multi-Dimensional Views</a:t>
            </a:r>
            <a:endParaRPr lang="en-US" dirty="0"/>
          </a:p>
        </p:txBody>
      </p:sp>
      <p:sp>
        <p:nvSpPr>
          <p:cNvPr id="3" name="Content Placeholder 2">
            <a:extLst>
              <a:ext uri="{FF2B5EF4-FFF2-40B4-BE49-F238E27FC236}">
                <a16:creationId xmlns:a16="http://schemas.microsoft.com/office/drawing/2014/main" id="{E696A485-CBEC-423F-B647-650C0B0C0401}"/>
              </a:ext>
            </a:extLst>
          </p:cNvPr>
          <p:cNvSpPr>
            <a:spLocks noGrp="1"/>
          </p:cNvSpPr>
          <p:nvPr>
            <p:ph idx="1"/>
          </p:nvPr>
        </p:nvSpPr>
        <p:spPr>
          <a:xfrm>
            <a:off x="838200" y="1536257"/>
            <a:ext cx="10515600" cy="4852967"/>
          </a:xfrm>
        </p:spPr>
        <p:txBody>
          <a:bodyPr>
            <a:normAutofit/>
          </a:bodyPr>
          <a:lstStyle/>
          <a:p>
            <a:r>
              <a:rPr lang="en-US" dirty="0"/>
              <a:t>Users queries should not be inhibited by the complex to form a query or receive an answer to a query.</a:t>
            </a:r>
          </a:p>
          <a:p>
            <a:r>
              <a:rPr lang="en-US" dirty="0"/>
              <a:t>The benchmark for OLAP performance investigates a server’s ability to provide views based on queries of varying complexity and scope.</a:t>
            </a:r>
          </a:p>
          <a:p>
            <a:pPr marL="0" indent="0">
              <a:buNone/>
            </a:pPr>
            <a:r>
              <a:rPr lang="en-US" dirty="0"/>
              <a:t>       -Basic aggregation on some dimensions</a:t>
            </a:r>
          </a:p>
          <a:p>
            <a:pPr marL="0" indent="0">
              <a:buNone/>
            </a:pPr>
            <a:r>
              <a:rPr lang="en-US" dirty="0"/>
              <a:t>       -More complex calculations are performed on other dimensions</a:t>
            </a:r>
          </a:p>
          <a:p>
            <a:pPr marL="0" indent="0">
              <a:buNone/>
            </a:pPr>
            <a:r>
              <a:rPr lang="en-US" dirty="0"/>
              <a:t>       -Ratios and averages , Variances on sceneries , complex model to </a:t>
            </a:r>
          </a:p>
          <a:p>
            <a:pPr marL="0" indent="0">
              <a:buNone/>
            </a:pPr>
            <a:r>
              <a:rPr lang="en-US" dirty="0"/>
              <a:t>        compute forecasts</a:t>
            </a:r>
          </a:p>
          <a:p>
            <a:r>
              <a:rPr lang="en-US" dirty="0"/>
              <a:t>Consistently quick response times to these queries are imperative to establish a server’s ability to provide MD views of information.</a:t>
            </a:r>
          </a:p>
        </p:txBody>
      </p:sp>
    </p:spTree>
    <p:extLst>
      <p:ext uri="{BB962C8B-B14F-4D97-AF65-F5344CB8AC3E}">
        <p14:creationId xmlns:p14="http://schemas.microsoft.com/office/powerpoint/2010/main" val="1634486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167C-B7FB-4A92-82E5-EF136CAA183A}"/>
              </a:ext>
            </a:extLst>
          </p:cNvPr>
          <p:cNvSpPr>
            <a:spLocks noGrp="1"/>
          </p:cNvSpPr>
          <p:nvPr>
            <p:ph type="title"/>
          </p:nvPr>
        </p:nvSpPr>
        <p:spPr/>
        <p:txBody>
          <a:bodyPr/>
          <a:lstStyle/>
          <a:p>
            <a:r>
              <a:rPr lang="en-US" b="1" dirty="0"/>
              <a:t>Benefits of OLAP</a:t>
            </a:r>
            <a:endParaRPr lang="en-US" dirty="0"/>
          </a:p>
        </p:txBody>
      </p:sp>
      <p:sp>
        <p:nvSpPr>
          <p:cNvPr id="3" name="Content Placeholder 2">
            <a:extLst>
              <a:ext uri="{FF2B5EF4-FFF2-40B4-BE49-F238E27FC236}">
                <a16:creationId xmlns:a16="http://schemas.microsoft.com/office/drawing/2014/main" id="{1E0308D4-CC5A-4D6A-8647-F136C2DF7F25}"/>
              </a:ext>
            </a:extLst>
          </p:cNvPr>
          <p:cNvSpPr>
            <a:spLocks noGrp="1"/>
          </p:cNvSpPr>
          <p:nvPr>
            <p:ph idx="1"/>
          </p:nvPr>
        </p:nvSpPr>
        <p:spPr>
          <a:xfrm>
            <a:off x="838200" y="1540217"/>
            <a:ext cx="10515600" cy="4652239"/>
          </a:xfrm>
        </p:spPr>
        <p:txBody>
          <a:bodyPr>
            <a:normAutofit fontScale="92500" lnSpcReduction="10000"/>
          </a:bodyPr>
          <a:lstStyle/>
          <a:p>
            <a:r>
              <a:rPr lang="en-US" dirty="0"/>
              <a:t>Increase the productivity of managers, developers and whole organizations.</a:t>
            </a:r>
          </a:p>
          <a:p>
            <a:r>
              <a:rPr lang="en-US" dirty="0"/>
              <a:t>Users of OLAP systems become more self-sufficient </a:t>
            </a:r>
            <a:r>
              <a:rPr lang="en-US" dirty="0" err="1"/>
              <a:t>eg.</a:t>
            </a:r>
            <a:r>
              <a:rPr lang="en-US" dirty="0"/>
              <a:t> Managers no longer depend on IT to make schema changes.</a:t>
            </a:r>
          </a:p>
          <a:p>
            <a:r>
              <a:rPr lang="en-US" dirty="0"/>
              <a:t>It allows managers to model problems that would be impossible with less flexible systems</a:t>
            </a:r>
          </a:p>
          <a:p>
            <a:r>
              <a:rPr lang="en-US" dirty="0"/>
              <a:t>Users have more control and timely access to relevant strategic information which results in better decision making.(timeliness, accuracy and relevance)</a:t>
            </a:r>
          </a:p>
          <a:p>
            <a:r>
              <a:rPr lang="en-US" dirty="0"/>
              <a:t>IT developers also benefit from using OLAP specific software as they can deliver applications to users faster.</a:t>
            </a:r>
          </a:p>
          <a:p>
            <a:r>
              <a:rPr lang="en-US" dirty="0"/>
              <a:t>Thus, reducing the application backlog and ensure a better service.</a:t>
            </a:r>
          </a:p>
        </p:txBody>
      </p:sp>
    </p:spTree>
    <p:extLst>
      <p:ext uri="{BB962C8B-B14F-4D97-AF65-F5344CB8AC3E}">
        <p14:creationId xmlns:p14="http://schemas.microsoft.com/office/powerpoint/2010/main" val="41187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AD5D-A474-4AF4-AC34-BAA8F9BB83E4}"/>
              </a:ext>
            </a:extLst>
          </p:cNvPr>
          <p:cNvSpPr>
            <a:spLocks noGrp="1"/>
          </p:cNvSpPr>
          <p:nvPr>
            <p:ph type="title"/>
          </p:nvPr>
        </p:nvSpPr>
        <p:spPr/>
        <p:txBody>
          <a:bodyPr/>
          <a:lstStyle/>
          <a:p>
            <a:r>
              <a:rPr lang="en-US" b="1" dirty="0"/>
              <a:t>Benefits of OLAP</a:t>
            </a:r>
            <a:endParaRPr lang="en-US" dirty="0"/>
          </a:p>
        </p:txBody>
      </p:sp>
      <p:sp>
        <p:nvSpPr>
          <p:cNvPr id="3" name="Content Placeholder 2">
            <a:extLst>
              <a:ext uri="{FF2B5EF4-FFF2-40B4-BE49-F238E27FC236}">
                <a16:creationId xmlns:a16="http://schemas.microsoft.com/office/drawing/2014/main" id="{2D464FFE-6C4F-4E41-B8F4-923822F32840}"/>
              </a:ext>
            </a:extLst>
          </p:cNvPr>
          <p:cNvSpPr>
            <a:spLocks noGrp="1"/>
          </p:cNvSpPr>
          <p:nvPr>
            <p:ph idx="1"/>
          </p:nvPr>
        </p:nvSpPr>
        <p:spPr/>
        <p:txBody>
          <a:bodyPr>
            <a:normAutofit/>
          </a:bodyPr>
          <a:lstStyle/>
          <a:p>
            <a:r>
              <a:rPr lang="en-US" dirty="0"/>
              <a:t>OLAP further reduces the backlog by making its users self-sufficient  to build their own models but yet not relinquishing control over the integrity of the data</a:t>
            </a:r>
          </a:p>
          <a:p>
            <a:r>
              <a:rPr lang="en-US" dirty="0"/>
              <a:t>OLAP software reduces the query load and network traffic on OLTP systems and data warehouses.</a:t>
            </a:r>
          </a:p>
          <a:p>
            <a:r>
              <a:rPr lang="en-US" dirty="0"/>
              <a:t>Thus, OLAP enables organizations as a whole to respond more quickly to market demands, which often results in increased revenue and profitability. The goal of every organization.</a:t>
            </a:r>
          </a:p>
        </p:txBody>
      </p:sp>
    </p:spTree>
    <p:extLst>
      <p:ext uri="{BB962C8B-B14F-4D97-AF65-F5344CB8AC3E}">
        <p14:creationId xmlns:p14="http://schemas.microsoft.com/office/powerpoint/2010/main" val="376987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4DA6-AB9E-4EBB-8E25-74FE79332959}"/>
              </a:ext>
            </a:extLst>
          </p:cNvPr>
          <p:cNvSpPr>
            <a:spLocks noGrp="1"/>
          </p:cNvSpPr>
          <p:nvPr>
            <p:ph type="title"/>
          </p:nvPr>
        </p:nvSpPr>
        <p:spPr>
          <a:xfrm>
            <a:off x="838200" y="515595"/>
            <a:ext cx="10515600" cy="1325563"/>
          </a:xfrm>
        </p:spPr>
        <p:txBody>
          <a:bodyPr/>
          <a:lstStyle/>
          <a:p>
            <a:r>
              <a:rPr lang="en-US" dirty="0"/>
              <a:t>Objective</a:t>
            </a:r>
          </a:p>
        </p:txBody>
      </p:sp>
      <p:sp>
        <p:nvSpPr>
          <p:cNvPr id="3" name="Content Placeholder 2">
            <a:extLst>
              <a:ext uri="{FF2B5EF4-FFF2-40B4-BE49-F238E27FC236}">
                <a16:creationId xmlns:a16="http://schemas.microsoft.com/office/drawing/2014/main" id="{A7DF5C6A-42A7-42E8-98F2-E59F4AFB56E2}"/>
              </a:ext>
            </a:extLst>
          </p:cNvPr>
          <p:cNvSpPr>
            <a:spLocks noGrp="1"/>
          </p:cNvSpPr>
          <p:nvPr>
            <p:ph idx="1"/>
          </p:nvPr>
        </p:nvSpPr>
        <p:spPr>
          <a:xfrm>
            <a:off x="838200" y="1964521"/>
            <a:ext cx="10515600" cy="2364410"/>
          </a:xfrm>
        </p:spPr>
        <p:txBody>
          <a:bodyPr/>
          <a:lstStyle/>
          <a:p>
            <a:r>
              <a:rPr lang="en-US" dirty="0"/>
              <a:t>To introduce OLTP</a:t>
            </a:r>
          </a:p>
          <a:p>
            <a:r>
              <a:rPr lang="en-US" dirty="0"/>
              <a:t>To compare OLTP and Data Warehouse</a:t>
            </a:r>
          </a:p>
          <a:p>
            <a:r>
              <a:rPr lang="en-US" dirty="0"/>
              <a:t>To introduce OLAP</a:t>
            </a:r>
          </a:p>
          <a:p>
            <a:endParaRPr lang="en-US" dirty="0"/>
          </a:p>
        </p:txBody>
      </p:sp>
    </p:spTree>
    <p:extLst>
      <p:ext uri="{BB962C8B-B14F-4D97-AF65-F5344CB8AC3E}">
        <p14:creationId xmlns:p14="http://schemas.microsoft.com/office/powerpoint/2010/main" val="299164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D9B9-F2D9-44FA-9227-82806DABD18D}"/>
              </a:ext>
            </a:extLst>
          </p:cNvPr>
          <p:cNvSpPr>
            <a:spLocks noGrp="1"/>
          </p:cNvSpPr>
          <p:nvPr>
            <p:ph type="title"/>
          </p:nvPr>
        </p:nvSpPr>
        <p:spPr/>
        <p:txBody>
          <a:bodyPr/>
          <a:lstStyle/>
          <a:p>
            <a:pPr algn="ctr"/>
            <a:r>
              <a:rPr lang="en-US" dirty="0"/>
              <a:t>OLTP vs Data Warehouse</a:t>
            </a:r>
          </a:p>
        </p:txBody>
      </p:sp>
      <p:sp>
        <p:nvSpPr>
          <p:cNvPr id="3" name="Content Placeholder 2">
            <a:extLst>
              <a:ext uri="{FF2B5EF4-FFF2-40B4-BE49-F238E27FC236}">
                <a16:creationId xmlns:a16="http://schemas.microsoft.com/office/drawing/2014/main" id="{072AF41E-D799-48AD-AEFF-DB61B1F4797C}"/>
              </a:ext>
            </a:extLst>
          </p:cNvPr>
          <p:cNvSpPr>
            <a:spLocks noGrp="1"/>
          </p:cNvSpPr>
          <p:nvPr>
            <p:ph idx="1"/>
          </p:nvPr>
        </p:nvSpPr>
        <p:spPr/>
        <p:txBody>
          <a:bodyPr/>
          <a:lstStyle/>
          <a:p>
            <a:r>
              <a:rPr lang="en-US" dirty="0"/>
              <a:t>A data base </a:t>
            </a:r>
            <a:r>
              <a:rPr lang="en-US"/>
              <a:t>which is </a:t>
            </a:r>
            <a:r>
              <a:rPr lang="en-US" dirty="0"/>
              <a:t>built for on line transaction processing, OLTP, is generally regarded as inappropriate for warehousing as they have been designed with a different set of need in mind i.e., maximizing transaction capacity and typically having hundreds of table in order not to look out user </a:t>
            </a:r>
            <a:r>
              <a:rPr lang="en-US" dirty="0" err="1"/>
              <a:t>etc</a:t>
            </a:r>
            <a:r>
              <a:rPr lang="en-US" dirty="0"/>
              <a:t>…</a:t>
            </a:r>
          </a:p>
          <a:p>
            <a:r>
              <a:rPr lang="en-US" dirty="0"/>
              <a:t>Data warehouse are interested in query processing as opposed to transaction processing.</a:t>
            </a:r>
          </a:p>
          <a:p>
            <a:r>
              <a:rPr lang="en-US" dirty="0"/>
              <a:t>OLTP systems cannot be receptacle store of repositories of facts and historical data for business analysis.</a:t>
            </a:r>
          </a:p>
        </p:txBody>
      </p:sp>
    </p:spTree>
    <p:extLst>
      <p:ext uri="{BB962C8B-B14F-4D97-AF65-F5344CB8AC3E}">
        <p14:creationId xmlns:p14="http://schemas.microsoft.com/office/powerpoint/2010/main" val="70009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D9B9-F2D9-44FA-9227-82806DABD18D}"/>
              </a:ext>
            </a:extLst>
          </p:cNvPr>
          <p:cNvSpPr>
            <a:spLocks noGrp="1"/>
          </p:cNvSpPr>
          <p:nvPr>
            <p:ph type="title"/>
          </p:nvPr>
        </p:nvSpPr>
        <p:spPr/>
        <p:txBody>
          <a:bodyPr/>
          <a:lstStyle/>
          <a:p>
            <a:pPr algn="ctr"/>
            <a:r>
              <a:rPr lang="en-US" dirty="0"/>
              <a:t>OLTP vs Data Warehouse</a:t>
            </a:r>
          </a:p>
        </p:txBody>
      </p:sp>
      <p:sp>
        <p:nvSpPr>
          <p:cNvPr id="3" name="Content Placeholder 2">
            <a:extLst>
              <a:ext uri="{FF2B5EF4-FFF2-40B4-BE49-F238E27FC236}">
                <a16:creationId xmlns:a16="http://schemas.microsoft.com/office/drawing/2014/main" id="{072AF41E-D799-48AD-AEFF-DB61B1F4797C}"/>
              </a:ext>
            </a:extLst>
          </p:cNvPr>
          <p:cNvSpPr>
            <a:spLocks noGrp="1"/>
          </p:cNvSpPr>
          <p:nvPr>
            <p:ph idx="1"/>
          </p:nvPr>
        </p:nvSpPr>
        <p:spPr/>
        <p:txBody>
          <a:bodyPr/>
          <a:lstStyle/>
          <a:p>
            <a:r>
              <a:rPr lang="en-US" dirty="0"/>
              <a:t>Basically OLTP offers large amounts of raw data, which is not easily understood</a:t>
            </a:r>
          </a:p>
          <a:p>
            <a:r>
              <a:rPr lang="en-US" dirty="0"/>
              <a:t>OLTP cannot quickly answer ad-hoc queries where rapid retrieval is almost impossible.</a:t>
            </a:r>
          </a:p>
          <a:p>
            <a:r>
              <a:rPr lang="en-US" dirty="0"/>
              <a:t>OLTP deals with the data which is inconsistent and changing, duplicate entries exist, entries can be missing and there is an absence of historical data, which is necessary to analyses trends</a:t>
            </a:r>
          </a:p>
          <a:p>
            <a:r>
              <a:rPr lang="en-US" dirty="0"/>
              <a:t>The data warehouse offers the potential to retrieve and analysis information quickly and easily.</a:t>
            </a:r>
          </a:p>
        </p:txBody>
      </p:sp>
    </p:spTree>
    <p:extLst>
      <p:ext uri="{BB962C8B-B14F-4D97-AF65-F5344CB8AC3E}">
        <p14:creationId xmlns:p14="http://schemas.microsoft.com/office/powerpoint/2010/main" val="359853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9855-BF10-4DDF-8D9F-5184A95AE5D0}"/>
              </a:ext>
            </a:extLst>
          </p:cNvPr>
          <p:cNvSpPr>
            <a:spLocks noGrp="1"/>
          </p:cNvSpPr>
          <p:nvPr>
            <p:ph type="title"/>
          </p:nvPr>
        </p:nvSpPr>
        <p:spPr>
          <a:xfrm>
            <a:off x="838200" y="341975"/>
            <a:ext cx="10515600" cy="803919"/>
          </a:xfrm>
        </p:spPr>
        <p:txBody>
          <a:bodyPr/>
          <a:lstStyle/>
          <a:p>
            <a:pPr algn="ctr"/>
            <a:r>
              <a:rPr lang="en-US" dirty="0"/>
              <a:t>OLTP vs Data Warehouse</a:t>
            </a:r>
          </a:p>
        </p:txBody>
      </p:sp>
      <p:pic>
        <p:nvPicPr>
          <p:cNvPr id="5" name="Picture 4">
            <a:extLst>
              <a:ext uri="{FF2B5EF4-FFF2-40B4-BE49-F238E27FC236}">
                <a16:creationId xmlns:a16="http://schemas.microsoft.com/office/drawing/2014/main" id="{C05AEF06-8FED-4784-B1C7-F76D1743C8A6}"/>
              </a:ext>
            </a:extLst>
          </p:cNvPr>
          <p:cNvPicPr>
            <a:picLocks noChangeAspect="1"/>
          </p:cNvPicPr>
          <p:nvPr/>
        </p:nvPicPr>
        <p:blipFill>
          <a:blip r:embed="rId2"/>
          <a:stretch>
            <a:fillRect/>
          </a:stretch>
        </p:blipFill>
        <p:spPr>
          <a:xfrm>
            <a:off x="838199" y="1250066"/>
            <a:ext cx="10515599" cy="5116009"/>
          </a:xfrm>
          <a:prstGeom prst="rect">
            <a:avLst/>
          </a:prstGeom>
        </p:spPr>
      </p:pic>
    </p:spTree>
    <p:extLst>
      <p:ext uri="{BB962C8B-B14F-4D97-AF65-F5344CB8AC3E}">
        <p14:creationId xmlns:p14="http://schemas.microsoft.com/office/powerpoint/2010/main" val="296963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916-14E2-43F0-B2DF-B78169895A3F}"/>
              </a:ext>
            </a:extLst>
          </p:cNvPr>
          <p:cNvSpPr>
            <a:spLocks noGrp="1"/>
          </p:cNvSpPr>
          <p:nvPr>
            <p:ph type="title"/>
          </p:nvPr>
        </p:nvSpPr>
        <p:spPr>
          <a:xfrm>
            <a:off x="838200" y="341975"/>
            <a:ext cx="10515600" cy="1325563"/>
          </a:xfrm>
        </p:spPr>
        <p:txBody>
          <a:bodyPr/>
          <a:lstStyle/>
          <a:p>
            <a:pPr algn="ctr"/>
            <a:r>
              <a:rPr lang="en-US" dirty="0"/>
              <a:t>OLTP vs Data Warehouse</a:t>
            </a:r>
          </a:p>
        </p:txBody>
      </p:sp>
      <p:sp>
        <p:nvSpPr>
          <p:cNvPr id="3" name="Content Placeholder 2">
            <a:extLst>
              <a:ext uri="{FF2B5EF4-FFF2-40B4-BE49-F238E27FC236}">
                <a16:creationId xmlns:a16="http://schemas.microsoft.com/office/drawing/2014/main" id="{5C6FE032-A3CA-485A-9419-55C82F21B981}"/>
              </a:ext>
            </a:extLst>
          </p:cNvPr>
          <p:cNvSpPr>
            <a:spLocks noGrp="1"/>
          </p:cNvSpPr>
          <p:nvPr>
            <p:ph idx="1"/>
          </p:nvPr>
        </p:nvSpPr>
        <p:spPr/>
        <p:txBody>
          <a:bodyPr/>
          <a:lstStyle/>
          <a:p>
            <a:pPr marL="0" indent="0">
              <a:buNone/>
            </a:pPr>
            <a:endParaRPr lang="en-US" dirty="0"/>
          </a:p>
          <a:p>
            <a:pPr marL="0" indent="0">
              <a:buNone/>
            </a:pPr>
            <a:r>
              <a:rPr lang="en-US" dirty="0"/>
              <a:t>“The data warehouse serve a different purpose from that of OLTP systems by allowing business analysis queries to be answered as opposed to “simple aggregation” such as ‘what is the current account balance for this customer?’ Typical data warehouse queries include such things as ‘which product line sells best in middle America and how dose this correlate to demographic data? “</a:t>
            </a:r>
          </a:p>
        </p:txBody>
      </p:sp>
    </p:spTree>
    <p:extLst>
      <p:ext uri="{BB962C8B-B14F-4D97-AF65-F5344CB8AC3E}">
        <p14:creationId xmlns:p14="http://schemas.microsoft.com/office/powerpoint/2010/main" val="206051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DD98-8F92-4F83-A8E3-A909A5B7560B}"/>
              </a:ext>
            </a:extLst>
          </p:cNvPr>
          <p:cNvSpPr>
            <a:spLocks noGrp="1"/>
          </p:cNvSpPr>
          <p:nvPr>
            <p:ph type="title"/>
          </p:nvPr>
        </p:nvSpPr>
        <p:spPr/>
        <p:txBody>
          <a:bodyPr/>
          <a:lstStyle/>
          <a:p>
            <a:r>
              <a:rPr lang="en-US" dirty="0"/>
              <a:t>Processes in Data warehousing OLTP</a:t>
            </a:r>
          </a:p>
        </p:txBody>
      </p:sp>
      <p:sp>
        <p:nvSpPr>
          <p:cNvPr id="3" name="Content Placeholder 2">
            <a:extLst>
              <a:ext uri="{FF2B5EF4-FFF2-40B4-BE49-F238E27FC236}">
                <a16:creationId xmlns:a16="http://schemas.microsoft.com/office/drawing/2014/main" id="{5CB259D1-0976-422F-843C-A243C07B3798}"/>
              </a:ext>
            </a:extLst>
          </p:cNvPr>
          <p:cNvSpPr>
            <a:spLocks noGrp="1"/>
          </p:cNvSpPr>
          <p:nvPr>
            <p:ph idx="1"/>
          </p:nvPr>
        </p:nvSpPr>
        <p:spPr>
          <a:xfrm>
            <a:off x="838200" y="1501534"/>
            <a:ext cx="10515600" cy="4351338"/>
          </a:xfrm>
        </p:spPr>
        <p:txBody>
          <a:bodyPr/>
          <a:lstStyle/>
          <a:p>
            <a:r>
              <a:rPr lang="en-US" dirty="0"/>
              <a:t>The first step in data warehousing is to “insulate” your current operational information, i.e. to preserve the security and integrity of mission- critical OLTP applications, while giving you access to the broadest possible base of data.</a:t>
            </a:r>
          </a:p>
          <a:p>
            <a:r>
              <a:rPr lang="en-US" dirty="0"/>
              <a:t>Data warehousing needs to store and retrieve massive amounts of information. Increasingly, large organizations have found that only parallel processing systems offer sufficient bandwidth.</a:t>
            </a:r>
          </a:p>
          <a:p>
            <a:r>
              <a:rPr lang="en-US" dirty="0"/>
              <a:t>The data warehouse thus retrieves data from a varsity of heterogeneous operational database.</a:t>
            </a:r>
          </a:p>
        </p:txBody>
      </p:sp>
    </p:spTree>
    <p:extLst>
      <p:ext uri="{BB962C8B-B14F-4D97-AF65-F5344CB8AC3E}">
        <p14:creationId xmlns:p14="http://schemas.microsoft.com/office/powerpoint/2010/main" val="90874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DD98-8F92-4F83-A8E3-A909A5B7560B}"/>
              </a:ext>
            </a:extLst>
          </p:cNvPr>
          <p:cNvSpPr>
            <a:spLocks noGrp="1"/>
          </p:cNvSpPr>
          <p:nvPr>
            <p:ph type="title"/>
          </p:nvPr>
        </p:nvSpPr>
        <p:spPr/>
        <p:txBody>
          <a:bodyPr/>
          <a:lstStyle/>
          <a:p>
            <a:r>
              <a:rPr lang="en-US" dirty="0"/>
              <a:t>Processes in Data warehousing OLTP</a:t>
            </a:r>
          </a:p>
        </p:txBody>
      </p:sp>
      <p:sp>
        <p:nvSpPr>
          <p:cNvPr id="3" name="Content Placeholder 2">
            <a:extLst>
              <a:ext uri="{FF2B5EF4-FFF2-40B4-BE49-F238E27FC236}">
                <a16:creationId xmlns:a16="http://schemas.microsoft.com/office/drawing/2014/main" id="{5CB259D1-0976-422F-843C-A243C07B3798}"/>
              </a:ext>
            </a:extLst>
          </p:cNvPr>
          <p:cNvSpPr>
            <a:spLocks noGrp="1"/>
          </p:cNvSpPr>
          <p:nvPr>
            <p:ph idx="1"/>
          </p:nvPr>
        </p:nvSpPr>
        <p:spPr>
          <a:xfrm>
            <a:off x="838200" y="1501534"/>
            <a:ext cx="10515600" cy="4351338"/>
          </a:xfrm>
        </p:spPr>
        <p:txBody>
          <a:bodyPr/>
          <a:lstStyle/>
          <a:p>
            <a:r>
              <a:rPr lang="en-US" dirty="0"/>
              <a:t>The data is then transformed and delivered to the data warehouse/ store based in a selected modal (or mapping definition).</a:t>
            </a:r>
          </a:p>
          <a:p>
            <a:r>
              <a:rPr lang="en-US" dirty="0"/>
              <a:t>The information that describes the modal metadata is the means by which the end user finds and understands the data in the warehouse</a:t>
            </a:r>
          </a:p>
          <a:p>
            <a:r>
              <a:rPr lang="en-US" dirty="0"/>
              <a:t> The metadata should at least contain </a:t>
            </a:r>
          </a:p>
          <a:p>
            <a:pPr marL="0" indent="0">
              <a:buNone/>
            </a:pPr>
            <a:r>
              <a:rPr lang="en-US" dirty="0"/>
              <a:t>      -Structure of the data; </a:t>
            </a:r>
          </a:p>
          <a:p>
            <a:pPr marL="0" indent="0">
              <a:buNone/>
            </a:pPr>
            <a:r>
              <a:rPr lang="en-US" dirty="0"/>
              <a:t>      -Algorithm used for summarization; </a:t>
            </a:r>
          </a:p>
          <a:p>
            <a:pPr marL="0" indent="0">
              <a:buNone/>
            </a:pPr>
            <a:r>
              <a:rPr lang="en-US" dirty="0"/>
              <a:t>      -Mapping from the operational environment to the data warehouse.</a:t>
            </a:r>
          </a:p>
        </p:txBody>
      </p:sp>
    </p:spTree>
    <p:extLst>
      <p:ext uri="{BB962C8B-B14F-4D97-AF65-F5344CB8AC3E}">
        <p14:creationId xmlns:p14="http://schemas.microsoft.com/office/powerpoint/2010/main" val="330174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3410</TotalTime>
  <Words>1469</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Online Transaction Processing</vt:lpstr>
      <vt:lpstr>Agenda</vt:lpstr>
      <vt:lpstr>Objective</vt:lpstr>
      <vt:lpstr>OLTP vs Data Warehouse</vt:lpstr>
      <vt:lpstr>OLTP vs Data Warehouse</vt:lpstr>
      <vt:lpstr>OLTP vs Data Warehouse</vt:lpstr>
      <vt:lpstr>OLTP vs Data Warehouse</vt:lpstr>
      <vt:lpstr>Processes in Data warehousing OLTP</vt:lpstr>
      <vt:lpstr>Processes in Data warehousing OLTP</vt:lpstr>
      <vt:lpstr>Processes in Data warehousing OLTP</vt:lpstr>
      <vt:lpstr>Processes in Data warehousing OLTP</vt:lpstr>
      <vt:lpstr>Processes in Data warehousing OLTP</vt:lpstr>
      <vt:lpstr>Sandwich Paradigm</vt:lpstr>
      <vt:lpstr>What is OLAP ?</vt:lpstr>
      <vt:lpstr>What is OLAP ?</vt:lpstr>
      <vt:lpstr>Who uses OLAP and WHY?</vt:lpstr>
      <vt:lpstr>Who uses OLAP and WHY?</vt:lpstr>
      <vt:lpstr>Who uses OLAP and WHY?</vt:lpstr>
      <vt:lpstr>Multi-Dimensional Views</vt:lpstr>
      <vt:lpstr>Multi-Dimensional Views</vt:lpstr>
      <vt:lpstr>Benefits of OLAP</vt:lpstr>
      <vt:lpstr>Benefits of OLAP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Sudhir Shenai</dc:creator>
  <cp:lastModifiedBy>Sudhir Shenai</cp:lastModifiedBy>
  <cp:revision>44</cp:revision>
  <dcterms:created xsi:type="dcterms:W3CDTF">2020-05-17T23:30:47Z</dcterms:created>
  <dcterms:modified xsi:type="dcterms:W3CDTF">2020-05-22T01:07:44Z</dcterms:modified>
</cp:coreProperties>
</file>