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arta Bold" charset="1" panose="02000503060000020003"/>
      <p:regular r:id="rId10"/>
    </p:embeddedFont>
    <p:embeddedFont>
      <p:font typeface="Aileron Bold" charset="1" panose="00000800000000000000"/>
      <p:regular r:id="rId11"/>
    </p:embeddedFont>
    <p:embeddedFont>
      <p:font typeface="Aileron Ultra-Bold" charset="1" panose="00000A00000000000000"/>
      <p:regular r:id="rId12"/>
    </p:embeddedFont>
    <p:embeddedFont>
      <p:font typeface="Aileron" charset="1" panose="00000500000000000000"/>
      <p:regular r:id="rId13"/>
    </p:embeddedFont>
    <p:embeddedFont>
      <p:font typeface="Aileron Heavy" charset="1" panose="00000A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816744"/>
            <a:ext cx="588961" cy="618185"/>
          </a:xfrm>
          <a:custGeom>
            <a:avLst/>
            <a:gdLst/>
            <a:ahLst/>
            <a:cxnLst/>
            <a:rect r="r" b="b" t="t" l="l"/>
            <a:pathLst>
              <a:path h="618185" w="588961">
                <a:moveTo>
                  <a:pt x="0" y="0"/>
                </a:moveTo>
                <a:lnTo>
                  <a:pt x="588961" y="0"/>
                </a:lnTo>
                <a:lnTo>
                  <a:pt x="588961" y="618185"/>
                </a:lnTo>
                <a:lnTo>
                  <a:pt x="0" y="618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3019425"/>
            <a:ext cx="6425233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37"/>
              </a:lnSpc>
            </a:pPr>
            <a:r>
              <a:rPr lang="en-US" sz="6947" b="true">
                <a:solidFill>
                  <a:srgbClr val="2A2E3A"/>
                </a:solidFill>
                <a:latin typeface="Marta Bold"/>
                <a:ea typeface="Marta Bold"/>
                <a:cs typeface="Marta Bold"/>
                <a:sym typeface="Marta Bold"/>
              </a:rPr>
              <a:t>RAG BASED WEB APPLICATION CHAT BOT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438" y="795648"/>
            <a:ext cx="17229123" cy="6956736"/>
            <a:chOff x="0" y="0"/>
            <a:chExt cx="22972164" cy="92756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365378"/>
              <a:ext cx="22972164" cy="5715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7"/>
                </a:lnSpc>
              </a:pPr>
              <a:r>
                <a:rPr lang="en-US" b="true" sz="3489" spc="348">
                  <a:solidFill>
                    <a:srgbClr val="C2B3C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</a:t>
              </a:r>
            </a:p>
            <a:p>
              <a:pPr algn="l">
                <a:lnSpc>
                  <a:spcPts val="4187"/>
                </a:lnSpc>
              </a:pPr>
            </a:p>
            <a:p>
              <a:pPr algn="l">
                <a:lnSpc>
                  <a:spcPts val="4187"/>
                </a:lnSpc>
              </a:pPr>
            </a:p>
            <a:p>
              <a:pPr algn="ctr">
                <a:lnSpc>
                  <a:spcPts val="4307"/>
                </a:lnSpc>
              </a:pPr>
              <a:r>
                <a:rPr lang="en-US" b="true" sz="3589" spc="358">
                  <a:solidFill>
                    <a:srgbClr val="F4F4F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 TODAY'S DIGITAL WORLD, </a:t>
              </a:r>
              <a:r>
                <a:rPr lang="en-US" b="true" sz="3589" spc="358">
                  <a:solidFill>
                    <a:srgbClr val="FF3131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USERS OFTEN FACE DIFFICULTY IN EXTRACTING RELEVANT INFORMATION</a:t>
              </a:r>
              <a:r>
                <a:rPr lang="en-US" b="true" sz="3589" spc="358">
                  <a:solidFill>
                    <a:srgbClr val="F4F4F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FROM LENGTHY WEBPAGES OR ARTICLES. EXISTING SEARCH FUNCTIONALITIES MAY NOT PROVIDE PRECISE ANSWERS TO USER QUERIES WITHIN SPECIFIC CONTENT.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559030"/>
              <a:ext cx="22972164" cy="716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3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22972164" cy="1820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67"/>
                </a:lnSpc>
              </a:pPr>
              <a:r>
                <a:rPr lang="en-US" sz="8972" b="true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PROBLEM   STATEMENT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-4533900" y="55626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13563600" y="55626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3131" y="615639"/>
            <a:ext cx="17229123" cy="8642661"/>
            <a:chOff x="0" y="0"/>
            <a:chExt cx="22972164" cy="115235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355853"/>
              <a:ext cx="22972164" cy="797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7"/>
                </a:lnSpc>
              </a:pPr>
            </a:p>
            <a:p>
              <a:pPr algn="ctr">
                <a:lnSpc>
                  <a:spcPts val="4307"/>
                </a:lnSpc>
              </a:pPr>
            </a:p>
            <a:p>
              <a:pPr algn="ctr">
                <a:lnSpc>
                  <a:spcPts val="4307"/>
                </a:lnSpc>
              </a:pPr>
            </a:p>
            <a:p>
              <a:pPr algn="ctr">
                <a:lnSpc>
                  <a:spcPts val="4307"/>
                </a:lnSpc>
              </a:pPr>
              <a:r>
                <a:rPr lang="en-US" b="true" sz="3589" spc="358">
                  <a:solidFill>
                    <a:srgbClr val="F4F4F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THIS PROJECT AIMS TO DEVELOP A </a:t>
              </a:r>
              <a:r>
                <a:rPr lang="en-US" b="true" sz="3589" spc="358">
                  <a:solidFill>
                    <a:srgbClr val="FF3131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RETRIEVAL-AUGMENTED GENERATION (RAG) CHATBOT</a:t>
              </a:r>
              <a:r>
                <a:rPr lang="en-US" b="true" sz="3589" spc="358">
                  <a:solidFill>
                    <a:srgbClr val="F4F4F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THAT ALLOWS USERS TO INPUT A WEBPAGE URL AND ASK QUESTIONS DIRECTLY BASED ON THE CONTENT OF THE PAGE. THE CHATBOT WILL PROCESS THE CONTENT, RETRIEVE RELEVANT INFORMATION, AND </a:t>
              </a:r>
              <a:r>
                <a:rPr lang="en-US" b="true" sz="3589" spc="358">
                  <a:solidFill>
                    <a:srgbClr val="FF3131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PROVIDE ACCURATE</a:t>
              </a:r>
              <a:r>
                <a:rPr lang="en-US" b="true" sz="3589" spc="358">
                  <a:solidFill>
                    <a:srgbClr val="F4F4F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, CONTEXT-AWARE ANSWERS TO USER INQUIRIES. THE </a:t>
              </a:r>
              <a:r>
                <a:rPr lang="en-US" b="true" sz="3589" spc="358">
                  <a:solidFill>
                    <a:srgbClr val="5E17EB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GOAL IS TO ENHANCE THE EASE AND SPEED OF INFORMATION RETRIEVAL</a:t>
              </a:r>
              <a:r>
                <a:rPr lang="en-US" b="true" sz="3589" spc="358">
                  <a:solidFill>
                    <a:srgbClr val="F4F4F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FROM WEB CONTENT.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0806930"/>
              <a:ext cx="22972164" cy="716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3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22972164" cy="1820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67"/>
                </a:lnSpc>
              </a:pPr>
              <a:r>
                <a:rPr lang="en-US" sz="8972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SOLUTION 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-4533900" y="55626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13563600" y="5562600"/>
            <a:ext cx="9258300" cy="0"/>
          </a:xfrm>
          <a:prstGeom prst="line">
            <a:avLst/>
          </a:prstGeom>
          <a:ln cap="flat" w="190500">
            <a:solidFill>
              <a:srgbClr val="A08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515133" y="1028700"/>
          <a:ext cx="7706067" cy="8427720"/>
        </p:xfrm>
        <a:graphic>
          <a:graphicData uri="http://schemas.openxmlformats.org/drawingml/2006/table">
            <a:tbl>
              <a:tblPr/>
              <a:tblGrid>
                <a:gridCol w="7706067"/>
              </a:tblGrid>
              <a:tr h="1706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1</a:t>
                      </a:r>
                      <a:endParaRPr lang="en-US" sz="110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en-US" sz="28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LANG CHAIN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706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2</a:t>
                      </a:r>
                      <a:endParaRPr lang="en-US" sz="110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en-US" sz="28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GROQ - INFERENCE ENGINE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5E89"/>
                    </a:solidFill>
                  </a:tcPr>
                </a:tc>
              </a:tr>
              <a:tr h="1641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3</a:t>
                      </a:r>
                      <a:endParaRPr lang="en-US" sz="1100"/>
                    </a:p>
                    <a:p>
                      <a:pPr algn="ctr">
                        <a:lnSpc>
                          <a:spcPts val="3779"/>
                        </a:lnSpc>
                      </a:pPr>
                      <a:r>
                        <a:rPr lang="en-US" sz="26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MISTRAL LLM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77B6"/>
                    </a:solidFill>
                  </a:tcPr>
                </a:tc>
              </a:tr>
              <a:tr h="16650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4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HUGGING FACE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8AAD"/>
                    </a:solidFill>
                  </a:tcPr>
                </a:tc>
              </a:tr>
              <a:tr h="1706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5</a:t>
                      </a:r>
                      <a:endParaRPr lang="en-US" sz="110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FAISS - VECTOR DATABASE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3C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8878502" y="1028700"/>
            <a:ext cx="1273262" cy="1481614"/>
            <a:chOff x="0" y="0"/>
            <a:chExt cx="1697682" cy="19754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8878502" y="2715697"/>
            <a:ext cx="1273262" cy="1481614"/>
            <a:chOff x="0" y="0"/>
            <a:chExt cx="1697682" cy="197548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878502" y="6129893"/>
            <a:ext cx="1273262" cy="1481614"/>
            <a:chOff x="0" y="0"/>
            <a:chExt cx="1697682" cy="197548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8878502" y="7776686"/>
            <a:ext cx="1273262" cy="1481614"/>
            <a:chOff x="0" y="0"/>
            <a:chExt cx="1697682" cy="197548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8878502" y="4402693"/>
            <a:ext cx="1273262" cy="1481614"/>
            <a:chOff x="0" y="0"/>
            <a:chExt cx="1697682" cy="197548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697682" cy="1975485"/>
              <a:chOff x="0" y="0"/>
              <a:chExt cx="6985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46612" y="170603"/>
              <a:ext cx="1404458" cy="1634279"/>
              <a:chOff x="0" y="0"/>
              <a:chExt cx="6985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Freeform 38" id="38"/>
          <p:cNvSpPr/>
          <p:nvPr/>
        </p:nvSpPr>
        <p:spPr>
          <a:xfrm flipH="false" flipV="false" rot="0">
            <a:off x="9001172" y="1497476"/>
            <a:ext cx="1027922" cy="544063"/>
          </a:xfrm>
          <a:custGeom>
            <a:avLst/>
            <a:gdLst/>
            <a:ahLst/>
            <a:cxnLst/>
            <a:rect r="r" b="b" t="t" l="l"/>
            <a:pathLst>
              <a:path h="544063" w="1027922">
                <a:moveTo>
                  <a:pt x="0" y="0"/>
                </a:moveTo>
                <a:lnTo>
                  <a:pt x="1027922" y="0"/>
                </a:lnTo>
                <a:lnTo>
                  <a:pt x="1027922" y="544062"/>
                </a:lnTo>
                <a:lnTo>
                  <a:pt x="0" y="544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025701" y="3254829"/>
            <a:ext cx="1003392" cy="403349"/>
          </a:xfrm>
          <a:custGeom>
            <a:avLst/>
            <a:gdLst/>
            <a:ahLst/>
            <a:cxnLst/>
            <a:rect r="r" b="b" t="t" l="l"/>
            <a:pathLst>
              <a:path h="403349" w="1003392">
                <a:moveTo>
                  <a:pt x="0" y="0"/>
                </a:moveTo>
                <a:lnTo>
                  <a:pt x="1003393" y="0"/>
                </a:lnTo>
                <a:lnTo>
                  <a:pt x="1003393" y="403349"/>
                </a:lnTo>
                <a:lnTo>
                  <a:pt x="0" y="403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8850460" y="4730361"/>
            <a:ext cx="1353876" cy="866481"/>
          </a:xfrm>
          <a:custGeom>
            <a:avLst/>
            <a:gdLst/>
            <a:ahLst/>
            <a:cxnLst/>
            <a:rect r="r" b="b" t="t" l="l"/>
            <a:pathLst>
              <a:path h="866481" w="1353876">
                <a:moveTo>
                  <a:pt x="0" y="0"/>
                </a:moveTo>
                <a:lnTo>
                  <a:pt x="1353875" y="0"/>
                </a:lnTo>
                <a:lnTo>
                  <a:pt x="1353875" y="866481"/>
                </a:lnTo>
                <a:lnTo>
                  <a:pt x="0" y="866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014343" y="6560582"/>
            <a:ext cx="1001580" cy="625987"/>
          </a:xfrm>
          <a:custGeom>
            <a:avLst/>
            <a:gdLst/>
            <a:ahLst/>
            <a:cxnLst/>
            <a:rect r="r" b="b" t="t" l="l"/>
            <a:pathLst>
              <a:path h="625987" w="1001580">
                <a:moveTo>
                  <a:pt x="0" y="0"/>
                </a:moveTo>
                <a:lnTo>
                  <a:pt x="1001580" y="0"/>
                </a:lnTo>
                <a:lnTo>
                  <a:pt x="1001580" y="625987"/>
                </a:lnTo>
                <a:lnTo>
                  <a:pt x="0" y="625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9121258" y="8149429"/>
            <a:ext cx="812279" cy="736128"/>
          </a:xfrm>
          <a:custGeom>
            <a:avLst/>
            <a:gdLst/>
            <a:ahLst/>
            <a:cxnLst/>
            <a:rect r="r" b="b" t="t" l="l"/>
            <a:pathLst>
              <a:path h="736128" w="812279">
                <a:moveTo>
                  <a:pt x="0" y="0"/>
                </a:moveTo>
                <a:lnTo>
                  <a:pt x="812279" y="0"/>
                </a:lnTo>
                <a:lnTo>
                  <a:pt x="812279" y="736128"/>
                </a:lnTo>
                <a:lnTo>
                  <a:pt x="0" y="7361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028700" y="4176710"/>
            <a:ext cx="6775692" cy="125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4"/>
              </a:lnSpc>
            </a:pPr>
            <a:r>
              <a:rPr lang="en-US" b="true" sz="7757" spc="232">
                <a:solidFill>
                  <a:srgbClr val="9777B6"/>
                </a:solidFill>
                <a:latin typeface="Aileron Heavy"/>
                <a:ea typeface="Aileron Heavy"/>
                <a:cs typeface="Aileron Heavy"/>
                <a:sym typeface="Aileron Heavy"/>
              </a:rPr>
              <a:t>TECH STACK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DAGXEx24AtY</dc:identifier>
  <dcterms:modified xsi:type="dcterms:W3CDTF">2011-08-01T06:04:30Z</dcterms:modified>
  <cp:revision>1</cp:revision>
  <dc:title>RAG BASED WEB APPLICATION CHAT BOT</dc:title>
</cp:coreProperties>
</file>