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6" r:id="rId4"/>
    <p:sldId id="275" r:id="rId5"/>
    <p:sldId id="272" r:id="rId6"/>
    <p:sldId id="273" r:id="rId7"/>
    <p:sldId id="263" r:id="rId8"/>
    <p:sldId id="276" r:id="rId9"/>
    <p:sldId id="268" r:id="rId10"/>
    <p:sldId id="269"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2A762-45FE-4902-9094-D79F19A65208}" v="6" dt="2024-04-26T04:40:55.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garyfox.co/canvas-models/how-to-use-business-model-canvas-gui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08BE-AF73-43C7-A68D-742140CD3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9C2D10-E6CB-480B-B254-46CE903350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1938B4-172D-45C3-A9ED-AA99B540D88E}"/>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5" name="Footer Placeholder 4">
            <a:extLst>
              <a:ext uri="{FF2B5EF4-FFF2-40B4-BE49-F238E27FC236}">
                <a16:creationId xmlns:a16="http://schemas.microsoft.com/office/drawing/2014/main" id="{52CE5766-8F6E-4E42-81BD-292D06DCF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3CF7B-39DA-4B24-BF00-70DBD21DB137}"/>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347093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39F-DEB2-4E76-BE29-6667386AF0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74BB59-334A-401A-80AC-2026833D71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CD640D-2960-436B-9481-36CF2FDBE135}"/>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5" name="Footer Placeholder 4">
            <a:extLst>
              <a:ext uri="{FF2B5EF4-FFF2-40B4-BE49-F238E27FC236}">
                <a16:creationId xmlns:a16="http://schemas.microsoft.com/office/drawing/2014/main" id="{C6220A29-34A4-4AAC-AEA4-AB2C7D5AC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BB7D5B-BF7C-47BD-81DD-678C45E8134D}"/>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419201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0AA50-F849-4BEF-8A5F-3847A9C1A5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A97294-3297-4D3B-BD6B-99A4BC3807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59D2B-68C0-4236-8392-AC91FE74C6EF}"/>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5" name="Footer Placeholder 4">
            <a:extLst>
              <a:ext uri="{FF2B5EF4-FFF2-40B4-BE49-F238E27FC236}">
                <a16:creationId xmlns:a16="http://schemas.microsoft.com/office/drawing/2014/main" id="{9045C24E-D31F-4647-BFC5-2A62C287C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DC4A4-866B-4DC6-9F08-278EBCCEECA2}"/>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1839301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B56D2E-4A9F-8148-8DB7-D7E926F23381}"/>
              </a:ext>
            </a:extLst>
          </p:cNvPr>
          <p:cNvSpPr/>
          <p:nvPr userDrawn="1"/>
        </p:nvSpPr>
        <p:spPr>
          <a:xfrm>
            <a:off x="199972" y="6321927"/>
            <a:ext cx="7899008" cy="461665"/>
          </a:xfrm>
          <a:prstGeom prst="rect">
            <a:avLst/>
          </a:prstGeom>
        </p:spPr>
        <p:txBody>
          <a:bodyPr wrap="square">
            <a:spAutoFit/>
          </a:bodyPr>
          <a:lstStyle/>
          <a:p>
            <a:r>
              <a:rPr lang="en-US" sz="800" dirty="0"/>
              <a:t>The Business Model Canvas was developed by </a:t>
            </a:r>
            <a:r>
              <a:rPr lang="en-US" sz="800" dirty="0" err="1"/>
              <a:t>Strategyzer</a:t>
            </a:r>
            <a:r>
              <a:rPr lang="en-US" sz="800" dirty="0"/>
              <a:t> (Alexander Osterwalder and Yves Pigneur) </a:t>
            </a:r>
          </a:p>
          <a:p>
            <a:r>
              <a:rPr lang="en-US" sz="800" dirty="0"/>
              <a:t>This work is licensed under the Creative Commons Attribution-Share Alike 3.0 </a:t>
            </a:r>
            <a:r>
              <a:rPr lang="en-US" sz="800" dirty="0" err="1"/>
              <a:t>Unported</a:t>
            </a:r>
            <a:r>
              <a:rPr lang="en-US" sz="800" dirty="0"/>
              <a:t> License. To view a copy of this license, visit:</a:t>
            </a:r>
          </a:p>
          <a:p>
            <a:r>
              <a:rPr lang="en-US" sz="800" dirty="0"/>
              <a:t>http://</a:t>
            </a:r>
            <a:r>
              <a:rPr lang="en-US" sz="800" dirty="0" err="1"/>
              <a:t>creativecommons.org</a:t>
            </a:r>
            <a:r>
              <a:rPr lang="en-US" sz="800" dirty="0"/>
              <a:t>/licenses/by-</a:t>
            </a:r>
            <a:r>
              <a:rPr lang="en-US" sz="800" dirty="0" err="1"/>
              <a:t>sa</a:t>
            </a:r>
            <a:r>
              <a:rPr lang="en-US" sz="800" dirty="0"/>
              <a:t>/3.0/ or send a letter to Creative Commons, 171 Second Street, Suite 300, San Francisco, California, 94105, USA.</a:t>
            </a:r>
          </a:p>
        </p:txBody>
      </p:sp>
      <p:sp>
        <p:nvSpPr>
          <p:cNvPr id="8" name="TextBox 7">
            <a:extLst>
              <a:ext uri="{FF2B5EF4-FFF2-40B4-BE49-F238E27FC236}">
                <a16:creationId xmlns:a16="http://schemas.microsoft.com/office/drawing/2014/main" id="{668DEC89-990F-4342-9E5A-CA01CCBA7714}"/>
              </a:ext>
            </a:extLst>
          </p:cNvPr>
          <p:cNvSpPr txBox="1"/>
          <p:nvPr userDrawn="1"/>
        </p:nvSpPr>
        <p:spPr>
          <a:xfrm>
            <a:off x="199972" y="6005311"/>
            <a:ext cx="1174728" cy="261610"/>
          </a:xfrm>
          <a:prstGeom prst="rect">
            <a:avLst/>
          </a:prstGeom>
          <a:noFill/>
        </p:spPr>
        <p:txBody>
          <a:bodyPr wrap="square" rtlCol="0">
            <a:spAutoFit/>
          </a:bodyPr>
          <a:lstStyle/>
          <a:p>
            <a:pPr algn="l"/>
            <a:r>
              <a:rPr lang="en-US" sz="1100" b="0" i="1" dirty="0">
                <a:solidFill>
                  <a:schemeClr val="bg2">
                    <a:lumMod val="25000"/>
                  </a:schemeClr>
                </a:solidFill>
              </a:rPr>
              <a:t>Designed for:</a:t>
            </a:r>
          </a:p>
        </p:txBody>
      </p:sp>
      <p:sp>
        <p:nvSpPr>
          <p:cNvPr id="9" name="TextBox 8">
            <a:extLst>
              <a:ext uri="{FF2B5EF4-FFF2-40B4-BE49-F238E27FC236}">
                <a16:creationId xmlns:a16="http://schemas.microsoft.com/office/drawing/2014/main" id="{5933F3BF-7571-DF45-A7BD-B212028B5315}"/>
              </a:ext>
            </a:extLst>
          </p:cNvPr>
          <p:cNvSpPr txBox="1"/>
          <p:nvPr userDrawn="1"/>
        </p:nvSpPr>
        <p:spPr>
          <a:xfrm>
            <a:off x="4439632" y="6005311"/>
            <a:ext cx="1174728" cy="261610"/>
          </a:xfrm>
          <a:prstGeom prst="rect">
            <a:avLst/>
          </a:prstGeom>
          <a:noFill/>
        </p:spPr>
        <p:txBody>
          <a:bodyPr wrap="square" rtlCol="0">
            <a:spAutoFit/>
          </a:bodyPr>
          <a:lstStyle/>
          <a:p>
            <a:pPr algn="l"/>
            <a:r>
              <a:rPr lang="en-US" sz="1100" b="0" i="1" dirty="0">
                <a:solidFill>
                  <a:schemeClr val="bg2">
                    <a:lumMod val="25000"/>
                  </a:schemeClr>
                </a:solidFill>
              </a:rPr>
              <a:t>Designed by:</a:t>
            </a:r>
          </a:p>
        </p:txBody>
      </p:sp>
      <p:sp>
        <p:nvSpPr>
          <p:cNvPr id="10" name="TextBox 9">
            <a:extLst>
              <a:ext uri="{FF2B5EF4-FFF2-40B4-BE49-F238E27FC236}">
                <a16:creationId xmlns:a16="http://schemas.microsoft.com/office/drawing/2014/main" id="{A11CD2BD-687C-8E40-901D-A39D46FF55E5}"/>
              </a:ext>
            </a:extLst>
          </p:cNvPr>
          <p:cNvSpPr txBox="1"/>
          <p:nvPr userDrawn="1"/>
        </p:nvSpPr>
        <p:spPr>
          <a:xfrm>
            <a:off x="8600030" y="6005311"/>
            <a:ext cx="742248" cy="261610"/>
          </a:xfrm>
          <a:prstGeom prst="rect">
            <a:avLst/>
          </a:prstGeom>
          <a:noFill/>
        </p:spPr>
        <p:txBody>
          <a:bodyPr wrap="square" rtlCol="0">
            <a:spAutoFit/>
          </a:bodyPr>
          <a:lstStyle/>
          <a:p>
            <a:pPr algn="l"/>
            <a:r>
              <a:rPr lang="en-US" sz="1100" b="0" i="1" dirty="0">
                <a:solidFill>
                  <a:schemeClr val="bg2">
                    <a:lumMod val="25000"/>
                  </a:schemeClr>
                </a:solidFill>
              </a:rPr>
              <a:t>Version:</a:t>
            </a:r>
          </a:p>
        </p:txBody>
      </p:sp>
      <p:sp>
        <p:nvSpPr>
          <p:cNvPr id="11" name="Text Placeholder 68">
            <a:extLst>
              <a:ext uri="{FF2B5EF4-FFF2-40B4-BE49-F238E27FC236}">
                <a16:creationId xmlns:a16="http://schemas.microsoft.com/office/drawing/2014/main" id="{A00CD0F5-8066-7647-A655-1848DB428490}"/>
              </a:ext>
            </a:extLst>
          </p:cNvPr>
          <p:cNvSpPr>
            <a:spLocks noGrp="1"/>
          </p:cNvSpPr>
          <p:nvPr>
            <p:ph type="body" sz="quarter" idx="16" hasCustomPrompt="1"/>
          </p:nvPr>
        </p:nvSpPr>
        <p:spPr>
          <a:xfrm>
            <a:off x="1121041" y="5975670"/>
            <a:ext cx="2767012" cy="352425"/>
          </a:xfrm>
          <a:ln w="9525">
            <a:solidFill>
              <a:schemeClr val="bg1">
                <a:lumMod val="65000"/>
              </a:schemeClr>
            </a:solidFill>
            <a:prstDash val="dash"/>
          </a:ln>
        </p:spPr>
        <p:txBody>
          <a:bodyPr lIns="90000" anchor="ctr" anchorCtr="0">
            <a:normAutofit/>
          </a:bodyPr>
          <a:lstStyle>
            <a:lvl1pPr marL="0" indent="0">
              <a:buNone/>
              <a:defRPr sz="1200">
                <a:solidFill>
                  <a:schemeClr val="bg2">
                    <a:lumMod val="25000"/>
                  </a:schemeClr>
                </a:solidFill>
              </a:defRPr>
            </a:lvl1pPr>
          </a:lstStyle>
          <a:p>
            <a:pPr lvl="0"/>
            <a:r>
              <a:rPr lang="en-GB" dirty="0"/>
              <a:t>Click to edit add text</a:t>
            </a:r>
            <a:endParaRPr lang="en-US" dirty="0"/>
          </a:p>
        </p:txBody>
      </p:sp>
      <p:sp>
        <p:nvSpPr>
          <p:cNvPr id="12" name="Text Placeholder 72">
            <a:extLst>
              <a:ext uri="{FF2B5EF4-FFF2-40B4-BE49-F238E27FC236}">
                <a16:creationId xmlns:a16="http://schemas.microsoft.com/office/drawing/2014/main" id="{9CB6F15C-F394-8446-A25A-1A5ABDE74933}"/>
              </a:ext>
            </a:extLst>
          </p:cNvPr>
          <p:cNvSpPr>
            <a:spLocks noGrp="1"/>
          </p:cNvSpPr>
          <p:nvPr>
            <p:ph type="body" sz="quarter" idx="17" hasCustomPrompt="1"/>
          </p:nvPr>
        </p:nvSpPr>
        <p:spPr>
          <a:xfrm>
            <a:off x="5352907" y="5975626"/>
            <a:ext cx="2767011" cy="369332"/>
          </a:xfrm>
          <a:ln w="9525">
            <a:solidFill>
              <a:schemeClr val="bg1">
                <a:lumMod val="65000"/>
              </a:schemeClr>
            </a:solidFill>
            <a:prstDash val="dash"/>
          </a:ln>
        </p:spPr>
        <p:txBody>
          <a:bodyPr vert="horz" lIns="90000" tIns="45720" rIns="91440" bIns="45720" rtlCol="0" anchor="ctr" anchorCtr="0">
            <a:normAutofit/>
          </a:bodyPr>
          <a:lstStyle>
            <a:lvl1pPr>
              <a:defRPr lang="en-US" sz="1200" dirty="0">
                <a:solidFill>
                  <a:schemeClr val="bg2">
                    <a:lumMod val="25000"/>
                  </a:schemeClr>
                </a:solidFill>
              </a:defRPr>
            </a:lvl1pPr>
          </a:lstStyle>
          <a:p>
            <a:pPr marL="0" lvl="0" indent="0">
              <a:buNone/>
            </a:pPr>
            <a:r>
              <a:rPr lang="en-GB" dirty="0"/>
              <a:t>Click to edit add text</a:t>
            </a:r>
            <a:endParaRPr lang="en-US" dirty="0"/>
          </a:p>
        </p:txBody>
      </p:sp>
      <p:sp>
        <p:nvSpPr>
          <p:cNvPr id="13" name="Text Placeholder 74">
            <a:extLst>
              <a:ext uri="{FF2B5EF4-FFF2-40B4-BE49-F238E27FC236}">
                <a16:creationId xmlns:a16="http://schemas.microsoft.com/office/drawing/2014/main" id="{06A2F48E-1BF2-F24A-A2CF-6B7D687DB1A5}"/>
              </a:ext>
            </a:extLst>
          </p:cNvPr>
          <p:cNvSpPr>
            <a:spLocks noGrp="1"/>
          </p:cNvSpPr>
          <p:nvPr>
            <p:ph type="body" sz="quarter" idx="18" hasCustomPrompt="1"/>
          </p:nvPr>
        </p:nvSpPr>
        <p:spPr>
          <a:xfrm>
            <a:off x="9187394" y="5963487"/>
            <a:ext cx="2776537" cy="368300"/>
          </a:xfrm>
          <a:ln w="9525">
            <a:solidFill>
              <a:schemeClr val="bg1">
                <a:lumMod val="65000"/>
              </a:schemeClr>
            </a:solidFill>
            <a:prstDash val="dash"/>
          </a:ln>
        </p:spPr>
        <p:txBody>
          <a:bodyPr vert="horz" lIns="90000" tIns="45720" rIns="91440" bIns="45720" rtlCol="0" anchor="ctr" anchorCtr="0">
            <a:normAutofit/>
          </a:bodyPr>
          <a:lstStyle>
            <a:lvl1pPr>
              <a:defRPr lang="en-US" sz="1200" dirty="0">
                <a:solidFill>
                  <a:schemeClr val="bg2">
                    <a:lumMod val="25000"/>
                  </a:schemeClr>
                </a:solidFill>
              </a:defRPr>
            </a:lvl1pPr>
          </a:lstStyle>
          <a:p>
            <a:pPr marL="0" lvl="0" indent="0">
              <a:buNone/>
            </a:pPr>
            <a:r>
              <a:rPr lang="en-GB" dirty="0"/>
              <a:t>Click to edit add text</a:t>
            </a:r>
            <a:endParaRPr lang="en-US" dirty="0"/>
          </a:p>
        </p:txBody>
      </p:sp>
      <p:sp>
        <p:nvSpPr>
          <p:cNvPr id="14" name="Rectangle 13">
            <a:extLst>
              <a:ext uri="{FF2B5EF4-FFF2-40B4-BE49-F238E27FC236}">
                <a16:creationId xmlns:a16="http://schemas.microsoft.com/office/drawing/2014/main" id="{D2B91B1D-9E3A-3C49-AE55-387B596FAD1A}"/>
              </a:ext>
            </a:extLst>
          </p:cNvPr>
          <p:cNvSpPr/>
          <p:nvPr userDrawn="1"/>
        </p:nvSpPr>
        <p:spPr>
          <a:xfrm>
            <a:off x="249481" y="469335"/>
            <a:ext cx="2352792" cy="4124960"/>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E9747D-5B64-C843-B92D-F702B3DBB9B3}"/>
              </a:ext>
            </a:extLst>
          </p:cNvPr>
          <p:cNvSpPr/>
          <p:nvPr userDrawn="1"/>
        </p:nvSpPr>
        <p:spPr>
          <a:xfrm>
            <a:off x="4955065" y="469335"/>
            <a:ext cx="2352792" cy="4124960"/>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F23AAF-7624-4D4F-A445-871AE5C484A9}"/>
              </a:ext>
            </a:extLst>
          </p:cNvPr>
          <p:cNvSpPr/>
          <p:nvPr userDrawn="1"/>
        </p:nvSpPr>
        <p:spPr>
          <a:xfrm>
            <a:off x="9660648" y="469335"/>
            <a:ext cx="2352792" cy="4124960"/>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AC2998-1990-AE48-81B5-C9E8BAF9D917}"/>
              </a:ext>
            </a:extLst>
          </p:cNvPr>
          <p:cNvSpPr/>
          <p:nvPr userDrawn="1"/>
        </p:nvSpPr>
        <p:spPr>
          <a:xfrm>
            <a:off x="2602274" y="469335"/>
            <a:ext cx="2352792" cy="2061031"/>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209C0F-A8A7-4449-8CF1-914A8618EE5D}"/>
              </a:ext>
            </a:extLst>
          </p:cNvPr>
          <p:cNvSpPr/>
          <p:nvPr userDrawn="1"/>
        </p:nvSpPr>
        <p:spPr>
          <a:xfrm>
            <a:off x="2602273" y="2533264"/>
            <a:ext cx="2352792" cy="2061031"/>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7482391-5621-8E45-8232-7B4B3C457068}"/>
              </a:ext>
            </a:extLst>
          </p:cNvPr>
          <p:cNvSpPr/>
          <p:nvPr userDrawn="1"/>
        </p:nvSpPr>
        <p:spPr>
          <a:xfrm>
            <a:off x="7307856" y="469335"/>
            <a:ext cx="2352792" cy="2061031"/>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ABE915E-7AA8-734A-920B-3C0AFBA4162A}"/>
              </a:ext>
            </a:extLst>
          </p:cNvPr>
          <p:cNvSpPr/>
          <p:nvPr userDrawn="1"/>
        </p:nvSpPr>
        <p:spPr>
          <a:xfrm>
            <a:off x="7307855" y="2533264"/>
            <a:ext cx="2352792" cy="2061031"/>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6">
            <a:extLst>
              <a:ext uri="{FF2B5EF4-FFF2-40B4-BE49-F238E27FC236}">
                <a16:creationId xmlns:a16="http://schemas.microsoft.com/office/drawing/2014/main" id="{598B7110-A296-8D4C-9B48-90896BB693ED}"/>
              </a:ext>
            </a:extLst>
          </p:cNvPr>
          <p:cNvSpPr>
            <a:spLocks noGrp="1"/>
          </p:cNvSpPr>
          <p:nvPr userDrawn="1">
            <p:ph type="body" sz="quarter" idx="11" hasCustomPrompt="1"/>
          </p:nvPr>
        </p:nvSpPr>
        <p:spPr>
          <a:xfrm>
            <a:off x="287957" y="845220"/>
            <a:ext cx="2243396" cy="3587608"/>
          </a:xfrm>
        </p:spPr>
        <p:txBody>
          <a:bodyPr>
            <a:noAutofit/>
          </a:bodyPr>
          <a:lstStyle>
            <a:lvl1pPr marL="0" indent="0">
              <a:spcBef>
                <a:spcPts val="0"/>
              </a:spcBef>
              <a:buNone/>
              <a:defRPr sz="14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add text</a:t>
            </a:r>
            <a:endParaRPr lang="en-US" dirty="0"/>
          </a:p>
        </p:txBody>
      </p:sp>
      <p:sp>
        <p:nvSpPr>
          <p:cNvPr id="26" name="TextBox 25">
            <a:extLst>
              <a:ext uri="{FF2B5EF4-FFF2-40B4-BE49-F238E27FC236}">
                <a16:creationId xmlns:a16="http://schemas.microsoft.com/office/drawing/2014/main" id="{748581A5-F24D-5E42-B217-8629F1EE10C2}"/>
              </a:ext>
            </a:extLst>
          </p:cNvPr>
          <p:cNvSpPr txBox="1"/>
          <p:nvPr userDrawn="1"/>
        </p:nvSpPr>
        <p:spPr>
          <a:xfrm>
            <a:off x="278209" y="503387"/>
            <a:ext cx="2275847" cy="307777"/>
          </a:xfrm>
          <a:prstGeom prst="rect">
            <a:avLst/>
          </a:prstGeom>
          <a:noFill/>
        </p:spPr>
        <p:txBody>
          <a:bodyPr wrap="square" rtlCol="0">
            <a:spAutoFit/>
          </a:bodyPr>
          <a:lstStyle/>
          <a:p>
            <a:pPr algn="l"/>
            <a:r>
              <a:rPr lang="en-US" sz="1400" b="1" dirty="0">
                <a:solidFill>
                  <a:schemeClr val="bg2">
                    <a:lumMod val="25000"/>
                  </a:schemeClr>
                </a:solidFill>
              </a:rPr>
              <a:t>KEY PARTNERS</a:t>
            </a:r>
          </a:p>
        </p:txBody>
      </p:sp>
      <p:sp>
        <p:nvSpPr>
          <p:cNvPr id="27" name="TextBox 26">
            <a:extLst>
              <a:ext uri="{FF2B5EF4-FFF2-40B4-BE49-F238E27FC236}">
                <a16:creationId xmlns:a16="http://schemas.microsoft.com/office/drawing/2014/main" id="{99866E1B-BB2E-1D4E-8438-0D619E20435E}"/>
              </a:ext>
            </a:extLst>
          </p:cNvPr>
          <p:cNvSpPr txBox="1"/>
          <p:nvPr userDrawn="1"/>
        </p:nvSpPr>
        <p:spPr>
          <a:xfrm>
            <a:off x="2602272" y="503387"/>
            <a:ext cx="2275847" cy="307777"/>
          </a:xfrm>
          <a:prstGeom prst="rect">
            <a:avLst/>
          </a:prstGeom>
          <a:noFill/>
        </p:spPr>
        <p:txBody>
          <a:bodyPr wrap="square" rtlCol="0">
            <a:spAutoFit/>
          </a:bodyPr>
          <a:lstStyle/>
          <a:p>
            <a:pPr algn="l"/>
            <a:r>
              <a:rPr lang="en-US" sz="1400" b="1" dirty="0">
                <a:solidFill>
                  <a:schemeClr val="bg2">
                    <a:lumMod val="25000"/>
                  </a:schemeClr>
                </a:solidFill>
              </a:rPr>
              <a:t>KEY ACTIVITIES</a:t>
            </a:r>
          </a:p>
        </p:txBody>
      </p:sp>
      <p:sp>
        <p:nvSpPr>
          <p:cNvPr id="28" name="TextBox 27">
            <a:extLst>
              <a:ext uri="{FF2B5EF4-FFF2-40B4-BE49-F238E27FC236}">
                <a16:creationId xmlns:a16="http://schemas.microsoft.com/office/drawing/2014/main" id="{FD729B81-0093-D241-A16C-3450BD7131B3}"/>
              </a:ext>
            </a:extLst>
          </p:cNvPr>
          <p:cNvSpPr txBox="1"/>
          <p:nvPr userDrawn="1"/>
        </p:nvSpPr>
        <p:spPr>
          <a:xfrm>
            <a:off x="4955064" y="503387"/>
            <a:ext cx="2275847" cy="307777"/>
          </a:xfrm>
          <a:prstGeom prst="rect">
            <a:avLst/>
          </a:prstGeom>
          <a:noFill/>
        </p:spPr>
        <p:txBody>
          <a:bodyPr wrap="square" rtlCol="0">
            <a:spAutoFit/>
          </a:bodyPr>
          <a:lstStyle/>
          <a:p>
            <a:pPr algn="l"/>
            <a:r>
              <a:rPr lang="en-US" sz="1400" b="1" dirty="0">
                <a:solidFill>
                  <a:schemeClr val="bg2">
                    <a:lumMod val="25000"/>
                  </a:schemeClr>
                </a:solidFill>
              </a:rPr>
              <a:t>VALUE PROPOSITION</a:t>
            </a:r>
          </a:p>
        </p:txBody>
      </p:sp>
      <p:sp>
        <p:nvSpPr>
          <p:cNvPr id="29" name="TextBox 28">
            <a:extLst>
              <a:ext uri="{FF2B5EF4-FFF2-40B4-BE49-F238E27FC236}">
                <a16:creationId xmlns:a16="http://schemas.microsoft.com/office/drawing/2014/main" id="{62112345-0577-EA4B-B33C-051966B263C4}"/>
              </a:ext>
            </a:extLst>
          </p:cNvPr>
          <p:cNvSpPr txBox="1"/>
          <p:nvPr userDrawn="1"/>
        </p:nvSpPr>
        <p:spPr>
          <a:xfrm>
            <a:off x="7269382" y="503387"/>
            <a:ext cx="2275847" cy="307777"/>
          </a:xfrm>
          <a:prstGeom prst="rect">
            <a:avLst/>
          </a:prstGeom>
          <a:noFill/>
        </p:spPr>
        <p:txBody>
          <a:bodyPr wrap="square" rtlCol="0">
            <a:spAutoFit/>
          </a:bodyPr>
          <a:lstStyle/>
          <a:p>
            <a:pPr algn="l"/>
            <a:r>
              <a:rPr lang="en-US" sz="1400" b="1" dirty="0">
                <a:solidFill>
                  <a:schemeClr val="bg2">
                    <a:lumMod val="25000"/>
                  </a:schemeClr>
                </a:solidFill>
              </a:rPr>
              <a:t>CUSTOMER RELATIONSHIP</a:t>
            </a:r>
          </a:p>
        </p:txBody>
      </p:sp>
      <p:sp>
        <p:nvSpPr>
          <p:cNvPr id="30" name="TextBox 29">
            <a:extLst>
              <a:ext uri="{FF2B5EF4-FFF2-40B4-BE49-F238E27FC236}">
                <a16:creationId xmlns:a16="http://schemas.microsoft.com/office/drawing/2014/main" id="{B432EDB1-D47D-984C-964D-05617A008130}"/>
              </a:ext>
            </a:extLst>
          </p:cNvPr>
          <p:cNvSpPr txBox="1"/>
          <p:nvPr userDrawn="1"/>
        </p:nvSpPr>
        <p:spPr>
          <a:xfrm>
            <a:off x="9660647" y="503387"/>
            <a:ext cx="2275847" cy="307777"/>
          </a:xfrm>
          <a:prstGeom prst="rect">
            <a:avLst/>
          </a:prstGeom>
          <a:noFill/>
        </p:spPr>
        <p:txBody>
          <a:bodyPr wrap="square" rtlCol="0">
            <a:spAutoFit/>
          </a:bodyPr>
          <a:lstStyle/>
          <a:p>
            <a:pPr algn="l"/>
            <a:r>
              <a:rPr lang="en-US" sz="1400" b="1" dirty="0">
                <a:solidFill>
                  <a:schemeClr val="bg2">
                    <a:lumMod val="25000"/>
                  </a:schemeClr>
                </a:solidFill>
              </a:rPr>
              <a:t>CUSTOMER SEGMENTS</a:t>
            </a:r>
          </a:p>
        </p:txBody>
      </p:sp>
      <p:sp>
        <p:nvSpPr>
          <p:cNvPr id="31" name="TextBox 30">
            <a:extLst>
              <a:ext uri="{FF2B5EF4-FFF2-40B4-BE49-F238E27FC236}">
                <a16:creationId xmlns:a16="http://schemas.microsoft.com/office/drawing/2014/main" id="{80CC5E3A-5FEC-F84E-8812-4169504B99CE}"/>
              </a:ext>
            </a:extLst>
          </p:cNvPr>
          <p:cNvSpPr txBox="1"/>
          <p:nvPr userDrawn="1"/>
        </p:nvSpPr>
        <p:spPr>
          <a:xfrm>
            <a:off x="2608295" y="2517634"/>
            <a:ext cx="2275847" cy="307777"/>
          </a:xfrm>
          <a:prstGeom prst="rect">
            <a:avLst/>
          </a:prstGeom>
          <a:noFill/>
        </p:spPr>
        <p:txBody>
          <a:bodyPr wrap="square" rtlCol="0">
            <a:spAutoFit/>
          </a:bodyPr>
          <a:lstStyle/>
          <a:p>
            <a:pPr algn="l"/>
            <a:r>
              <a:rPr lang="en-US" sz="1400" b="1" dirty="0">
                <a:solidFill>
                  <a:schemeClr val="bg2">
                    <a:lumMod val="25000"/>
                  </a:schemeClr>
                </a:solidFill>
              </a:rPr>
              <a:t>KEY RESOURCES</a:t>
            </a:r>
          </a:p>
        </p:txBody>
      </p:sp>
      <p:sp>
        <p:nvSpPr>
          <p:cNvPr id="32" name="TextBox 31">
            <a:extLst>
              <a:ext uri="{FF2B5EF4-FFF2-40B4-BE49-F238E27FC236}">
                <a16:creationId xmlns:a16="http://schemas.microsoft.com/office/drawing/2014/main" id="{357F7D46-C51B-9847-B36E-E62694FD7428}"/>
              </a:ext>
            </a:extLst>
          </p:cNvPr>
          <p:cNvSpPr txBox="1"/>
          <p:nvPr userDrawn="1"/>
        </p:nvSpPr>
        <p:spPr>
          <a:xfrm>
            <a:off x="7288998" y="2532225"/>
            <a:ext cx="2275847" cy="307777"/>
          </a:xfrm>
          <a:prstGeom prst="rect">
            <a:avLst/>
          </a:prstGeom>
          <a:noFill/>
        </p:spPr>
        <p:txBody>
          <a:bodyPr wrap="square" rtlCol="0">
            <a:spAutoFit/>
          </a:bodyPr>
          <a:lstStyle/>
          <a:p>
            <a:pPr algn="l"/>
            <a:r>
              <a:rPr lang="en-US" sz="1400" b="1" dirty="0">
                <a:solidFill>
                  <a:schemeClr val="bg2">
                    <a:lumMod val="25000"/>
                  </a:schemeClr>
                </a:solidFill>
              </a:rPr>
              <a:t>CHANNELS</a:t>
            </a:r>
          </a:p>
        </p:txBody>
      </p:sp>
      <p:grpSp>
        <p:nvGrpSpPr>
          <p:cNvPr id="39" name="Group 38">
            <a:extLst>
              <a:ext uri="{FF2B5EF4-FFF2-40B4-BE49-F238E27FC236}">
                <a16:creationId xmlns:a16="http://schemas.microsoft.com/office/drawing/2014/main" id="{0EFC9B91-1AEC-BE4D-A27A-D48A1411479C}"/>
              </a:ext>
            </a:extLst>
          </p:cNvPr>
          <p:cNvGrpSpPr/>
          <p:nvPr userDrawn="1"/>
        </p:nvGrpSpPr>
        <p:grpSpPr>
          <a:xfrm>
            <a:off x="249480" y="4591397"/>
            <a:ext cx="11763960" cy="1241289"/>
            <a:chOff x="249480" y="4437022"/>
            <a:chExt cx="12201038" cy="1241289"/>
          </a:xfrm>
        </p:grpSpPr>
        <p:sp>
          <p:nvSpPr>
            <p:cNvPr id="37" name="Rectangle 36">
              <a:extLst>
                <a:ext uri="{FF2B5EF4-FFF2-40B4-BE49-F238E27FC236}">
                  <a16:creationId xmlns:a16="http://schemas.microsoft.com/office/drawing/2014/main" id="{A79BFE7D-9F47-2748-B33C-A5A8E30CFA1E}"/>
                </a:ext>
              </a:extLst>
            </p:cNvPr>
            <p:cNvSpPr/>
            <p:nvPr userDrawn="1"/>
          </p:nvSpPr>
          <p:spPr>
            <a:xfrm>
              <a:off x="249480" y="4439920"/>
              <a:ext cx="6100519" cy="1238391"/>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E689819-B7DC-DB48-8559-AF5225845575}"/>
                </a:ext>
              </a:extLst>
            </p:cNvPr>
            <p:cNvSpPr/>
            <p:nvPr userDrawn="1"/>
          </p:nvSpPr>
          <p:spPr>
            <a:xfrm>
              <a:off x="6349999" y="4437022"/>
              <a:ext cx="6100519" cy="1238391"/>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07491345-4046-994E-B850-76DC621EFBA1}"/>
              </a:ext>
            </a:extLst>
          </p:cNvPr>
          <p:cNvSpPr txBox="1"/>
          <p:nvPr userDrawn="1"/>
        </p:nvSpPr>
        <p:spPr>
          <a:xfrm>
            <a:off x="255506" y="4607034"/>
            <a:ext cx="2275847" cy="307777"/>
          </a:xfrm>
          <a:prstGeom prst="rect">
            <a:avLst/>
          </a:prstGeom>
          <a:noFill/>
        </p:spPr>
        <p:txBody>
          <a:bodyPr wrap="square" rtlCol="0">
            <a:spAutoFit/>
          </a:bodyPr>
          <a:lstStyle/>
          <a:p>
            <a:pPr algn="l"/>
            <a:r>
              <a:rPr lang="en-US" sz="1400" b="1" dirty="0">
                <a:solidFill>
                  <a:schemeClr val="bg2">
                    <a:lumMod val="25000"/>
                  </a:schemeClr>
                </a:solidFill>
              </a:rPr>
              <a:t>COST STRUCTURE</a:t>
            </a:r>
          </a:p>
        </p:txBody>
      </p:sp>
      <p:sp>
        <p:nvSpPr>
          <p:cNvPr id="41" name="TextBox 40">
            <a:extLst>
              <a:ext uri="{FF2B5EF4-FFF2-40B4-BE49-F238E27FC236}">
                <a16:creationId xmlns:a16="http://schemas.microsoft.com/office/drawing/2014/main" id="{98F5D0F2-A8BE-7046-AB51-EDC717FAABB5}"/>
              </a:ext>
            </a:extLst>
          </p:cNvPr>
          <p:cNvSpPr txBox="1"/>
          <p:nvPr userDrawn="1"/>
        </p:nvSpPr>
        <p:spPr>
          <a:xfrm>
            <a:off x="6150317" y="4609567"/>
            <a:ext cx="2275847" cy="307777"/>
          </a:xfrm>
          <a:prstGeom prst="rect">
            <a:avLst/>
          </a:prstGeom>
          <a:noFill/>
        </p:spPr>
        <p:txBody>
          <a:bodyPr wrap="square" rtlCol="0">
            <a:spAutoFit/>
          </a:bodyPr>
          <a:lstStyle/>
          <a:p>
            <a:pPr algn="l"/>
            <a:r>
              <a:rPr lang="en-US" sz="1400" b="1" dirty="0">
                <a:solidFill>
                  <a:schemeClr val="bg2">
                    <a:lumMod val="25000"/>
                  </a:schemeClr>
                </a:solidFill>
              </a:rPr>
              <a:t>REVENUE STREAMS</a:t>
            </a:r>
          </a:p>
        </p:txBody>
      </p:sp>
      <p:sp>
        <p:nvSpPr>
          <p:cNvPr id="42" name="Text Placeholder 56">
            <a:extLst>
              <a:ext uri="{FF2B5EF4-FFF2-40B4-BE49-F238E27FC236}">
                <a16:creationId xmlns:a16="http://schemas.microsoft.com/office/drawing/2014/main" id="{0FBEE706-95B1-B44D-ADE9-50335DDBA44C}"/>
              </a:ext>
            </a:extLst>
          </p:cNvPr>
          <p:cNvSpPr>
            <a:spLocks noGrp="1"/>
          </p:cNvSpPr>
          <p:nvPr>
            <p:ph type="body" sz="quarter" idx="19" hasCustomPrompt="1"/>
          </p:nvPr>
        </p:nvSpPr>
        <p:spPr>
          <a:xfrm>
            <a:off x="2663768" y="845220"/>
            <a:ext cx="2243396" cy="1634837"/>
          </a:xfrm>
        </p:spPr>
        <p:txBody>
          <a:bodyPr>
            <a:noAutofit/>
          </a:bodyPr>
          <a:lstStyle>
            <a:lvl1pPr marL="0" indent="0">
              <a:spcBef>
                <a:spcPts val="0"/>
              </a:spcBef>
              <a:buNone/>
              <a:defRPr sz="14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add text</a:t>
            </a:r>
            <a:endParaRPr lang="en-US" dirty="0"/>
          </a:p>
        </p:txBody>
      </p:sp>
      <p:sp>
        <p:nvSpPr>
          <p:cNvPr id="43" name="Text Placeholder 56">
            <a:extLst>
              <a:ext uri="{FF2B5EF4-FFF2-40B4-BE49-F238E27FC236}">
                <a16:creationId xmlns:a16="http://schemas.microsoft.com/office/drawing/2014/main" id="{8FD7CE1E-0A4E-E942-BB0F-6CA3830B541D}"/>
              </a:ext>
            </a:extLst>
          </p:cNvPr>
          <p:cNvSpPr>
            <a:spLocks noGrp="1"/>
          </p:cNvSpPr>
          <p:nvPr>
            <p:ph type="body" sz="quarter" idx="20" hasCustomPrompt="1"/>
          </p:nvPr>
        </p:nvSpPr>
        <p:spPr>
          <a:xfrm>
            <a:off x="2663768" y="2797991"/>
            <a:ext cx="2243396" cy="1634837"/>
          </a:xfrm>
        </p:spPr>
        <p:txBody>
          <a:bodyPr>
            <a:noAutofit/>
          </a:bodyPr>
          <a:lstStyle>
            <a:lvl1pPr marL="0" indent="0">
              <a:spcBef>
                <a:spcPts val="0"/>
              </a:spcBef>
              <a:buNone/>
              <a:defRPr sz="14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add text</a:t>
            </a:r>
            <a:endParaRPr lang="en-US" dirty="0"/>
          </a:p>
        </p:txBody>
      </p:sp>
      <p:sp>
        <p:nvSpPr>
          <p:cNvPr id="44" name="Text Placeholder 56">
            <a:extLst>
              <a:ext uri="{FF2B5EF4-FFF2-40B4-BE49-F238E27FC236}">
                <a16:creationId xmlns:a16="http://schemas.microsoft.com/office/drawing/2014/main" id="{0159E26A-0281-E045-BFBF-5C0E53A995E1}"/>
              </a:ext>
            </a:extLst>
          </p:cNvPr>
          <p:cNvSpPr>
            <a:spLocks noGrp="1"/>
          </p:cNvSpPr>
          <p:nvPr>
            <p:ph type="body" sz="quarter" idx="21" hasCustomPrompt="1"/>
          </p:nvPr>
        </p:nvSpPr>
        <p:spPr>
          <a:xfrm>
            <a:off x="5009762" y="835565"/>
            <a:ext cx="2243396" cy="3597263"/>
          </a:xfrm>
        </p:spPr>
        <p:txBody>
          <a:bodyPr>
            <a:noAutofit/>
          </a:bodyPr>
          <a:lstStyle>
            <a:lvl1pPr marL="0" indent="0">
              <a:spcBef>
                <a:spcPts val="0"/>
              </a:spcBef>
              <a:buNone/>
              <a:defRPr sz="14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add text</a:t>
            </a:r>
            <a:endParaRPr lang="en-US" dirty="0"/>
          </a:p>
        </p:txBody>
      </p:sp>
      <p:sp>
        <p:nvSpPr>
          <p:cNvPr id="45" name="Text Placeholder 56">
            <a:extLst>
              <a:ext uri="{FF2B5EF4-FFF2-40B4-BE49-F238E27FC236}">
                <a16:creationId xmlns:a16="http://schemas.microsoft.com/office/drawing/2014/main" id="{D1DA780A-236E-6941-AE8F-D1E41C51E0DD}"/>
              </a:ext>
            </a:extLst>
          </p:cNvPr>
          <p:cNvSpPr>
            <a:spLocks noGrp="1"/>
          </p:cNvSpPr>
          <p:nvPr>
            <p:ph type="body" sz="quarter" idx="22" hasCustomPrompt="1"/>
          </p:nvPr>
        </p:nvSpPr>
        <p:spPr>
          <a:xfrm>
            <a:off x="9733432" y="831704"/>
            <a:ext cx="2243396" cy="3587608"/>
          </a:xfrm>
        </p:spPr>
        <p:txBody>
          <a:bodyPr>
            <a:noAutofit/>
          </a:bodyPr>
          <a:lstStyle>
            <a:lvl1pPr marL="0" indent="0">
              <a:spcBef>
                <a:spcPts val="0"/>
              </a:spcBef>
              <a:buNone/>
              <a:defRPr sz="14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add text</a:t>
            </a:r>
            <a:endParaRPr lang="en-US" dirty="0"/>
          </a:p>
        </p:txBody>
      </p:sp>
      <p:sp>
        <p:nvSpPr>
          <p:cNvPr id="46" name="Text Placeholder 56">
            <a:extLst>
              <a:ext uri="{FF2B5EF4-FFF2-40B4-BE49-F238E27FC236}">
                <a16:creationId xmlns:a16="http://schemas.microsoft.com/office/drawing/2014/main" id="{4CB0B3F6-1C18-F64A-A310-D153A8B23F9B}"/>
              </a:ext>
            </a:extLst>
          </p:cNvPr>
          <p:cNvSpPr>
            <a:spLocks noGrp="1"/>
          </p:cNvSpPr>
          <p:nvPr>
            <p:ph type="body" sz="quarter" idx="23" hasCustomPrompt="1"/>
          </p:nvPr>
        </p:nvSpPr>
        <p:spPr>
          <a:xfrm>
            <a:off x="7369350" y="843579"/>
            <a:ext cx="2243396" cy="1634837"/>
          </a:xfrm>
        </p:spPr>
        <p:txBody>
          <a:bodyPr>
            <a:noAutofit/>
          </a:bodyPr>
          <a:lstStyle>
            <a:lvl1pPr marL="0" indent="0">
              <a:spcBef>
                <a:spcPts val="0"/>
              </a:spcBef>
              <a:buNone/>
              <a:defRPr sz="14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add text</a:t>
            </a:r>
            <a:endParaRPr lang="en-US" dirty="0"/>
          </a:p>
        </p:txBody>
      </p:sp>
      <p:sp>
        <p:nvSpPr>
          <p:cNvPr id="47" name="Text Placeholder 56">
            <a:extLst>
              <a:ext uri="{FF2B5EF4-FFF2-40B4-BE49-F238E27FC236}">
                <a16:creationId xmlns:a16="http://schemas.microsoft.com/office/drawing/2014/main" id="{7D2311C9-9448-8041-9092-6EE8E0584C5B}"/>
              </a:ext>
            </a:extLst>
          </p:cNvPr>
          <p:cNvSpPr>
            <a:spLocks noGrp="1"/>
          </p:cNvSpPr>
          <p:nvPr>
            <p:ph type="body" sz="quarter" idx="24" hasCustomPrompt="1"/>
          </p:nvPr>
        </p:nvSpPr>
        <p:spPr>
          <a:xfrm>
            <a:off x="7369350" y="2796350"/>
            <a:ext cx="2243396" cy="1634837"/>
          </a:xfrm>
        </p:spPr>
        <p:txBody>
          <a:bodyPr>
            <a:noAutofit/>
          </a:bodyPr>
          <a:lstStyle>
            <a:lvl1pPr marL="0" indent="0">
              <a:spcBef>
                <a:spcPts val="0"/>
              </a:spcBef>
              <a:buNone/>
              <a:defRPr sz="14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add text</a:t>
            </a:r>
            <a:endParaRPr lang="en-US" dirty="0"/>
          </a:p>
        </p:txBody>
      </p:sp>
      <p:sp>
        <p:nvSpPr>
          <p:cNvPr id="48" name="Text Placeholder 56">
            <a:extLst>
              <a:ext uri="{FF2B5EF4-FFF2-40B4-BE49-F238E27FC236}">
                <a16:creationId xmlns:a16="http://schemas.microsoft.com/office/drawing/2014/main" id="{DF944824-D9CB-5D45-8F04-50C563B39A42}"/>
              </a:ext>
            </a:extLst>
          </p:cNvPr>
          <p:cNvSpPr>
            <a:spLocks noGrp="1"/>
          </p:cNvSpPr>
          <p:nvPr>
            <p:ph type="body" sz="quarter" idx="25" hasCustomPrompt="1"/>
          </p:nvPr>
        </p:nvSpPr>
        <p:spPr>
          <a:xfrm>
            <a:off x="271730" y="4909528"/>
            <a:ext cx="5665931" cy="870268"/>
          </a:xfrm>
        </p:spPr>
        <p:txBody>
          <a:bodyPr>
            <a:noAutofit/>
          </a:bodyPr>
          <a:lstStyle>
            <a:lvl1pPr marL="0" indent="0">
              <a:spcBef>
                <a:spcPts val="0"/>
              </a:spcBef>
              <a:buNone/>
              <a:defRPr sz="14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add text</a:t>
            </a:r>
            <a:endParaRPr lang="en-US" dirty="0"/>
          </a:p>
        </p:txBody>
      </p:sp>
      <p:sp>
        <p:nvSpPr>
          <p:cNvPr id="49" name="Text Placeholder 56">
            <a:extLst>
              <a:ext uri="{FF2B5EF4-FFF2-40B4-BE49-F238E27FC236}">
                <a16:creationId xmlns:a16="http://schemas.microsoft.com/office/drawing/2014/main" id="{9061700F-5B9D-154E-AC3D-DF4324E22E64}"/>
              </a:ext>
            </a:extLst>
          </p:cNvPr>
          <p:cNvSpPr>
            <a:spLocks noGrp="1"/>
          </p:cNvSpPr>
          <p:nvPr>
            <p:ph type="body" sz="quarter" idx="26" hasCustomPrompt="1"/>
          </p:nvPr>
        </p:nvSpPr>
        <p:spPr>
          <a:xfrm>
            <a:off x="6153710" y="4920388"/>
            <a:ext cx="5665931" cy="870268"/>
          </a:xfrm>
        </p:spPr>
        <p:txBody>
          <a:bodyPr>
            <a:noAutofit/>
          </a:bodyPr>
          <a:lstStyle>
            <a:lvl1pPr marL="0" indent="0">
              <a:spcBef>
                <a:spcPts val="0"/>
              </a:spcBef>
              <a:buNone/>
              <a:defRPr sz="14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add text</a:t>
            </a:r>
            <a:endParaRPr lang="en-US" dirty="0"/>
          </a:p>
        </p:txBody>
      </p:sp>
      <p:sp>
        <p:nvSpPr>
          <p:cNvPr id="50" name="Rectangle 49">
            <a:extLst>
              <a:ext uri="{FF2B5EF4-FFF2-40B4-BE49-F238E27FC236}">
                <a16:creationId xmlns:a16="http://schemas.microsoft.com/office/drawing/2014/main" id="{AD8DEF64-10F4-F74B-B691-39512BA15EF6}"/>
              </a:ext>
            </a:extLst>
          </p:cNvPr>
          <p:cNvSpPr/>
          <p:nvPr userDrawn="1"/>
        </p:nvSpPr>
        <p:spPr>
          <a:xfrm>
            <a:off x="6736412" y="6478069"/>
            <a:ext cx="6096000" cy="276999"/>
          </a:xfrm>
          <a:prstGeom prst="rect">
            <a:avLst/>
          </a:prstGeom>
        </p:spPr>
        <p:txBody>
          <a:bodyPr>
            <a:spAutoFit/>
          </a:bodyPr>
          <a:lstStyle/>
          <a:p>
            <a:r>
              <a:rPr lang="en-GB" sz="1200" dirty="0">
                <a:hlinkClick r:id="rId2"/>
              </a:rPr>
              <a:t>https://www.garyfox.co/canvas-models/how-to-use-business-model-canvas-guide/</a:t>
            </a:r>
            <a:endParaRPr lang="en-US" sz="1200" dirty="0"/>
          </a:p>
        </p:txBody>
      </p:sp>
      <p:sp>
        <p:nvSpPr>
          <p:cNvPr id="51" name="TextBox 50">
            <a:extLst>
              <a:ext uri="{FF2B5EF4-FFF2-40B4-BE49-F238E27FC236}">
                <a16:creationId xmlns:a16="http://schemas.microsoft.com/office/drawing/2014/main" id="{0A3DC6E7-930E-B346-A3E6-2FEE0E8DE5C7}"/>
              </a:ext>
            </a:extLst>
          </p:cNvPr>
          <p:cNvSpPr txBox="1"/>
          <p:nvPr userDrawn="1"/>
        </p:nvSpPr>
        <p:spPr>
          <a:xfrm>
            <a:off x="3875430" y="11569"/>
            <a:ext cx="4435114" cy="369332"/>
          </a:xfrm>
          <a:prstGeom prst="rect">
            <a:avLst/>
          </a:prstGeom>
          <a:noFill/>
        </p:spPr>
        <p:txBody>
          <a:bodyPr wrap="square" rtlCol="0">
            <a:spAutoFit/>
          </a:bodyPr>
          <a:lstStyle/>
          <a:p>
            <a:pPr algn="ctr"/>
            <a:r>
              <a:rPr lang="en-US" sz="1800" b="1" u="sng" dirty="0">
                <a:solidFill>
                  <a:schemeClr val="bg2">
                    <a:lumMod val="25000"/>
                  </a:schemeClr>
                </a:solidFill>
              </a:rPr>
              <a:t>BUSINESS MODEL CANVAS</a:t>
            </a:r>
          </a:p>
        </p:txBody>
      </p:sp>
    </p:spTree>
    <p:extLst>
      <p:ext uri="{BB962C8B-B14F-4D97-AF65-F5344CB8AC3E}">
        <p14:creationId xmlns:p14="http://schemas.microsoft.com/office/powerpoint/2010/main" val="396999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284A-0915-4FEE-B825-1105F42269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BD9C36-72CF-4EE1-879A-7ADEFBF6F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22BCDB-1143-49D2-B744-FC4C2BF456FD}"/>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5" name="Footer Placeholder 4">
            <a:extLst>
              <a:ext uri="{FF2B5EF4-FFF2-40B4-BE49-F238E27FC236}">
                <a16:creationId xmlns:a16="http://schemas.microsoft.com/office/drawing/2014/main" id="{B0229132-0C2C-4B53-980E-175CEEF6F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53766-125C-4F06-AFE3-BDA46E624AD6}"/>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427288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5C3C-9254-4E5F-9B7C-28337B954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D3D0BA-D784-43AB-97F6-A5BD876F90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2FCAEF-B22F-44CB-BF64-EC1418295044}"/>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5" name="Footer Placeholder 4">
            <a:extLst>
              <a:ext uri="{FF2B5EF4-FFF2-40B4-BE49-F238E27FC236}">
                <a16:creationId xmlns:a16="http://schemas.microsoft.com/office/drawing/2014/main" id="{476E0687-065C-450B-B2FC-CCB41838F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7A5A6-4B09-4D79-B0BF-75A68F0E3410}"/>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143479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1148-ABF9-41E7-AA3A-9C5E749EEE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B6EAA1-02EE-42DF-8AFD-6E9090F29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38448D-5037-45F6-A92F-578C29CC4B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B3C9D1-FBF8-4619-B197-C26A857146BB}"/>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6" name="Footer Placeholder 5">
            <a:extLst>
              <a:ext uri="{FF2B5EF4-FFF2-40B4-BE49-F238E27FC236}">
                <a16:creationId xmlns:a16="http://schemas.microsoft.com/office/drawing/2014/main" id="{8A21B7C2-CC38-40CF-9523-B5717BE479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60C6FC-B02F-4FA5-98B6-734F6AF40ECD}"/>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382056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F0E8-7270-44DD-90F5-568512A653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D06CF3-CD28-4E35-9FCA-FCEE940E6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0882C7-9386-494D-A89D-8B6AFE9753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B8A51C-192A-4CB0-8599-6346BE5672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ADC330-A292-441C-952E-F30A395AD0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03D1A4-3851-4BD1-BDE5-0F2DC3727292}"/>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8" name="Footer Placeholder 7">
            <a:extLst>
              <a:ext uri="{FF2B5EF4-FFF2-40B4-BE49-F238E27FC236}">
                <a16:creationId xmlns:a16="http://schemas.microsoft.com/office/drawing/2014/main" id="{411BAF5D-2BB0-4C7B-848A-2966F1D516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6BE711-C709-4F64-AEA6-22401F281AF1}"/>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192570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8DFA-E1BB-487B-831B-4FAD21B28F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7B5EB7-4DE6-4130-8ACF-5772F03DDA66}"/>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4" name="Footer Placeholder 3">
            <a:extLst>
              <a:ext uri="{FF2B5EF4-FFF2-40B4-BE49-F238E27FC236}">
                <a16:creationId xmlns:a16="http://schemas.microsoft.com/office/drawing/2014/main" id="{367998B1-18B8-49AF-A633-CB4D558177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D0F42E-FE94-48D8-B06D-266FF03005CA}"/>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73491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486FC-E081-4051-ACAF-428A3984662C}"/>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3" name="Footer Placeholder 2">
            <a:extLst>
              <a:ext uri="{FF2B5EF4-FFF2-40B4-BE49-F238E27FC236}">
                <a16:creationId xmlns:a16="http://schemas.microsoft.com/office/drawing/2014/main" id="{D3C170AD-5D37-4AA7-986C-2F496C6813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AC25AF-429D-4B9A-A46A-E10FB092ED04}"/>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49063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310A-9955-485B-B723-F590AC40A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EA1B10-524D-4EFE-BC41-5504B331F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93DB9D-38FA-4637-A26B-F1E774D31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FB726-DA35-48A1-8A91-6BADDB9C10FB}"/>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6" name="Footer Placeholder 5">
            <a:extLst>
              <a:ext uri="{FF2B5EF4-FFF2-40B4-BE49-F238E27FC236}">
                <a16:creationId xmlns:a16="http://schemas.microsoft.com/office/drawing/2014/main" id="{34172010-550D-4CAF-BB26-B1D85CA38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15F356-7BD2-4D59-BF86-94FBE2CA9448}"/>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219320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0009-B46F-488B-B9E4-ED098D847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E292FB-575C-477F-8BB3-047629069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18CE9575-AB95-491A-A84F-2E64A1B96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21309-E6A7-4038-A967-FA3F027D17E1}"/>
              </a:ext>
            </a:extLst>
          </p:cNvPr>
          <p:cNvSpPr>
            <a:spLocks noGrp="1"/>
          </p:cNvSpPr>
          <p:nvPr>
            <p:ph type="dt" sz="half" idx="10"/>
          </p:nvPr>
        </p:nvSpPr>
        <p:spPr/>
        <p:txBody>
          <a:bodyPr/>
          <a:lstStyle/>
          <a:p>
            <a:fld id="{A8F77C0E-6EF5-4D77-93F7-868BAA4D17BC}" type="datetimeFigureOut">
              <a:rPr lang="en-IN" smtClean="0"/>
              <a:t>26-04-2024</a:t>
            </a:fld>
            <a:endParaRPr lang="en-IN"/>
          </a:p>
        </p:txBody>
      </p:sp>
      <p:sp>
        <p:nvSpPr>
          <p:cNvPr id="6" name="Footer Placeholder 5">
            <a:extLst>
              <a:ext uri="{FF2B5EF4-FFF2-40B4-BE49-F238E27FC236}">
                <a16:creationId xmlns:a16="http://schemas.microsoft.com/office/drawing/2014/main" id="{5874E231-0406-4714-9590-E4540C5F9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CBA128-86E9-4738-A72A-81E8BF39E274}"/>
              </a:ext>
            </a:extLst>
          </p:cNvPr>
          <p:cNvSpPr>
            <a:spLocks noGrp="1"/>
          </p:cNvSpPr>
          <p:nvPr>
            <p:ph type="sldNum" sz="quarter" idx="12"/>
          </p:nvPr>
        </p:nvSpPr>
        <p:spPr/>
        <p:txBody>
          <a:bodyPr/>
          <a:lstStyle/>
          <a:p>
            <a:fld id="{58124973-0877-4B20-A109-FB8337715019}" type="slidenum">
              <a:rPr lang="en-IN" smtClean="0"/>
              <a:t>‹#›</a:t>
            </a:fld>
            <a:endParaRPr lang="en-IN"/>
          </a:p>
        </p:txBody>
      </p:sp>
    </p:spTree>
    <p:extLst>
      <p:ext uri="{BB962C8B-B14F-4D97-AF65-F5344CB8AC3E}">
        <p14:creationId xmlns:p14="http://schemas.microsoft.com/office/powerpoint/2010/main" val="143352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88442-8813-4194-9031-008513564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AEFDE8-A27F-4A3D-98BC-BA244952B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D51C1D-1111-41AD-956C-A3E223D62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77C0E-6EF5-4D77-93F7-868BAA4D17BC}" type="datetimeFigureOut">
              <a:rPr lang="en-IN" smtClean="0"/>
              <a:t>26-04-2024</a:t>
            </a:fld>
            <a:endParaRPr lang="en-IN"/>
          </a:p>
        </p:txBody>
      </p:sp>
      <p:sp>
        <p:nvSpPr>
          <p:cNvPr id="5" name="Footer Placeholder 4">
            <a:extLst>
              <a:ext uri="{FF2B5EF4-FFF2-40B4-BE49-F238E27FC236}">
                <a16:creationId xmlns:a16="http://schemas.microsoft.com/office/drawing/2014/main" id="{21518F80-D2EE-4116-9243-6ABFBF3A1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CA6F9A-88CB-4D02-9A84-C704728D5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24973-0877-4B20-A109-FB8337715019}" type="slidenum">
              <a:rPr lang="en-IN" smtClean="0"/>
              <a:t>‹#›</a:t>
            </a:fld>
            <a:endParaRPr lang="en-IN"/>
          </a:p>
        </p:txBody>
      </p:sp>
      <p:pic>
        <p:nvPicPr>
          <p:cNvPr id="10" name="Picture 9">
            <a:extLst>
              <a:ext uri="{FF2B5EF4-FFF2-40B4-BE49-F238E27FC236}">
                <a16:creationId xmlns:a16="http://schemas.microsoft.com/office/drawing/2014/main" id="{BA67727E-389B-CDCF-8697-2111AEF261D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08960" y="185738"/>
            <a:ext cx="1516123" cy="411923"/>
          </a:xfrm>
          <a:prstGeom prst="rect">
            <a:avLst/>
          </a:prstGeom>
        </p:spPr>
      </p:pic>
    </p:spTree>
    <p:extLst>
      <p:ext uri="{BB962C8B-B14F-4D97-AF65-F5344CB8AC3E}">
        <p14:creationId xmlns:p14="http://schemas.microsoft.com/office/powerpoint/2010/main" val="7471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9446" y="115199"/>
            <a:ext cx="4277581" cy="111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339" y="115199"/>
            <a:ext cx="967153" cy="859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22955"/>
            <a:ext cx="12192000" cy="393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D90D00EA-F885-B320-2477-3C8AFC08E084}"/>
              </a:ext>
            </a:extLst>
          </p:cNvPr>
          <p:cNvSpPr/>
          <p:nvPr/>
        </p:nvSpPr>
        <p:spPr>
          <a:xfrm>
            <a:off x="1595132" y="1386279"/>
            <a:ext cx="8246207" cy="1754326"/>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solidFill>
                  <a:srgbClr val="0070C0"/>
                </a:solidFill>
                <a:effectLst>
                  <a:outerShdw dist="38100" dir="2640000" algn="bl" rotWithShape="0">
                    <a:schemeClr val="accent1"/>
                  </a:outerShdw>
                </a:effectLst>
              </a:rPr>
              <a:t>TECHFUSION ’24 HACKATHON</a:t>
            </a:r>
          </a:p>
        </p:txBody>
      </p:sp>
    </p:spTree>
    <p:extLst>
      <p:ext uri="{BB962C8B-B14F-4D97-AF65-F5344CB8AC3E}">
        <p14:creationId xmlns:p14="http://schemas.microsoft.com/office/powerpoint/2010/main" val="287970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EC5411-0E76-A306-F46F-4DACDEB49092}"/>
              </a:ext>
            </a:extLst>
          </p:cNvPr>
          <p:cNvSpPr txBox="1"/>
          <p:nvPr/>
        </p:nvSpPr>
        <p:spPr>
          <a:xfrm>
            <a:off x="4531309" y="235527"/>
            <a:ext cx="3129383" cy="707886"/>
          </a:xfrm>
          <a:prstGeom prst="rect">
            <a:avLst/>
          </a:prstGeom>
          <a:noFill/>
        </p:spPr>
        <p:txBody>
          <a:bodyPr wrap="none" rtlCol="0">
            <a:spAutoFit/>
          </a:bodyPr>
          <a:lstStyle/>
          <a:p>
            <a:r>
              <a:rPr lang="en-US" sz="4000" b="1" dirty="0"/>
              <a:t>Social Impact </a:t>
            </a:r>
            <a:endParaRPr lang="en-IN" sz="4000" b="1" dirty="0"/>
          </a:p>
        </p:txBody>
      </p:sp>
      <p:pic>
        <p:nvPicPr>
          <p:cNvPr id="3" name="Picture 2">
            <a:extLst>
              <a:ext uri="{FF2B5EF4-FFF2-40B4-BE49-F238E27FC236}">
                <a16:creationId xmlns:a16="http://schemas.microsoft.com/office/drawing/2014/main" id="{68925A4E-5562-D2BE-581D-47EEF4975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287960" y="2561541"/>
            <a:ext cx="8196375" cy="8121863"/>
          </a:xfrm>
          <a:prstGeom prst="rect">
            <a:avLst/>
          </a:prstGeom>
        </p:spPr>
      </p:pic>
      <p:pic>
        <p:nvPicPr>
          <p:cNvPr id="4" name="Picture 2">
            <a:extLst>
              <a:ext uri="{FF2B5EF4-FFF2-40B4-BE49-F238E27FC236}">
                <a16:creationId xmlns:a16="http://schemas.microsoft.com/office/drawing/2014/main" id="{A6099257-A825-9408-1963-4A08EA36F2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685545" y="956452"/>
            <a:ext cx="8196375" cy="8121863"/>
          </a:xfrm>
          <a:prstGeom prst="rect">
            <a:avLst/>
          </a:prstGeom>
        </p:spPr>
      </p:pic>
      <p:sp>
        <p:nvSpPr>
          <p:cNvPr id="5" name="TextBox 4">
            <a:extLst>
              <a:ext uri="{FF2B5EF4-FFF2-40B4-BE49-F238E27FC236}">
                <a16:creationId xmlns:a16="http://schemas.microsoft.com/office/drawing/2014/main" id="{9F7C9C37-6F05-7823-7B37-66298A74797B}"/>
              </a:ext>
            </a:extLst>
          </p:cNvPr>
          <p:cNvSpPr txBox="1"/>
          <p:nvPr/>
        </p:nvSpPr>
        <p:spPr>
          <a:xfrm>
            <a:off x="810228" y="1481559"/>
            <a:ext cx="8875317" cy="369332"/>
          </a:xfrm>
          <a:prstGeom prst="rect">
            <a:avLst/>
          </a:prstGeom>
          <a:noFill/>
        </p:spPr>
        <p:txBody>
          <a:bodyPr wrap="square" rtlCol="0">
            <a:spAutoFit/>
          </a:bodyPr>
          <a:lstStyle/>
          <a:p>
            <a:r>
              <a:rPr lang="en-US" dirty="0"/>
              <a:t> </a:t>
            </a:r>
          </a:p>
        </p:txBody>
      </p:sp>
      <p:sp>
        <p:nvSpPr>
          <p:cNvPr id="7" name="TextBox 6">
            <a:extLst>
              <a:ext uri="{FF2B5EF4-FFF2-40B4-BE49-F238E27FC236}">
                <a16:creationId xmlns:a16="http://schemas.microsoft.com/office/drawing/2014/main" id="{4F8C8E20-0BB4-AA9C-A9B5-F2252B6D2F7B}"/>
              </a:ext>
            </a:extLst>
          </p:cNvPr>
          <p:cNvSpPr txBox="1"/>
          <p:nvPr/>
        </p:nvSpPr>
        <p:spPr>
          <a:xfrm>
            <a:off x="810228" y="1099595"/>
            <a:ext cx="10868628" cy="4308872"/>
          </a:xfrm>
          <a:prstGeom prst="rect">
            <a:avLst/>
          </a:prstGeom>
          <a:noFill/>
        </p:spPr>
        <p:txBody>
          <a:bodyPr wrap="square" rtlCol="0">
            <a:spAutoFit/>
          </a:bodyPr>
          <a:lstStyle/>
          <a:p>
            <a:r>
              <a:rPr lang="en-US" sz="3200" i="0" dirty="0">
                <a:solidFill>
                  <a:srgbClr val="0D0D0D"/>
                </a:solidFill>
                <a:effectLst/>
                <a:highlight>
                  <a:srgbClr val="FFFFFF"/>
                </a:highlight>
                <a:latin typeface="SimSun-ExtB" panose="02010609060101010101" pitchFamily="49" charset="-122"/>
                <a:ea typeface="SimSun-ExtB" panose="02010609060101010101" pitchFamily="49" charset="-122"/>
              </a:rPr>
              <a:t>1.Enhancing Accessibility for Individuals with          Disabilities</a:t>
            </a:r>
          </a:p>
          <a:p>
            <a:endParaRPr lang="en-US" sz="3200" i="0" dirty="0">
              <a:solidFill>
                <a:srgbClr val="0D0D0D"/>
              </a:solidFill>
              <a:effectLst/>
              <a:highlight>
                <a:srgbClr val="FFFFFF"/>
              </a:highlight>
              <a:latin typeface="SimSun-ExtB" panose="02010609060101010101" pitchFamily="49" charset="-122"/>
              <a:ea typeface="SimSun-ExtB" panose="02010609060101010101" pitchFamily="49" charset="-122"/>
            </a:endParaRPr>
          </a:p>
          <a:p>
            <a:r>
              <a:rPr lang="en-US" sz="3200" i="0" dirty="0">
                <a:solidFill>
                  <a:srgbClr val="0D0D0D"/>
                </a:solidFill>
                <a:effectLst/>
                <a:highlight>
                  <a:srgbClr val="FFFFFF"/>
                </a:highlight>
                <a:latin typeface="SimSun-ExtB" panose="02010609060101010101" pitchFamily="49" charset="-122"/>
                <a:ea typeface="SimSun-ExtB" panose="02010609060101010101" pitchFamily="49" charset="-122"/>
              </a:rPr>
              <a:t>2.Advancing Educational Opportunities</a:t>
            </a:r>
          </a:p>
          <a:p>
            <a:endParaRPr lang="en-US" sz="3200" i="0" dirty="0">
              <a:solidFill>
                <a:srgbClr val="0D0D0D"/>
              </a:solidFill>
              <a:effectLst/>
              <a:highlight>
                <a:srgbClr val="FFFFFF"/>
              </a:highlight>
              <a:latin typeface="SimSun-ExtB" panose="02010609060101010101" pitchFamily="49" charset="-122"/>
              <a:ea typeface="SimSun-ExtB" panose="02010609060101010101" pitchFamily="49" charset="-122"/>
            </a:endParaRPr>
          </a:p>
          <a:p>
            <a:r>
              <a:rPr lang="en-US" sz="3200" i="0" dirty="0">
                <a:solidFill>
                  <a:srgbClr val="0D0D0D"/>
                </a:solidFill>
                <a:effectLst/>
                <a:highlight>
                  <a:srgbClr val="FFFFFF"/>
                </a:highlight>
                <a:latin typeface="SimSun-ExtB" panose="02010609060101010101" pitchFamily="49" charset="-122"/>
                <a:ea typeface="SimSun-ExtB" panose="02010609060101010101" pitchFamily="49" charset="-122"/>
              </a:rPr>
              <a:t>3.Improving Healthcare Outcomes</a:t>
            </a:r>
          </a:p>
          <a:p>
            <a:endParaRPr lang="en-US" sz="3200" i="0" dirty="0">
              <a:solidFill>
                <a:srgbClr val="0D0D0D"/>
              </a:solidFill>
              <a:effectLst/>
              <a:highlight>
                <a:srgbClr val="FFFFFF"/>
              </a:highlight>
              <a:latin typeface="SimSun-ExtB" panose="02010609060101010101" pitchFamily="49" charset="-122"/>
              <a:ea typeface="SimSun-ExtB" panose="02010609060101010101" pitchFamily="49" charset="-122"/>
            </a:endParaRPr>
          </a:p>
          <a:p>
            <a:r>
              <a:rPr lang="en-US" sz="3200" i="0" dirty="0">
                <a:solidFill>
                  <a:srgbClr val="0D0D0D"/>
                </a:solidFill>
                <a:effectLst/>
                <a:highlight>
                  <a:srgbClr val="FFFFFF"/>
                </a:highlight>
                <a:latin typeface="SimSun-ExtB" panose="02010609060101010101" pitchFamily="49" charset="-122"/>
                <a:ea typeface="SimSun-ExtB" panose="02010609060101010101" pitchFamily="49" charset="-122"/>
              </a:rPr>
              <a:t>4.Facilitating Medical Diagnoses and Research</a:t>
            </a:r>
          </a:p>
          <a:p>
            <a:endParaRPr lang="en-US" dirty="0"/>
          </a:p>
        </p:txBody>
      </p:sp>
    </p:spTree>
    <p:extLst>
      <p:ext uri="{BB962C8B-B14F-4D97-AF65-F5344CB8AC3E}">
        <p14:creationId xmlns:p14="http://schemas.microsoft.com/office/powerpoint/2010/main" val="346200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691CB1-87F6-3845-9D79-20363D17AA43}"/>
              </a:ext>
            </a:extLst>
          </p:cNvPr>
          <p:cNvSpPr>
            <a:spLocks noGrp="1"/>
          </p:cNvSpPr>
          <p:nvPr>
            <p:ph type="body" sz="quarter" idx="16"/>
          </p:nvPr>
        </p:nvSpPr>
        <p:spPr/>
        <p:txBody>
          <a:bodyPr>
            <a:normAutofit/>
          </a:bodyPr>
          <a:lstStyle/>
          <a:p>
            <a:r>
              <a:rPr lang="en-US" dirty="0" err="1"/>
              <a:t>Diffrently</a:t>
            </a:r>
            <a:r>
              <a:rPr lang="en-US" dirty="0"/>
              <a:t> Abled</a:t>
            </a:r>
          </a:p>
        </p:txBody>
      </p:sp>
      <p:sp>
        <p:nvSpPr>
          <p:cNvPr id="3" name="Text Placeholder 2">
            <a:extLst>
              <a:ext uri="{FF2B5EF4-FFF2-40B4-BE49-F238E27FC236}">
                <a16:creationId xmlns:a16="http://schemas.microsoft.com/office/drawing/2014/main" id="{E7F71A09-0512-A244-80EC-8C85266E856C}"/>
              </a:ext>
            </a:extLst>
          </p:cNvPr>
          <p:cNvSpPr>
            <a:spLocks noGrp="1"/>
          </p:cNvSpPr>
          <p:nvPr>
            <p:ph type="body" sz="quarter" idx="17"/>
          </p:nvPr>
        </p:nvSpPr>
        <p:spPr>
          <a:xfrm>
            <a:off x="5376971" y="5958763"/>
            <a:ext cx="2767011" cy="369332"/>
          </a:xfrm>
        </p:spPr>
        <p:txBody>
          <a:bodyPr/>
          <a:lstStyle/>
          <a:p>
            <a:r>
              <a:rPr lang="en-US" dirty="0"/>
              <a:t>Pixel Pioneers</a:t>
            </a:r>
          </a:p>
        </p:txBody>
      </p:sp>
      <p:sp>
        <p:nvSpPr>
          <p:cNvPr id="4" name="Text Placeholder 3">
            <a:extLst>
              <a:ext uri="{FF2B5EF4-FFF2-40B4-BE49-F238E27FC236}">
                <a16:creationId xmlns:a16="http://schemas.microsoft.com/office/drawing/2014/main" id="{1671F520-83C8-BF4B-BE87-D5A87774433B}"/>
              </a:ext>
            </a:extLst>
          </p:cNvPr>
          <p:cNvSpPr>
            <a:spLocks noGrp="1"/>
          </p:cNvSpPr>
          <p:nvPr>
            <p:ph type="body" sz="quarter" idx="18"/>
          </p:nvPr>
        </p:nvSpPr>
        <p:spPr/>
        <p:txBody>
          <a:bodyPr/>
          <a:lstStyle/>
          <a:p>
            <a:r>
              <a:rPr lang="en-US" dirty="0"/>
              <a:t>1</a:t>
            </a:r>
            <a:r>
              <a:rPr lang="en-US"/>
              <a:t>.0</a:t>
            </a:r>
            <a:endParaRPr lang="en-US" dirty="0"/>
          </a:p>
        </p:txBody>
      </p:sp>
      <p:sp>
        <p:nvSpPr>
          <p:cNvPr id="18" name="Text Placeholder 17">
            <a:extLst>
              <a:ext uri="{FF2B5EF4-FFF2-40B4-BE49-F238E27FC236}">
                <a16:creationId xmlns:a16="http://schemas.microsoft.com/office/drawing/2014/main" id="{3DAC3799-BDCE-4EF4-6225-8B8EF6CA8482}"/>
              </a:ext>
            </a:extLst>
          </p:cNvPr>
          <p:cNvSpPr>
            <a:spLocks noGrp="1"/>
          </p:cNvSpPr>
          <p:nvPr>
            <p:ph type="body" sz="quarter" idx="11"/>
          </p:nvPr>
        </p:nvSpPr>
        <p:spPr/>
        <p:txBody>
          <a:bodyPr/>
          <a:lstStyle/>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Technology suppliers (sensors)</a:t>
            </a:r>
          </a:p>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Software development firms</a:t>
            </a:r>
          </a:p>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Healthcare organizations and clinics</a:t>
            </a:r>
          </a:p>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Disability advocacy groups</a:t>
            </a:r>
          </a:p>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Consumer electronics manufacturers</a:t>
            </a:r>
          </a:p>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Automotive companies</a:t>
            </a:r>
          </a:p>
          <a:p>
            <a:endParaRPr lang="en-IN" dirty="0"/>
          </a:p>
        </p:txBody>
      </p:sp>
      <p:sp>
        <p:nvSpPr>
          <p:cNvPr id="20" name="Text Placeholder 19">
            <a:extLst>
              <a:ext uri="{FF2B5EF4-FFF2-40B4-BE49-F238E27FC236}">
                <a16:creationId xmlns:a16="http://schemas.microsoft.com/office/drawing/2014/main" id="{97678680-15B5-FDE4-522E-96138E19243E}"/>
              </a:ext>
            </a:extLst>
          </p:cNvPr>
          <p:cNvSpPr>
            <a:spLocks noGrp="1"/>
          </p:cNvSpPr>
          <p:nvPr>
            <p:ph type="body" sz="quarter" idx="19"/>
          </p:nvPr>
        </p:nvSpPr>
        <p:spPr/>
        <p:txBody>
          <a:bodyPr/>
          <a:lstStyle/>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Research and development</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Software programming and algorithm optimization</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Product design and manufacturing</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Quality assurance and testing</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Marketing and distribution</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Customer support</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Compliance with regulations</a:t>
            </a:r>
          </a:p>
          <a:p>
            <a:endParaRPr lang="en-IN" sz="1100" dirty="0">
              <a:latin typeface="SimSun-ExtB" panose="02010609060101010101" pitchFamily="49" charset="-122"/>
              <a:ea typeface="SimSun-ExtB" panose="02010609060101010101" pitchFamily="49" charset="-122"/>
            </a:endParaRPr>
          </a:p>
        </p:txBody>
      </p:sp>
      <p:sp>
        <p:nvSpPr>
          <p:cNvPr id="22" name="Text Placeholder 21">
            <a:extLst>
              <a:ext uri="{FF2B5EF4-FFF2-40B4-BE49-F238E27FC236}">
                <a16:creationId xmlns:a16="http://schemas.microsoft.com/office/drawing/2014/main" id="{8C594584-FE0E-F234-142C-E0BF24CD7BB8}"/>
              </a:ext>
            </a:extLst>
          </p:cNvPr>
          <p:cNvSpPr>
            <a:spLocks noGrp="1"/>
          </p:cNvSpPr>
          <p:nvPr>
            <p:ph type="body" sz="quarter" idx="2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Enhanced accessibility for disabled individuals</a:t>
            </a:r>
          </a:p>
          <a:p>
            <a:pPr algn="l">
              <a:buFont typeface="Arial" panose="020B0604020202020204" pitchFamily="34" charset="0"/>
              <a:buChar char="•"/>
            </a:pP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Improved safety features in automotive through driver monitoring</a:t>
            </a:r>
          </a:p>
          <a:p>
            <a:pPr algn="l">
              <a:buFont typeface="Arial" panose="020B0604020202020204" pitchFamily="34" charset="0"/>
              <a:buChar char="•"/>
            </a:pP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Innovative user interface options for consumer electronics</a:t>
            </a:r>
          </a:p>
          <a:p>
            <a:pPr algn="l">
              <a:buFont typeface="Arial" panose="020B0604020202020204" pitchFamily="34" charset="0"/>
              <a:buChar char="•"/>
            </a:pP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Customizable and scalable solutions for various markets</a:t>
            </a:r>
          </a:p>
          <a:p>
            <a:endParaRPr lang="en-IN" dirty="0">
              <a:latin typeface="SimSun-ExtB" panose="02010609060101010101" pitchFamily="49" charset="-122"/>
              <a:ea typeface="SimSun-ExtB" panose="02010609060101010101" pitchFamily="49" charset="-122"/>
            </a:endParaRPr>
          </a:p>
        </p:txBody>
      </p:sp>
      <p:sp>
        <p:nvSpPr>
          <p:cNvPr id="24" name="Text Placeholder 23">
            <a:extLst>
              <a:ext uri="{FF2B5EF4-FFF2-40B4-BE49-F238E27FC236}">
                <a16:creationId xmlns:a16="http://schemas.microsoft.com/office/drawing/2014/main" id="{A60E696C-6F34-3E6F-3CF3-BCFDD7CA213E}"/>
              </a:ext>
            </a:extLst>
          </p:cNvPr>
          <p:cNvSpPr>
            <a:spLocks noGrp="1"/>
          </p:cNvSpPr>
          <p:nvPr>
            <p:ph type="body" sz="quarter" idx="20"/>
          </p:nvPr>
        </p:nvSpPr>
        <p:spPr/>
        <p:txBody>
          <a:bodyPr/>
          <a:lstStyle/>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Engineering team (hardware/software)</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Sales and marketing team</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Customer service staff</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Intellectual property (patents, trademarks)</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Manufacturing facilities or partners</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Funding and investment</a:t>
            </a:r>
          </a:p>
          <a:p>
            <a:endParaRPr lang="en-IN" sz="1100" dirty="0">
              <a:latin typeface="SimSun-ExtB" panose="02010609060101010101" pitchFamily="49" charset="-122"/>
              <a:ea typeface="SimSun-ExtB" panose="02010609060101010101" pitchFamily="49" charset="-122"/>
            </a:endParaRPr>
          </a:p>
        </p:txBody>
      </p:sp>
      <p:sp>
        <p:nvSpPr>
          <p:cNvPr id="26" name="Text Placeholder 25">
            <a:extLst>
              <a:ext uri="{FF2B5EF4-FFF2-40B4-BE49-F238E27FC236}">
                <a16:creationId xmlns:a16="http://schemas.microsoft.com/office/drawing/2014/main" id="{3614303B-2BA6-36C2-F642-AA02CF17DB81}"/>
              </a:ext>
            </a:extLst>
          </p:cNvPr>
          <p:cNvSpPr>
            <a:spLocks noGrp="1"/>
          </p:cNvSpPr>
          <p:nvPr>
            <p:ph type="body" sz="quarter" idx="23"/>
          </p:nvPr>
        </p:nvSpPr>
        <p:spPr/>
        <p:txBody>
          <a:bodyPr/>
          <a:lstStyle/>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Direct support and training for institutional clients (e.g., hospitals, schools)</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Online support and community engagement for end-users</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Long-term partnerships with business clients</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Feedback mechanisms to improve product features</a:t>
            </a:r>
          </a:p>
          <a:p>
            <a:endParaRPr lang="en-IN" sz="1100" dirty="0">
              <a:latin typeface="SimSun-ExtB" panose="02010609060101010101" pitchFamily="49" charset="-122"/>
              <a:ea typeface="SimSun-ExtB" panose="02010609060101010101" pitchFamily="49" charset="-122"/>
            </a:endParaRPr>
          </a:p>
        </p:txBody>
      </p:sp>
      <p:sp>
        <p:nvSpPr>
          <p:cNvPr id="28" name="Text Placeholder 27">
            <a:extLst>
              <a:ext uri="{FF2B5EF4-FFF2-40B4-BE49-F238E27FC236}">
                <a16:creationId xmlns:a16="http://schemas.microsoft.com/office/drawing/2014/main" id="{16989A86-6D6B-BE91-82DF-4C29611DB07E}"/>
              </a:ext>
            </a:extLst>
          </p:cNvPr>
          <p:cNvSpPr>
            <a:spLocks noGrp="1"/>
          </p:cNvSpPr>
          <p:nvPr>
            <p:ph type="body" sz="quarter" idx="24"/>
          </p:nvPr>
        </p:nvSpPr>
        <p:spPr/>
        <p:txBody>
          <a:bodyPr/>
          <a:lstStyle/>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Direct sales through the company website</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Distribution through medical device suppliers</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Partnerships with consumer electronics retailers</a:t>
            </a:r>
          </a:p>
          <a:p>
            <a:pPr algn="l">
              <a:buFont typeface="Arial" panose="020B0604020202020204" pitchFamily="34" charset="0"/>
              <a:buChar char="•"/>
            </a:pPr>
            <a:r>
              <a:rPr lang="en-US" sz="1100" b="0" i="0" dirty="0">
                <a:solidFill>
                  <a:srgbClr val="0D0D0D"/>
                </a:solidFill>
                <a:effectLst/>
                <a:highlight>
                  <a:srgbClr val="FFFFFF"/>
                </a:highlight>
                <a:latin typeface="SimSun-ExtB" panose="02010609060101010101" pitchFamily="49" charset="-122"/>
                <a:ea typeface="SimSun-ExtB" panose="02010609060101010101" pitchFamily="49" charset="-122"/>
              </a:rPr>
              <a:t>Online platforms and social media for marketing and engagement</a:t>
            </a:r>
          </a:p>
          <a:p>
            <a:endParaRPr lang="en-IN" sz="1100" dirty="0">
              <a:latin typeface="SimSun-ExtB" panose="02010609060101010101" pitchFamily="49" charset="-122"/>
              <a:ea typeface="SimSun-ExtB" panose="02010609060101010101" pitchFamily="49" charset="-122"/>
            </a:endParaRPr>
          </a:p>
        </p:txBody>
      </p:sp>
      <p:sp>
        <p:nvSpPr>
          <p:cNvPr id="30" name="Text Placeholder 29">
            <a:extLst>
              <a:ext uri="{FF2B5EF4-FFF2-40B4-BE49-F238E27FC236}">
                <a16:creationId xmlns:a16="http://schemas.microsoft.com/office/drawing/2014/main" id="{573F4570-1910-A0E9-29DE-9AAE14F1DE08}"/>
              </a:ext>
            </a:extLst>
          </p:cNvPr>
          <p:cNvSpPr>
            <a:spLocks noGrp="1"/>
          </p:cNvSpPr>
          <p:nvPr>
            <p:ph type="body" sz="quarter" idx="22"/>
          </p:nvPr>
        </p:nvSpPr>
        <p:spPr/>
        <p:txBody>
          <a:bodyPr/>
          <a:lstStyle/>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Individuals with disabilities</a:t>
            </a:r>
          </a:p>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Healthcare providers and rehabilitation centers</a:t>
            </a:r>
          </a:p>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Academic researchers and educational institutions</a:t>
            </a:r>
          </a:p>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Automotive manufacturers</a:t>
            </a:r>
          </a:p>
          <a:p>
            <a:pPr algn="l">
              <a:buFont typeface="Arial" panose="020B0604020202020204" pitchFamily="34" charset="0"/>
              <a:buChar char="•"/>
            </a:pPr>
            <a:r>
              <a:rPr lang="en-US" sz="1600" b="0" i="0" dirty="0">
                <a:solidFill>
                  <a:srgbClr val="0D0D0D"/>
                </a:solidFill>
                <a:effectLst/>
                <a:highlight>
                  <a:srgbClr val="FFFFFF"/>
                </a:highlight>
                <a:latin typeface="SimSun-ExtB" panose="02010609060101010101" pitchFamily="49" charset="-122"/>
                <a:ea typeface="SimSun-ExtB" panose="02010609060101010101" pitchFamily="49" charset="-122"/>
              </a:rPr>
              <a:t>Gamers and general consumers in the tech-savvy market</a:t>
            </a:r>
          </a:p>
          <a:p>
            <a:endParaRPr lang="en-IN" sz="1600" dirty="0">
              <a:latin typeface="SimSun-ExtB" panose="02010609060101010101" pitchFamily="49" charset="-122"/>
              <a:ea typeface="SimSun-ExtB" panose="02010609060101010101" pitchFamily="49" charset="-122"/>
            </a:endParaRPr>
          </a:p>
        </p:txBody>
      </p:sp>
      <p:sp>
        <p:nvSpPr>
          <p:cNvPr id="32" name="Text Placeholder 31">
            <a:extLst>
              <a:ext uri="{FF2B5EF4-FFF2-40B4-BE49-F238E27FC236}">
                <a16:creationId xmlns:a16="http://schemas.microsoft.com/office/drawing/2014/main" id="{6B3AB538-A8D9-11D7-EDA1-A9CC84119BCF}"/>
              </a:ext>
            </a:extLst>
          </p:cNvPr>
          <p:cNvSpPr>
            <a:spLocks noGrp="1"/>
          </p:cNvSpPr>
          <p:nvPr>
            <p:ph type="body" sz="quarter" idx="25"/>
          </p:nvPr>
        </p:nvSpPr>
        <p:spPr/>
        <p:txBody>
          <a:bodyPr/>
          <a:lstStyle/>
          <a:p>
            <a:pPr algn="l"/>
            <a:r>
              <a:rPr lang="en-US" sz="1200" b="0" i="0" dirty="0">
                <a:solidFill>
                  <a:srgbClr val="0D0D0D"/>
                </a:solidFill>
                <a:effectLst/>
                <a:highlight>
                  <a:srgbClr val="FFFFFF"/>
                </a:highlight>
                <a:latin typeface="SimSun-ExtB" panose="02010609060101010101" pitchFamily="49" charset="-122"/>
                <a:ea typeface="SimSun-ExtB" panose="02010609060101010101" pitchFamily="49" charset="-122"/>
              </a:rPr>
              <a:t>Research and development costs | Manufacturing and production costs</a:t>
            </a:r>
          </a:p>
          <a:p>
            <a:pPr algn="l"/>
            <a:r>
              <a:rPr lang="en-US" sz="1200" b="0" i="0" dirty="0">
                <a:solidFill>
                  <a:srgbClr val="0D0D0D"/>
                </a:solidFill>
                <a:effectLst/>
                <a:highlight>
                  <a:srgbClr val="FFFFFF"/>
                </a:highlight>
                <a:latin typeface="SimSun-ExtB" panose="02010609060101010101" pitchFamily="49" charset="-122"/>
                <a:ea typeface="SimSun-ExtB" panose="02010609060101010101" pitchFamily="49" charset="-122"/>
              </a:rPr>
              <a:t>Marketing and sales expenses | Licensing fees | Partnership</a:t>
            </a:r>
            <a:endParaRPr lang="en-IN" sz="1200" dirty="0">
              <a:latin typeface="SimSun-ExtB" panose="02010609060101010101" pitchFamily="49" charset="-122"/>
              <a:ea typeface="SimSun-ExtB" panose="02010609060101010101" pitchFamily="49" charset="-122"/>
            </a:endParaRPr>
          </a:p>
        </p:txBody>
      </p:sp>
      <p:sp>
        <p:nvSpPr>
          <p:cNvPr id="34" name="Text Placeholder 33">
            <a:extLst>
              <a:ext uri="{FF2B5EF4-FFF2-40B4-BE49-F238E27FC236}">
                <a16:creationId xmlns:a16="http://schemas.microsoft.com/office/drawing/2014/main" id="{4DE8011E-44F2-D745-FFA6-6F1C00B03913}"/>
              </a:ext>
            </a:extLst>
          </p:cNvPr>
          <p:cNvSpPr>
            <a:spLocks noGrp="1"/>
          </p:cNvSpPr>
          <p:nvPr>
            <p:ph type="body" sz="quarter" idx="26"/>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Sales of eye tracking devices</a:t>
            </a:r>
          </a:p>
          <a:p>
            <a:pPr algn="l">
              <a:buFont typeface="Arial" panose="020B0604020202020204" pitchFamily="34" charset="0"/>
              <a:buChar char="•"/>
            </a:pP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Licensing software and technology to other companies</a:t>
            </a:r>
          </a:p>
          <a:p>
            <a:pPr algn="l">
              <a:buFont typeface="Arial" panose="020B0604020202020204" pitchFamily="34" charset="0"/>
              <a:buChar char="•"/>
            </a:pP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Contract research and development services</a:t>
            </a:r>
          </a:p>
          <a:p>
            <a:endParaRPr lang="en-IN" dirty="0"/>
          </a:p>
        </p:txBody>
      </p:sp>
      <p:sp>
        <p:nvSpPr>
          <p:cNvPr id="5" name="Rectangle 4">
            <a:extLst>
              <a:ext uri="{FF2B5EF4-FFF2-40B4-BE49-F238E27FC236}">
                <a16:creationId xmlns:a16="http://schemas.microsoft.com/office/drawing/2014/main" id="{45CC0B6A-06CF-201C-22FD-DED29EBC71D6}"/>
              </a:ext>
            </a:extLst>
          </p:cNvPr>
          <p:cNvSpPr/>
          <p:nvPr/>
        </p:nvSpPr>
        <p:spPr>
          <a:xfrm>
            <a:off x="0" y="6368038"/>
            <a:ext cx="12192000" cy="4479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916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AE7B72-C40C-4465-B27D-EA9AB2F6136A}"/>
              </a:ext>
            </a:extLst>
          </p:cNvPr>
          <p:cNvSpPr txBox="1"/>
          <p:nvPr/>
        </p:nvSpPr>
        <p:spPr>
          <a:xfrm>
            <a:off x="426352" y="1817255"/>
            <a:ext cx="3059427" cy="400110"/>
          </a:xfrm>
          <a:prstGeom prst="rect">
            <a:avLst/>
          </a:prstGeom>
          <a:noFill/>
        </p:spPr>
        <p:txBody>
          <a:bodyPr wrap="none" rtlCol="0">
            <a:spAutoFit/>
          </a:bodyPr>
          <a:lstStyle/>
          <a:p>
            <a:r>
              <a:rPr lang="en-US" sz="2000" b="1" dirty="0"/>
              <a:t>Team Name: Pixel Pioneers</a:t>
            </a:r>
            <a:endParaRPr lang="en-IN" sz="2000" b="1" dirty="0"/>
          </a:p>
        </p:txBody>
      </p:sp>
      <p:sp>
        <p:nvSpPr>
          <p:cNvPr id="2" name="TextBox 1">
            <a:extLst>
              <a:ext uri="{FF2B5EF4-FFF2-40B4-BE49-F238E27FC236}">
                <a16:creationId xmlns:a16="http://schemas.microsoft.com/office/drawing/2014/main" id="{F7FD25A0-C03A-826E-B6FC-0AA179A4A95B}"/>
              </a:ext>
            </a:extLst>
          </p:cNvPr>
          <p:cNvSpPr txBox="1"/>
          <p:nvPr/>
        </p:nvSpPr>
        <p:spPr>
          <a:xfrm>
            <a:off x="426352" y="2217365"/>
            <a:ext cx="2922980" cy="400110"/>
          </a:xfrm>
          <a:prstGeom prst="rect">
            <a:avLst/>
          </a:prstGeom>
          <a:noFill/>
        </p:spPr>
        <p:txBody>
          <a:bodyPr wrap="none" rtlCol="0">
            <a:spAutoFit/>
          </a:bodyPr>
          <a:lstStyle/>
          <a:p>
            <a:r>
              <a:rPr lang="en-US" sz="2000" b="1" dirty="0"/>
              <a:t>Theme: Smart Knowledge</a:t>
            </a:r>
            <a:endParaRPr lang="en-IN" sz="2000" b="1" dirty="0"/>
          </a:p>
        </p:txBody>
      </p:sp>
      <p:sp>
        <p:nvSpPr>
          <p:cNvPr id="10" name="TextBox 9">
            <a:extLst>
              <a:ext uri="{FF2B5EF4-FFF2-40B4-BE49-F238E27FC236}">
                <a16:creationId xmlns:a16="http://schemas.microsoft.com/office/drawing/2014/main" id="{309CF406-95A3-AFA2-C3DC-52551CA85A86}"/>
              </a:ext>
            </a:extLst>
          </p:cNvPr>
          <p:cNvSpPr txBox="1"/>
          <p:nvPr/>
        </p:nvSpPr>
        <p:spPr>
          <a:xfrm>
            <a:off x="4258212" y="364464"/>
            <a:ext cx="2989344" cy="461665"/>
          </a:xfrm>
          <a:prstGeom prst="rect">
            <a:avLst/>
          </a:prstGeom>
          <a:noFill/>
        </p:spPr>
        <p:txBody>
          <a:bodyPr wrap="none" rtlCol="0">
            <a:spAutoFit/>
          </a:bodyPr>
          <a:lstStyle/>
          <a:p>
            <a:r>
              <a:rPr lang="en-US" sz="2400" b="1" dirty="0"/>
              <a:t>Project Title: EYE LINK</a:t>
            </a:r>
          </a:p>
        </p:txBody>
      </p:sp>
      <p:graphicFrame>
        <p:nvGraphicFramePr>
          <p:cNvPr id="6" name="Table 5">
            <a:extLst>
              <a:ext uri="{FF2B5EF4-FFF2-40B4-BE49-F238E27FC236}">
                <a16:creationId xmlns:a16="http://schemas.microsoft.com/office/drawing/2014/main" id="{121135C7-DCFA-51F4-A928-A9747B4404B4}"/>
              </a:ext>
            </a:extLst>
          </p:cNvPr>
          <p:cNvGraphicFramePr>
            <a:graphicFrameLocks noGrp="1"/>
          </p:cNvGraphicFramePr>
          <p:nvPr>
            <p:extLst>
              <p:ext uri="{D42A27DB-BD31-4B8C-83A1-F6EECF244321}">
                <p14:modId xmlns:p14="http://schemas.microsoft.com/office/powerpoint/2010/main" val="1632831662"/>
              </p:ext>
            </p:extLst>
          </p:nvPr>
        </p:nvGraphicFramePr>
        <p:xfrm>
          <a:off x="426352" y="2786457"/>
          <a:ext cx="11339296" cy="3150947"/>
        </p:xfrm>
        <a:graphic>
          <a:graphicData uri="http://schemas.openxmlformats.org/drawingml/2006/table">
            <a:tbl>
              <a:tblPr firstRow="1" firstCol="1" bandRow="1">
                <a:tableStyleId>{5940675A-B579-460E-94D1-54222C63F5DA}</a:tableStyleId>
              </a:tblPr>
              <a:tblGrid>
                <a:gridCol w="941342">
                  <a:extLst>
                    <a:ext uri="{9D8B030D-6E8A-4147-A177-3AD203B41FA5}">
                      <a16:colId xmlns:a16="http://schemas.microsoft.com/office/drawing/2014/main" val="2878965208"/>
                    </a:ext>
                  </a:extLst>
                </a:gridCol>
                <a:gridCol w="2136757">
                  <a:extLst>
                    <a:ext uri="{9D8B030D-6E8A-4147-A177-3AD203B41FA5}">
                      <a16:colId xmlns:a16="http://schemas.microsoft.com/office/drawing/2014/main" val="3208902274"/>
                    </a:ext>
                  </a:extLst>
                </a:gridCol>
                <a:gridCol w="1782894">
                  <a:extLst>
                    <a:ext uri="{9D8B030D-6E8A-4147-A177-3AD203B41FA5}">
                      <a16:colId xmlns:a16="http://schemas.microsoft.com/office/drawing/2014/main" val="1536744591"/>
                    </a:ext>
                  </a:extLst>
                </a:gridCol>
                <a:gridCol w="1465330">
                  <a:extLst>
                    <a:ext uri="{9D8B030D-6E8A-4147-A177-3AD203B41FA5}">
                      <a16:colId xmlns:a16="http://schemas.microsoft.com/office/drawing/2014/main" val="272292625"/>
                    </a:ext>
                  </a:extLst>
                </a:gridCol>
                <a:gridCol w="1941677">
                  <a:extLst>
                    <a:ext uri="{9D8B030D-6E8A-4147-A177-3AD203B41FA5}">
                      <a16:colId xmlns:a16="http://schemas.microsoft.com/office/drawing/2014/main" val="153844467"/>
                    </a:ext>
                  </a:extLst>
                </a:gridCol>
                <a:gridCol w="3071296">
                  <a:extLst>
                    <a:ext uri="{9D8B030D-6E8A-4147-A177-3AD203B41FA5}">
                      <a16:colId xmlns:a16="http://schemas.microsoft.com/office/drawing/2014/main" val="3385753794"/>
                    </a:ext>
                  </a:extLst>
                </a:gridCol>
              </a:tblGrid>
              <a:tr h="786321">
                <a:tc>
                  <a:txBody>
                    <a:bodyPr/>
                    <a:lstStyle/>
                    <a:p>
                      <a:pPr algn="ctr">
                        <a:lnSpc>
                          <a:spcPct val="115000"/>
                        </a:lnSpc>
                        <a:spcAft>
                          <a:spcPts val="1000"/>
                        </a:spcAft>
                      </a:pPr>
                      <a:r>
                        <a:rPr lang="en-IN" sz="1800" dirty="0" err="1">
                          <a:effectLst/>
                        </a:rPr>
                        <a:t>S.No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algn="ctr">
                        <a:lnSpc>
                          <a:spcPct val="115000"/>
                        </a:lnSpc>
                        <a:spcAft>
                          <a:spcPts val="1000"/>
                        </a:spcAft>
                      </a:pPr>
                      <a:r>
                        <a:rPr lang="en-IN" sz="1800" dirty="0">
                          <a:effectLst/>
                        </a:rPr>
                        <a:t>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algn="ctr">
                        <a:lnSpc>
                          <a:spcPct val="115000"/>
                        </a:lnSpc>
                        <a:spcAft>
                          <a:spcPts val="1000"/>
                        </a:spcAft>
                      </a:pPr>
                      <a:r>
                        <a:rPr lang="en-IN" sz="1800">
                          <a:effectLst/>
                        </a:rPr>
                        <a:t>Department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algn="ctr">
                        <a:lnSpc>
                          <a:spcPct val="115000"/>
                        </a:lnSpc>
                        <a:spcAft>
                          <a:spcPts val="1000"/>
                        </a:spcAft>
                      </a:pPr>
                      <a:r>
                        <a:rPr lang="en-IN" sz="1800">
                          <a:effectLst/>
                        </a:rPr>
                        <a:t>Year &amp; Section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algn="ctr">
                        <a:lnSpc>
                          <a:spcPct val="115000"/>
                        </a:lnSpc>
                        <a:spcAft>
                          <a:spcPts val="1000"/>
                        </a:spcAft>
                      </a:pPr>
                      <a:r>
                        <a:rPr lang="en-IN" sz="1800">
                          <a:effectLst/>
                        </a:rPr>
                        <a:t>Mobile Number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algn="ctr">
                        <a:lnSpc>
                          <a:spcPct val="115000"/>
                        </a:lnSpc>
                        <a:spcAft>
                          <a:spcPts val="1000"/>
                        </a:spcAft>
                      </a:pPr>
                      <a:r>
                        <a:rPr lang="en-IN" sz="1800" dirty="0">
                          <a:effectLst/>
                        </a:rPr>
                        <a:t>Email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1866075307"/>
                  </a:ext>
                </a:extLst>
              </a:tr>
              <a:tr h="570421">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1.</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TARUN J</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AI-DS</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I - C</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9677752642</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tarun.j2023ai-ds@sece.ac.in</a:t>
                      </a:r>
                    </a:p>
                  </a:txBody>
                  <a:tcPr marL="62345" marR="62345" marT="0" marB="0"/>
                </a:tc>
                <a:extLst>
                  <a:ext uri="{0D108BD9-81ED-4DB2-BD59-A6C34878D82A}">
                    <a16:rowId xmlns:a16="http://schemas.microsoft.com/office/drawing/2014/main" val="84096786"/>
                  </a:ext>
                </a:extLst>
              </a:tr>
              <a:tr h="0">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2</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SUTHISH BALAJI R</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AI-DS</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I - C</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8122782482</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suthishbalaji.r2023ai-ds@sece.ac.in</a:t>
                      </a:r>
                    </a:p>
                  </a:txBody>
                  <a:tcPr marL="62345" marR="62345" marT="0" marB="0"/>
                </a:tc>
                <a:extLst>
                  <a:ext uri="{0D108BD9-81ED-4DB2-BD59-A6C34878D82A}">
                    <a16:rowId xmlns:a16="http://schemas.microsoft.com/office/drawing/2014/main" val="3681386324"/>
                  </a:ext>
                </a:extLst>
              </a:tr>
              <a:tr h="592784">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3</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MONISH T</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MECH</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I</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8610083896</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monish.t2023mech@sece.ac.in</a:t>
                      </a:r>
                    </a:p>
                  </a:txBody>
                  <a:tcPr marL="62345" marR="62345" marT="0" marB="0"/>
                </a:tc>
                <a:extLst>
                  <a:ext uri="{0D108BD9-81ED-4DB2-BD59-A6C34878D82A}">
                    <a16:rowId xmlns:a16="http://schemas.microsoft.com/office/drawing/2014/main" val="4107627198"/>
                  </a:ext>
                </a:extLst>
              </a:tr>
              <a:tr h="519678">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4</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SAMRAT C</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MECH</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I</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8248492258</a:t>
                      </a:r>
                    </a:p>
                  </a:txBody>
                  <a:tcPr marL="62345" marR="62345" marT="0" marB="0"/>
                </a:tc>
                <a:tc>
                  <a:txBody>
                    <a:bodyPr/>
                    <a:lstStyle/>
                    <a:p>
                      <a:pPr algn="ctr">
                        <a:lnSpc>
                          <a:spcPct val="115000"/>
                        </a:lnSpc>
                        <a:spcAft>
                          <a:spcPts val="1000"/>
                        </a:spcAft>
                      </a:pPr>
                      <a:r>
                        <a:rPr lang="en-IN" sz="1800" dirty="0">
                          <a:effectLst/>
                          <a:latin typeface="SimSun-ExtB" panose="02010609060101010101" pitchFamily="49" charset="-122"/>
                          <a:ea typeface="SimSun-ExtB" panose="02010609060101010101" pitchFamily="49" charset="-122"/>
                          <a:cs typeface="Times New Roman" panose="02020603050405020304" pitchFamily="18" charset="0"/>
                        </a:rPr>
                        <a:t>samrat.c2023mech@sece.ac.in</a:t>
                      </a:r>
                    </a:p>
                  </a:txBody>
                  <a:tcPr marL="62345" marR="62345" marT="0" marB="0"/>
                </a:tc>
                <a:extLst>
                  <a:ext uri="{0D108BD9-81ED-4DB2-BD59-A6C34878D82A}">
                    <a16:rowId xmlns:a16="http://schemas.microsoft.com/office/drawing/2014/main" val="326375604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6EA304-AF2A-40E4-AB65-CD3FEC489FD6}"/>
              </a:ext>
            </a:extLst>
          </p:cNvPr>
          <p:cNvSpPr txBox="1"/>
          <p:nvPr/>
        </p:nvSpPr>
        <p:spPr>
          <a:xfrm>
            <a:off x="2605395" y="248566"/>
            <a:ext cx="6981207" cy="707886"/>
          </a:xfrm>
          <a:prstGeom prst="rect">
            <a:avLst/>
          </a:prstGeom>
          <a:noFill/>
        </p:spPr>
        <p:txBody>
          <a:bodyPr wrap="none" rtlCol="0">
            <a:spAutoFit/>
          </a:bodyPr>
          <a:lstStyle/>
          <a:p>
            <a:r>
              <a:rPr lang="en-US" sz="4000" b="1" dirty="0"/>
              <a:t>Problem Statement/Description</a:t>
            </a:r>
            <a:endParaRPr lang="en-IN" sz="4000" b="1" dirty="0"/>
          </a:p>
        </p:txBody>
      </p:sp>
      <p:pic>
        <p:nvPicPr>
          <p:cNvPr id="2" name="Picture 2">
            <a:extLst>
              <a:ext uri="{FF2B5EF4-FFF2-40B4-BE49-F238E27FC236}">
                <a16:creationId xmlns:a16="http://schemas.microsoft.com/office/drawing/2014/main" id="{F7FEC13E-B723-6E12-4646-152BFFFA03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905464" y="956452"/>
            <a:ext cx="8196375" cy="8121863"/>
          </a:xfrm>
          <a:prstGeom prst="rect">
            <a:avLst/>
          </a:prstGeom>
        </p:spPr>
      </p:pic>
      <p:pic>
        <p:nvPicPr>
          <p:cNvPr id="3" name="Picture 2">
            <a:extLst>
              <a:ext uri="{FF2B5EF4-FFF2-40B4-BE49-F238E27FC236}">
                <a16:creationId xmlns:a16="http://schemas.microsoft.com/office/drawing/2014/main" id="{7304F471-87FD-154D-5E76-904CBB75D2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227698" y="1913019"/>
            <a:ext cx="8196375" cy="8121863"/>
          </a:xfrm>
          <a:prstGeom prst="rect">
            <a:avLst/>
          </a:prstGeom>
        </p:spPr>
      </p:pic>
      <p:sp>
        <p:nvSpPr>
          <p:cNvPr id="6" name="TextBox 5">
            <a:extLst>
              <a:ext uri="{FF2B5EF4-FFF2-40B4-BE49-F238E27FC236}">
                <a16:creationId xmlns:a16="http://schemas.microsoft.com/office/drawing/2014/main" id="{7C0E8A56-50CB-FEAE-F29B-BE995C7AA301}"/>
              </a:ext>
            </a:extLst>
          </p:cNvPr>
          <p:cNvSpPr txBox="1"/>
          <p:nvPr/>
        </p:nvSpPr>
        <p:spPr>
          <a:xfrm>
            <a:off x="1414038" y="1192566"/>
            <a:ext cx="9363919" cy="5416868"/>
          </a:xfrm>
          <a:prstGeom prst="rect">
            <a:avLst/>
          </a:prstGeom>
          <a:noFill/>
        </p:spPr>
        <p:txBody>
          <a:bodyPr wrap="square" rtlCol="0">
            <a:spAutoFit/>
          </a:bodyPr>
          <a:lstStyle/>
          <a:p>
            <a:pPr algn="l"/>
            <a:r>
              <a:rPr lang="en-US" sz="3600" dirty="0">
                <a:solidFill>
                  <a:srgbClr val="0D0D0D"/>
                </a:solidFill>
                <a:highlight>
                  <a:srgbClr val="FFFFFF"/>
                </a:highlight>
                <a:latin typeface="SimSun-ExtB" panose="02010609060101010101" pitchFamily="49" charset="-122"/>
                <a:ea typeface="SimSun-ExtB" panose="02010609060101010101" pitchFamily="49" charset="-122"/>
              </a:rPr>
              <a:t>M</a:t>
            </a:r>
            <a:r>
              <a:rPr lang="en-US" sz="3600" b="0" i="0" dirty="0">
                <a:solidFill>
                  <a:srgbClr val="0D0D0D"/>
                </a:solidFill>
                <a:effectLst/>
                <a:highlight>
                  <a:srgbClr val="FFFFFF"/>
                </a:highlight>
                <a:latin typeface="SimSun-ExtB" panose="02010609060101010101" pitchFamily="49" charset="-122"/>
                <a:ea typeface="SimSun-ExtB" panose="02010609060101010101" pitchFamily="49" charset="-122"/>
              </a:rPr>
              <a:t>any differently abled individuals still face substantial barriers in their daily lives due to a lack of effective assistive technologies. This gap limits their ability to participate fully in educational, professional, and social environments, impacting their independence and quality of life.</a:t>
            </a:r>
          </a:p>
          <a:p>
            <a:pPr algn="l"/>
            <a:endParaRPr lang="en-US" sz="2000" b="0"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algn="l"/>
            <a:endParaRPr lang="en-US" sz="2000" b="0" i="0" dirty="0">
              <a:solidFill>
                <a:srgbClr val="0D0D0D"/>
              </a:solidFill>
              <a:effectLst/>
              <a:highlight>
                <a:srgbClr val="FFFFFF"/>
              </a:highlight>
              <a:latin typeface="SimSun-ExtB" panose="02010609060101010101" pitchFamily="49" charset="-122"/>
              <a:ea typeface="SimSun-ExtB" panose="02010609060101010101" pitchFamily="49" charset="-122"/>
            </a:endParaRPr>
          </a:p>
          <a:p>
            <a:endParaRPr lang="en-US" dirty="0"/>
          </a:p>
        </p:txBody>
      </p:sp>
    </p:spTree>
    <p:extLst>
      <p:ext uri="{BB962C8B-B14F-4D97-AF65-F5344CB8AC3E}">
        <p14:creationId xmlns:p14="http://schemas.microsoft.com/office/powerpoint/2010/main" val="335308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D441E-2BBC-8BAC-1B74-DADA09C53C4B}"/>
              </a:ext>
            </a:extLst>
          </p:cNvPr>
          <p:cNvSpPr txBox="1"/>
          <p:nvPr/>
        </p:nvSpPr>
        <p:spPr>
          <a:xfrm>
            <a:off x="2605395" y="248566"/>
            <a:ext cx="6981207" cy="707886"/>
          </a:xfrm>
          <a:prstGeom prst="rect">
            <a:avLst/>
          </a:prstGeom>
          <a:noFill/>
        </p:spPr>
        <p:txBody>
          <a:bodyPr wrap="none" rtlCol="0">
            <a:spAutoFit/>
          </a:bodyPr>
          <a:lstStyle/>
          <a:p>
            <a:r>
              <a:rPr lang="en-US" sz="4000" b="1" dirty="0"/>
              <a:t>Problem Statement/Description</a:t>
            </a:r>
            <a:endParaRPr lang="en-IN" sz="4000" b="1" dirty="0"/>
          </a:p>
        </p:txBody>
      </p:sp>
      <p:sp>
        <p:nvSpPr>
          <p:cNvPr id="4" name="TextBox 3">
            <a:extLst>
              <a:ext uri="{FF2B5EF4-FFF2-40B4-BE49-F238E27FC236}">
                <a16:creationId xmlns:a16="http://schemas.microsoft.com/office/drawing/2014/main" id="{37177A89-38C7-61AA-6DAB-885F2BC4D51A}"/>
              </a:ext>
            </a:extLst>
          </p:cNvPr>
          <p:cNvSpPr txBox="1"/>
          <p:nvPr/>
        </p:nvSpPr>
        <p:spPr>
          <a:xfrm>
            <a:off x="1331089" y="720566"/>
            <a:ext cx="9363919" cy="5416868"/>
          </a:xfrm>
          <a:prstGeom prst="rect">
            <a:avLst/>
          </a:prstGeom>
          <a:noFill/>
        </p:spPr>
        <p:txBody>
          <a:bodyPr wrap="square" rtlCol="0">
            <a:spAutoFit/>
          </a:bodyPr>
          <a:lstStyle/>
          <a:p>
            <a:pPr algn="l"/>
            <a:endParaRPr lang="en-US" sz="2000" b="0"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algn="l"/>
            <a:endParaRPr lang="en-US" sz="2000" b="0"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algn="l"/>
            <a:r>
              <a:rPr lang="en-US" sz="3200" b="0" i="0" dirty="0">
                <a:solidFill>
                  <a:srgbClr val="0D0D0D"/>
                </a:solidFill>
                <a:effectLst/>
                <a:highlight>
                  <a:srgbClr val="FFFFFF"/>
                </a:highlight>
                <a:latin typeface="SimSun-ExtB" panose="02010609060101010101" pitchFamily="49" charset="-122"/>
                <a:ea typeface="SimSun-ExtB" panose="02010609060101010101" pitchFamily="49" charset="-122"/>
              </a:rPr>
              <a:t>Current assistive technologies often do not fully address the diversity of disabilities, and many are prohibitively expensive, not user-friendly, or inadequately integrated with other technology platforms. Additionally, rapid technological changes can render assistive devices obsolete quickly, thereby straining the financial resources of those who depend on them the most</a:t>
            </a:r>
          </a:p>
          <a:p>
            <a:endParaRPr lang="en-US" dirty="0"/>
          </a:p>
        </p:txBody>
      </p:sp>
      <p:pic>
        <p:nvPicPr>
          <p:cNvPr id="5" name="Picture 2">
            <a:extLst>
              <a:ext uri="{FF2B5EF4-FFF2-40B4-BE49-F238E27FC236}">
                <a16:creationId xmlns:a16="http://schemas.microsoft.com/office/drawing/2014/main" id="{D401F0E5-7C57-E3A1-D28E-6863F15D9E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9354" y="1936168"/>
            <a:ext cx="8196375" cy="8121863"/>
          </a:xfrm>
          <a:prstGeom prst="rect">
            <a:avLst/>
          </a:prstGeom>
        </p:spPr>
      </p:pic>
      <p:pic>
        <p:nvPicPr>
          <p:cNvPr id="6" name="Picture 2">
            <a:extLst>
              <a:ext uri="{FF2B5EF4-FFF2-40B4-BE49-F238E27FC236}">
                <a16:creationId xmlns:a16="http://schemas.microsoft.com/office/drawing/2014/main" id="{E734F26C-220C-E354-737F-ED1A30312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905464" y="956452"/>
            <a:ext cx="8196375" cy="8121863"/>
          </a:xfrm>
          <a:prstGeom prst="rect">
            <a:avLst/>
          </a:prstGeom>
        </p:spPr>
      </p:pic>
    </p:spTree>
    <p:extLst>
      <p:ext uri="{BB962C8B-B14F-4D97-AF65-F5344CB8AC3E}">
        <p14:creationId xmlns:p14="http://schemas.microsoft.com/office/powerpoint/2010/main" val="13012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8F4B9688-10EB-60C6-5B83-491134203AAD}"/>
              </a:ext>
            </a:extLst>
          </p:cNvPr>
          <p:cNvPicPr>
            <a:picLocks noChangeAspect="1"/>
          </p:cNvPicPr>
          <p:nvPr/>
        </p:nvPicPr>
        <p:blipFill>
          <a:blip r:embed="rId2"/>
          <a:stretch>
            <a:fillRect/>
          </a:stretch>
        </p:blipFill>
        <p:spPr>
          <a:xfrm>
            <a:off x="10260376" y="93849"/>
            <a:ext cx="1809750" cy="619125"/>
          </a:xfrm>
          <a:prstGeom prst="rect">
            <a:avLst/>
          </a:prstGeom>
        </p:spPr>
      </p:pic>
      <p:sp>
        <p:nvSpPr>
          <p:cNvPr id="3" name="TextBox 2">
            <a:extLst>
              <a:ext uri="{FF2B5EF4-FFF2-40B4-BE49-F238E27FC236}">
                <a16:creationId xmlns:a16="http://schemas.microsoft.com/office/drawing/2014/main" id="{915C4BFE-AB79-8768-DB33-2A88E65C25EE}"/>
              </a:ext>
            </a:extLst>
          </p:cNvPr>
          <p:cNvSpPr txBox="1"/>
          <p:nvPr/>
        </p:nvSpPr>
        <p:spPr>
          <a:xfrm>
            <a:off x="2377945" y="403411"/>
            <a:ext cx="7969624" cy="646331"/>
          </a:xfrm>
          <a:prstGeom prst="rect">
            <a:avLst/>
          </a:prstGeom>
          <a:noFill/>
        </p:spPr>
        <p:txBody>
          <a:bodyPr wrap="square">
            <a:spAutoFit/>
          </a:bodyPr>
          <a:lstStyle/>
          <a:p>
            <a:r>
              <a:rPr lang="en-US" sz="3600" b="1" dirty="0"/>
              <a:t>Proposed Solution/Methodology</a:t>
            </a:r>
            <a:endParaRPr lang="en-IN" sz="3600" b="1" dirty="0"/>
          </a:p>
        </p:txBody>
      </p:sp>
      <p:pic>
        <p:nvPicPr>
          <p:cNvPr id="2" name="Picture 2">
            <a:extLst>
              <a:ext uri="{FF2B5EF4-FFF2-40B4-BE49-F238E27FC236}">
                <a16:creationId xmlns:a16="http://schemas.microsoft.com/office/drawing/2014/main" id="{B4824BC3-4171-9A15-E298-BAA397B0F2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97725" y="2797068"/>
            <a:ext cx="8196375" cy="8121863"/>
          </a:xfrm>
          <a:prstGeom prst="rect">
            <a:avLst/>
          </a:prstGeom>
        </p:spPr>
      </p:pic>
      <p:pic>
        <p:nvPicPr>
          <p:cNvPr id="4" name="Picture 2">
            <a:extLst>
              <a:ext uri="{FF2B5EF4-FFF2-40B4-BE49-F238E27FC236}">
                <a16:creationId xmlns:a16="http://schemas.microsoft.com/office/drawing/2014/main" id="{32DC6F97-4FDA-C300-B1EC-7C7750EE6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685545" y="956452"/>
            <a:ext cx="8196375" cy="8121863"/>
          </a:xfrm>
          <a:prstGeom prst="rect">
            <a:avLst/>
          </a:prstGeom>
        </p:spPr>
      </p:pic>
      <p:sp>
        <p:nvSpPr>
          <p:cNvPr id="5" name="TextBox 4">
            <a:extLst>
              <a:ext uri="{FF2B5EF4-FFF2-40B4-BE49-F238E27FC236}">
                <a16:creationId xmlns:a16="http://schemas.microsoft.com/office/drawing/2014/main" id="{B8D1240C-DCD7-EC62-DA8E-382562B48803}"/>
              </a:ext>
            </a:extLst>
          </p:cNvPr>
          <p:cNvSpPr txBox="1"/>
          <p:nvPr/>
        </p:nvSpPr>
        <p:spPr>
          <a:xfrm>
            <a:off x="1182547" y="894494"/>
            <a:ext cx="9826906" cy="5416868"/>
          </a:xfrm>
          <a:prstGeom prst="rect">
            <a:avLst/>
          </a:prstGeom>
          <a:noFill/>
        </p:spPr>
        <p:txBody>
          <a:bodyPr wrap="square" rtlCol="0">
            <a:spAutoFit/>
          </a:bodyPr>
          <a:lstStyle/>
          <a:p>
            <a:br>
              <a:rPr lang="en-US" dirty="0"/>
            </a:br>
            <a:r>
              <a:rPr lang="en-US" sz="3200" b="0" i="0" dirty="0">
                <a:solidFill>
                  <a:srgbClr val="0D0D0D"/>
                </a:solidFill>
                <a:effectLst/>
                <a:highlight>
                  <a:srgbClr val="FFFFFF"/>
                </a:highlight>
                <a:latin typeface="SimSun-ExtB" panose="02010609060101010101" pitchFamily="49" charset="-122"/>
                <a:ea typeface="SimSun-ExtB" panose="02010609060101010101" pitchFamily="49" charset="-122"/>
              </a:rPr>
              <a:t>Differently abled individuals often face significant challenges in interacting with digital technology, particularly those with motor impairments that limit the use of conventional input devices like keyboards and mouse. </a:t>
            </a:r>
            <a:r>
              <a:rPr lang="en-US" sz="3200" b="1" i="0" u="sng" dirty="0">
                <a:solidFill>
                  <a:srgbClr val="0D0D0D"/>
                </a:solidFill>
                <a:effectLst/>
                <a:highlight>
                  <a:srgbClr val="FFFFFF"/>
                </a:highlight>
                <a:latin typeface="SimSun-ExtB" panose="02010609060101010101" pitchFamily="49" charset="-122"/>
                <a:ea typeface="SimSun-ExtB" panose="02010609060101010101" pitchFamily="49" charset="-122"/>
              </a:rPr>
              <a:t>Eye trackers </a:t>
            </a:r>
            <a:r>
              <a:rPr lang="en-US" sz="3200" b="0" i="0" dirty="0">
                <a:solidFill>
                  <a:srgbClr val="0D0D0D"/>
                </a:solidFill>
                <a:effectLst/>
                <a:highlight>
                  <a:srgbClr val="FFFFFF"/>
                </a:highlight>
                <a:latin typeface="SimSun-ExtB" panose="02010609060101010101" pitchFamily="49" charset="-122"/>
                <a:ea typeface="SimSun-ExtB" panose="02010609060101010101" pitchFamily="49" charset="-122"/>
              </a:rPr>
              <a:t>offer a groundbreaking solution by enabling these individuals to control computers and other devices using just their eye movements, thereby overcoming several key difficulties</a:t>
            </a:r>
            <a:endParaRPr lang="en-US" sz="3200" dirty="0">
              <a:latin typeface="SimSun-ExtB" panose="02010609060101010101" pitchFamily="49" charset="-122"/>
              <a:ea typeface="SimSun-ExtB" panose="02010609060101010101" pitchFamily="49" charset="-122"/>
            </a:endParaRPr>
          </a:p>
        </p:txBody>
      </p:sp>
    </p:spTree>
    <p:extLst>
      <p:ext uri="{BB962C8B-B14F-4D97-AF65-F5344CB8AC3E}">
        <p14:creationId xmlns:p14="http://schemas.microsoft.com/office/powerpoint/2010/main" val="156426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C5E6494-33FA-2EE5-DCE3-70742FD99F71}"/>
              </a:ext>
            </a:extLst>
          </p:cNvPr>
          <p:cNvSpPr txBox="1"/>
          <p:nvPr/>
        </p:nvSpPr>
        <p:spPr>
          <a:xfrm>
            <a:off x="3459016" y="122697"/>
            <a:ext cx="6979022" cy="707886"/>
          </a:xfrm>
          <a:prstGeom prst="rect">
            <a:avLst/>
          </a:prstGeom>
          <a:noFill/>
        </p:spPr>
        <p:txBody>
          <a:bodyPr wrap="square">
            <a:spAutoFit/>
          </a:bodyPr>
          <a:lstStyle/>
          <a:p>
            <a:r>
              <a:rPr lang="en-US" sz="4000" b="1" dirty="0"/>
              <a:t>Market Size and Statistics</a:t>
            </a:r>
            <a:endParaRPr lang="en-IN" sz="4000" b="1" dirty="0"/>
          </a:p>
        </p:txBody>
      </p:sp>
      <p:pic>
        <p:nvPicPr>
          <p:cNvPr id="2" name="Picture 2">
            <a:extLst>
              <a:ext uri="{FF2B5EF4-FFF2-40B4-BE49-F238E27FC236}">
                <a16:creationId xmlns:a16="http://schemas.microsoft.com/office/drawing/2014/main" id="{0A302877-DE7D-6755-241E-48613F287F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44023" y="2545755"/>
            <a:ext cx="8196375" cy="8121863"/>
          </a:xfrm>
          <a:prstGeom prst="rect">
            <a:avLst/>
          </a:prstGeom>
        </p:spPr>
      </p:pic>
      <p:pic>
        <p:nvPicPr>
          <p:cNvPr id="3" name="Picture 2">
            <a:extLst>
              <a:ext uri="{FF2B5EF4-FFF2-40B4-BE49-F238E27FC236}">
                <a16:creationId xmlns:a16="http://schemas.microsoft.com/office/drawing/2014/main" id="{33826313-201B-EEF8-BEA2-BC55B7333E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685545" y="956452"/>
            <a:ext cx="8196375" cy="8121863"/>
          </a:xfrm>
          <a:prstGeom prst="rect">
            <a:avLst/>
          </a:prstGeom>
        </p:spPr>
      </p:pic>
      <p:sp>
        <p:nvSpPr>
          <p:cNvPr id="4" name="TextBox 3">
            <a:extLst>
              <a:ext uri="{FF2B5EF4-FFF2-40B4-BE49-F238E27FC236}">
                <a16:creationId xmlns:a16="http://schemas.microsoft.com/office/drawing/2014/main" id="{0120B0E1-BAA5-1443-551B-353077D3DCCA}"/>
              </a:ext>
            </a:extLst>
          </p:cNvPr>
          <p:cNvSpPr txBox="1"/>
          <p:nvPr/>
        </p:nvSpPr>
        <p:spPr>
          <a:xfrm>
            <a:off x="544010" y="714836"/>
            <a:ext cx="11273742" cy="6278642"/>
          </a:xfrm>
          <a:prstGeom prst="rect">
            <a:avLst/>
          </a:prstGeom>
          <a:noFill/>
        </p:spPr>
        <p:txBody>
          <a:bodyPr wrap="square" rtlCol="0">
            <a:spAutoFit/>
          </a:bodyPr>
          <a:lstStyle/>
          <a:p>
            <a:pPr algn="l">
              <a:buFont typeface="+mj-lt"/>
              <a:buAutoNum type="arabicPeriod"/>
            </a:pPr>
            <a:r>
              <a:rPr lang="en-US" sz="3200" b="1" i="0" dirty="0">
                <a:solidFill>
                  <a:srgbClr val="0D0D0D"/>
                </a:solidFill>
                <a:effectLst/>
                <a:highlight>
                  <a:srgbClr val="FFFFFF"/>
                </a:highlight>
                <a:latin typeface="SimSun-ExtB" panose="02010609060101010101" pitchFamily="49" charset="-122"/>
                <a:ea typeface="SimSun-ExtB" panose="02010609060101010101" pitchFamily="49" charset="-122"/>
              </a:rPr>
              <a:t>Global Reach</a:t>
            </a:r>
            <a:r>
              <a:rPr lang="en-US" sz="3200" b="0" i="0" dirty="0">
                <a:solidFill>
                  <a:srgbClr val="0D0D0D"/>
                </a:solidFill>
                <a:effectLst/>
                <a:highlight>
                  <a:srgbClr val="FFFFFF"/>
                </a:highlight>
                <a:latin typeface="SimSun-ExtB" panose="02010609060101010101" pitchFamily="49" charset="-122"/>
                <a:ea typeface="SimSun-ExtB" panose="02010609060101010101" pitchFamily="49" charset="-122"/>
              </a:rPr>
              <a:t>: The global eye tracking market has been expanding steadily. Reports from around 2020 estimated the market size to be around $300 million to $400 million. Projections from then anticipated a robust growth, with expectations to reach between $1 billion and $1.8 billion by the mid-2020s.</a:t>
            </a:r>
          </a:p>
          <a:p>
            <a:pPr algn="l">
              <a:buFont typeface="+mj-lt"/>
              <a:buAutoNum type="arabicPeriod"/>
            </a:pPr>
            <a:endParaRPr lang="en-US" sz="3200" b="0"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algn="l">
              <a:buFont typeface="+mj-lt"/>
              <a:buAutoNum type="arabicPeriod"/>
            </a:pPr>
            <a:r>
              <a:rPr lang="en-US" sz="3200" b="1" i="0" dirty="0">
                <a:solidFill>
                  <a:srgbClr val="0D0D0D"/>
                </a:solidFill>
                <a:effectLst/>
                <a:highlight>
                  <a:srgbClr val="FFFFFF"/>
                </a:highlight>
                <a:latin typeface="SimSun-ExtB" panose="02010609060101010101" pitchFamily="49" charset="-122"/>
                <a:ea typeface="SimSun-ExtB" panose="02010609060101010101" pitchFamily="49" charset="-122"/>
              </a:rPr>
              <a:t>Compound Annual Growth Rate (CAGR)</a:t>
            </a:r>
            <a:r>
              <a:rPr lang="en-US" sz="3200" b="0" i="0" dirty="0">
                <a:solidFill>
                  <a:srgbClr val="0D0D0D"/>
                </a:solidFill>
                <a:effectLst/>
                <a:highlight>
                  <a:srgbClr val="FFFFFF"/>
                </a:highlight>
                <a:latin typeface="SimSun-ExtB" panose="02010609060101010101" pitchFamily="49" charset="-122"/>
                <a:ea typeface="SimSun-ExtB" panose="02010609060101010101" pitchFamily="49" charset="-122"/>
              </a:rPr>
              <a:t>: The eye tracking market has been projected to grow at a CAGR of approximately 24% to 27% during the period from 2020 to 2025. This growth rate reflects both technological advancements and expanding application areas.</a:t>
            </a:r>
          </a:p>
          <a:p>
            <a:endParaRPr lang="en-US" dirty="0"/>
          </a:p>
        </p:txBody>
      </p:sp>
    </p:spTree>
    <p:extLst>
      <p:ext uri="{BB962C8B-B14F-4D97-AF65-F5344CB8AC3E}">
        <p14:creationId xmlns:p14="http://schemas.microsoft.com/office/powerpoint/2010/main" val="217802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28BE8-9F0E-EC9D-AF07-92DFDE42A8A9}"/>
              </a:ext>
            </a:extLst>
          </p:cNvPr>
          <p:cNvSpPr txBox="1"/>
          <p:nvPr/>
        </p:nvSpPr>
        <p:spPr>
          <a:xfrm>
            <a:off x="2100868" y="439042"/>
            <a:ext cx="7990264" cy="707886"/>
          </a:xfrm>
          <a:prstGeom prst="rect">
            <a:avLst/>
          </a:prstGeom>
          <a:noFill/>
        </p:spPr>
        <p:txBody>
          <a:bodyPr wrap="none" rtlCol="0">
            <a:spAutoFit/>
          </a:bodyPr>
          <a:lstStyle/>
          <a:p>
            <a:r>
              <a:rPr lang="en-US" sz="4000" b="1" dirty="0"/>
              <a:t>Gap Analyzed with existing solutions</a:t>
            </a:r>
            <a:endParaRPr lang="en-IN" sz="4000" b="1" dirty="0"/>
          </a:p>
        </p:txBody>
      </p:sp>
      <p:pic>
        <p:nvPicPr>
          <p:cNvPr id="3" name="Picture 2">
            <a:extLst>
              <a:ext uri="{FF2B5EF4-FFF2-40B4-BE49-F238E27FC236}">
                <a16:creationId xmlns:a16="http://schemas.microsoft.com/office/drawing/2014/main" id="{5B5A58CE-F2E3-3716-682C-94EB2DF223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571344" y="2358026"/>
            <a:ext cx="8196375" cy="8121863"/>
          </a:xfrm>
          <a:prstGeom prst="rect">
            <a:avLst/>
          </a:prstGeom>
        </p:spPr>
      </p:pic>
      <p:pic>
        <p:nvPicPr>
          <p:cNvPr id="4" name="Picture 2">
            <a:extLst>
              <a:ext uri="{FF2B5EF4-FFF2-40B4-BE49-F238E27FC236}">
                <a16:creationId xmlns:a16="http://schemas.microsoft.com/office/drawing/2014/main" id="{E3AF77B2-A4EE-5BC3-23F9-FB0E36CD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685545" y="956452"/>
            <a:ext cx="8196375" cy="8121863"/>
          </a:xfrm>
          <a:prstGeom prst="rect">
            <a:avLst/>
          </a:prstGeom>
        </p:spPr>
      </p:pic>
      <p:sp>
        <p:nvSpPr>
          <p:cNvPr id="5" name="TextBox 4">
            <a:extLst>
              <a:ext uri="{FF2B5EF4-FFF2-40B4-BE49-F238E27FC236}">
                <a16:creationId xmlns:a16="http://schemas.microsoft.com/office/drawing/2014/main" id="{B2B13E9F-4E94-3299-CFAF-A2CB594AE9BB}"/>
              </a:ext>
            </a:extLst>
          </p:cNvPr>
          <p:cNvSpPr txBox="1"/>
          <p:nvPr/>
        </p:nvSpPr>
        <p:spPr>
          <a:xfrm>
            <a:off x="578734" y="1342663"/>
            <a:ext cx="11285317" cy="3077766"/>
          </a:xfrm>
          <a:prstGeom prst="rect">
            <a:avLst/>
          </a:prstGeom>
          <a:noFill/>
        </p:spPr>
        <p:txBody>
          <a:bodyPr wrap="square" rtlCol="0">
            <a:spAutoFit/>
          </a:bodyPr>
          <a:lstStyle/>
          <a:p>
            <a:pPr marL="342900" indent="-342900" algn="l">
              <a:buAutoNum type="arabicPeriod"/>
            </a:pPr>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Cost Accessibility:</a:t>
            </a:r>
          </a:p>
          <a:p>
            <a:pPr marL="800100" lvl="1" indent="-342900">
              <a:buAutoNum type="arabicPeriod"/>
            </a:pPr>
            <a:endParaRPr lang="en-US" b="1"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lvl="1"/>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Existing Gap</a:t>
            </a: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 Many high-quality eye trackers, especially those used in research and assistive technology, are priced beyond the reach of individuals, small businesses, or educational institutions with limited budgets.</a:t>
            </a:r>
          </a:p>
          <a:p>
            <a:pPr lvl="1">
              <a:buFont typeface="Arial" panose="020B0604020202020204" pitchFamily="34" charset="0"/>
              <a:buChar char="•"/>
            </a:pPr>
            <a:endParaRPr lang="en-US" b="0"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marR="0" lvl="1">
              <a:lnSpc>
                <a:spcPct val="107000"/>
              </a:lnSpc>
              <a:spcBef>
                <a:spcPts val="0"/>
              </a:spcBef>
              <a:spcAft>
                <a:spcPts val="800"/>
              </a:spcAft>
              <a:tabLst>
                <a:tab pos="914400" algn="l"/>
              </a:tabLst>
            </a:pPr>
            <a:r>
              <a:rPr lang="en-US" sz="1800" b="1" kern="100" dirty="0">
                <a:effectLst/>
                <a:latin typeface="SimSun-ExtB" panose="02010609060101010101" pitchFamily="49" charset="-122"/>
                <a:ea typeface="SimSun-ExtB" panose="02010609060101010101" pitchFamily="49" charset="-122"/>
                <a:cs typeface="Times New Roman" panose="02020603050405020304" pitchFamily="18" charset="0"/>
              </a:rPr>
              <a:t>Opportunity</a:t>
            </a:r>
            <a:r>
              <a:rPr lang="en-US" sz="1800" kern="100" dirty="0">
                <a:effectLst/>
                <a:latin typeface="SimSun-ExtB" panose="02010609060101010101" pitchFamily="49" charset="-122"/>
                <a:ea typeface="SimSun-ExtB" panose="02010609060101010101" pitchFamily="49" charset="-122"/>
                <a:cs typeface="Times New Roman" panose="02020603050405020304" pitchFamily="18" charset="0"/>
              </a:rPr>
              <a:t>: Introducing a low-cost eye tracker could democratize access to this technology, making it available for users who need basic eye tracking capabilities for education, light research, or personal use without requiring large investments.</a:t>
            </a:r>
          </a:p>
          <a:p>
            <a:endParaRPr lang="en-US" dirty="0"/>
          </a:p>
        </p:txBody>
      </p:sp>
      <p:sp>
        <p:nvSpPr>
          <p:cNvPr id="6" name="TextBox 5">
            <a:extLst>
              <a:ext uri="{FF2B5EF4-FFF2-40B4-BE49-F238E27FC236}">
                <a16:creationId xmlns:a16="http://schemas.microsoft.com/office/drawing/2014/main" id="{3798DFDB-FDF7-CA7D-B68F-0BD59C93ABE2}"/>
              </a:ext>
            </a:extLst>
          </p:cNvPr>
          <p:cNvSpPr txBox="1"/>
          <p:nvPr/>
        </p:nvSpPr>
        <p:spPr>
          <a:xfrm>
            <a:off x="578734" y="4281630"/>
            <a:ext cx="11111697" cy="2585323"/>
          </a:xfrm>
          <a:prstGeom prst="rect">
            <a:avLst/>
          </a:prstGeom>
          <a:noFill/>
        </p:spPr>
        <p:txBody>
          <a:bodyPr wrap="square" rtlCol="0">
            <a:spAutoFit/>
          </a:bodyPr>
          <a:lstStyle/>
          <a:p>
            <a:pPr algn="l"/>
            <a:r>
              <a:rPr lang="en-US" b="1" dirty="0">
                <a:solidFill>
                  <a:srgbClr val="0D0D0D"/>
                </a:solidFill>
                <a:highlight>
                  <a:srgbClr val="FFFFFF"/>
                </a:highlight>
                <a:latin typeface="SimSun-ExtB" panose="02010609060101010101" pitchFamily="49" charset="-122"/>
                <a:ea typeface="SimSun-ExtB" panose="02010609060101010101" pitchFamily="49" charset="-122"/>
              </a:rPr>
              <a:t>2</a:t>
            </a:r>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 Geographical Availability:</a:t>
            </a:r>
          </a:p>
          <a:p>
            <a:pPr algn="l"/>
            <a:endParaRPr lang="en-US" b="1"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lvl="1"/>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Existing Gap</a:t>
            </a: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 Distribution and support for high-end eye trackers are often limited to developed countries or specific regions, leaving potential users in emerging markets underserved.</a:t>
            </a:r>
          </a:p>
          <a:p>
            <a:pPr lvl="1"/>
            <a:endParaRPr lang="en-US" b="0"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lvl="1"/>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Opportunity</a:t>
            </a: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 Offering a low-budget eye tracker with wide availability and support in multiple languages </a:t>
            </a:r>
          </a:p>
          <a:p>
            <a:endParaRPr lang="en-US" dirty="0"/>
          </a:p>
        </p:txBody>
      </p:sp>
    </p:spTree>
    <p:extLst>
      <p:ext uri="{BB962C8B-B14F-4D97-AF65-F5344CB8AC3E}">
        <p14:creationId xmlns:p14="http://schemas.microsoft.com/office/powerpoint/2010/main" val="214231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28BE8-9F0E-EC9D-AF07-92DFDE42A8A9}"/>
              </a:ext>
            </a:extLst>
          </p:cNvPr>
          <p:cNvSpPr txBox="1"/>
          <p:nvPr/>
        </p:nvSpPr>
        <p:spPr>
          <a:xfrm>
            <a:off x="2100868" y="439042"/>
            <a:ext cx="7990264" cy="707886"/>
          </a:xfrm>
          <a:prstGeom prst="rect">
            <a:avLst/>
          </a:prstGeom>
          <a:noFill/>
        </p:spPr>
        <p:txBody>
          <a:bodyPr wrap="none" rtlCol="0">
            <a:spAutoFit/>
          </a:bodyPr>
          <a:lstStyle/>
          <a:p>
            <a:r>
              <a:rPr lang="en-US" sz="4000" b="1" dirty="0"/>
              <a:t>Gap Analyzed with existing solutions</a:t>
            </a:r>
            <a:endParaRPr lang="en-IN" sz="4000" b="1" dirty="0"/>
          </a:p>
        </p:txBody>
      </p:sp>
      <p:pic>
        <p:nvPicPr>
          <p:cNvPr id="3" name="Picture 2">
            <a:extLst>
              <a:ext uri="{FF2B5EF4-FFF2-40B4-BE49-F238E27FC236}">
                <a16:creationId xmlns:a16="http://schemas.microsoft.com/office/drawing/2014/main" id="{5B5A58CE-F2E3-3716-682C-94EB2DF223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596619" y="2358026"/>
            <a:ext cx="8196375" cy="8121863"/>
          </a:xfrm>
          <a:prstGeom prst="rect">
            <a:avLst/>
          </a:prstGeom>
        </p:spPr>
      </p:pic>
      <p:pic>
        <p:nvPicPr>
          <p:cNvPr id="4" name="Picture 2">
            <a:extLst>
              <a:ext uri="{FF2B5EF4-FFF2-40B4-BE49-F238E27FC236}">
                <a16:creationId xmlns:a16="http://schemas.microsoft.com/office/drawing/2014/main" id="{E3AF77B2-A4EE-5BC3-23F9-FB0E36CD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685545" y="956452"/>
            <a:ext cx="8196375" cy="8121863"/>
          </a:xfrm>
          <a:prstGeom prst="rect">
            <a:avLst/>
          </a:prstGeom>
        </p:spPr>
      </p:pic>
      <p:sp>
        <p:nvSpPr>
          <p:cNvPr id="5" name="TextBox 4">
            <a:extLst>
              <a:ext uri="{FF2B5EF4-FFF2-40B4-BE49-F238E27FC236}">
                <a16:creationId xmlns:a16="http://schemas.microsoft.com/office/drawing/2014/main" id="{B2B13E9F-4E94-3299-CFAF-A2CB594AE9BB}"/>
              </a:ext>
            </a:extLst>
          </p:cNvPr>
          <p:cNvSpPr txBox="1"/>
          <p:nvPr/>
        </p:nvSpPr>
        <p:spPr>
          <a:xfrm>
            <a:off x="578734" y="1342663"/>
            <a:ext cx="11285317" cy="2585323"/>
          </a:xfrm>
          <a:prstGeom prst="rect">
            <a:avLst/>
          </a:prstGeom>
          <a:noFill/>
        </p:spPr>
        <p:txBody>
          <a:bodyPr wrap="square" rtlCol="0">
            <a:spAutoFit/>
          </a:bodyPr>
          <a:lstStyle/>
          <a:p>
            <a:pPr algn="l"/>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3. Feature Customization:</a:t>
            </a:r>
          </a:p>
          <a:p>
            <a:pPr algn="l"/>
            <a:endParaRPr lang="en-US" b="1"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lvl="1"/>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Existing Gap</a:t>
            </a: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 Many eye trackers come with a wide range of features that may not be necessary for all users, contributing to higher costs.</a:t>
            </a:r>
          </a:p>
          <a:p>
            <a:pPr lvl="1">
              <a:buFont typeface="Arial" panose="020B0604020202020204" pitchFamily="34" charset="0"/>
              <a:buChar char="•"/>
            </a:pPr>
            <a:endParaRPr lang="en-US" b="0"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lvl="1"/>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Opportunity</a:t>
            </a: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 Providing a customizable eye tracker where users can choose only the features they need or pay for software upgrades could make the base product more affordable and flexible.</a:t>
            </a:r>
          </a:p>
          <a:p>
            <a:endParaRPr lang="en-US" dirty="0"/>
          </a:p>
        </p:txBody>
      </p:sp>
      <p:sp>
        <p:nvSpPr>
          <p:cNvPr id="6" name="TextBox 5">
            <a:extLst>
              <a:ext uri="{FF2B5EF4-FFF2-40B4-BE49-F238E27FC236}">
                <a16:creationId xmlns:a16="http://schemas.microsoft.com/office/drawing/2014/main" id="{3798DFDB-FDF7-CA7D-B68F-0BD59C93ABE2}"/>
              </a:ext>
            </a:extLst>
          </p:cNvPr>
          <p:cNvSpPr txBox="1"/>
          <p:nvPr/>
        </p:nvSpPr>
        <p:spPr>
          <a:xfrm>
            <a:off x="578734" y="4281630"/>
            <a:ext cx="11111697" cy="2308324"/>
          </a:xfrm>
          <a:prstGeom prst="rect">
            <a:avLst/>
          </a:prstGeom>
          <a:noFill/>
        </p:spPr>
        <p:txBody>
          <a:bodyPr wrap="square" rtlCol="0">
            <a:spAutoFit/>
          </a:bodyPr>
          <a:lstStyle/>
          <a:p>
            <a:pPr algn="l"/>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2. Ease of Integration and Use:</a:t>
            </a:r>
          </a:p>
          <a:p>
            <a:pPr algn="l"/>
            <a:endParaRPr lang="en-US" b="1"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lvl="1"/>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Existing Gap</a:t>
            </a: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 Research-grade and industrial eye trackers often involve complex setup procedures and require technical expertise to operate and interpret the data.</a:t>
            </a:r>
          </a:p>
          <a:p>
            <a:pPr lvl="1"/>
            <a:endParaRPr lang="en-US" b="0" i="0" dirty="0">
              <a:solidFill>
                <a:srgbClr val="0D0D0D"/>
              </a:solidFill>
              <a:effectLst/>
              <a:highlight>
                <a:srgbClr val="FFFFFF"/>
              </a:highlight>
              <a:latin typeface="SimSun-ExtB" panose="02010609060101010101" pitchFamily="49" charset="-122"/>
              <a:ea typeface="SimSun-ExtB" panose="02010609060101010101" pitchFamily="49" charset="-122"/>
            </a:endParaRPr>
          </a:p>
          <a:p>
            <a:pPr lvl="1"/>
            <a:r>
              <a:rPr lang="en-US" b="1" i="0" dirty="0">
                <a:solidFill>
                  <a:srgbClr val="0D0D0D"/>
                </a:solidFill>
                <a:effectLst/>
                <a:highlight>
                  <a:srgbClr val="FFFFFF"/>
                </a:highlight>
                <a:latin typeface="SimSun-ExtB" panose="02010609060101010101" pitchFamily="49" charset="-122"/>
                <a:ea typeface="SimSun-ExtB" panose="02010609060101010101" pitchFamily="49" charset="-122"/>
              </a:rPr>
              <a:t>Opportunity</a:t>
            </a:r>
            <a:r>
              <a:rPr lang="en-US" b="0" i="0" dirty="0">
                <a:solidFill>
                  <a:srgbClr val="0D0D0D"/>
                </a:solidFill>
                <a:effectLst/>
                <a:highlight>
                  <a:srgbClr val="FFFFFF"/>
                </a:highlight>
                <a:latin typeface="SimSun-ExtB" panose="02010609060101010101" pitchFamily="49" charset="-122"/>
                <a:ea typeface="SimSun-ExtB" panose="02010609060101010101" pitchFamily="49" charset="-122"/>
              </a:rPr>
              <a:t>: A simplified, plug-and-play eye tracker with an intuitive user interface and basic software could attract users who are less technically savvy</a:t>
            </a:r>
          </a:p>
          <a:p>
            <a:endParaRPr lang="en-US" dirty="0"/>
          </a:p>
        </p:txBody>
      </p:sp>
    </p:spTree>
    <p:extLst>
      <p:ext uri="{BB962C8B-B14F-4D97-AF65-F5344CB8AC3E}">
        <p14:creationId xmlns:p14="http://schemas.microsoft.com/office/powerpoint/2010/main" val="174810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490DEC-10DE-C28A-5C59-ED9E3B7EC490}"/>
              </a:ext>
            </a:extLst>
          </p:cNvPr>
          <p:cNvSpPr txBox="1"/>
          <p:nvPr/>
        </p:nvSpPr>
        <p:spPr>
          <a:xfrm>
            <a:off x="2987713" y="344942"/>
            <a:ext cx="6216574" cy="707886"/>
          </a:xfrm>
          <a:prstGeom prst="rect">
            <a:avLst/>
          </a:prstGeom>
          <a:noFill/>
        </p:spPr>
        <p:txBody>
          <a:bodyPr wrap="none" rtlCol="0">
            <a:spAutoFit/>
          </a:bodyPr>
          <a:lstStyle/>
          <a:p>
            <a:r>
              <a:rPr lang="en-US" sz="4000" b="1" dirty="0"/>
              <a:t>Prototype &amp; Its current level</a:t>
            </a:r>
            <a:endParaRPr lang="en-IN" sz="4000" b="1" dirty="0"/>
          </a:p>
        </p:txBody>
      </p:sp>
      <p:pic>
        <p:nvPicPr>
          <p:cNvPr id="2" name="Picture 2">
            <a:extLst>
              <a:ext uri="{FF2B5EF4-FFF2-40B4-BE49-F238E27FC236}">
                <a16:creationId xmlns:a16="http://schemas.microsoft.com/office/drawing/2014/main" id="{DD93A96D-A386-BF28-72CD-186745E083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44023" y="2545755"/>
            <a:ext cx="8196375" cy="8121863"/>
          </a:xfrm>
          <a:prstGeom prst="rect">
            <a:avLst/>
          </a:prstGeom>
        </p:spPr>
      </p:pic>
      <p:pic>
        <p:nvPicPr>
          <p:cNvPr id="3" name="Picture 2">
            <a:extLst>
              <a:ext uri="{FF2B5EF4-FFF2-40B4-BE49-F238E27FC236}">
                <a16:creationId xmlns:a16="http://schemas.microsoft.com/office/drawing/2014/main" id="{70950E46-6BF3-318E-58BB-D9B9EC371E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685545" y="956452"/>
            <a:ext cx="8196375" cy="8121863"/>
          </a:xfrm>
          <a:prstGeom prst="rect">
            <a:avLst/>
          </a:prstGeom>
        </p:spPr>
      </p:pic>
      <p:sp>
        <p:nvSpPr>
          <p:cNvPr id="4" name="TextBox 3">
            <a:extLst>
              <a:ext uri="{FF2B5EF4-FFF2-40B4-BE49-F238E27FC236}">
                <a16:creationId xmlns:a16="http://schemas.microsoft.com/office/drawing/2014/main" id="{E5532493-CA82-9875-BC5D-DE70BFA56108}"/>
              </a:ext>
            </a:extLst>
          </p:cNvPr>
          <p:cNvSpPr txBox="1"/>
          <p:nvPr/>
        </p:nvSpPr>
        <p:spPr>
          <a:xfrm>
            <a:off x="925975" y="4209696"/>
            <a:ext cx="10590835" cy="2246769"/>
          </a:xfrm>
          <a:prstGeom prst="rect">
            <a:avLst/>
          </a:prstGeom>
          <a:noFill/>
        </p:spPr>
        <p:txBody>
          <a:bodyPr wrap="square" rtlCol="0">
            <a:spAutoFit/>
          </a:bodyPr>
          <a:lstStyle/>
          <a:p>
            <a:r>
              <a:rPr lang="en-US" sz="2800" b="0" i="0" dirty="0">
                <a:solidFill>
                  <a:srgbClr val="0D0D0D"/>
                </a:solidFill>
                <a:effectLst/>
                <a:highlight>
                  <a:srgbClr val="FFFFFF"/>
                </a:highlight>
                <a:latin typeface="SimSun-ExtB" panose="02010609060101010101" pitchFamily="49" charset="-122"/>
                <a:ea typeface="SimSun-ExtB" panose="02010609060101010101" pitchFamily="49" charset="-122"/>
              </a:rPr>
              <a:t>Our eye tracker is currently 90% complete, and we are excited about the future possibilities; we plan to implement many innovative ideas to enhance its functionality, improve user accessibility, and expand its applications across various fields</a:t>
            </a:r>
            <a:endParaRPr lang="en-US" sz="2800" dirty="0">
              <a:latin typeface="SimSun-ExtB" panose="02010609060101010101" pitchFamily="49" charset="-122"/>
              <a:ea typeface="SimSun-ExtB" panose="02010609060101010101" pitchFamily="49" charset="-122"/>
            </a:endParaRPr>
          </a:p>
        </p:txBody>
      </p:sp>
      <p:pic>
        <p:nvPicPr>
          <p:cNvPr id="7" name="Picture 6">
            <a:extLst>
              <a:ext uri="{FF2B5EF4-FFF2-40B4-BE49-F238E27FC236}">
                <a16:creationId xmlns:a16="http://schemas.microsoft.com/office/drawing/2014/main" id="{CC1AEFF5-3F42-4BE3-FD4E-E5655B649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8086" y="1074124"/>
            <a:ext cx="7347459" cy="3017901"/>
          </a:xfrm>
          <a:prstGeom prst="rect">
            <a:avLst/>
          </a:prstGeom>
        </p:spPr>
      </p:pic>
    </p:spTree>
    <p:extLst>
      <p:ext uri="{BB962C8B-B14F-4D97-AF65-F5344CB8AC3E}">
        <p14:creationId xmlns:p14="http://schemas.microsoft.com/office/powerpoint/2010/main" val="283495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TechFusion_'_24_Template[1]</Template>
  <TotalTime>119</TotalTime>
  <Words>922</Words>
  <Application>Microsoft Office PowerPoint</Application>
  <PresentationFormat>Widescreen</PresentationFormat>
  <Paragraphs>124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SimSun-ExtB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suthishbalajir@gmail.com</dc:creator>
  <cp:lastModifiedBy>suthishbalajir@gmail.com</cp:lastModifiedBy>
  <cp:revision>1</cp:revision>
  <dcterms:created xsi:type="dcterms:W3CDTF">2024-04-26T05:02:10Z</dcterms:created>
  <dcterms:modified xsi:type="dcterms:W3CDTF">2024-04-26T07:02:03Z</dcterms:modified>
</cp:coreProperties>
</file>