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75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274" y="130"/>
      </p:cViewPr>
      <p:guideLst>
        <p:guide orient="horz" pos="4248"/>
        <p:guide pos="7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ECEB-076D-F503-FDAE-56B7BBB2D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8F644-EF1B-9ADF-A44C-2C6FC5333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7329-6946-F3C9-B02B-3C667062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016F-4F67-AD01-FE7A-C125CB9D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2614-7B22-5B2A-3A19-2540A3EA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1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D9E0-AF41-CFC1-B6CF-737A0CF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B0349-6666-F7C5-C808-0BDF3DF44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F72A-FC3E-35C1-8874-1840880C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3131-B58A-1D40-A226-515020D3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2669-DF32-114B-F583-B1939C4A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0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7FA7F-A187-9CB0-80F7-75E7269D6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B549-690E-29CD-1607-9E89DC38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2CCD-621B-8239-501D-057B0522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C1DD8-E038-6EEC-DA53-9AB4293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3E486-9872-CBB0-AE0B-3805219C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B82E-97ED-0355-0152-7C2AECCF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8181-C7F2-ECDB-C962-15D1092D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887C-923E-85FF-4C4A-5047DB75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4A1A-248E-609A-202B-EBE80EB9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7BC9-3127-F122-EADB-D539A452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63A5-5EE6-B8D4-48F0-E2CEA073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56A5B-B84A-837A-D9B6-2E596613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7694-97EC-FF74-889C-952EED99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B9B-7879-76CD-1DE5-BD10CAEE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9C8E-9F27-FB88-0115-0A6F103D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7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BB44-D7B7-C291-9718-F7FB60C3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FE03-8A2D-A9BD-1D0F-D2FE9603E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F571E-E573-1640-1192-D6F485E80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F1B6F-7AA8-EFD0-9245-2F3CCFB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5A9D-59FF-A0B8-7C85-9EDB739E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B8F40-4B6C-DF15-2D17-6A00709D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80AB-7C9E-2CAA-99DF-C7D98AAF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4112D-AB56-FF39-420B-25EE63AC4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01B75-84BB-E8E0-01EE-5938AD187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CB6A2-63B3-0208-0ED7-952C408EC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F66C8-E1FB-3DE2-E573-42D127877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14A14-2290-4230-D213-CA9C709C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2FDDE-4DB1-6F2C-2090-77E7929B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435EC-FEC3-9601-F163-3D9941B4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62F9-9B5E-7CD5-55C9-562CF06E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A85D9-4FF6-EEC0-505C-7863A6E4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62D66-882B-5623-25E7-5D89DEC8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5B5A0-E11D-CBFD-A8FE-9A0AF59A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053E6-3F0D-BA4F-BA1A-BD709DD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776A6-3548-548D-F48C-0BB5687B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E10DA-1B08-8359-34F5-3D9ED182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AD0D-FF92-7BBE-72B0-86478D51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CAB5-F418-EBDE-2287-920C83AB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08BF0-AE71-5171-F850-BAF8191CC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BB86-9585-E337-6D14-6382AD71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A31B5-1EC8-8511-4DB9-BC3424F6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88AA-F8D9-09A1-D1F3-D17D3B89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581A-AE44-F5B9-3069-F4497465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C77F4-46BB-8D40-690B-932987EBC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ACA6-C381-643B-8914-533C48823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AB4A2-010B-0ED6-D6FF-0BF1B7CF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4F36-624D-3BBE-8E5E-B827D2D5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99AF-4EA5-18D6-4690-C642AF6A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AFCE5-2553-5E10-C930-358E5DFC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66D2C-09CB-74CD-2944-824D909F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AA1B-37F4-68EF-0E55-4EDD711A0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00E72-64CB-49EF-8DBB-353DFE2AB1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7084-1F56-21F4-29BA-441A06602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5FACD-0803-496A-CE85-24409985B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26C60-A135-4D1A-B841-68B3540BE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F7ACBDA-6FC0-18DD-640F-2E43AD7F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147"/>
          <a:stretch/>
        </p:blipFill>
        <p:spPr>
          <a:xfrm>
            <a:off x="6265505" y="5732180"/>
            <a:ext cx="3048425" cy="5335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A6483D6-10D0-C145-3F37-C640A6DF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098"/>
          <a:stretch/>
        </p:blipFill>
        <p:spPr>
          <a:xfrm>
            <a:off x="8336547" y="5746172"/>
            <a:ext cx="3048425" cy="4745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C8BBAD-4923-1DC0-E735-C9A8F6D5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88" y="3803769"/>
            <a:ext cx="3410426" cy="647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4C756-4E99-0CEB-3209-1EC7AF7024C4}"/>
              </a:ext>
            </a:extLst>
          </p:cNvPr>
          <p:cNvSpPr txBox="1"/>
          <p:nvPr/>
        </p:nvSpPr>
        <p:spPr>
          <a:xfrm>
            <a:off x="126723" y="123448"/>
            <a:ext cx="85700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Machine Learning model Description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FAABC-E63A-7C2D-6629-404A428CE0DC}"/>
              </a:ext>
            </a:extLst>
          </p:cNvPr>
          <p:cNvSpPr txBox="1"/>
          <p:nvPr/>
        </p:nvSpPr>
        <p:spPr>
          <a:xfrm>
            <a:off x="510597" y="692647"/>
            <a:ext cx="116814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used the </a:t>
            </a:r>
            <a:r>
              <a:rPr lang="en-US" b="1" dirty="0"/>
              <a:t>Linear regression ML model (simplest ML model) </a:t>
            </a:r>
            <a:r>
              <a:rPr lang="en-US" dirty="0"/>
              <a:t>to fit the data here.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Linear regression is a type of </a:t>
            </a:r>
            <a:r>
              <a:rPr lang="en-US" b="0" i="0" dirty="0">
                <a:effectLst/>
                <a:latin typeface="Nunito" panose="020F0502020204030204" pitchFamily="2" charset="0"/>
              </a:rPr>
              <a:t>supervised machine learning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algorithm that computes the linear relationship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between the dependent variable and one or more independent features by fitting a linear equation to observed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data.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our linear regression model we have used </a:t>
            </a:r>
            <a:r>
              <a:rPr lang="en-US" b="1" dirty="0"/>
              <a:t>85% of data </a:t>
            </a:r>
            <a:r>
              <a:rPr lang="en-US" dirty="0"/>
              <a:t>for training and </a:t>
            </a:r>
            <a:r>
              <a:rPr lang="en-US" b="1" dirty="0"/>
              <a:t>15% data </a:t>
            </a:r>
            <a:r>
              <a:rPr lang="en-US" dirty="0"/>
              <a:t>for testing. (this is a standard </a:t>
            </a:r>
          </a:p>
          <a:p>
            <a:r>
              <a:rPr lang="en-US" dirty="0"/>
              <a:t>practice for ML model validation)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16FBB-B046-B2B3-4CD2-4F817D52D9B6}"/>
              </a:ext>
            </a:extLst>
          </p:cNvPr>
          <p:cNvSpPr txBox="1"/>
          <p:nvPr/>
        </p:nvSpPr>
        <p:spPr>
          <a:xfrm>
            <a:off x="402083" y="2522733"/>
            <a:ext cx="577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Mathematical foundation of Linear regression model: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CD5F-8267-49D6-1F9F-EA9AA09A4EEA}"/>
                  </a:ext>
                </a:extLst>
              </p:cNvPr>
              <p:cNvSpPr txBox="1"/>
              <p:nvPr/>
            </p:nvSpPr>
            <p:spPr>
              <a:xfrm>
                <a:off x="1361663" y="3680192"/>
                <a:ext cx="240892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CD5F-8267-49D6-1F9F-EA9AA09A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63" y="3680192"/>
                <a:ext cx="2408929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3530028-3334-DBAD-2327-73B45077485D}"/>
              </a:ext>
            </a:extLst>
          </p:cNvPr>
          <p:cNvSpPr txBox="1"/>
          <p:nvPr/>
        </p:nvSpPr>
        <p:spPr>
          <a:xfrm>
            <a:off x="1361660" y="3242872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9FB132-E63D-0500-35BA-BC636E75B7AE}"/>
                  </a:ext>
                </a:extLst>
              </p:cNvPr>
              <p:cNvSpPr txBox="1"/>
              <p:nvPr/>
            </p:nvSpPr>
            <p:spPr>
              <a:xfrm>
                <a:off x="874642" y="4117516"/>
                <a:ext cx="3922612" cy="1247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=  weight factor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= intercept of the equation / bias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= prediction from the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the input / feature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9FB132-E63D-0500-35BA-BC636E75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2" y="4117516"/>
                <a:ext cx="3922612" cy="1247457"/>
              </a:xfrm>
              <a:prstGeom prst="rect">
                <a:avLst/>
              </a:prstGeom>
              <a:blipFill>
                <a:blip r:embed="rId5"/>
                <a:stretch>
                  <a:fillRect l="-466" t="-1951" r="-46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EC0B4FC-1C71-87AA-9202-E9261B403E26}"/>
              </a:ext>
            </a:extLst>
          </p:cNvPr>
          <p:cNvSpPr/>
          <p:nvPr/>
        </p:nvSpPr>
        <p:spPr>
          <a:xfrm>
            <a:off x="665922" y="3600680"/>
            <a:ext cx="4214191" cy="1977888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05A5B-FBC0-6A05-4480-97B1171DD75B}"/>
              </a:ext>
            </a:extLst>
          </p:cNvPr>
          <p:cNvSpPr txBox="1"/>
          <p:nvPr/>
        </p:nvSpPr>
        <p:spPr>
          <a:xfrm>
            <a:off x="5286411" y="2891086"/>
            <a:ext cx="6122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Fit the parameter w, b using gradient to minimize the error</a:t>
            </a:r>
          </a:p>
          <a:p>
            <a:r>
              <a:rPr lang="en-US" dirty="0"/>
              <a:t>(cost function) between the predictions and the actual data </a:t>
            </a:r>
          </a:p>
          <a:p>
            <a:r>
              <a:rPr lang="en-US" dirty="0"/>
              <a:t>(exp points)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7FA99D-03D4-21E2-5C12-25A89B327FC0}"/>
              </a:ext>
            </a:extLst>
          </p:cNvPr>
          <p:cNvCxnSpPr/>
          <p:nvPr/>
        </p:nvCxnSpPr>
        <p:spPr>
          <a:xfrm>
            <a:off x="6667275" y="4266812"/>
            <a:ext cx="5466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3ADECA-26BE-03F3-6904-CE2F33B5974A}"/>
              </a:ext>
            </a:extLst>
          </p:cNvPr>
          <p:cNvCxnSpPr/>
          <p:nvPr/>
        </p:nvCxnSpPr>
        <p:spPr>
          <a:xfrm>
            <a:off x="6945570" y="4256872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AA362F-3EEA-3BF7-A1F2-3D00CB3E4D92}"/>
              </a:ext>
            </a:extLst>
          </p:cNvPr>
          <p:cNvSpPr txBox="1"/>
          <p:nvPr/>
        </p:nvSpPr>
        <p:spPr>
          <a:xfrm>
            <a:off x="6259769" y="4405959"/>
            <a:ext cx="1238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Cost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4DFF9-6EE5-694E-8525-7E47361FC067}"/>
              </a:ext>
            </a:extLst>
          </p:cNvPr>
          <p:cNvSpPr txBox="1"/>
          <p:nvPr/>
        </p:nvSpPr>
        <p:spPr>
          <a:xfrm>
            <a:off x="5345903" y="4823495"/>
            <a:ext cx="648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Run iterations to optimize the w and b such that cost function</a:t>
            </a:r>
          </a:p>
          <a:p>
            <a:r>
              <a:rPr lang="en-US" dirty="0"/>
              <a:t>is minimized. The algorithm that used in linear regression </a:t>
            </a:r>
          </a:p>
          <a:p>
            <a:r>
              <a:rPr lang="en-US" dirty="0"/>
              <a:t>for this optimization is called gradient descent.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FA305A-1CC1-0F3E-F690-08518DD8B160}"/>
                  </a:ext>
                </a:extLst>
              </p:cNvPr>
              <p:cNvSpPr txBox="1"/>
              <p:nvPr/>
            </p:nvSpPr>
            <p:spPr>
              <a:xfrm>
                <a:off x="9766907" y="3847558"/>
                <a:ext cx="1764842" cy="532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m = total no. of input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i="1" dirty="0"/>
                  <a:t>= actual target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FA305A-1CC1-0F3E-F690-08518DD8B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907" y="3847558"/>
                <a:ext cx="1764842" cy="532133"/>
              </a:xfrm>
              <a:prstGeom prst="rect">
                <a:avLst/>
              </a:prstGeom>
              <a:blipFill>
                <a:blip r:embed="rId6"/>
                <a:stretch>
                  <a:fillRect l="-1034" t="-2299" b="-1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3F8998-5510-05C3-6810-FEFB9119D68D}"/>
              </a:ext>
            </a:extLst>
          </p:cNvPr>
          <p:cNvSpPr/>
          <p:nvPr/>
        </p:nvSpPr>
        <p:spPr>
          <a:xfrm>
            <a:off x="6257512" y="3818345"/>
            <a:ext cx="3449783" cy="860486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775580-76D1-4437-4E3F-47BD69D7B4CA}"/>
                  </a:ext>
                </a:extLst>
              </p:cNvPr>
              <p:cNvSpPr txBox="1"/>
              <p:nvPr/>
            </p:nvSpPr>
            <p:spPr>
              <a:xfrm>
                <a:off x="7486652" y="6369627"/>
                <a:ext cx="14640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= step parameter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775580-76D1-4437-4E3F-47BD69D7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52" y="6369627"/>
                <a:ext cx="1464055" cy="215444"/>
              </a:xfrm>
              <a:prstGeom prst="rect">
                <a:avLst/>
              </a:prstGeom>
              <a:blipFill>
                <a:blip r:embed="rId7"/>
                <a:stretch>
                  <a:fillRect l="-2917" t="-25714" r="-5417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684B7C-6A6F-02DF-04CD-9833C0A09189}"/>
              </a:ext>
            </a:extLst>
          </p:cNvPr>
          <p:cNvSpPr/>
          <p:nvPr/>
        </p:nvSpPr>
        <p:spPr>
          <a:xfrm>
            <a:off x="6170919" y="5715000"/>
            <a:ext cx="4303117" cy="872294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5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204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Nunito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Chowdhury, Sutirtha</dc:creator>
  <cp:lastModifiedBy>Chowdhury, Sutirtha</cp:lastModifiedBy>
  <cp:revision>1</cp:revision>
  <dcterms:created xsi:type="dcterms:W3CDTF">2024-12-12T03:59:25Z</dcterms:created>
  <dcterms:modified xsi:type="dcterms:W3CDTF">2024-12-12T18:54:41Z</dcterms:modified>
</cp:coreProperties>
</file>