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4"/>
  </p:notesMasterIdLst>
  <p:sldIdLst>
    <p:sldId id="256" r:id="rId2"/>
    <p:sldId id="257" r:id="rId3"/>
    <p:sldId id="353" r:id="rId4"/>
    <p:sldId id="354" r:id="rId5"/>
    <p:sldId id="261" r:id="rId6"/>
    <p:sldId id="358" r:id="rId7"/>
    <p:sldId id="357" r:id="rId8"/>
    <p:sldId id="356" r:id="rId9"/>
    <p:sldId id="355" r:id="rId10"/>
    <p:sldId id="262" r:id="rId11"/>
    <p:sldId id="363" r:id="rId12"/>
    <p:sldId id="364" r:id="rId13"/>
    <p:sldId id="359" r:id="rId14"/>
    <p:sldId id="360" r:id="rId15"/>
    <p:sldId id="361" r:id="rId16"/>
    <p:sldId id="265" r:id="rId17"/>
    <p:sldId id="362" r:id="rId18"/>
    <p:sldId id="365" r:id="rId19"/>
    <p:sldId id="266" r:id="rId20"/>
    <p:sldId id="377" r:id="rId21"/>
    <p:sldId id="368" r:id="rId22"/>
    <p:sldId id="370" r:id="rId23"/>
    <p:sldId id="367" r:id="rId24"/>
    <p:sldId id="372" r:id="rId25"/>
    <p:sldId id="373" r:id="rId26"/>
    <p:sldId id="375" r:id="rId27"/>
    <p:sldId id="374" r:id="rId28"/>
    <p:sldId id="379" r:id="rId29"/>
    <p:sldId id="378" r:id="rId30"/>
    <p:sldId id="380" r:id="rId31"/>
    <p:sldId id="327" r:id="rId32"/>
    <p:sldId id="36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30942F-1145-4F04-B8A0-A198F7DDC7FB}">
  <a:tblStyle styleId="{1530942F-1145-4F04-B8A0-A198F7DDC7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6" autoAdjust="0"/>
    <p:restoredTop sz="94660"/>
  </p:normalViewPr>
  <p:slideViewPr>
    <p:cSldViewPr snapToGrid="0">
      <p:cViewPr varScale="1">
        <p:scale>
          <a:sx n="121" d="100"/>
          <a:sy n="121" d="100"/>
        </p:scale>
        <p:origin x="309"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5AABC-E82A-465F-8BC2-80C7E15E82E7}"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3BC39A2D-DB82-4E7C-8F40-F6C932AF5DB4}">
      <dgm:prSet/>
      <dgm:spPr/>
      <dgm:t>
        <a:bodyPr/>
        <a:lstStyle/>
        <a:p>
          <a:r>
            <a:rPr lang="en-US" dirty="0">
              <a:latin typeface="Arabic Typesetting" panose="03020402040406030203" pitchFamily="66" charset="-78"/>
              <a:cs typeface="Arabic Typesetting" panose="03020402040406030203" pitchFamily="66" charset="-78"/>
            </a:rPr>
            <a:t>The data related to The Influence of Advertising on Purchasing Decisions in Europe has been extracted from Eurostat and Statista for the year of 2023. </a:t>
          </a:r>
        </a:p>
      </dgm:t>
    </dgm:pt>
    <dgm:pt modelId="{F8D759E7-850C-4333-88B4-FFA08C6FC95F}" type="parTrans" cxnId="{E35E6873-94F6-447A-B2A8-246C67BB7599}">
      <dgm:prSet/>
      <dgm:spPr/>
      <dgm:t>
        <a:bodyPr/>
        <a:lstStyle/>
        <a:p>
          <a:endParaRPr lang="en-US"/>
        </a:p>
      </dgm:t>
    </dgm:pt>
    <dgm:pt modelId="{4E238AB6-56FB-4823-97F0-3AF25E9B15E9}" type="sibTrans" cxnId="{E35E6873-94F6-447A-B2A8-246C67BB7599}">
      <dgm:prSet/>
      <dgm:spPr/>
      <dgm:t>
        <a:bodyPr/>
        <a:lstStyle/>
        <a:p>
          <a:endParaRPr lang="en-US"/>
        </a:p>
      </dgm:t>
    </dgm:pt>
    <dgm:pt modelId="{1276E71A-A3C1-43B5-857A-4B1D40A83A6E}">
      <dgm:prSet/>
      <dgm:spPr/>
      <dgm:t>
        <a:bodyPr/>
        <a:lstStyle/>
        <a:p>
          <a:r>
            <a:rPr lang="en-US" dirty="0">
              <a:latin typeface="Arabic Typesetting" panose="03020402040406030203" pitchFamily="66" charset="-78"/>
              <a:cs typeface="Arabic Typesetting" panose="03020402040406030203" pitchFamily="66" charset="-78"/>
            </a:rPr>
            <a:t>Moreover, in order to find factors and variables correlated to our subject of study, we extracted information from Europa.eu, for the year of 2023, related to GDP, population and purchasing decisions.</a:t>
          </a:r>
        </a:p>
      </dgm:t>
    </dgm:pt>
    <dgm:pt modelId="{7AFD94F7-EF59-4E58-BB2A-61A2F8C7B41B}" type="parTrans" cxnId="{FBD5C50D-575A-4E26-A000-9DF3FBE6D78F}">
      <dgm:prSet/>
      <dgm:spPr/>
      <dgm:t>
        <a:bodyPr/>
        <a:lstStyle/>
        <a:p>
          <a:endParaRPr lang="en-US"/>
        </a:p>
      </dgm:t>
    </dgm:pt>
    <dgm:pt modelId="{A4F14E0A-3E26-47BE-B5B8-D2702EF96AFF}" type="sibTrans" cxnId="{FBD5C50D-575A-4E26-A000-9DF3FBE6D78F}">
      <dgm:prSet/>
      <dgm:spPr/>
      <dgm:t>
        <a:bodyPr/>
        <a:lstStyle/>
        <a:p>
          <a:endParaRPr lang="en-US"/>
        </a:p>
      </dgm:t>
    </dgm:pt>
    <dgm:pt modelId="{7BB37BB8-8FAD-4277-B1A6-489E98942BC2}">
      <dgm:prSet/>
      <dgm:spPr/>
      <dgm:t>
        <a:bodyPr/>
        <a:lstStyle/>
        <a:p>
          <a:r>
            <a:rPr lang="en-US" dirty="0">
              <a:latin typeface="Arabic Typesetting" panose="03020402040406030203" pitchFamily="66" charset="-78"/>
              <a:cs typeface="Arabic Typesetting" panose="03020402040406030203" pitchFamily="66" charset="-78"/>
            </a:rPr>
            <a:t>See references at the end of the presentation. </a:t>
          </a:r>
        </a:p>
      </dgm:t>
    </dgm:pt>
    <dgm:pt modelId="{B8E095AB-4E4E-404C-B274-244B3C789FAD}" type="parTrans" cxnId="{CFA6B028-1A5F-47C7-A0EE-4A438A860A3A}">
      <dgm:prSet/>
      <dgm:spPr/>
      <dgm:t>
        <a:bodyPr/>
        <a:lstStyle/>
        <a:p>
          <a:endParaRPr lang="en-US"/>
        </a:p>
      </dgm:t>
    </dgm:pt>
    <dgm:pt modelId="{22A38CE6-070A-4214-BAE0-CF845372D8B2}" type="sibTrans" cxnId="{CFA6B028-1A5F-47C7-A0EE-4A438A860A3A}">
      <dgm:prSet/>
      <dgm:spPr/>
      <dgm:t>
        <a:bodyPr/>
        <a:lstStyle/>
        <a:p>
          <a:endParaRPr lang="en-US"/>
        </a:p>
      </dgm:t>
    </dgm:pt>
    <dgm:pt modelId="{B779FCEB-BBC0-45E2-8781-118C3A65D12C}" type="pres">
      <dgm:prSet presAssocID="{6315AABC-E82A-465F-8BC2-80C7E15E82E7}" presName="hierChild1" presStyleCnt="0">
        <dgm:presLayoutVars>
          <dgm:chPref val="1"/>
          <dgm:dir/>
          <dgm:animOne val="branch"/>
          <dgm:animLvl val="lvl"/>
          <dgm:resizeHandles/>
        </dgm:presLayoutVars>
      </dgm:prSet>
      <dgm:spPr/>
    </dgm:pt>
    <dgm:pt modelId="{778B329D-E0BF-465E-A36C-09088BB69BED}" type="pres">
      <dgm:prSet presAssocID="{3BC39A2D-DB82-4E7C-8F40-F6C932AF5DB4}" presName="hierRoot1" presStyleCnt="0"/>
      <dgm:spPr/>
    </dgm:pt>
    <dgm:pt modelId="{444C5637-910A-4F0C-BC44-E89A6082EC6B}" type="pres">
      <dgm:prSet presAssocID="{3BC39A2D-DB82-4E7C-8F40-F6C932AF5DB4}" presName="composite" presStyleCnt="0"/>
      <dgm:spPr/>
    </dgm:pt>
    <dgm:pt modelId="{8DB100FF-CFE5-41B5-8DE3-0D100BFC4702}" type="pres">
      <dgm:prSet presAssocID="{3BC39A2D-DB82-4E7C-8F40-F6C932AF5DB4}" presName="background" presStyleLbl="node0" presStyleIdx="0" presStyleCnt="3"/>
      <dgm:spPr/>
    </dgm:pt>
    <dgm:pt modelId="{7D6587B6-A96C-430C-9A36-334A602B9E39}" type="pres">
      <dgm:prSet presAssocID="{3BC39A2D-DB82-4E7C-8F40-F6C932AF5DB4}" presName="text" presStyleLbl="fgAcc0" presStyleIdx="0" presStyleCnt="3">
        <dgm:presLayoutVars>
          <dgm:chPref val="3"/>
        </dgm:presLayoutVars>
      </dgm:prSet>
      <dgm:spPr/>
    </dgm:pt>
    <dgm:pt modelId="{CD81A3BD-BFBF-4C2E-A498-1991DDB01235}" type="pres">
      <dgm:prSet presAssocID="{3BC39A2D-DB82-4E7C-8F40-F6C932AF5DB4}" presName="hierChild2" presStyleCnt="0"/>
      <dgm:spPr/>
    </dgm:pt>
    <dgm:pt modelId="{21A37C64-0A02-487E-B087-47914BC3AF4B}" type="pres">
      <dgm:prSet presAssocID="{1276E71A-A3C1-43B5-857A-4B1D40A83A6E}" presName="hierRoot1" presStyleCnt="0"/>
      <dgm:spPr/>
    </dgm:pt>
    <dgm:pt modelId="{8ABAE61F-7ABC-4D5E-9A6F-FD1F745048F1}" type="pres">
      <dgm:prSet presAssocID="{1276E71A-A3C1-43B5-857A-4B1D40A83A6E}" presName="composite" presStyleCnt="0"/>
      <dgm:spPr/>
    </dgm:pt>
    <dgm:pt modelId="{DECF3A95-F44D-401D-988C-950F536AE319}" type="pres">
      <dgm:prSet presAssocID="{1276E71A-A3C1-43B5-857A-4B1D40A83A6E}" presName="background" presStyleLbl="node0" presStyleIdx="1" presStyleCnt="3"/>
      <dgm:spPr/>
    </dgm:pt>
    <dgm:pt modelId="{47E582F8-B666-4301-9DF7-21A1EA40ED03}" type="pres">
      <dgm:prSet presAssocID="{1276E71A-A3C1-43B5-857A-4B1D40A83A6E}" presName="text" presStyleLbl="fgAcc0" presStyleIdx="1" presStyleCnt="3">
        <dgm:presLayoutVars>
          <dgm:chPref val="3"/>
        </dgm:presLayoutVars>
      </dgm:prSet>
      <dgm:spPr/>
    </dgm:pt>
    <dgm:pt modelId="{1AAE4798-CA2E-41C6-9EFB-B8A6F6641A8E}" type="pres">
      <dgm:prSet presAssocID="{1276E71A-A3C1-43B5-857A-4B1D40A83A6E}" presName="hierChild2" presStyleCnt="0"/>
      <dgm:spPr/>
    </dgm:pt>
    <dgm:pt modelId="{A40E9D58-C46E-4250-A699-300179967C8D}" type="pres">
      <dgm:prSet presAssocID="{7BB37BB8-8FAD-4277-B1A6-489E98942BC2}" presName="hierRoot1" presStyleCnt="0"/>
      <dgm:spPr/>
    </dgm:pt>
    <dgm:pt modelId="{D04BFCB1-7496-4E27-BD34-CE867183E235}" type="pres">
      <dgm:prSet presAssocID="{7BB37BB8-8FAD-4277-B1A6-489E98942BC2}" presName="composite" presStyleCnt="0"/>
      <dgm:spPr/>
    </dgm:pt>
    <dgm:pt modelId="{ADA7FE1D-0F9C-4641-BE3D-825557BD7E3F}" type="pres">
      <dgm:prSet presAssocID="{7BB37BB8-8FAD-4277-B1A6-489E98942BC2}" presName="background" presStyleLbl="node0" presStyleIdx="2" presStyleCnt="3"/>
      <dgm:spPr/>
    </dgm:pt>
    <dgm:pt modelId="{212FCA9F-6271-4C40-8E17-F8A8D53091F1}" type="pres">
      <dgm:prSet presAssocID="{7BB37BB8-8FAD-4277-B1A6-489E98942BC2}" presName="text" presStyleLbl="fgAcc0" presStyleIdx="2" presStyleCnt="3">
        <dgm:presLayoutVars>
          <dgm:chPref val="3"/>
        </dgm:presLayoutVars>
      </dgm:prSet>
      <dgm:spPr/>
    </dgm:pt>
    <dgm:pt modelId="{22E42D53-3E61-4D23-8D8E-0C72B036FF16}" type="pres">
      <dgm:prSet presAssocID="{7BB37BB8-8FAD-4277-B1A6-489E98942BC2}" presName="hierChild2" presStyleCnt="0"/>
      <dgm:spPr/>
    </dgm:pt>
  </dgm:ptLst>
  <dgm:cxnLst>
    <dgm:cxn modelId="{FBD5C50D-575A-4E26-A000-9DF3FBE6D78F}" srcId="{6315AABC-E82A-465F-8BC2-80C7E15E82E7}" destId="{1276E71A-A3C1-43B5-857A-4B1D40A83A6E}" srcOrd="1" destOrd="0" parTransId="{7AFD94F7-EF59-4E58-BB2A-61A2F8C7B41B}" sibTransId="{A4F14E0A-3E26-47BE-B5B8-D2702EF96AFF}"/>
    <dgm:cxn modelId="{CFA6B028-1A5F-47C7-A0EE-4A438A860A3A}" srcId="{6315AABC-E82A-465F-8BC2-80C7E15E82E7}" destId="{7BB37BB8-8FAD-4277-B1A6-489E98942BC2}" srcOrd="2" destOrd="0" parTransId="{B8E095AB-4E4E-404C-B274-244B3C789FAD}" sibTransId="{22A38CE6-070A-4214-BAE0-CF845372D8B2}"/>
    <dgm:cxn modelId="{FC648F5B-B773-4337-A433-0E40C3BD3D50}" type="presOf" srcId="{6315AABC-E82A-465F-8BC2-80C7E15E82E7}" destId="{B779FCEB-BBC0-45E2-8781-118C3A65D12C}" srcOrd="0" destOrd="0" presId="urn:microsoft.com/office/officeart/2005/8/layout/hierarchy1"/>
    <dgm:cxn modelId="{E35E6873-94F6-447A-B2A8-246C67BB7599}" srcId="{6315AABC-E82A-465F-8BC2-80C7E15E82E7}" destId="{3BC39A2D-DB82-4E7C-8F40-F6C932AF5DB4}" srcOrd="0" destOrd="0" parTransId="{F8D759E7-850C-4333-88B4-FFA08C6FC95F}" sibTransId="{4E238AB6-56FB-4823-97F0-3AF25E9B15E9}"/>
    <dgm:cxn modelId="{74468F89-FB51-4C7C-8A7E-8A186D0C4CC8}" type="presOf" srcId="{3BC39A2D-DB82-4E7C-8F40-F6C932AF5DB4}" destId="{7D6587B6-A96C-430C-9A36-334A602B9E39}" srcOrd="0" destOrd="0" presId="urn:microsoft.com/office/officeart/2005/8/layout/hierarchy1"/>
    <dgm:cxn modelId="{08A045CC-26F4-4FD1-835B-95F6CAEE0134}" type="presOf" srcId="{1276E71A-A3C1-43B5-857A-4B1D40A83A6E}" destId="{47E582F8-B666-4301-9DF7-21A1EA40ED03}" srcOrd="0" destOrd="0" presId="urn:microsoft.com/office/officeart/2005/8/layout/hierarchy1"/>
    <dgm:cxn modelId="{9E7B9EFA-9092-4B48-8B69-9901E4725613}" type="presOf" srcId="{7BB37BB8-8FAD-4277-B1A6-489E98942BC2}" destId="{212FCA9F-6271-4C40-8E17-F8A8D53091F1}" srcOrd="0" destOrd="0" presId="urn:microsoft.com/office/officeart/2005/8/layout/hierarchy1"/>
    <dgm:cxn modelId="{D3105332-EC4D-4E84-83DE-D1CC187649BA}" type="presParOf" srcId="{B779FCEB-BBC0-45E2-8781-118C3A65D12C}" destId="{778B329D-E0BF-465E-A36C-09088BB69BED}" srcOrd="0" destOrd="0" presId="urn:microsoft.com/office/officeart/2005/8/layout/hierarchy1"/>
    <dgm:cxn modelId="{D6B27E57-83DB-4260-9FF2-B4459AE3E039}" type="presParOf" srcId="{778B329D-E0BF-465E-A36C-09088BB69BED}" destId="{444C5637-910A-4F0C-BC44-E89A6082EC6B}" srcOrd="0" destOrd="0" presId="urn:microsoft.com/office/officeart/2005/8/layout/hierarchy1"/>
    <dgm:cxn modelId="{369F2581-19D1-4324-B7DA-A177CF83E1FF}" type="presParOf" srcId="{444C5637-910A-4F0C-BC44-E89A6082EC6B}" destId="{8DB100FF-CFE5-41B5-8DE3-0D100BFC4702}" srcOrd="0" destOrd="0" presId="urn:microsoft.com/office/officeart/2005/8/layout/hierarchy1"/>
    <dgm:cxn modelId="{7DCE412E-96A9-4F66-90EC-CBF4392D3F46}" type="presParOf" srcId="{444C5637-910A-4F0C-BC44-E89A6082EC6B}" destId="{7D6587B6-A96C-430C-9A36-334A602B9E39}" srcOrd="1" destOrd="0" presId="urn:microsoft.com/office/officeart/2005/8/layout/hierarchy1"/>
    <dgm:cxn modelId="{71B1C257-E7D0-42C8-B34B-DA3DFD52FEB1}" type="presParOf" srcId="{778B329D-E0BF-465E-A36C-09088BB69BED}" destId="{CD81A3BD-BFBF-4C2E-A498-1991DDB01235}" srcOrd="1" destOrd="0" presId="urn:microsoft.com/office/officeart/2005/8/layout/hierarchy1"/>
    <dgm:cxn modelId="{02EDC2EC-9117-4560-B59D-349265A37191}" type="presParOf" srcId="{B779FCEB-BBC0-45E2-8781-118C3A65D12C}" destId="{21A37C64-0A02-487E-B087-47914BC3AF4B}" srcOrd="1" destOrd="0" presId="urn:microsoft.com/office/officeart/2005/8/layout/hierarchy1"/>
    <dgm:cxn modelId="{47D1441C-7DCF-4165-9A37-B4DB77F4C72B}" type="presParOf" srcId="{21A37C64-0A02-487E-B087-47914BC3AF4B}" destId="{8ABAE61F-7ABC-4D5E-9A6F-FD1F745048F1}" srcOrd="0" destOrd="0" presId="urn:microsoft.com/office/officeart/2005/8/layout/hierarchy1"/>
    <dgm:cxn modelId="{8C9412A5-613F-4BAD-B2F0-A8381F20FFFB}" type="presParOf" srcId="{8ABAE61F-7ABC-4D5E-9A6F-FD1F745048F1}" destId="{DECF3A95-F44D-401D-988C-950F536AE319}" srcOrd="0" destOrd="0" presId="urn:microsoft.com/office/officeart/2005/8/layout/hierarchy1"/>
    <dgm:cxn modelId="{00455468-3CAD-47A9-B790-34718B202C65}" type="presParOf" srcId="{8ABAE61F-7ABC-4D5E-9A6F-FD1F745048F1}" destId="{47E582F8-B666-4301-9DF7-21A1EA40ED03}" srcOrd="1" destOrd="0" presId="urn:microsoft.com/office/officeart/2005/8/layout/hierarchy1"/>
    <dgm:cxn modelId="{53A9BEC7-DC50-4489-AB43-9DCB89E28B9D}" type="presParOf" srcId="{21A37C64-0A02-487E-B087-47914BC3AF4B}" destId="{1AAE4798-CA2E-41C6-9EFB-B8A6F6641A8E}" srcOrd="1" destOrd="0" presId="urn:microsoft.com/office/officeart/2005/8/layout/hierarchy1"/>
    <dgm:cxn modelId="{63F9A5BF-78CF-4993-87E7-449F8A64CE83}" type="presParOf" srcId="{B779FCEB-BBC0-45E2-8781-118C3A65D12C}" destId="{A40E9D58-C46E-4250-A699-300179967C8D}" srcOrd="2" destOrd="0" presId="urn:microsoft.com/office/officeart/2005/8/layout/hierarchy1"/>
    <dgm:cxn modelId="{4568FB97-071A-45A2-B241-A053429306CC}" type="presParOf" srcId="{A40E9D58-C46E-4250-A699-300179967C8D}" destId="{D04BFCB1-7496-4E27-BD34-CE867183E235}" srcOrd="0" destOrd="0" presId="urn:microsoft.com/office/officeart/2005/8/layout/hierarchy1"/>
    <dgm:cxn modelId="{7CA88A52-D988-4104-BDB4-4E929A71DFB8}" type="presParOf" srcId="{D04BFCB1-7496-4E27-BD34-CE867183E235}" destId="{ADA7FE1D-0F9C-4641-BE3D-825557BD7E3F}" srcOrd="0" destOrd="0" presId="urn:microsoft.com/office/officeart/2005/8/layout/hierarchy1"/>
    <dgm:cxn modelId="{DCD5C53C-D8E0-46BE-B3AF-DE6B6F0952DF}" type="presParOf" srcId="{D04BFCB1-7496-4E27-BD34-CE867183E235}" destId="{212FCA9F-6271-4C40-8E17-F8A8D53091F1}" srcOrd="1" destOrd="0" presId="urn:microsoft.com/office/officeart/2005/8/layout/hierarchy1"/>
    <dgm:cxn modelId="{BDF361E4-E5BF-4FFE-A60F-938BBECC4E53}" type="presParOf" srcId="{A40E9D58-C46E-4250-A699-300179967C8D}" destId="{22E42D53-3E61-4D23-8D8E-0C72B036FF1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100FF-CFE5-41B5-8DE3-0D100BFC4702}">
      <dsp:nvSpPr>
        <dsp:cNvPr id="0" name=""/>
        <dsp:cNvSpPr/>
      </dsp:nvSpPr>
      <dsp:spPr>
        <a:xfrm>
          <a:off x="0" y="828498"/>
          <a:ext cx="2170546" cy="1378297"/>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6587B6-A96C-430C-9A36-334A602B9E39}">
      <dsp:nvSpPr>
        <dsp:cNvPr id="0" name=""/>
        <dsp:cNvSpPr/>
      </dsp:nvSpPr>
      <dsp:spPr>
        <a:xfrm>
          <a:off x="241171" y="1057612"/>
          <a:ext cx="2170546" cy="137829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abic Typesetting" panose="03020402040406030203" pitchFamily="66" charset="-78"/>
              <a:cs typeface="Arabic Typesetting" panose="03020402040406030203" pitchFamily="66" charset="-78"/>
            </a:rPr>
            <a:t>The data related to The Influence of Advertising on Purchasing Decisions in Europe has been extracted from Eurostat and Statista for the year of 2023. </a:t>
          </a:r>
        </a:p>
      </dsp:txBody>
      <dsp:txXfrm>
        <a:off x="281540" y="1097981"/>
        <a:ext cx="2089808" cy="1297559"/>
      </dsp:txXfrm>
    </dsp:sp>
    <dsp:sp modelId="{DECF3A95-F44D-401D-988C-950F536AE319}">
      <dsp:nvSpPr>
        <dsp:cNvPr id="0" name=""/>
        <dsp:cNvSpPr/>
      </dsp:nvSpPr>
      <dsp:spPr>
        <a:xfrm>
          <a:off x="2652890" y="828498"/>
          <a:ext cx="2170546" cy="1378297"/>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7E582F8-B666-4301-9DF7-21A1EA40ED03}">
      <dsp:nvSpPr>
        <dsp:cNvPr id="0" name=""/>
        <dsp:cNvSpPr/>
      </dsp:nvSpPr>
      <dsp:spPr>
        <a:xfrm>
          <a:off x="2894062" y="1057612"/>
          <a:ext cx="2170546" cy="137829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abic Typesetting" panose="03020402040406030203" pitchFamily="66" charset="-78"/>
              <a:cs typeface="Arabic Typesetting" panose="03020402040406030203" pitchFamily="66" charset="-78"/>
            </a:rPr>
            <a:t>Moreover, in order to find factors and variables correlated to our subject of study, we extracted information from Europa.eu, for the year of 2023, related to GDP, population and purchasing decisions.</a:t>
          </a:r>
        </a:p>
      </dsp:txBody>
      <dsp:txXfrm>
        <a:off x="2934431" y="1097981"/>
        <a:ext cx="2089808" cy="1297559"/>
      </dsp:txXfrm>
    </dsp:sp>
    <dsp:sp modelId="{ADA7FE1D-0F9C-4641-BE3D-825557BD7E3F}">
      <dsp:nvSpPr>
        <dsp:cNvPr id="0" name=""/>
        <dsp:cNvSpPr/>
      </dsp:nvSpPr>
      <dsp:spPr>
        <a:xfrm>
          <a:off x="5305781" y="828498"/>
          <a:ext cx="2170546" cy="1378297"/>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12FCA9F-6271-4C40-8E17-F8A8D53091F1}">
      <dsp:nvSpPr>
        <dsp:cNvPr id="0" name=""/>
        <dsp:cNvSpPr/>
      </dsp:nvSpPr>
      <dsp:spPr>
        <a:xfrm>
          <a:off x="5546953" y="1057612"/>
          <a:ext cx="2170546" cy="137829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abic Typesetting" panose="03020402040406030203" pitchFamily="66" charset="-78"/>
              <a:cs typeface="Arabic Typesetting" panose="03020402040406030203" pitchFamily="66" charset="-78"/>
            </a:rPr>
            <a:t>See references at the end of the presentation. </a:t>
          </a:r>
        </a:p>
      </dsp:txBody>
      <dsp:txXfrm>
        <a:off x="5587322" y="1097981"/>
        <a:ext cx="2089808" cy="12975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85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888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23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37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437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094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858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140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95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449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1083f33e91c_2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1083f33e91c_2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1083f33e91c_2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1083f33e91c_2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09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03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51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23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95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99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59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2" r:id="rId9"/>
    <p:sldLayoutId id="2147483664" r:id="rId10"/>
    <p:sldLayoutId id="2147483665"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insse.ro/cms/" TargetMode="External"/><Relationship Id="rId13" Type="http://schemas.openxmlformats.org/officeDocument/2006/relationships/hyperlink" Target="https://journal.lembagakita.org/index.php/jemsi/article/view/1648/1217" TargetMode="External"/><Relationship Id="rId3" Type="http://schemas.openxmlformats.org/officeDocument/2006/relationships/hyperlink" Target="https://www.statista.com/statistics/1275520/purchases-due-to-social-media-promoted-content-worldwide/" TargetMode="External"/><Relationship Id="rId7" Type="http://schemas.openxmlformats.org/officeDocument/2006/relationships/hyperlink" Target="https://ec.europa.eu/eurostat" TargetMode="External"/><Relationship Id="rId12" Type="http://schemas.openxmlformats.org/officeDocument/2006/relationships/hyperlink" Target="https://ourworldindata.org/grapher/covid-stringency-index"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www.mdpi.com/2071-1050/15/18/13337" TargetMode="External"/><Relationship Id="rId11" Type="http://schemas.openxmlformats.org/officeDocument/2006/relationships/hyperlink" Target="https://resourcetrade.earth/data?year=2018&amp;exporter=642&amp;units=value" TargetMode="External"/><Relationship Id="rId5" Type="http://schemas.openxmlformats.org/officeDocument/2006/relationships/hyperlink" Target="https://journal.undiknas.ac.id/index.php/icfeb/article/view/4908/1445" TargetMode="External"/><Relationship Id="rId15" Type="http://schemas.openxmlformats.org/officeDocument/2006/relationships/hyperlink" Target="https://wjarr.com/sites/default/files/WJARR-2022-0577.pdf" TargetMode="External"/><Relationship Id="rId10" Type="http://schemas.openxmlformats.org/officeDocument/2006/relationships/hyperlink" Target="https://ec.europa.eu/regional_policy/en/information/maps/regional_competitiveness/" TargetMode="External"/><Relationship Id="rId4" Type="http://schemas.openxmlformats.org/officeDocument/2006/relationships/hyperlink" Target="https://www.zbw.eu/econis-archiv/bitstream/11159/631428/1/1863871837_0.pdf" TargetMode="External"/><Relationship Id="rId9" Type="http://schemas.openxmlformats.org/officeDocument/2006/relationships/hyperlink" Target="https://www.visualcapitalist.com/mapped-the-fastest-and-slowest-internet-speeds-in-the-world/" TargetMode="External"/><Relationship Id="rId14" Type="http://schemas.openxmlformats.org/officeDocument/2006/relationships/hyperlink" Target="https://www.researchgate.net/publication/261031147_Impact_of_Advertisements_on_Purchase_Decision_of_Youth_with_reference_to_Consumer_Good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319088" y="1248300"/>
            <a:ext cx="8863011" cy="1590150"/>
          </a:xfrm>
          <a:prstGeom prst="rect">
            <a:avLst/>
          </a:prstGeom>
        </p:spPr>
        <p:txBody>
          <a:bodyPr spcFirstLastPara="1" wrap="square" lIns="91425" tIns="91425" rIns="91425" bIns="91425" anchor="t" anchorCtr="0">
            <a:noAutofit/>
          </a:bodyPr>
          <a:lstStyle/>
          <a:p>
            <a:pPr lvl="0"/>
            <a:r>
              <a:rPr lang="en-US" sz="4400" dirty="0">
                <a:latin typeface="Arabic Typesetting" panose="03020402040406030203" pitchFamily="66" charset="-78"/>
                <a:cs typeface="Arabic Typesetting" panose="03020402040406030203" pitchFamily="66" charset="-78"/>
              </a:rPr>
              <a:t>Consumer Behavior Analysis: The Influence of Advertising on Purchasing Decisions</a:t>
            </a:r>
            <a:endParaRPr sz="4400" dirty="0">
              <a:latin typeface="Arabic Typesetting" panose="03020402040406030203" pitchFamily="66" charset="-78"/>
              <a:cs typeface="Arabic Typesetting" panose="03020402040406030203" pitchFamily="66" charset="-78"/>
            </a:endParaRPr>
          </a:p>
        </p:txBody>
      </p:sp>
      <p:sp>
        <p:nvSpPr>
          <p:cNvPr id="483" name="Google Shape;483;p59"/>
          <p:cNvSpPr txBox="1">
            <a:spLocks noGrp="1"/>
          </p:cNvSpPr>
          <p:nvPr>
            <p:ph type="subTitle" idx="1"/>
          </p:nvPr>
        </p:nvSpPr>
        <p:spPr>
          <a:xfrm>
            <a:off x="1040000" y="3300899"/>
            <a:ext cx="7064100" cy="10976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Arabic Typesetting" panose="03020402040406030203" pitchFamily="66" charset="-78"/>
                <a:cs typeface="Arabic Typesetting" panose="03020402040406030203" pitchFamily="66" charset="-78"/>
              </a:rPr>
              <a:t>Authors: Raevschi Ana Teodora</a:t>
            </a:r>
          </a:p>
          <a:p>
            <a:pPr marL="0" lvl="0" indent="0" algn="l" rtl="0">
              <a:spcBef>
                <a:spcPts val="0"/>
              </a:spcBef>
              <a:spcAft>
                <a:spcPts val="0"/>
              </a:spcAft>
              <a:buClr>
                <a:schemeClr val="dk1"/>
              </a:buClr>
              <a:buSzPts val="1100"/>
              <a:buFont typeface="Arial"/>
              <a:buNone/>
            </a:pPr>
            <a:r>
              <a:rPr lang="en" dirty="0">
                <a:solidFill>
                  <a:schemeClr val="dk1"/>
                </a:solidFill>
                <a:latin typeface="Arabic Typesetting" panose="03020402040406030203" pitchFamily="66" charset="-78"/>
                <a:cs typeface="Arabic Typesetting" panose="03020402040406030203" pitchFamily="66" charset="-78"/>
              </a:rPr>
              <a:t>             Suto Mara Bianca</a:t>
            </a:r>
          </a:p>
          <a:p>
            <a:pPr marL="0" lvl="0" indent="0" algn="l" rtl="0">
              <a:spcBef>
                <a:spcPts val="0"/>
              </a:spcBef>
              <a:spcAft>
                <a:spcPts val="0"/>
              </a:spcAft>
              <a:buClr>
                <a:schemeClr val="dk1"/>
              </a:buClr>
              <a:buSzPts val="1100"/>
              <a:buFont typeface="Arial"/>
              <a:buNone/>
            </a:pPr>
            <a:r>
              <a:rPr lang="en" dirty="0">
                <a:solidFill>
                  <a:schemeClr val="dk1"/>
                </a:solidFill>
                <a:latin typeface="Arabic Typesetting" panose="03020402040406030203" pitchFamily="66" charset="-78"/>
                <a:cs typeface="Arabic Typesetting" panose="03020402040406030203" pitchFamily="66" charset="-78"/>
              </a:rPr>
              <a:t>            Toma Daria Elena</a:t>
            </a:r>
          </a:p>
          <a:p>
            <a:pPr marL="0" lvl="0" indent="0" algn="l" rtl="0">
              <a:spcBef>
                <a:spcPts val="0"/>
              </a:spcBef>
              <a:spcAft>
                <a:spcPts val="0"/>
              </a:spcAft>
              <a:buClr>
                <a:schemeClr val="dk1"/>
              </a:buClr>
              <a:buSzPts val="1100"/>
              <a:buFont typeface="Arial"/>
              <a:buNone/>
            </a:pPr>
            <a:r>
              <a:rPr lang="en" dirty="0">
                <a:solidFill>
                  <a:schemeClr val="dk1"/>
                </a:solidFill>
                <a:latin typeface="Arabic Typesetting" panose="03020402040406030203" pitchFamily="66" charset="-78"/>
                <a:cs typeface="Arabic Typesetting" panose="03020402040406030203" pitchFamily="66" charset="-78"/>
              </a:rPr>
              <a:t>Year: 2024</a:t>
            </a:r>
            <a:endParaRPr dirty="0">
              <a:latin typeface="Arabic Typesetting" panose="03020402040406030203" pitchFamily="66" charset="-78"/>
              <a:cs typeface="Arabic Typesetting" panose="03020402040406030203" pitchFamily="66"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1682000"/>
            <a:ext cx="7451891"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abic Typesetting" panose="03020402040406030203" pitchFamily="66" charset="-78"/>
                <a:cs typeface="Arabic Typesetting" panose="03020402040406030203" pitchFamily="66" charset="-78"/>
              </a:rPr>
              <a:t>In this case study the two samples are based on stratified random sampling in European countries.</a:t>
            </a:r>
          </a:p>
          <a:p>
            <a:pPr marL="0" lvl="0" indent="0" algn="l" rtl="0">
              <a:spcBef>
                <a:spcPts val="0"/>
              </a:spcBef>
              <a:spcAft>
                <a:spcPts val="0"/>
              </a:spcAft>
              <a:buNone/>
            </a:pPr>
            <a:endParaRPr lang="en-US"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None/>
            </a:pPr>
            <a:r>
              <a:rPr lang="en-US" dirty="0">
                <a:latin typeface="Arabic Typesetting" panose="03020402040406030203" pitchFamily="66" charset="-78"/>
                <a:cs typeface="Arabic Typesetting" panose="03020402040406030203" pitchFamily="66" charset="-78"/>
              </a:rPr>
              <a:t>The hypothesis testing follows the comparison between the US and European countries in terms of </a:t>
            </a:r>
            <a:r>
              <a:rPr lang="en-US" sz="1400" dirty="0">
                <a:latin typeface="Arabic Typesetting" panose="03020402040406030203" pitchFamily="66" charset="-78"/>
                <a:cs typeface="Arabic Typesetting" panose="03020402040406030203" pitchFamily="66" charset="-78"/>
              </a:rPr>
              <a:t>The Influence of Advertising on Purchasing Decisions in 2023</a:t>
            </a:r>
            <a:r>
              <a:rPr lang="en-US" sz="1400" b="1" dirty="0">
                <a:latin typeface="Arabic Typesetting" panose="03020402040406030203" pitchFamily="66" charset="-78"/>
                <a:cs typeface="Arabic Typesetting" panose="03020402040406030203" pitchFamily="66" charset="-78"/>
              </a:rPr>
              <a:t>.</a:t>
            </a:r>
          </a:p>
          <a:p>
            <a:pPr marL="0" lvl="0" indent="0" algn="l" rtl="0">
              <a:spcBef>
                <a:spcPts val="0"/>
              </a:spcBef>
              <a:spcAft>
                <a:spcPts val="0"/>
              </a:spcAft>
              <a:buNone/>
            </a:pPr>
            <a:endParaRPr lang="en-US" sz="1400" b="1"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None/>
            </a:pPr>
            <a:r>
              <a:rPr lang="en-US" dirty="0">
                <a:latin typeface="Arabic Typesetting" panose="03020402040406030203" pitchFamily="66" charset="-78"/>
                <a:cs typeface="Arabic Typesetting" panose="03020402040406030203" pitchFamily="66" charset="-78"/>
              </a:rPr>
              <a:t>Regarding the ANOVA Analysis, we wanted to determine if there is a correlation between consumer behavior and the Gross Domestic Product and population.</a:t>
            </a:r>
          </a:p>
          <a:p>
            <a:pPr marL="0" lvl="0" indent="0" algn="l" rtl="0">
              <a:spcBef>
                <a:spcPts val="0"/>
              </a:spcBef>
              <a:spcAft>
                <a:spcPts val="0"/>
              </a:spcAft>
              <a:buNone/>
            </a:pPr>
            <a:r>
              <a:rPr lang="en-US" dirty="0">
                <a:latin typeface="Arabic Typesetting" panose="03020402040406030203" pitchFamily="66" charset="-78"/>
                <a:cs typeface="Arabic Typesetting" panose="03020402040406030203" pitchFamily="66" charset="-78"/>
              </a:rPr>
              <a:t> </a:t>
            </a:r>
            <a:endParaRPr lang="en-US" sz="1400"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None/>
            </a:pPr>
            <a:endParaRPr lang="en-US"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None/>
            </a:pPr>
            <a:endParaRPr dirty="0">
              <a:latin typeface="Arabic Typesetting" panose="03020402040406030203" pitchFamily="66" charset="-78"/>
              <a:cs typeface="Arabic Typesetting" panose="03020402040406030203" pitchFamily="66" charset="-78"/>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abic Typesetting" panose="03020402040406030203" pitchFamily="66" charset="-78"/>
                <a:cs typeface="Arabic Typesetting" panose="03020402040406030203" pitchFamily="66" charset="-78"/>
              </a:rPr>
              <a:t>Research methodology</a:t>
            </a:r>
            <a:endParaRPr dirty="0">
              <a:latin typeface="Arabic Typesetting" panose="03020402040406030203" pitchFamily="66" charset="-78"/>
              <a:cs typeface="Arabic Typesetting" panose="03020402040406030203" pitchFamily="66" charset="-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GB" sz="2800" dirty="0">
                <a:latin typeface="Arabic Typesetting" panose="03020402040406030203" pitchFamily="66" charset="-78"/>
                <a:cs typeface="Arabic Typesetting" panose="03020402040406030203" pitchFamily="66" charset="-78"/>
              </a:rPr>
              <a:t>Data used</a:t>
            </a:r>
          </a:p>
        </p:txBody>
      </p:sp>
      <p:graphicFrame>
        <p:nvGraphicFramePr>
          <p:cNvPr id="555" name="Google Shape;546;p65">
            <a:extLst>
              <a:ext uri="{FF2B5EF4-FFF2-40B4-BE49-F238E27FC236}">
                <a16:creationId xmlns:a16="http://schemas.microsoft.com/office/drawing/2014/main" id="{7DE1B489-AFFF-1AAD-BF14-04576AAD5BB6}"/>
              </a:ext>
            </a:extLst>
          </p:cNvPr>
          <p:cNvGraphicFramePr/>
          <p:nvPr>
            <p:extLst>
              <p:ext uri="{D42A27DB-BD31-4B8C-83A1-F6EECF244321}">
                <p14:modId xmlns:p14="http://schemas.microsoft.com/office/powerpoint/2010/main" val="3310369973"/>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54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931079" y="1017725"/>
            <a:ext cx="1838100" cy="35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effectLst/>
                <a:latin typeface="Arabic Typesetting" panose="03020402040406030203" pitchFamily="66" charset="-78"/>
                <a:ea typeface="Calibri" panose="020F0502020204030204" pitchFamily="34" charset="0"/>
                <a:cs typeface="Arabic Typesetting" panose="03020402040406030203" pitchFamily="66" charset="-78"/>
              </a:rPr>
              <a:t>Stratified random sampling</a:t>
            </a:r>
            <a:endParaRPr sz="1600" dirty="0">
              <a:latin typeface="Arabic Typesetting" panose="03020402040406030203" pitchFamily="66" charset="-78"/>
              <a:cs typeface="Arabic Typesetting" panose="03020402040406030203" pitchFamily="66" charset="-78"/>
            </a:endParaRPr>
          </a:p>
        </p:txBody>
      </p:sp>
      <p:sp>
        <p:nvSpPr>
          <p:cNvPr id="559" name="Google Shape;559;p67"/>
          <p:cNvSpPr txBox="1">
            <a:spLocks noGrp="1"/>
          </p:cNvSpPr>
          <p:nvPr>
            <p:ph type="title"/>
          </p:nvPr>
        </p:nvSpPr>
        <p:spPr>
          <a:xfrm>
            <a:off x="713225" y="445025"/>
            <a:ext cx="25699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abic Typesetting" panose="03020402040406030203" pitchFamily="66" charset="-78"/>
                <a:cs typeface="Arabic Typesetting" panose="03020402040406030203" pitchFamily="66" charset="-78"/>
              </a:rPr>
              <a:t>Empirical Chapter</a:t>
            </a:r>
            <a:endParaRPr dirty="0">
              <a:latin typeface="Arabic Typesetting" panose="03020402040406030203" pitchFamily="66" charset="-78"/>
              <a:cs typeface="Arabic Typesetting" panose="03020402040406030203" pitchFamily="66" charset="-78"/>
            </a:endParaRPr>
          </a:p>
        </p:txBody>
      </p:sp>
      <p:pic>
        <p:nvPicPr>
          <p:cNvPr id="4" name="Picture 3">
            <a:extLst>
              <a:ext uri="{FF2B5EF4-FFF2-40B4-BE49-F238E27FC236}">
                <a16:creationId xmlns:a16="http://schemas.microsoft.com/office/drawing/2014/main" id="{0694A0A2-6949-0E22-8468-8C41B763DF13}"/>
              </a:ext>
            </a:extLst>
          </p:cNvPr>
          <p:cNvPicPr>
            <a:picLocks noChangeAspect="1"/>
          </p:cNvPicPr>
          <p:nvPr/>
        </p:nvPicPr>
        <p:blipFill>
          <a:blip r:embed="rId3"/>
          <a:stretch>
            <a:fillRect/>
          </a:stretch>
        </p:blipFill>
        <p:spPr>
          <a:xfrm>
            <a:off x="930165" y="1564556"/>
            <a:ext cx="3641835" cy="2014387"/>
          </a:xfrm>
          <a:prstGeom prst="rect">
            <a:avLst/>
          </a:prstGeom>
        </p:spPr>
      </p:pic>
      <p:pic>
        <p:nvPicPr>
          <p:cNvPr id="6" name="Picture 5">
            <a:extLst>
              <a:ext uri="{FF2B5EF4-FFF2-40B4-BE49-F238E27FC236}">
                <a16:creationId xmlns:a16="http://schemas.microsoft.com/office/drawing/2014/main" id="{1A48AC78-BAAC-5F7A-3415-93B9B9103F5A}"/>
              </a:ext>
            </a:extLst>
          </p:cNvPr>
          <p:cNvPicPr>
            <a:picLocks noChangeAspect="1"/>
          </p:cNvPicPr>
          <p:nvPr/>
        </p:nvPicPr>
        <p:blipFill>
          <a:blip r:embed="rId4"/>
          <a:stretch>
            <a:fillRect/>
          </a:stretch>
        </p:blipFill>
        <p:spPr>
          <a:xfrm>
            <a:off x="930165" y="3823139"/>
            <a:ext cx="1340070" cy="715363"/>
          </a:xfrm>
          <a:prstGeom prst="rect">
            <a:avLst/>
          </a:prstGeom>
        </p:spPr>
      </p:pic>
      <p:pic>
        <p:nvPicPr>
          <p:cNvPr id="8" name="Picture 7">
            <a:extLst>
              <a:ext uri="{FF2B5EF4-FFF2-40B4-BE49-F238E27FC236}">
                <a16:creationId xmlns:a16="http://schemas.microsoft.com/office/drawing/2014/main" id="{E6BA4712-8FDD-7046-AA99-D11A06DA14C6}"/>
              </a:ext>
            </a:extLst>
          </p:cNvPr>
          <p:cNvPicPr>
            <a:picLocks noChangeAspect="1"/>
          </p:cNvPicPr>
          <p:nvPr/>
        </p:nvPicPr>
        <p:blipFill>
          <a:blip r:embed="rId5"/>
          <a:stretch>
            <a:fillRect/>
          </a:stretch>
        </p:blipFill>
        <p:spPr>
          <a:xfrm>
            <a:off x="2372711" y="3846919"/>
            <a:ext cx="2199290" cy="691583"/>
          </a:xfrm>
          <a:prstGeom prst="rect">
            <a:avLst/>
          </a:prstGeom>
        </p:spPr>
      </p:pic>
      <p:sp>
        <p:nvSpPr>
          <p:cNvPr id="2" name="TextBox 1">
            <a:extLst>
              <a:ext uri="{FF2B5EF4-FFF2-40B4-BE49-F238E27FC236}">
                <a16:creationId xmlns:a16="http://schemas.microsoft.com/office/drawing/2014/main" id="{B729FF1A-5EDE-FB40-2734-A9F12B684C80}"/>
              </a:ext>
            </a:extLst>
          </p:cNvPr>
          <p:cNvSpPr txBox="1"/>
          <p:nvPr/>
        </p:nvSpPr>
        <p:spPr>
          <a:xfrm>
            <a:off x="5000983" y="1564556"/>
            <a:ext cx="3244383" cy="1384995"/>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Based on the confidence levels we found the margins of error.</a:t>
            </a:r>
          </a:p>
          <a:p>
            <a:endParaRPr lang="en-US" dirty="0">
              <a:latin typeface="Arabic Typesetting" panose="03020402040406030203" pitchFamily="66" charset="-78"/>
              <a:cs typeface="Arabic Typesetting" panose="03020402040406030203" pitchFamily="66" charset="-78"/>
            </a:endParaRPr>
          </a:p>
          <a:p>
            <a:r>
              <a:rPr lang="en-US" dirty="0">
                <a:latin typeface="Arabic Typesetting" panose="03020402040406030203" pitchFamily="66" charset="-78"/>
                <a:cs typeface="Arabic Typesetting" panose="03020402040406030203" pitchFamily="66" charset="-78"/>
              </a:rPr>
              <a:t>95% of European countries have a population that was influenced to purchase based on advertisement, situated between these two values: 3085242 and 67063460. </a:t>
            </a:r>
          </a:p>
        </p:txBody>
      </p:sp>
    </p:spTree>
    <p:extLst>
      <p:ext uri="{BB962C8B-B14F-4D97-AF65-F5344CB8AC3E}">
        <p14:creationId xmlns:p14="http://schemas.microsoft.com/office/powerpoint/2010/main" val="193624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931079" y="1017725"/>
            <a:ext cx="1838100" cy="35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effectLst/>
                <a:latin typeface="Arabic Typesetting" panose="03020402040406030203" pitchFamily="66" charset="-78"/>
                <a:ea typeface="Calibri" panose="020F0502020204030204" pitchFamily="34" charset="0"/>
                <a:cs typeface="Arabic Typesetting" panose="03020402040406030203" pitchFamily="66" charset="-78"/>
              </a:rPr>
              <a:t>Stratified random sampling</a:t>
            </a:r>
            <a:endParaRPr sz="1600" dirty="0">
              <a:latin typeface="Arabic Typesetting" panose="03020402040406030203" pitchFamily="66" charset="-78"/>
              <a:cs typeface="Arabic Typesetting" panose="03020402040406030203" pitchFamily="66" charset="-78"/>
            </a:endParaRPr>
          </a:p>
        </p:txBody>
      </p:sp>
      <p:sp>
        <p:nvSpPr>
          <p:cNvPr id="559" name="Google Shape;559;p67"/>
          <p:cNvSpPr txBox="1">
            <a:spLocks noGrp="1"/>
          </p:cNvSpPr>
          <p:nvPr>
            <p:ph type="title"/>
          </p:nvPr>
        </p:nvSpPr>
        <p:spPr>
          <a:xfrm>
            <a:off x="713225" y="445025"/>
            <a:ext cx="25699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abic Typesetting" panose="03020402040406030203" pitchFamily="66" charset="-78"/>
                <a:cs typeface="Arabic Typesetting" panose="03020402040406030203" pitchFamily="66" charset="-78"/>
              </a:rPr>
              <a:t>Empirical Chapter</a:t>
            </a:r>
            <a:endParaRPr dirty="0">
              <a:latin typeface="Arabic Typesetting" panose="03020402040406030203" pitchFamily="66" charset="-78"/>
              <a:cs typeface="Arabic Typesetting" panose="03020402040406030203" pitchFamily="66" charset="-78"/>
            </a:endParaRPr>
          </a:p>
        </p:txBody>
      </p:sp>
      <p:pic>
        <p:nvPicPr>
          <p:cNvPr id="3" name="Picture 2">
            <a:extLst>
              <a:ext uri="{FF2B5EF4-FFF2-40B4-BE49-F238E27FC236}">
                <a16:creationId xmlns:a16="http://schemas.microsoft.com/office/drawing/2014/main" id="{B135486E-E582-7907-9817-E1C29C558B04}"/>
              </a:ext>
            </a:extLst>
          </p:cNvPr>
          <p:cNvPicPr>
            <a:picLocks noChangeAspect="1"/>
          </p:cNvPicPr>
          <p:nvPr/>
        </p:nvPicPr>
        <p:blipFill>
          <a:blip r:embed="rId3"/>
          <a:stretch>
            <a:fillRect/>
          </a:stretch>
        </p:blipFill>
        <p:spPr>
          <a:xfrm>
            <a:off x="797948" y="1508392"/>
            <a:ext cx="3301086" cy="2064164"/>
          </a:xfrm>
          <a:prstGeom prst="rect">
            <a:avLst/>
          </a:prstGeom>
        </p:spPr>
      </p:pic>
      <p:pic>
        <p:nvPicPr>
          <p:cNvPr id="7" name="Picture 6">
            <a:extLst>
              <a:ext uri="{FF2B5EF4-FFF2-40B4-BE49-F238E27FC236}">
                <a16:creationId xmlns:a16="http://schemas.microsoft.com/office/drawing/2014/main" id="{E18EDF62-9012-B703-719E-899316EF56E2}"/>
              </a:ext>
            </a:extLst>
          </p:cNvPr>
          <p:cNvPicPr>
            <a:picLocks noChangeAspect="1"/>
          </p:cNvPicPr>
          <p:nvPr/>
        </p:nvPicPr>
        <p:blipFill>
          <a:blip r:embed="rId4"/>
          <a:stretch>
            <a:fillRect/>
          </a:stretch>
        </p:blipFill>
        <p:spPr>
          <a:xfrm>
            <a:off x="797948" y="3858611"/>
            <a:ext cx="1338280" cy="680712"/>
          </a:xfrm>
          <a:prstGeom prst="rect">
            <a:avLst/>
          </a:prstGeom>
        </p:spPr>
      </p:pic>
      <p:pic>
        <p:nvPicPr>
          <p:cNvPr id="10" name="Picture 9">
            <a:extLst>
              <a:ext uri="{FF2B5EF4-FFF2-40B4-BE49-F238E27FC236}">
                <a16:creationId xmlns:a16="http://schemas.microsoft.com/office/drawing/2014/main" id="{3FE65C08-E57F-A822-A0FE-6005ED317031}"/>
              </a:ext>
            </a:extLst>
          </p:cNvPr>
          <p:cNvPicPr>
            <a:picLocks noChangeAspect="1"/>
          </p:cNvPicPr>
          <p:nvPr/>
        </p:nvPicPr>
        <p:blipFill>
          <a:blip r:embed="rId5"/>
          <a:stretch>
            <a:fillRect/>
          </a:stretch>
        </p:blipFill>
        <p:spPr>
          <a:xfrm>
            <a:off x="2258410" y="3858611"/>
            <a:ext cx="1840625" cy="680712"/>
          </a:xfrm>
          <a:prstGeom prst="rect">
            <a:avLst/>
          </a:prstGeom>
        </p:spPr>
      </p:pic>
      <p:sp>
        <p:nvSpPr>
          <p:cNvPr id="2" name="TextBox 1">
            <a:extLst>
              <a:ext uri="{FF2B5EF4-FFF2-40B4-BE49-F238E27FC236}">
                <a16:creationId xmlns:a16="http://schemas.microsoft.com/office/drawing/2014/main" id="{F8F25D63-0D14-9706-3F46-973325B9726A}"/>
              </a:ext>
            </a:extLst>
          </p:cNvPr>
          <p:cNvSpPr txBox="1"/>
          <p:nvPr/>
        </p:nvSpPr>
        <p:spPr>
          <a:xfrm>
            <a:off x="4867604" y="1508392"/>
            <a:ext cx="2999389" cy="1600438"/>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Based on the confidence levels we found the margins of error.</a:t>
            </a:r>
          </a:p>
          <a:p>
            <a:endParaRPr lang="en-US" dirty="0">
              <a:latin typeface="Arabic Typesetting" panose="03020402040406030203" pitchFamily="66" charset="-78"/>
              <a:cs typeface="Arabic Typesetting" panose="03020402040406030203" pitchFamily="66" charset="-78"/>
            </a:endParaRPr>
          </a:p>
          <a:p>
            <a:r>
              <a:rPr lang="en-US" dirty="0">
                <a:latin typeface="Arabic Typesetting" panose="03020402040406030203" pitchFamily="66" charset="-78"/>
                <a:cs typeface="Arabic Typesetting" panose="03020402040406030203" pitchFamily="66" charset="-78"/>
              </a:rPr>
              <a:t>95% of European countries have a population that was influenced to purchase based on advertisement, situated between these two values: 3208478.618 and 85137309. </a:t>
            </a:r>
          </a:p>
          <a:p>
            <a:endParaRPr lang="en-GB" dirty="0"/>
          </a:p>
        </p:txBody>
      </p:sp>
    </p:spTree>
    <p:extLst>
      <p:ext uri="{BB962C8B-B14F-4D97-AF65-F5344CB8AC3E}">
        <p14:creationId xmlns:p14="http://schemas.microsoft.com/office/powerpoint/2010/main" val="507585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931078" y="1017725"/>
            <a:ext cx="2194435" cy="35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effectLst/>
                <a:latin typeface="Arabic Typesetting" panose="03020402040406030203" pitchFamily="66" charset="-78"/>
                <a:ea typeface="Calibri" panose="020F0502020204030204" pitchFamily="34" charset="0"/>
                <a:cs typeface="Arabic Typesetting" panose="03020402040406030203" pitchFamily="66" charset="-78"/>
              </a:rPr>
              <a:t>Hypothesis testing: Two-tailed test</a:t>
            </a:r>
            <a:endParaRPr sz="1600" dirty="0">
              <a:latin typeface="Arabic Typesetting" panose="03020402040406030203" pitchFamily="66" charset="-78"/>
              <a:cs typeface="Arabic Typesetting" panose="03020402040406030203" pitchFamily="66" charset="-78"/>
            </a:endParaRPr>
          </a:p>
        </p:txBody>
      </p:sp>
      <p:sp>
        <p:nvSpPr>
          <p:cNvPr id="559" name="Google Shape;559;p67"/>
          <p:cNvSpPr txBox="1">
            <a:spLocks noGrp="1"/>
          </p:cNvSpPr>
          <p:nvPr>
            <p:ph type="title"/>
          </p:nvPr>
        </p:nvSpPr>
        <p:spPr>
          <a:xfrm>
            <a:off x="713225" y="445025"/>
            <a:ext cx="25699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abic Typesetting" panose="03020402040406030203" pitchFamily="66" charset="-78"/>
                <a:cs typeface="Arabic Typesetting" panose="03020402040406030203" pitchFamily="66" charset="-78"/>
              </a:rPr>
              <a:t>Empirical Chapter</a:t>
            </a:r>
            <a:endParaRPr dirty="0">
              <a:latin typeface="Arabic Typesetting" panose="03020402040406030203" pitchFamily="66" charset="-78"/>
              <a:cs typeface="Arabic Typesetting" panose="03020402040406030203" pitchFamily="66" charset="-78"/>
            </a:endParaRPr>
          </a:p>
        </p:txBody>
      </p:sp>
      <p:pic>
        <p:nvPicPr>
          <p:cNvPr id="4" name="Picture 3">
            <a:extLst>
              <a:ext uri="{FF2B5EF4-FFF2-40B4-BE49-F238E27FC236}">
                <a16:creationId xmlns:a16="http://schemas.microsoft.com/office/drawing/2014/main" id="{2B1B2140-1BB2-83E0-3382-DE4BA19F980F}"/>
              </a:ext>
            </a:extLst>
          </p:cNvPr>
          <p:cNvPicPr>
            <a:picLocks noChangeAspect="1"/>
          </p:cNvPicPr>
          <p:nvPr/>
        </p:nvPicPr>
        <p:blipFill>
          <a:blip r:embed="rId3"/>
          <a:stretch>
            <a:fillRect/>
          </a:stretch>
        </p:blipFill>
        <p:spPr>
          <a:xfrm>
            <a:off x="931078" y="1590425"/>
            <a:ext cx="2352091" cy="1696685"/>
          </a:xfrm>
          <a:prstGeom prst="rect">
            <a:avLst/>
          </a:prstGeom>
        </p:spPr>
      </p:pic>
      <p:sp>
        <p:nvSpPr>
          <p:cNvPr id="2" name="TextBox 1">
            <a:extLst>
              <a:ext uri="{FF2B5EF4-FFF2-40B4-BE49-F238E27FC236}">
                <a16:creationId xmlns:a16="http://schemas.microsoft.com/office/drawing/2014/main" id="{ACE1B11B-49E4-3E65-6AC3-E99FE004C8ED}"/>
              </a:ext>
            </a:extLst>
          </p:cNvPr>
          <p:cNvSpPr txBox="1"/>
          <p:nvPr/>
        </p:nvSpPr>
        <p:spPr>
          <a:xfrm>
            <a:off x="4572000" y="1622418"/>
            <a:ext cx="2636550" cy="2031325"/>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When doing the Hypothesis testing, we used the second sample at a 95% confidence level and compared with purchase decisions in the US.</a:t>
            </a:r>
          </a:p>
          <a:p>
            <a:endParaRPr lang="en-GB" dirty="0">
              <a:latin typeface="Arabic Typesetting" panose="03020402040406030203" pitchFamily="66" charset="-78"/>
              <a:cs typeface="Arabic Typesetting" panose="03020402040406030203" pitchFamily="66" charset="-78"/>
            </a:endParaRPr>
          </a:p>
          <a:p>
            <a:r>
              <a:rPr lang="en-GB" dirty="0">
                <a:latin typeface="Arabic Typesetting" panose="03020402040406030203" pitchFamily="66" charset="-78"/>
                <a:cs typeface="Arabic Typesetting" panose="03020402040406030203" pitchFamily="66" charset="-78"/>
              </a:rPr>
              <a:t>From the two-tailed test we gathered that we can reject the null hypothesis because the test statistic is larger than the upper bound of the critical values interval.</a:t>
            </a:r>
          </a:p>
        </p:txBody>
      </p:sp>
    </p:spTree>
    <p:extLst>
      <p:ext uri="{BB962C8B-B14F-4D97-AF65-F5344CB8AC3E}">
        <p14:creationId xmlns:p14="http://schemas.microsoft.com/office/powerpoint/2010/main" val="347532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931078" y="1017725"/>
            <a:ext cx="2194435" cy="35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effectLst/>
                <a:latin typeface="Arabic Typesetting" panose="03020402040406030203" pitchFamily="66" charset="-78"/>
                <a:ea typeface="Calibri" panose="020F0502020204030204" pitchFamily="34" charset="0"/>
                <a:cs typeface="Arabic Typesetting" panose="03020402040406030203" pitchFamily="66" charset="-78"/>
              </a:rPr>
              <a:t>Hypothesis testing: Upper-tail test</a:t>
            </a:r>
            <a:endParaRPr sz="1600" dirty="0">
              <a:latin typeface="Arabic Typesetting" panose="03020402040406030203" pitchFamily="66" charset="-78"/>
              <a:cs typeface="Arabic Typesetting" panose="03020402040406030203" pitchFamily="66" charset="-78"/>
            </a:endParaRPr>
          </a:p>
        </p:txBody>
      </p:sp>
      <p:sp>
        <p:nvSpPr>
          <p:cNvPr id="559" name="Google Shape;559;p67"/>
          <p:cNvSpPr txBox="1">
            <a:spLocks noGrp="1"/>
          </p:cNvSpPr>
          <p:nvPr>
            <p:ph type="title"/>
          </p:nvPr>
        </p:nvSpPr>
        <p:spPr>
          <a:xfrm>
            <a:off x="713225" y="445025"/>
            <a:ext cx="25699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abic Typesetting" panose="03020402040406030203" pitchFamily="66" charset="-78"/>
                <a:cs typeface="Arabic Typesetting" panose="03020402040406030203" pitchFamily="66" charset="-78"/>
              </a:rPr>
              <a:t>Empirical Chapter</a:t>
            </a:r>
            <a:endParaRPr dirty="0">
              <a:latin typeface="Arabic Typesetting" panose="03020402040406030203" pitchFamily="66" charset="-78"/>
              <a:cs typeface="Arabic Typesetting" panose="03020402040406030203" pitchFamily="66" charset="-78"/>
            </a:endParaRPr>
          </a:p>
        </p:txBody>
      </p:sp>
      <p:pic>
        <p:nvPicPr>
          <p:cNvPr id="3" name="Picture 2">
            <a:extLst>
              <a:ext uri="{FF2B5EF4-FFF2-40B4-BE49-F238E27FC236}">
                <a16:creationId xmlns:a16="http://schemas.microsoft.com/office/drawing/2014/main" id="{AC984BAB-1AFD-3A9B-7E03-CF83B5DD92C3}"/>
              </a:ext>
            </a:extLst>
          </p:cNvPr>
          <p:cNvPicPr>
            <a:picLocks noChangeAspect="1"/>
          </p:cNvPicPr>
          <p:nvPr/>
        </p:nvPicPr>
        <p:blipFill>
          <a:blip r:embed="rId3"/>
          <a:stretch>
            <a:fillRect/>
          </a:stretch>
        </p:blipFill>
        <p:spPr>
          <a:xfrm>
            <a:off x="938961" y="1519230"/>
            <a:ext cx="2478215" cy="1476218"/>
          </a:xfrm>
          <a:prstGeom prst="rect">
            <a:avLst/>
          </a:prstGeom>
        </p:spPr>
      </p:pic>
      <p:sp>
        <p:nvSpPr>
          <p:cNvPr id="2" name="TextBox 1">
            <a:extLst>
              <a:ext uri="{FF2B5EF4-FFF2-40B4-BE49-F238E27FC236}">
                <a16:creationId xmlns:a16="http://schemas.microsoft.com/office/drawing/2014/main" id="{BFA9040B-DEAD-1C56-1E54-E550088A083C}"/>
              </a:ext>
            </a:extLst>
          </p:cNvPr>
          <p:cNvSpPr txBox="1"/>
          <p:nvPr/>
        </p:nvSpPr>
        <p:spPr>
          <a:xfrm>
            <a:off x="4317519" y="1479237"/>
            <a:ext cx="3414422" cy="1815882"/>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As a hypothesis we said that the purchase decisions are influenced mor in the US than in Europe by advertisements.</a:t>
            </a:r>
          </a:p>
          <a:p>
            <a:endParaRPr lang="en-US" dirty="0">
              <a:latin typeface="Arabic Typesetting" panose="03020402040406030203" pitchFamily="66" charset="-78"/>
              <a:cs typeface="Arabic Typesetting" panose="03020402040406030203" pitchFamily="66" charset="-78"/>
            </a:endParaRPr>
          </a:p>
          <a:p>
            <a:r>
              <a:rPr lang="en-US" dirty="0">
                <a:latin typeface="Arabic Typesetting" panose="03020402040406030203" pitchFamily="66" charset="-78"/>
                <a:cs typeface="Arabic Typesetting" panose="03020402040406030203" pitchFamily="66" charset="-78"/>
              </a:rPr>
              <a:t>All in all we could say that, the hypothesis is false and see that the purchase decisions based on advertisement are higher in Europe then in the US because the test statistic is larger than the upper bound of the critical values interval.</a:t>
            </a:r>
          </a:p>
          <a:p>
            <a:endParaRPr lang="en-GB"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762141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abic Typesetting" panose="03020402040406030203" pitchFamily="66" charset="-78"/>
                <a:cs typeface="Arabic Typesetting" panose="03020402040406030203" pitchFamily="66" charset="-78"/>
              </a:rPr>
              <a:t>ANOVA Analysis</a:t>
            </a:r>
            <a:endParaRPr dirty="0">
              <a:latin typeface="Arabic Typesetting" panose="03020402040406030203" pitchFamily="66" charset="-78"/>
              <a:cs typeface="Arabic Typesetting" panose="03020402040406030203" pitchFamily="66" charset="-78"/>
            </a:endParaRPr>
          </a:p>
        </p:txBody>
      </p:sp>
      <p:pic>
        <p:nvPicPr>
          <p:cNvPr id="5" name="Picture 4">
            <a:extLst>
              <a:ext uri="{FF2B5EF4-FFF2-40B4-BE49-F238E27FC236}">
                <a16:creationId xmlns:a16="http://schemas.microsoft.com/office/drawing/2014/main" id="{CDEA94C9-5D84-57CB-CC9E-BB4C598D807E}"/>
              </a:ext>
            </a:extLst>
          </p:cNvPr>
          <p:cNvPicPr>
            <a:picLocks noChangeAspect="1"/>
          </p:cNvPicPr>
          <p:nvPr/>
        </p:nvPicPr>
        <p:blipFill>
          <a:blip r:embed="rId3"/>
          <a:stretch>
            <a:fillRect/>
          </a:stretch>
        </p:blipFill>
        <p:spPr>
          <a:xfrm>
            <a:off x="713225" y="1036133"/>
            <a:ext cx="4297282" cy="2675554"/>
          </a:xfrm>
          <a:prstGeom prst="rect">
            <a:avLst/>
          </a:prstGeom>
        </p:spPr>
      </p:pic>
      <p:pic>
        <p:nvPicPr>
          <p:cNvPr id="7" name="Picture 6">
            <a:extLst>
              <a:ext uri="{FF2B5EF4-FFF2-40B4-BE49-F238E27FC236}">
                <a16:creationId xmlns:a16="http://schemas.microsoft.com/office/drawing/2014/main" id="{1381A968-6E3C-ACDC-8FEF-80FC5418111F}"/>
              </a:ext>
            </a:extLst>
          </p:cNvPr>
          <p:cNvPicPr>
            <a:picLocks noChangeAspect="1"/>
          </p:cNvPicPr>
          <p:nvPr/>
        </p:nvPicPr>
        <p:blipFill>
          <a:blip r:embed="rId4"/>
          <a:stretch>
            <a:fillRect/>
          </a:stretch>
        </p:blipFill>
        <p:spPr>
          <a:xfrm>
            <a:off x="5919951" y="1019988"/>
            <a:ext cx="2475187" cy="1551762"/>
          </a:xfrm>
          <a:prstGeom prst="rect">
            <a:avLst/>
          </a:prstGeom>
        </p:spPr>
      </p:pic>
      <p:pic>
        <p:nvPicPr>
          <p:cNvPr id="9" name="Picture 8">
            <a:extLst>
              <a:ext uri="{FF2B5EF4-FFF2-40B4-BE49-F238E27FC236}">
                <a16:creationId xmlns:a16="http://schemas.microsoft.com/office/drawing/2014/main" id="{BDB8BE41-649F-D1CF-3C06-5FDA460E9CF8}"/>
              </a:ext>
            </a:extLst>
          </p:cNvPr>
          <p:cNvPicPr>
            <a:picLocks noChangeAspect="1"/>
          </p:cNvPicPr>
          <p:nvPr/>
        </p:nvPicPr>
        <p:blipFill rotWithShape="1">
          <a:blip r:embed="rId5"/>
          <a:srcRect t="10582"/>
          <a:stretch/>
        </p:blipFill>
        <p:spPr>
          <a:xfrm>
            <a:off x="5919951" y="3034862"/>
            <a:ext cx="2475187" cy="13321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abic Typesetting" panose="03020402040406030203" pitchFamily="66" charset="-78"/>
                <a:cs typeface="Arabic Typesetting" panose="03020402040406030203" pitchFamily="66" charset="-78"/>
              </a:rPr>
              <a:t>ANOVA Analysis</a:t>
            </a:r>
            <a:endParaRPr dirty="0">
              <a:latin typeface="Arabic Typesetting" panose="03020402040406030203" pitchFamily="66" charset="-78"/>
              <a:cs typeface="Arabic Typesetting" panose="03020402040406030203" pitchFamily="66" charset="-78"/>
            </a:endParaRPr>
          </a:p>
        </p:txBody>
      </p:sp>
      <p:pic>
        <p:nvPicPr>
          <p:cNvPr id="3" name="Picture 2">
            <a:extLst>
              <a:ext uri="{FF2B5EF4-FFF2-40B4-BE49-F238E27FC236}">
                <a16:creationId xmlns:a16="http://schemas.microsoft.com/office/drawing/2014/main" id="{D657041E-902F-9FDC-087E-132BAC7D0045}"/>
              </a:ext>
            </a:extLst>
          </p:cNvPr>
          <p:cNvPicPr>
            <a:picLocks noChangeAspect="1"/>
          </p:cNvPicPr>
          <p:nvPr/>
        </p:nvPicPr>
        <p:blipFill>
          <a:blip r:embed="rId3"/>
          <a:stretch>
            <a:fillRect/>
          </a:stretch>
        </p:blipFill>
        <p:spPr>
          <a:xfrm>
            <a:off x="563617" y="1206062"/>
            <a:ext cx="6877707" cy="3255579"/>
          </a:xfrm>
          <a:prstGeom prst="rect">
            <a:avLst/>
          </a:prstGeom>
        </p:spPr>
      </p:pic>
    </p:spTree>
    <p:extLst>
      <p:ext uri="{BB962C8B-B14F-4D97-AF65-F5344CB8AC3E}">
        <p14:creationId xmlns:p14="http://schemas.microsoft.com/office/powerpoint/2010/main" val="115248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rabic Typesetting" panose="03020402040406030203" pitchFamily="66" charset="-78"/>
                <a:cs typeface="Arabic Typesetting" panose="03020402040406030203" pitchFamily="66" charset="-78"/>
              </a:rPr>
              <a:t>ANOVA Analysis</a:t>
            </a:r>
            <a:endParaRPr lang="en-US" dirty="0">
              <a:latin typeface="Arabic Typesetting" panose="03020402040406030203" pitchFamily="66" charset="-78"/>
              <a:cs typeface="Arabic Typesetting" panose="03020402040406030203" pitchFamily="66" charset="-78"/>
            </a:endParaRPr>
          </a:p>
        </p:txBody>
      </p:sp>
      <p:sp>
        <p:nvSpPr>
          <p:cNvPr id="2" name="TextBox 1">
            <a:extLst>
              <a:ext uri="{FF2B5EF4-FFF2-40B4-BE49-F238E27FC236}">
                <a16:creationId xmlns:a16="http://schemas.microsoft.com/office/drawing/2014/main" id="{4471B8BB-F418-D2DD-6529-A3FA1F1054BA}"/>
              </a:ext>
            </a:extLst>
          </p:cNvPr>
          <p:cNvSpPr txBox="1"/>
          <p:nvPr/>
        </p:nvSpPr>
        <p:spPr>
          <a:xfrm>
            <a:off x="224659" y="1407073"/>
            <a:ext cx="6455979" cy="3108543"/>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The goal is to determine if there are significant differences in the populations’ shoppers that purchased a product after seeing it on social media and GDP (per capita) among the countries.</a:t>
            </a:r>
          </a:p>
          <a:p>
            <a:r>
              <a:rPr lang="en-GB" dirty="0">
                <a:latin typeface="Arabic Typesetting" panose="03020402040406030203" pitchFamily="66" charset="-78"/>
                <a:cs typeface="Arabic Typesetting" panose="03020402040406030203" pitchFamily="66" charset="-78"/>
              </a:rPr>
              <a:t>For the null hypothesis there is no significant differences among group means.</a:t>
            </a:r>
          </a:p>
          <a:p>
            <a:r>
              <a:rPr lang="en-GB" dirty="0">
                <a:latin typeface="Arabic Typesetting" panose="03020402040406030203" pitchFamily="66" charset="-78"/>
                <a:cs typeface="Arabic Typesetting" panose="03020402040406030203" pitchFamily="66" charset="-78"/>
              </a:rPr>
              <a:t>As for the alternative hypothesis there is at least one group mean that is different.</a:t>
            </a:r>
          </a:p>
          <a:p>
            <a:r>
              <a:rPr lang="en-GB" dirty="0">
                <a:latin typeface="Arabic Typesetting" panose="03020402040406030203" pitchFamily="66" charset="-78"/>
                <a:cs typeface="Arabic Typesetting" panose="03020402040406030203" pitchFamily="66" charset="-78"/>
              </a:rPr>
              <a:t>Sample effect : When looking at the table we noticed that the P value (0.17954) is greater than the significance level. This means that there is no difference among countries.</a:t>
            </a:r>
          </a:p>
          <a:p>
            <a:r>
              <a:rPr lang="en-GB" dirty="0">
                <a:latin typeface="Arabic Typesetting" panose="03020402040406030203" pitchFamily="66" charset="-78"/>
                <a:cs typeface="Arabic Typesetting" panose="03020402040406030203" pitchFamily="66" charset="-78"/>
              </a:rPr>
              <a:t>Column effect: When looking at the table we noticed that the P value (0.15193) is also greater than the significance level. Thus, there is no significant difference among variables.</a:t>
            </a:r>
          </a:p>
          <a:p>
            <a:r>
              <a:rPr lang="en-GB" dirty="0">
                <a:latin typeface="Arabic Typesetting" panose="03020402040406030203" pitchFamily="66" charset="-78"/>
                <a:cs typeface="Arabic Typesetting" panose="03020402040406030203" pitchFamily="66" charset="-78"/>
              </a:rPr>
              <a:t>Interaction effect: The P value (0.48034) is greater than the significance level, implying that there is no significant interaction effect.</a:t>
            </a:r>
          </a:p>
          <a:p>
            <a:r>
              <a:rPr lang="en-US" dirty="0">
                <a:latin typeface="Arabic Typesetting" panose="03020402040406030203" pitchFamily="66" charset="-78"/>
                <a:cs typeface="Arabic Typesetting" panose="03020402040406030203" pitchFamily="66" charset="-78"/>
              </a:rPr>
              <a:t>Therefore, none of the factors nor their interaction show statistically significant differences at the 0.05 significance level. This means that the differences in shoppers that purchased a product after seeing it on social media and GDP (per capita) are not significant. </a:t>
            </a:r>
            <a:endParaRPr lang="en-GB" dirty="0">
              <a:latin typeface="Arabic Typesetting" panose="03020402040406030203" pitchFamily="66" charset="-78"/>
              <a:cs typeface="Arabic Typesetting" panose="03020402040406030203" pitchFamily="66" charset="-78"/>
            </a:endParaRPr>
          </a:p>
          <a:p>
            <a:endParaRPr lang="en-GB"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523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Arabic Typesetting" panose="03020402040406030203" pitchFamily="66" charset="-78"/>
                <a:cs typeface="Arabic Typesetting" panose="03020402040406030203" pitchFamily="66" charset="-78"/>
              </a:rPr>
              <a:t>Simple linear regression</a:t>
            </a:r>
            <a:endParaRPr lang="fr-FR" dirty="0">
              <a:latin typeface="Arabic Typesetting" panose="03020402040406030203" pitchFamily="66" charset="-78"/>
              <a:cs typeface="Arabic Typesetting" panose="03020402040406030203" pitchFamily="66" charset="-78"/>
            </a:endParaRPr>
          </a:p>
        </p:txBody>
      </p:sp>
      <p:sp>
        <p:nvSpPr>
          <p:cNvPr id="6" name="TextBox 5">
            <a:extLst>
              <a:ext uri="{FF2B5EF4-FFF2-40B4-BE49-F238E27FC236}">
                <a16:creationId xmlns:a16="http://schemas.microsoft.com/office/drawing/2014/main" id="{E700054F-EA47-E4EC-5140-DC2C80ED2630}"/>
              </a:ext>
            </a:extLst>
          </p:cNvPr>
          <p:cNvSpPr txBox="1"/>
          <p:nvPr/>
        </p:nvSpPr>
        <p:spPr>
          <a:xfrm>
            <a:off x="515105" y="1424940"/>
            <a:ext cx="3759715" cy="1938992"/>
          </a:xfrm>
          <a:prstGeom prst="rect">
            <a:avLst/>
          </a:prstGeom>
          <a:noFill/>
        </p:spPr>
        <p:txBody>
          <a:bodyPr wrap="square" rtlCol="0">
            <a:spAutoFit/>
          </a:bodyPr>
          <a:lstStyle/>
          <a:p>
            <a:r>
              <a:rPr lang="en-US" sz="2000" dirty="0">
                <a:latin typeface="Arabic Typesetting" panose="03020402040406030203" pitchFamily="66" charset="-78"/>
                <a:cs typeface="Arabic Typesetting" panose="03020402040406030203" pitchFamily="66" charset="-78"/>
              </a:rPr>
              <a:t>For simple linear regression we analyzed the relationship between the dependent variable(shoppers that purchased a product after seeing it online) and two independent variables: spending on advertisements in each country and average internet speed(</a:t>
            </a:r>
            <a:r>
              <a:rPr lang="en-US" sz="2000" dirty="0" err="1">
                <a:latin typeface="Arabic Typesetting" panose="03020402040406030203" pitchFamily="66" charset="-78"/>
                <a:cs typeface="Arabic Typesetting" panose="03020402040406030203" pitchFamily="66" charset="-78"/>
              </a:rPr>
              <a:t>mbps</a:t>
            </a:r>
            <a:r>
              <a:rPr lang="en-US" sz="2000" dirty="0">
                <a:latin typeface="Arabic Typesetting" panose="03020402040406030203" pitchFamily="66" charset="-78"/>
                <a:cs typeface="Arabic Typesetting" panose="03020402040406030203" pitchFamily="66" charset="-78"/>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subTitle" idx="2"/>
          </p:nvPr>
        </p:nvSpPr>
        <p:spPr>
          <a:xfrm>
            <a:off x="2166537" y="1490012"/>
            <a:ext cx="5160300" cy="2754000"/>
          </a:xfrm>
        </p:spPr>
        <p:txBody>
          <a:bodyPr spcFirstLastPara="1" wrap="square" lIns="91425" tIns="91425" rIns="91425" bIns="91425" anchor="t" anchorCtr="0">
            <a:noAutofit/>
          </a:bodyPr>
          <a:lstStyle/>
          <a:p>
            <a:pPr marL="0" lvl="0" indent="0" rtl="0">
              <a:lnSpc>
                <a:spcPct val="156000"/>
              </a:lnSpc>
              <a:spcBef>
                <a:spcPts val="0"/>
              </a:spcBef>
              <a:spcAft>
                <a:spcPts val="600"/>
              </a:spcAft>
              <a:buClr>
                <a:schemeClr val="dk1"/>
              </a:buClr>
              <a:buSzPts val="1100"/>
              <a:buFont typeface="Arial"/>
              <a:buNone/>
            </a:pPr>
            <a:r>
              <a:rPr lang="en-US" sz="1600" dirty="0">
                <a:latin typeface="Arabic Typesetting" panose="03020402040406030203" pitchFamily="66" charset="-78"/>
                <a:cs typeface="Arabic Typesetting" panose="03020402040406030203" pitchFamily="66" charset="-78"/>
              </a:rPr>
              <a:t>Consumer behavior is a complex field that lies at the intersection of psychology, sociology, and economics. In today's highly competitive market, understanding how advertising influences purchasing decisions is paramount for businesses striving to connect with their target audiences effectively. This presentation explores the theme of consumer behavior analysis, specifically focusing on the influence of advertising on purchasing decisions. We will delve into the reasons for choosing this theme and outline a working mode for conducting a comprehensive analysis.</a:t>
            </a:r>
          </a:p>
        </p:txBody>
      </p:sp>
      <p:sp>
        <p:nvSpPr>
          <p:cNvPr id="488" name="Google Shape;488;p60"/>
          <p:cNvSpPr txBox="1">
            <a:spLocks noGrp="1"/>
          </p:cNvSpPr>
          <p:nvPr>
            <p:ph type="title"/>
          </p:nvPr>
        </p:nvSpPr>
        <p:spPr>
          <a:xfrm>
            <a:off x="713225" y="445025"/>
            <a:ext cx="42972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GB" sz="2800" dirty="0">
                <a:latin typeface="Arabic Typesetting" panose="03020402040406030203" pitchFamily="66" charset="-78"/>
                <a:cs typeface="Arabic Typesetting" panose="03020402040406030203" pitchFamily="66" charset="-78"/>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abic Typesetting" panose="03020402040406030203" pitchFamily="66" charset="-78"/>
                <a:cs typeface="Arabic Typesetting" panose="03020402040406030203" pitchFamily="66" charset="-78"/>
              </a:rPr>
              <a:t>Simple linear regression</a:t>
            </a:r>
            <a:endParaRPr dirty="0">
              <a:latin typeface="Arabic Typesetting" panose="03020402040406030203" pitchFamily="66" charset="-78"/>
              <a:cs typeface="Arabic Typesetting" panose="03020402040406030203" pitchFamily="66" charset="-78"/>
            </a:endParaRPr>
          </a:p>
        </p:txBody>
      </p:sp>
      <p:pic>
        <p:nvPicPr>
          <p:cNvPr id="5" name="Picture 4" descr="A screenshot of a computer&#10;&#10;Description automatically generated">
            <a:extLst>
              <a:ext uri="{FF2B5EF4-FFF2-40B4-BE49-F238E27FC236}">
                <a16:creationId xmlns:a16="http://schemas.microsoft.com/office/drawing/2014/main" id="{05605597-D6A5-0B63-BDB1-F8AC40092DD3}"/>
              </a:ext>
            </a:extLst>
          </p:cNvPr>
          <p:cNvPicPr>
            <a:picLocks noChangeAspect="1"/>
          </p:cNvPicPr>
          <p:nvPr/>
        </p:nvPicPr>
        <p:blipFill>
          <a:blip r:embed="rId3"/>
          <a:stretch>
            <a:fillRect/>
          </a:stretch>
        </p:blipFill>
        <p:spPr>
          <a:xfrm>
            <a:off x="78621" y="1017725"/>
            <a:ext cx="4679906" cy="3668420"/>
          </a:xfrm>
          <a:prstGeom prst="rect">
            <a:avLst/>
          </a:prstGeom>
        </p:spPr>
      </p:pic>
      <p:sp>
        <p:nvSpPr>
          <p:cNvPr id="2" name="TextBox 1">
            <a:extLst>
              <a:ext uri="{FF2B5EF4-FFF2-40B4-BE49-F238E27FC236}">
                <a16:creationId xmlns:a16="http://schemas.microsoft.com/office/drawing/2014/main" id="{78B4FA24-A2D9-C3BA-9D7E-BA9888257947}"/>
              </a:ext>
            </a:extLst>
          </p:cNvPr>
          <p:cNvSpPr txBox="1"/>
          <p:nvPr/>
        </p:nvSpPr>
        <p:spPr>
          <a:xfrm>
            <a:off x="5280660" y="1074420"/>
            <a:ext cx="3147060" cy="307777"/>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a)Total spending on advertisements in each country </a:t>
            </a:r>
          </a:p>
        </p:txBody>
      </p:sp>
    </p:spTree>
    <p:extLst>
      <p:ext uri="{BB962C8B-B14F-4D97-AF65-F5344CB8AC3E}">
        <p14:creationId xmlns:p14="http://schemas.microsoft.com/office/powerpoint/2010/main" val="385364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abic Typesetting" panose="03020402040406030203" pitchFamily="66" charset="-78"/>
                <a:cs typeface="Arabic Typesetting" panose="03020402040406030203" pitchFamily="66" charset="-78"/>
              </a:rPr>
              <a:t>Simple linear regression</a:t>
            </a:r>
            <a:endParaRPr dirty="0">
              <a:latin typeface="Arabic Typesetting" panose="03020402040406030203" pitchFamily="66" charset="-78"/>
              <a:cs typeface="Arabic Typesetting" panose="03020402040406030203" pitchFamily="66" charset="-78"/>
            </a:endParaRPr>
          </a:p>
        </p:txBody>
      </p:sp>
      <p:pic>
        <p:nvPicPr>
          <p:cNvPr id="4" name="Picture 3" descr="A screenshot of a computer&#10;&#10;Description automatically generated">
            <a:extLst>
              <a:ext uri="{FF2B5EF4-FFF2-40B4-BE49-F238E27FC236}">
                <a16:creationId xmlns:a16="http://schemas.microsoft.com/office/drawing/2014/main" id="{604F82E8-8D4E-2C17-2175-40B0988C5224}"/>
              </a:ext>
            </a:extLst>
          </p:cNvPr>
          <p:cNvPicPr>
            <a:picLocks noChangeAspect="1"/>
          </p:cNvPicPr>
          <p:nvPr/>
        </p:nvPicPr>
        <p:blipFill>
          <a:blip r:embed="rId3"/>
          <a:stretch>
            <a:fillRect/>
          </a:stretch>
        </p:blipFill>
        <p:spPr>
          <a:xfrm>
            <a:off x="205740" y="1017725"/>
            <a:ext cx="4667105" cy="1694995"/>
          </a:xfrm>
          <a:prstGeom prst="rect">
            <a:avLst/>
          </a:prstGeom>
        </p:spPr>
      </p:pic>
      <p:sp>
        <p:nvSpPr>
          <p:cNvPr id="5" name="TextBox 4">
            <a:extLst>
              <a:ext uri="{FF2B5EF4-FFF2-40B4-BE49-F238E27FC236}">
                <a16:creationId xmlns:a16="http://schemas.microsoft.com/office/drawing/2014/main" id="{4A859EC8-CE6A-9C24-7E13-2D6367A1CA1F}"/>
              </a:ext>
            </a:extLst>
          </p:cNvPr>
          <p:cNvSpPr txBox="1"/>
          <p:nvPr/>
        </p:nvSpPr>
        <p:spPr>
          <a:xfrm>
            <a:off x="5288280" y="1017725"/>
            <a:ext cx="3025140" cy="1384995"/>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In this case, multiple R(0.06) indicates a very weak positive linear relationship. R square value shows that only 0.45% of the variability of the dependent variable is explained by the independent variable. Standard Error also suggests a large deviation of the data points from the regression line.</a:t>
            </a:r>
          </a:p>
        </p:txBody>
      </p:sp>
      <p:sp>
        <p:nvSpPr>
          <p:cNvPr id="7" name="TextBox 6">
            <a:extLst>
              <a:ext uri="{FF2B5EF4-FFF2-40B4-BE49-F238E27FC236}">
                <a16:creationId xmlns:a16="http://schemas.microsoft.com/office/drawing/2014/main" id="{2B9CC6F0-D21E-A4D8-6AEC-A98034533262}"/>
              </a:ext>
            </a:extLst>
          </p:cNvPr>
          <p:cNvSpPr txBox="1"/>
          <p:nvPr/>
        </p:nvSpPr>
        <p:spPr>
          <a:xfrm>
            <a:off x="487680" y="3116580"/>
            <a:ext cx="7825740" cy="523220"/>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In addition, the high p-value(0.71&gt;0.05) suggests that there is no linear relationship between the number of people influenced by ads and total spending on ads.</a:t>
            </a:r>
          </a:p>
        </p:txBody>
      </p:sp>
    </p:spTree>
    <p:extLst>
      <p:ext uri="{BB962C8B-B14F-4D97-AF65-F5344CB8AC3E}">
        <p14:creationId xmlns:p14="http://schemas.microsoft.com/office/powerpoint/2010/main" val="129206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Simple linear regression</a:t>
            </a:r>
            <a:endParaRPr lang="en-GB" dirty="0"/>
          </a:p>
        </p:txBody>
      </p:sp>
      <p:pic>
        <p:nvPicPr>
          <p:cNvPr id="5" name="Picture 4" descr="A screenshot of a computer&#10;&#10;Description automatically generated">
            <a:extLst>
              <a:ext uri="{FF2B5EF4-FFF2-40B4-BE49-F238E27FC236}">
                <a16:creationId xmlns:a16="http://schemas.microsoft.com/office/drawing/2014/main" id="{0C510360-BB05-8BC7-8D05-AAA2123AA4F5}"/>
              </a:ext>
            </a:extLst>
          </p:cNvPr>
          <p:cNvPicPr>
            <a:picLocks noChangeAspect="1"/>
          </p:cNvPicPr>
          <p:nvPr/>
        </p:nvPicPr>
        <p:blipFill>
          <a:blip r:embed="rId2"/>
          <a:stretch>
            <a:fillRect/>
          </a:stretch>
        </p:blipFill>
        <p:spPr>
          <a:xfrm>
            <a:off x="116031" y="1017725"/>
            <a:ext cx="4338273" cy="3388864"/>
          </a:xfrm>
          <a:prstGeom prst="rect">
            <a:avLst/>
          </a:prstGeom>
        </p:spPr>
      </p:pic>
      <p:sp>
        <p:nvSpPr>
          <p:cNvPr id="6" name="TextBox 5">
            <a:extLst>
              <a:ext uri="{FF2B5EF4-FFF2-40B4-BE49-F238E27FC236}">
                <a16:creationId xmlns:a16="http://schemas.microsoft.com/office/drawing/2014/main" id="{8C3DD149-B9D3-BD17-7F64-CB72C89AA823}"/>
              </a:ext>
            </a:extLst>
          </p:cNvPr>
          <p:cNvSpPr txBox="1"/>
          <p:nvPr/>
        </p:nvSpPr>
        <p:spPr>
          <a:xfrm>
            <a:off x="4834550" y="1095469"/>
            <a:ext cx="3313569" cy="307777"/>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b)Average internet speed(</a:t>
            </a:r>
            <a:r>
              <a:rPr lang="en-US" dirty="0" err="1">
                <a:latin typeface="Arabic Typesetting" panose="03020402040406030203" pitchFamily="66" charset="-78"/>
                <a:cs typeface="Arabic Typesetting" panose="03020402040406030203" pitchFamily="66" charset="-78"/>
              </a:rPr>
              <a:t>mbps</a:t>
            </a:r>
            <a:r>
              <a:rPr lang="en-US" dirty="0">
                <a:latin typeface="Arabic Typesetting" panose="03020402040406030203" pitchFamily="66" charset="-78"/>
                <a:cs typeface="Arabic Typesetting" panose="03020402040406030203" pitchFamily="66" charset="-78"/>
              </a:rPr>
              <a:t>)</a:t>
            </a:r>
          </a:p>
        </p:txBody>
      </p:sp>
    </p:spTree>
    <p:extLst>
      <p:ext uri="{BB962C8B-B14F-4D97-AF65-F5344CB8AC3E}">
        <p14:creationId xmlns:p14="http://schemas.microsoft.com/office/powerpoint/2010/main" val="46769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abic Typesetting" panose="03020402040406030203" pitchFamily="66" charset="-78"/>
                <a:cs typeface="Arabic Typesetting" panose="03020402040406030203" pitchFamily="66" charset="-78"/>
              </a:rPr>
              <a:t>Simple linear regression</a:t>
            </a:r>
            <a:endParaRPr dirty="0">
              <a:latin typeface="Arabic Typesetting" panose="03020402040406030203" pitchFamily="66" charset="-78"/>
              <a:cs typeface="Arabic Typesetting" panose="03020402040406030203" pitchFamily="66" charset="-78"/>
            </a:endParaRPr>
          </a:p>
        </p:txBody>
      </p:sp>
      <p:pic>
        <p:nvPicPr>
          <p:cNvPr id="3" name="Picture 2" descr="A screenshot of a graph&#10;&#10;Description automatically generated">
            <a:extLst>
              <a:ext uri="{FF2B5EF4-FFF2-40B4-BE49-F238E27FC236}">
                <a16:creationId xmlns:a16="http://schemas.microsoft.com/office/drawing/2014/main" id="{4A0040C1-8C3E-8F44-5F1A-8F06851784A4}"/>
              </a:ext>
            </a:extLst>
          </p:cNvPr>
          <p:cNvPicPr>
            <a:picLocks noChangeAspect="1"/>
          </p:cNvPicPr>
          <p:nvPr/>
        </p:nvPicPr>
        <p:blipFill>
          <a:blip r:embed="rId3"/>
          <a:stretch>
            <a:fillRect/>
          </a:stretch>
        </p:blipFill>
        <p:spPr>
          <a:xfrm>
            <a:off x="494809" y="1017725"/>
            <a:ext cx="4858241" cy="2396206"/>
          </a:xfrm>
          <a:prstGeom prst="rect">
            <a:avLst/>
          </a:prstGeom>
        </p:spPr>
      </p:pic>
      <p:sp>
        <p:nvSpPr>
          <p:cNvPr id="4" name="TextBox 3">
            <a:extLst>
              <a:ext uri="{FF2B5EF4-FFF2-40B4-BE49-F238E27FC236}">
                <a16:creationId xmlns:a16="http://schemas.microsoft.com/office/drawing/2014/main" id="{909EECF2-B781-9FA4-7AF4-9616A9D9746E}"/>
              </a:ext>
            </a:extLst>
          </p:cNvPr>
          <p:cNvSpPr txBox="1"/>
          <p:nvPr/>
        </p:nvSpPr>
        <p:spPr>
          <a:xfrm>
            <a:off x="5705475" y="1017725"/>
            <a:ext cx="2943716" cy="1815882"/>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Here, the Multiple R value indicates a moderate positive relationship between the two variables. R square value shows that 14.23% of the variability of the dependent variable is explained by the independent one. On the other hand, the Standard error depicts a large deviation of the data points, indicating that the model has a low predictable character.  </a:t>
            </a:r>
          </a:p>
        </p:txBody>
      </p:sp>
      <p:sp>
        <p:nvSpPr>
          <p:cNvPr id="6" name="TextBox 5">
            <a:extLst>
              <a:ext uri="{FF2B5EF4-FFF2-40B4-BE49-F238E27FC236}">
                <a16:creationId xmlns:a16="http://schemas.microsoft.com/office/drawing/2014/main" id="{1C659AB0-607E-2A76-C1E0-C236B8057A15}"/>
              </a:ext>
            </a:extLst>
          </p:cNvPr>
          <p:cNvSpPr txBox="1"/>
          <p:nvPr/>
        </p:nvSpPr>
        <p:spPr>
          <a:xfrm>
            <a:off x="494809" y="3676650"/>
            <a:ext cx="7810991" cy="307777"/>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The low p-value(0.036&lt;0.05) also suggests that there is a linear relationship between the two variables.</a:t>
            </a:r>
          </a:p>
        </p:txBody>
      </p:sp>
    </p:spTree>
    <p:extLst>
      <p:ext uri="{BB962C8B-B14F-4D97-AF65-F5344CB8AC3E}">
        <p14:creationId xmlns:p14="http://schemas.microsoft.com/office/powerpoint/2010/main" val="247968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pic>
        <p:nvPicPr>
          <p:cNvPr id="4" name="Picture 3">
            <a:extLst>
              <a:ext uri="{FF2B5EF4-FFF2-40B4-BE49-F238E27FC236}">
                <a16:creationId xmlns:a16="http://schemas.microsoft.com/office/drawing/2014/main" id="{87FEF10E-4861-FCE9-5604-F7B91A39190A}"/>
              </a:ext>
            </a:extLst>
          </p:cNvPr>
          <p:cNvPicPr>
            <a:picLocks noChangeAspect="1"/>
          </p:cNvPicPr>
          <p:nvPr/>
        </p:nvPicPr>
        <p:blipFill>
          <a:blip r:embed="rId2"/>
          <a:stretch>
            <a:fillRect/>
          </a:stretch>
        </p:blipFill>
        <p:spPr>
          <a:xfrm>
            <a:off x="311368" y="956818"/>
            <a:ext cx="8166539" cy="3868368"/>
          </a:xfrm>
          <a:prstGeom prst="rect">
            <a:avLst/>
          </a:prstGeom>
        </p:spPr>
      </p:pic>
    </p:spTree>
    <p:extLst>
      <p:ext uri="{BB962C8B-B14F-4D97-AF65-F5344CB8AC3E}">
        <p14:creationId xmlns:p14="http://schemas.microsoft.com/office/powerpoint/2010/main" val="198264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sp>
        <p:nvSpPr>
          <p:cNvPr id="4" name="TextBox 3">
            <a:extLst>
              <a:ext uri="{FF2B5EF4-FFF2-40B4-BE49-F238E27FC236}">
                <a16:creationId xmlns:a16="http://schemas.microsoft.com/office/drawing/2014/main" id="{5F9C4E42-48E7-57B3-6F48-8FC14D61BA7C}"/>
              </a:ext>
            </a:extLst>
          </p:cNvPr>
          <p:cNvSpPr txBox="1"/>
          <p:nvPr/>
        </p:nvSpPr>
        <p:spPr>
          <a:xfrm>
            <a:off x="713225" y="1017725"/>
            <a:ext cx="1194403" cy="738664"/>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Two independent variables and one dependent variable</a:t>
            </a:r>
            <a:endParaRPr lang="en-GB" dirty="0">
              <a:latin typeface="Arabic Typesetting" panose="03020402040406030203" pitchFamily="66" charset="-78"/>
              <a:cs typeface="Arabic Typesetting" panose="03020402040406030203" pitchFamily="66" charset="-78"/>
            </a:endParaRPr>
          </a:p>
        </p:txBody>
      </p:sp>
      <p:pic>
        <p:nvPicPr>
          <p:cNvPr id="6" name="Picture 5">
            <a:extLst>
              <a:ext uri="{FF2B5EF4-FFF2-40B4-BE49-F238E27FC236}">
                <a16:creationId xmlns:a16="http://schemas.microsoft.com/office/drawing/2014/main" id="{EFFCAB2C-17D1-4BB5-2D8F-935292CCB906}"/>
              </a:ext>
            </a:extLst>
          </p:cNvPr>
          <p:cNvPicPr>
            <a:picLocks noChangeAspect="1"/>
          </p:cNvPicPr>
          <p:nvPr/>
        </p:nvPicPr>
        <p:blipFill>
          <a:blip r:embed="rId2"/>
          <a:stretch>
            <a:fillRect/>
          </a:stretch>
        </p:blipFill>
        <p:spPr>
          <a:xfrm>
            <a:off x="2139158" y="1067609"/>
            <a:ext cx="6453049" cy="3457600"/>
          </a:xfrm>
          <a:prstGeom prst="rect">
            <a:avLst/>
          </a:prstGeom>
        </p:spPr>
      </p:pic>
    </p:spTree>
    <p:extLst>
      <p:ext uri="{BB962C8B-B14F-4D97-AF65-F5344CB8AC3E}">
        <p14:creationId xmlns:p14="http://schemas.microsoft.com/office/powerpoint/2010/main" val="3030281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sp>
        <p:nvSpPr>
          <p:cNvPr id="4" name="TextBox 3">
            <a:extLst>
              <a:ext uri="{FF2B5EF4-FFF2-40B4-BE49-F238E27FC236}">
                <a16:creationId xmlns:a16="http://schemas.microsoft.com/office/drawing/2014/main" id="{5F9C4E42-48E7-57B3-6F48-8FC14D61BA7C}"/>
              </a:ext>
            </a:extLst>
          </p:cNvPr>
          <p:cNvSpPr txBox="1"/>
          <p:nvPr/>
        </p:nvSpPr>
        <p:spPr>
          <a:xfrm>
            <a:off x="713225" y="1017725"/>
            <a:ext cx="2991525" cy="307777"/>
          </a:xfrm>
          <a:prstGeom prst="rect">
            <a:avLst/>
          </a:prstGeom>
          <a:noFill/>
        </p:spPr>
        <p:txBody>
          <a:bodyPr wrap="none" rtlCol="0">
            <a:spAutoFit/>
          </a:bodyPr>
          <a:lstStyle/>
          <a:p>
            <a:r>
              <a:rPr lang="en-US" dirty="0">
                <a:latin typeface="Arabic Typesetting" panose="03020402040406030203" pitchFamily="66" charset="-78"/>
                <a:cs typeface="Arabic Typesetting" panose="03020402040406030203" pitchFamily="66" charset="-78"/>
              </a:rPr>
              <a:t>Two independent variables and one dependent variable</a:t>
            </a:r>
            <a:endParaRPr lang="en-GB" dirty="0">
              <a:latin typeface="Arabic Typesetting" panose="03020402040406030203" pitchFamily="66" charset="-78"/>
              <a:cs typeface="Arabic Typesetting" panose="03020402040406030203" pitchFamily="66" charset="-78"/>
            </a:endParaRPr>
          </a:p>
        </p:txBody>
      </p:sp>
      <p:sp>
        <p:nvSpPr>
          <p:cNvPr id="3" name="TextBox 2">
            <a:extLst>
              <a:ext uri="{FF2B5EF4-FFF2-40B4-BE49-F238E27FC236}">
                <a16:creationId xmlns:a16="http://schemas.microsoft.com/office/drawing/2014/main" id="{9DE0F6FA-BCA0-E235-6F4E-12AEF342D74B}"/>
              </a:ext>
            </a:extLst>
          </p:cNvPr>
          <p:cNvSpPr txBox="1"/>
          <p:nvPr/>
        </p:nvSpPr>
        <p:spPr>
          <a:xfrm>
            <a:off x="713225" y="1535245"/>
            <a:ext cx="7733151" cy="2677656"/>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The intercept is not statistically significant (P-value = 0.652809), indicating that the expected number of shoppers influenced by social media, when both independent variables are zero, is not significantly different from zero. The wide confidence interval suggests high uncertainty in this estimate.</a:t>
            </a:r>
          </a:p>
          <a:p>
            <a:r>
              <a:rPr lang="en-US" dirty="0">
                <a:latin typeface="Arabic Typesetting" panose="03020402040406030203" pitchFamily="66" charset="-78"/>
                <a:cs typeface="Arabic Typesetting" panose="03020402040406030203" pitchFamily="66" charset="-78"/>
              </a:rPr>
              <a:t>The average internet speed is statistically significant (P-value = 0.047565). For each additional Mbps in average internet speed, the number of social media-influenced shoppers increases by approximately 987,453. This positive relationship is supported by the confidence interval, which does not include zero, indicating a reliable effect.</a:t>
            </a:r>
          </a:p>
          <a:p>
            <a:r>
              <a:rPr lang="en-US" dirty="0">
                <a:latin typeface="Arabic Typesetting" panose="03020402040406030203" pitchFamily="66" charset="-78"/>
                <a:cs typeface="Arabic Typesetting" panose="03020402040406030203" pitchFamily="66" charset="-78"/>
              </a:rPr>
              <a:t>Advertising spending is not statistically significant (P-value = 0.83549). The coefficient suggests a negligible inverse relationship, but this effect is not reliable, as indicated by the confidence interval, which spans zero. Therefore, advertising spending does not significantly impact the number of social media-influenced shoppers in this model.</a:t>
            </a:r>
          </a:p>
          <a:p>
            <a:r>
              <a:rPr lang="en-US" dirty="0">
                <a:latin typeface="Arabic Typesetting" panose="03020402040406030203" pitchFamily="66" charset="-78"/>
                <a:cs typeface="Arabic Typesetting" panose="03020402040406030203" pitchFamily="66" charset="-78"/>
              </a:rPr>
              <a:t>All in all, among the variables analyzed, only average internet speed has a statistically significant and positive effect on the number of shoppers influenced by social media. The intercept and advertising spending do not show significant impacts within this model. This suggests that policies or strategies aimed at improving internet speeds might be more effective in increasing social media-influenced purchases compared to increasing advertising spending.</a:t>
            </a:r>
            <a:endParaRPr lang="en-GB"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095069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sp>
        <p:nvSpPr>
          <p:cNvPr id="4" name="TextBox 3">
            <a:extLst>
              <a:ext uri="{FF2B5EF4-FFF2-40B4-BE49-F238E27FC236}">
                <a16:creationId xmlns:a16="http://schemas.microsoft.com/office/drawing/2014/main" id="{5F9C4E42-48E7-57B3-6F48-8FC14D61BA7C}"/>
              </a:ext>
            </a:extLst>
          </p:cNvPr>
          <p:cNvSpPr txBox="1"/>
          <p:nvPr/>
        </p:nvSpPr>
        <p:spPr>
          <a:xfrm>
            <a:off x="713225" y="1017725"/>
            <a:ext cx="1600365" cy="307777"/>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Dummy 1</a:t>
            </a:r>
            <a:endParaRPr lang="en-GB" dirty="0">
              <a:latin typeface="Arabic Typesetting" panose="03020402040406030203" pitchFamily="66" charset="-78"/>
              <a:cs typeface="Arabic Typesetting" panose="03020402040406030203" pitchFamily="66" charset="-78"/>
            </a:endParaRPr>
          </a:p>
        </p:txBody>
      </p:sp>
      <p:pic>
        <p:nvPicPr>
          <p:cNvPr id="6" name="Picture 5">
            <a:extLst>
              <a:ext uri="{FF2B5EF4-FFF2-40B4-BE49-F238E27FC236}">
                <a16:creationId xmlns:a16="http://schemas.microsoft.com/office/drawing/2014/main" id="{B825235E-24B0-A990-BF26-E622FEE035E9}"/>
              </a:ext>
            </a:extLst>
          </p:cNvPr>
          <p:cNvPicPr>
            <a:picLocks noChangeAspect="1"/>
          </p:cNvPicPr>
          <p:nvPr/>
        </p:nvPicPr>
        <p:blipFill>
          <a:blip r:embed="rId2"/>
          <a:stretch>
            <a:fillRect/>
          </a:stretch>
        </p:blipFill>
        <p:spPr>
          <a:xfrm>
            <a:off x="1880176" y="1142331"/>
            <a:ext cx="6810425" cy="3276624"/>
          </a:xfrm>
          <a:prstGeom prst="rect">
            <a:avLst/>
          </a:prstGeom>
        </p:spPr>
      </p:pic>
    </p:spTree>
    <p:extLst>
      <p:ext uri="{BB962C8B-B14F-4D97-AF65-F5344CB8AC3E}">
        <p14:creationId xmlns:p14="http://schemas.microsoft.com/office/powerpoint/2010/main" val="2303128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sp>
        <p:nvSpPr>
          <p:cNvPr id="4" name="TextBox 3">
            <a:extLst>
              <a:ext uri="{FF2B5EF4-FFF2-40B4-BE49-F238E27FC236}">
                <a16:creationId xmlns:a16="http://schemas.microsoft.com/office/drawing/2014/main" id="{5F9C4E42-48E7-57B3-6F48-8FC14D61BA7C}"/>
              </a:ext>
            </a:extLst>
          </p:cNvPr>
          <p:cNvSpPr txBox="1"/>
          <p:nvPr/>
        </p:nvSpPr>
        <p:spPr>
          <a:xfrm>
            <a:off x="713225" y="1017725"/>
            <a:ext cx="700833" cy="307777"/>
          </a:xfrm>
          <a:prstGeom prst="rect">
            <a:avLst/>
          </a:prstGeom>
          <a:noFill/>
        </p:spPr>
        <p:txBody>
          <a:bodyPr wrap="none" rtlCol="0">
            <a:spAutoFit/>
          </a:bodyPr>
          <a:lstStyle/>
          <a:p>
            <a:r>
              <a:rPr lang="en-US" dirty="0">
                <a:latin typeface="Arabic Typesetting" panose="03020402040406030203" pitchFamily="66" charset="-78"/>
                <a:cs typeface="Arabic Typesetting" panose="03020402040406030203" pitchFamily="66" charset="-78"/>
              </a:rPr>
              <a:t>Dummy 1</a:t>
            </a:r>
            <a:endParaRPr lang="en-GB" dirty="0">
              <a:latin typeface="Arabic Typesetting" panose="03020402040406030203" pitchFamily="66" charset="-78"/>
              <a:cs typeface="Arabic Typesetting" panose="03020402040406030203" pitchFamily="66" charset="-78"/>
            </a:endParaRPr>
          </a:p>
        </p:txBody>
      </p:sp>
      <p:sp>
        <p:nvSpPr>
          <p:cNvPr id="3" name="TextBox 2">
            <a:extLst>
              <a:ext uri="{FF2B5EF4-FFF2-40B4-BE49-F238E27FC236}">
                <a16:creationId xmlns:a16="http://schemas.microsoft.com/office/drawing/2014/main" id="{9DE0F6FA-BCA0-E235-6F4E-12AEF342D74B}"/>
              </a:ext>
            </a:extLst>
          </p:cNvPr>
          <p:cNvSpPr txBox="1"/>
          <p:nvPr/>
        </p:nvSpPr>
        <p:spPr>
          <a:xfrm>
            <a:off x="713225" y="1535245"/>
            <a:ext cx="7733151" cy="1600438"/>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The regression model with the online advertising dummy variable does not provide meaningful insights. </a:t>
            </a:r>
          </a:p>
          <a:p>
            <a:r>
              <a:rPr lang="en-US" dirty="0">
                <a:latin typeface="Arabic Typesetting" panose="03020402040406030203" pitchFamily="66" charset="-78"/>
                <a:cs typeface="Arabic Typesetting" panose="03020402040406030203" pitchFamily="66" charset="-78"/>
              </a:rPr>
              <a:t>The R Square is extremely low, indicating that the model explains almost none of the variability in the dependent variable.</a:t>
            </a:r>
          </a:p>
          <a:p>
            <a:r>
              <a:rPr lang="en-US" dirty="0">
                <a:latin typeface="Arabic Typesetting" panose="03020402040406030203" pitchFamily="66" charset="-78"/>
                <a:cs typeface="Arabic Typesetting" panose="03020402040406030203" pitchFamily="66" charset="-78"/>
              </a:rPr>
              <a:t>The overall model is not statistically significant, as indicated by the F-test p-value of 0.752449. </a:t>
            </a:r>
          </a:p>
          <a:p>
            <a:r>
              <a:rPr lang="en-US" dirty="0">
                <a:latin typeface="Arabic Typesetting" panose="03020402040406030203" pitchFamily="66" charset="-78"/>
                <a:cs typeface="Arabic Typesetting" panose="03020402040406030203" pitchFamily="66" charset="-78"/>
              </a:rPr>
              <a:t>The coefficient for online advertising shows computational errors, which suggests that the variable might not be properly coded or there is no variability.</a:t>
            </a:r>
          </a:p>
          <a:p>
            <a:r>
              <a:rPr lang="en-US" dirty="0">
                <a:latin typeface="Arabic Typesetting" panose="03020402040406030203" pitchFamily="66" charset="-78"/>
                <a:cs typeface="Arabic Typesetting" panose="03020402040406030203" pitchFamily="66" charset="-78"/>
              </a:rPr>
              <a:t>The dummy variable for online advertising does not contribute to explaining the number of shoppers influenced by social media in this model. Further investigation is needed to understand the computational errors and lack of significance in this analysis.</a:t>
            </a:r>
            <a:endParaRPr lang="en-GB"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200103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sp>
        <p:nvSpPr>
          <p:cNvPr id="4" name="TextBox 3">
            <a:extLst>
              <a:ext uri="{FF2B5EF4-FFF2-40B4-BE49-F238E27FC236}">
                <a16:creationId xmlns:a16="http://schemas.microsoft.com/office/drawing/2014/main" id="{5F9C4E42-48E7-57B3-6F48-8FC14D61BA7C}"/>
              </a:ext>
            </a:extLst>
          </p:cNvPr>
          <p:cNvSpPr txBox="1"/>
          <p:nvPr/>
        </p:nvSpPr>
        <p:spPr>
          <a:xfrm>
            <a:off x="713225" y="1017725"/>
            <a:ext cx="1600365" cy="307777"/>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Dummy 2</a:t>
            </a:r>
            <a:endParaRPr lang="en-GB" dirty="0">
              <a:latin typeface="Arabic Typesetting" panose="03020402040406030203" pitchFamily="66" charset="-78"/>
              <a:cs typeface="Arabic Typesetting" panose="03020402040406030203" pitchFamily="66" charset="-78"/>
            </a:endParaRPr>
          </a:p>
        </p:txBody>
      </p:sp>
      <p:pic>
        <p:nvPicPr>
          <p:cNvPr id="6" name="Picture 5">
            <a:extLst>
              <a:ext uri="{FF2B5EF4-FFF2-40B4-BE49-F238E27FC236}">
                <a16:creationId xmlns:a16="http://schemas.microsoft.com/office/drawing/2014/main" id="{B56ABA13-15F0-F363-77BB-FB0874C37DE0}"/>
              </a:ext>
            </a:extLst>
          </p:cNvPr>
          <p:cNvPicPr>
            <a:picLocks noChangeAspect="1"/>
          </p:cNvPicPr>
          <p:nvPr/>
        </p:nvPicPr>
        <p:blipFill>
          <a:blip r:embed="rId2"/>
          <a:stretch>
            <a:fillRect/>
          </a:stretch>
        </p:blipFill>
        <p:spPr>
          <a:xfrm>
            <a:off x="1839614" y="1095034"/>
            <a:ext cx="6686599" cy="3276624"/>
          </a:xfrm>
          <a:prstGeom prst="rect">
            <a:avLst/>
          </a:prstGeom>
        </p:spPr>
      </p:pic>
    </p:spTree>
    <p:extLst>
      <p:ext uri="{BB962C8B-B14F-4D97-AF65-F5344CB8AC3E}">
        <p14:creationId xmlns:p14="http://schemas.microsoft.com/office/powerpoint/2010/main" val="399644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abic Typesetting" panose="03020402040406030203" pitchFamily="66" charset="-78"/>
                <a:cs typeface="Arabic Typesetting" panose="03020402040406030203" pitchFamily="66" charset="-78"/>
              </a:rPr>
              <a:t>Why this topic?</a:t>
            </a:r>
            <a:endParaRPr dirty="0">
              <a:latin typeface="Arabic Typesetting" panose="03020402040406030203" pitchFamily="66" charset="-78"/>
              <a:cs typeface="Arabic Typesetting" panose="03020402040406030203" pitchFamily="66" charset="-78"/>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Relevance of the Theme:</a:t>
            </a: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Advertising is omnipresent in modern society, bombarding consumers with messages intended to persuade and influence their purchasing behavior. From television commercials to social media ads, businesses invest significant resources in advertising to attract consumers and drive sales. Understanding the impact of these advertising efforts on consumer behavior is essential for businesses seeking to optimize their marketing strategies and gain a competitive edge in the market.</a:t>
            </a:r>
          </a:p>
          <a:p>
            <a:pPr marL="0" lvl="0" indent="0" algn="l" rtl="0">
              <a:spcBef>
                <a:spcPts val="0"/>
              </a:spcBef>
              <a:spcAft>
                <a:spcPts val="0"/>
              </a:spcAft>
              <a:buClr>
                <a:schemeClr val="dk1"/>
              </a:buClr>
              <a:buSzPts val="1100"/>
              <a:buFont typeface="Arial"/>
              <a:buNone/>
            </a:pPr>
            <a:endParaRPr lang="en-US"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Practicality:</a:t>
            </a: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Consumer behavior analysis provides actionable insights for marketers, enabling them to tailor their advertising campaigns to better resonate with their target audience. By understanding the psychological and sociological factors that influence consumer decision-making, businesses can craft more effective advertising messages and allocate their resources more efficiently.</a:t>
            </a:r>
          </a:p>
          <a:p>
            <a:pPr marL="0" lvl="0" indent="0" algn="l" rtl="0">
              <a:spcBef>
                <a:spcPts val="0"/>
              </a:spcBef>
              <a:spcAft>
                <a:spcPts val="0"/>
              </a:spcAft>
              <a:buClr>
                <a:schemeClr val="dk1"/>
              </a:buClr>
              <a:buSzPts val="1100"/>
              <a:buFont typeface="Arial"/>
              <a:buNone/>
            </a:pPr>
            <a:endParaRPr lang="en-US"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Academic Interest:</a:t>
            </a: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The study of consumer behavior is a rich and multidisciplinary field that offers valuable insights into human psychology and societal dynamics. Exploring the influence of advertising on purchasing decisions adds depth to our understanding of how individuals navigate the marketplace and make choices in an increasingly media-saturated world. By examining theories and empirical studies in this area, researchers can contribute to the collective knowledge base and further refine our understanding of consumer behavior.</a:t>
            </a:r>
          </a:p>
          <a:p>
            <a:pPr marL="0" lvl="0" indent="0" algn="l" rtl="0">
              <a:spcBef>
                <a:spcPts val="0"/>
              </a:spcBef>
              <a:spcAft>
                <a:spcPts val="0"/>
              </a:spcAft>
              <a:buClr>
                <a:schemeClr val="dk1"/>
              </a:buClr>
              <a:buSzPts val="1100"/>
              <a:buFont typeface="Arial"/>
              <a:buNone/>
            </a:pPr>
            <a:endParaRPr lang="en-US"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Business Impact:</a:t>
            </a:r>
          </a:p>
          <a:p>
            <a:pPr marL="0" lvl="0" indent="0" algn="l" rtl="0">
              <a:spcBef>
                <a:spcPts val="0"/>
              </a:spcBef>
              <a:spcAft>
                <a:spcPts val="0"/>
              </a:spcAft>
              <a:buClr>
                <a:schemeClr val="dk1"/>
              </a:buClr>
              <a:buSzPts val="1100"/>
              <a:buFont typeface="Arial"/>
              <a:buNone/>
            </a:pPr>
            <a:r>
              <a:rPr lang="en-US" dirty="0">
                <a:latin typeface="Arabic Typesetting" panose="03020402040406030203" pitchFamily="66" charset="-78"/>
                <a:cs typeface="Arabic Typesetting" panose="03020402040406030203" pitchFamily="66" charset="-78"/>
              </a:rPr>
              <a:t>Effective advertising can have a direct impact on a company's bottom line, driving sales and enhancing brand loyalty. By conducting a thorough analysis of the influence of advertising on purchasing decisions, businesses can identify opportunities to optimize their advertising strategies and maximize their return on investment. Whether it's through targeted messaging, innovative creative campaigns, or strategic placement, understanding the nuances of consumer behavior can help businesses gain a competitive advantage in the market.</a:t>
            </a:r>
            <a:endParaRPr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567685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CFC6-2C5C-071F-00DD-D13DA572F0A8}"/>
              </a:ext>
            </a:extLst>
          </p:cNvPr>
          <p:cNvSpPr>
            <a:spLocks noGrp="1"/>
          </p:cNvSpPr>
          <p:nvPr>
            <p:ph type="title"/>
          </p:nvPr>
        </p:nvSpPr>
        <p:spPr/>
        <p:txBody>
          <a:bodyPr/>
          <a:lstStyle/>
          <a:p>
            <a:r>
              <a:rPr lang="en" dirty="0">
                <a:latin typeface="Arabic Typesetting" panose="03020402040406030203" pitchFamily="66" charset="-78"/>
                <a:cs typeface="Arabic Typesetting" panose="03020402040406030203" pitchFamily="66" charset="-78"/>
              </a:rPr>
              <a:t>Multiple linear regression</a:t>
            </a:r>
            <a:endParaRPr lang="en-GB" dirty="0"/>
          </a:p>
        </p:txBody>
      </p:sp>
      <p:sp>
        <p:nvSpPr>
          <p:cNvPr id="4" name="TextBox 3">
            <a:extLst>
              <a:ext uri="{FF2B5EF4-FFF2-40B4-BE49-F238E27FC236}">
                <a16:creationId xmlns:a16="http://schemas.microsoft.com/office/drawing/2014/main" id="{5F9C4E42-48E7-57B3-6F48-8FC14D61BA7C}"/>
              </a:ext>
            </a:extLst>
          </p:cNvPr>
          <p:cNvSpPr txBox="1"/>
          <p:nvPr/>
        </p:nvSpPr>
        <p:spPr>
          <a:xfrm>
            <a:off x="713225" y="1017725"/>
            <a:ext cx="700833" cy="307777"/>
          </a:xfrm>
          <a:prstGeom prst="rect">
            <a:avLst/>
          </a:prstGeom>
          <a:noFill/>
        </p:spPr>
        <p:txBody>
          <a:bodyPr wrap="none" rtlCol="0">
            <a:spAutoFit/>
          </a:bodyPr>
          <a:lstStyle/>
          <a:p>
            <a:r>
              <a:rPr lang="en-US" dirty="0">
                <a:latin typeface="Arabic Typesetting" panose="03020402040406030203" pitchFamily="66" charset="-78"/>
                <a:cs typeface="Arabic Typesetting" panose="03020402040406030203" pitchFamily="66" charset="-78"/>
              </a:rPr>
              <a:t>Dummy 2</a:t>
            </a:r>
            <a:endParaRPr lang="en-GB" dirty="0">
              <a:latin typeface="Arabic Typesetting" panose="03020402040406030203" pitchFamily="66" charset="-78"/>
              <a:cs typeface="Arabic Typesetting" panose="03020402040406030203" pitchFamily="66" charset="-78"/>
            </a:endParaRPr>
          </a:p>
        </p:txBody>
      </p:sp>
      <p:sp>
        <p:nvSpPr>
          <p:cNvPr id="3" name="TextBox 2">
            <a:extLst>
              <a:ext uri="{FF2B5EF4-FFF2-40B4-BE49-F238E27FC236}">
                <a16:creationId xmlns:a16="http://schemas.microsoft.com/office/drawing/2014/main" id="{9DE0F6FA-BCA0-E235-6F4E-12AEF342D74B}"/>
              </a:ext>
            </a:extLst>
          </p:cNvPr>
          <p:cNvSpPr txBox="1"/>
          <p:nvPr/>
        </p:nvSpPr>
        <p:spPr>
          <a:xfrm>
            <a:off x="713225" y="1535245"/>
            <a:ext cx="7733151" cy="2031325"/>
          </a:xfrm>
          <a:prstGeom prst="rect">
            <a:avLst/>
          </a:prstGeom>
          <a:noFill/>
        </p:spPr>
        <p:txBody>
          <a:bodyPr wrap="square" rtlCol="0">
            <a:spAutoFit/>
          </a:bodyPr>
          <a:lstStyle/>
          <a:p>
            <a:r>
              <a:rPr lang="en-US" dirty="0">
                <a:latin typeface="Arabic Typesetting" panose="03020402040406030203" pitchFamily="66" charset="-78"/>
                <a:cs typeface="Arabic Typesetting" panose="03020402040406030203" pitchFamily="66" charset="-78"/>
              </a:rPr>
              <a:t>The regression model with the print advertising dummy variable also indicates a poor fit.</a:t>
            </a:r>
          </a:p>
          <a:p>
            <a:r>
              <a:rPr lang="en-US" dirty="0">
                <a:latin typeface="Arabic Typesetting" panose="03020402040406030203" pitchFamily="66" charset="-78"/>
                <a:cs typeface="Arabic Typesetting" panose="03020402040406030203" pitchFamily="66" charset="-78"/>
              </a:rPr>
              <a:t>The R Square is slightly higher than with Dummy 1 but still very low, suggesting that the model explains only a small portion of the variability in the dependent variable.</a:t>
            </a:r>
          </a:p>
          <a:p>
            <a:r>
              <a:rPr lang="en-US" dirty="0">
                <a:latin typeface="Arabic Typesetting" panose="03020402040406030203" pitchFamily="66" charset="-78"/>
                <a:cs typeface="Arabic Typesetting" panose="03020402040406030203" pitchFamily="66" charset="-78"/>
              </a:rPr>
              <a:t>The overall model is not statistically significant, as indicated by the F-test p-value of 0.30299.Both the intercept and the print advertising dummy variable have high p-values (0.202942 and 0.30299, respectively), indicating they are not statistically significant.</a:t>
            </a:r>
          </a:p>
          <a:p>
            <a:r>
              <a:rPr lang="en-US" dirty="0">
                <a:latin typeface="Arabic Typesetting" panose="03020402040406030203" pitchFamily="66" charset="-78"/>
                <a:cs typeface="Arabic Typesetting" panose="03020402040406030203" pitchFamily="66" charset="-78"/>
              </a:rPr>
              <a:t>The wide confidence intervals further suggest a high level of uncertainty in these estimates.</a:t>
            </a:r>
          </a:p>
          <a:p>
            <a:r>
              <a:rPr lang="en-US" dirty="0">
                <a:latin typeface="Arabic Typesetting" panose="03020402040406030203" pitchFamily="66" charset="-78"/>
                <a:cs typeface="Arabic Typesetting" panose="03020402040406030203" pitchFamily="66" charset="-78"/>
              </a:rPr>
              <a:t>This being said, the dummy variable for print advertising does not contribute to explaining the number of shoppers influenced by social media in this model. The analysis shows that neither the intercept nor the print advertising dummy significantly impacts the dependent variable. Further investigation with different variables or a more comprehensive model may be necessary to identify significant predictors.</a:t>
            </a:r>
            <a:endParaRPr lang="en-GB"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958660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4" name="Google Shape;1894;p130"/>
          <p:cNvSpPr txBox="1">
            <a:spLocks noGrp="1"/>
          </p:cNvSpPr>
          <p:nvPr>
            <p:ph type="title"/>
          </p:nvPr>
        </p:nvSpPr>
        <p:spPr>
          <a:xfrm>
            <a:off x="2423400" y="468673"/>
            <a:ext cx="4297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abic Typesetting" panose="03020402040406030203" pitchFamily="66" charset="-78"/>
                <a:cs typeface="Arabic Typesetting" panose="03020402040406030203" pitchFamily="66" charset="-78"/>
              </a:rPr>
              <a:t>Resources</a:t>
            </a:r>
            <a:endParaRPr dirty="0">
              <a:latin typeface="Arabic Typesetting" panose="03020402040406030203" pitchFamily="66" charset="-78"/>
              <a:cs typeface="Arabic Typesetting" panose="03020402040406030203" pitchFamily="66" charset="-78"/>
            </a:endParaRPr>
          </a:p>
        </p:txBody>
      </p:sp>
      <p:sp>
        <p:nvSpPr>
          <p:cNvPr id="6" name="TextBox 5">
            <a:extLst>
              <a:ext uri="{FF2B5EF4-FFF2-40B4-BE49-F238E27FC236}">
                <a16:creationId xmlns:a16="http://schemas.microsoft.com/office/drawing/2014/main" id="{BDD9418C-33EC-814E-A362-38EE6642AAA8}"/>
              </a:ext>
            </a:extLst>
          </p:cNvPr>
          <p:cNvSpPr txBox="1"/>
          <p:nvPr/>
        </p:nvSpPr>
        <p:spPr>
          <a:xfrm>
            <a:off x="713390" y="1320990"/>
            <a:ext cx="7283669" cy="3323987"/>
          </a:xfrm>
          <a:prstGeom prst="rect">
            <a:avLst/>
          </a:prstGeom>
          <a:noFill/>
        </p:spPr>
        <p:txBody>
          <a:bodyPr wrap="square" rtlCol="0">
            <a:spAutoFit/>
          </a:bodyPr>
          <a:lstStyle/>
          <a:p>
            <a:r>
              <a:rPr lang="en-GB" dirty="0">
                <a:solidFill>
                  <a:srgbClr val="002060"/>
                </a:solidFill>
                <a:latin typeface="Arabic Typesetting" panose="03020402040406030203" pitchFamily="66" charset="-78"/>
                <a:cs typeface="Arabic Typesetting" panose="03020402040406030203" pitchFamily="66" charset="-78"/>
                <a:hlinkClick r:id="rId3">
                  <a:extLst>
                    <a:ext uri="{A12FA001-AC4F-418D-AE19-62706E023703}">
                      <ahyp:hlinkClr xmlns:ahyp="http://schemas.microsoft.com/office/drawing/2018/hyperlinkcolor" val="tx"/>
                    </a:ext>
                  </a:extLst>
                </a:hlinkClick>
              </a:rPr>
              <a:t>https://www.statista.com/statistics/1275520/purchases-due-to-social-media-promoted-content-worldwide/</a:t>
            </a:r>
            <a:endParaRPr lang="en-GB" dirty="0">
              <a:solidFill>
                <a:srgbClr val="002060"/>
              </a:solidFill>
              <a:latin typeface="Arabic Typesetting" panose="03020402040406030203" pitchFamily="66" charset="-78"/>
              <a:cs typeface="Arabic Typesetting" panose="03020402040406030203" pitchFamily="66" charset="-78"/>
            </a:endParaRPr>
          </a:p>
          <a:p>
            <a:r>
              <a:rPr lang="en-GB" dirty="0">
                <a:solidFill>
                  <a:srgbClr val="002060"/>
                </a:solidFill>
                <a:latin typeface="Arabic Typesetting" panose="03020402040406030203" pitchFamily="66" charset="-78"/>
                <a:cs typeface="Arabic Typesetting" panose="03020402040406030203" pitchFamily="66" charset="-78"/>
                <a:hlinkClick r:id="rId3">
                  <a:extLst>
                    <a:ext uri="{A12FA001-AC4F-418D-AE19-62706E023703}">
                      <ahyp:hlinkClr xmlns:ahyp="http://schemas.microsoft.com/office/drawing/2018/hyperlinkcolor" val="tx"/>
                    </a:ext>
                  </a:extLst>
                </a:hlinkClick>
              </a:rPr>
              <a:t>https://www.statista.com/statistics/1275520/purchases-due-to-social-media-promoted-content-worldwide/</a:t>
            </a:r>
            <a:endParaRPr lang="en-GB" dirty="0">
              <a:solidFill>
                <a:srgbClr val="002060"/>
              </a:solidFill>
              <a:latin typeface="Arabic Typesetting" panose="03020402040406030203" pitchFamily="66" charset="-78"/>
              <a:cs typeface="Arabic Typesetting" panose="03020402040406030203" pitchFamily="66" charset="-78"/>
            </a:endParaRPr>
          </a:p>
          <a:p>
            <a:r>
              <a:rPr lang="en-GB" dirty="0">
                <a:solidFill>
                  <a:srgbClr val="002060"/>
                </a:solidFill>
                <a:latin typeface="Arabic Typesetting" panose="03020402040406030203" pitchFamily="66" charset="-78"/>
                <a:cs typeface="Arabic Typesetting" panose="03020402040406030203" pitchFamily="66" charset="-78"/>
                <a:hlinkClick r:id="rId4">
                  <a:extLst>
                    <a:ext uri="{A12FA001-AC4F-418D-AE19-62706E023703}">
                      <ahyp:hlinkClr xmlns:ahyp="http://schemas.microsoft.com/office/drawing/2018/hyperlinkcolor" val="tx"/>
                    </a:ext>
                  </a:extLst>
                </a:hlinkClick>
              </a:rPr>
              <a:t>https://www.zbw.eu/econis-archiv/bitstream/11159/631428/1/1863871837_0.pdf</a:t>
            </a:r>
            <a:endParaRPr lang="en-GB" dirty="0">
              <a:solidFill>
                <a:srgbClr val="002060"/>
              </a:solidFill>
              <a:latin typeface="Arabic Typesetting" panose="03020402040406030203" pitchFamily="66" charset="-78"/>
              <a:cs typeface="Arabic Typesetting" panose="03020402040406030203" pitchFamily="66" charset="-78"/>
            </a:endParaRPr>
          </a:p>
          <a:p>
            <a:r>
              <a:rPr lang="en-GB" dirty="0">
                <a:solidFill>
                  <a:srgbClr val="002060"/>
                </a:solidFill>
                <a:latin typeface="Arabic Typesetting" panose="03020402040406030203" pitchFamily="66" charset="-78"/>
                <a:cs typeface="Arabic Typesetting" panose="03020402040406030203" pitchFamily="66" charset="-78"/>
                <a:hlinkClick r:id="rId5">
                  <a:extLst>
                    <a:ext uri="{A12FA001-AC4F-418D-AE19-62706E023703}">
                      <ahyp:hlinkClr xmlns:ahyp="http://schemas.microsoft.com/office/drawing/2018/hyperlinkcolor" val="tx"/>
                    </a:ext>
                  </a:extLst>
                </a:hlinkClick>
              </a:rPr>
              <a:t>https://journal.undiknas.ac.id/index.php/icfeb/article/view/4908/1445</a:t>
            </a:r>
            <a:endParaRPr lang="en-GB" dirty="0">
              <a:solidFill>
                <a:srgbClr val="002060"/>
              </a:solidFill>
              <a:latin typeface="Arabic Typesetting" panose="03020402040406030203" pitchFamily="66" charset="-78"/>
              <a:cs typeface="Arabic Typesetting" panose="03020402040406030203" pitchFamily="66" charset="-78"/>
            </a:endParaRPr>
          </a:p>
          <a:p>
            <a:r>
              <a:rPr lang="en-GB" dirty="0">
                <a:solidFill>
                  <a:srgbClr val="002060"/>
                </a:solidFill>
                <a:latin typeface="Arabic Typesetting" panose="03020402040406030203" pitchFamily="66" charset="-78"/>
                <a:cs typeface="Arabic Typesetting" panose="03020402040406030203" pitchFamily="66" charset="-78"/>
                <a:hlinkClick r:id="rId6">
                  <a:extLst>
                    <a:ext uri="{A12FA001-AC4F-418D-AE19-62706E023703}">
                      <ahyp:hlinkClr xmlns:ahyp="http://schemas.microsoft.com/office/drawing/2018/hyperlinkcolor" val="tx"/>
                    </a:ext>
                  </a:extLst>
                </a:hlinkClick>
              </a:rPr>
              <a:t>https://www.mdpi.com/2071-1050/15/18/13337</a:t>
            </a:r>
            <a:endParaRPr lang="en-GB" dirty="0">
              <a:solidFill>
                <a:srgbClr val="002060"/>
              </a:solidFill>
              <a:latin typeface="Arabic Typesetting" panose="03020402040406030203" pitchFamily="66" charset="-78"/>
              <a:cs typeface="Arabic Typesetting" panose="03020402040406030203" pitchFamily="66" charset="-78"/>
            </a:endParaRPr>
          </a:p>
          <a:p>
            <a:r>
              <a:rPr lang="en-GB" dirty="0">
                <a:solidFill>
                  <a:srgbClr val="002060"/>
                </a:solidFill>
                <a:latin typeface="Arabic Typesetting" panose="03020402040406030203" pitchFamily="66" charset="-78"/>
                <a:cs typeface="Arabic Typesetting" panose="03020402040406030203" pitchFamily="66" charset="-78"/>
                <a:hlinkClick r:id="rId7">
                  <a:extLst>
                    <a:ext uri="{A12FA001-AC4F-418D-AE19-62706E023703}">
                      <ahyp:hlinkClr xmlns:ahyp="http://schemas.microsoft.com/office/drawing/2018/hyperlinkcolor" val="tx"/>
                    </a:ext>
                  </a:extLst>
                </a:hlinkClick>
              </a:rPr>
              <a:t>https://ec.europa.eu/eurostat</a:t>
            </a:r>
            <a:endParaRPr lang="en-GB" dirty="0">
              <a:solidFill>
                <a:srgbClr val="002060"/>
              </a:solidFill>
              <a:latin typeface="Arabic Typesetting" panose="03020402040406030203" pitchFamily="66" charset="-78"/>
              <a:cs typeface="Arabic Typesetting" panose="03020402040406030203" pitchFamily="66" charset="-78"/>
            </a:endParaRPr>
          </a:p>
          <a:p>
            <a:r>
              <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8">
                  <a:extLst>
                    <a:ext uri="{A12FA001-AC4F-418D-AE19-62706E023703}">
                      <ahyp:hlinkClr xmlns:ahyp="http://schemas.microsoft.com/office/drawing/2018/hyperlinkcolor" val="tx"/>
                    </a:ext>
                  </a:extLst>
                </a:hlinkClick>
              </a:rPr>
              <a:t>https://insse.ro/cms/</a:t>
            </a:r>
            <a:endPar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9">
                  <a:extLst>
                    <a:ext uri="{A12FA001-AC4F-418D-AE19-62706E023703}">
                      <ahyp:hlinkClr xmlns:ahyp="http://schemas.microsoft.com/office/drawing/2018/hyperlinkcolor" val="tx"/>
                    </a:ext>
                  </a:extLst>
                </a:hlinkClick>
              </a:rPr>
              <a:t>https://www.visualcapitalist.com/mapped-the-fastest-and-slowest-internet-speeds-in-the-world/</a:t>
            </a:r>
            <a:endPar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10">
                  <a:extLst>
                    <a:ext uri="{A12FA001-AC4F-418D-AE19-62706E023703}">
                      <ahyp:hlinkClr xmlns:ahyp="http://schemas.microsoft.com/office/drawing/2018/hyperlinkcolor" val="tx"/>
                    </a:ext>
                  </a:extLst>
                </a:hlinkClick>
              </a:rPr>
              <a:t>https://ec.europa.eu/regional_policy/en/information/maps/regional_competitiveness/</a:t>
            </a:r>
            <a:endPar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11">
                  <a:extLst>
                    <a:ext uri="{A12FA001-AC4F-418D-AE19-62706E023703}">
                      <ahyp:hlinkClr xmlns:ahyp="http://schemas.microsoft.com/office/drawing/2018/hyperlinkcolor" val="tx"/>
                    </a:ext>
                  </a:extLst>
                </a:hlinkClick>
              </a:rPr>
              <a:t>https://resourcetrade.earth/data?year=2018&amp;exporter=642&amp;units=value</a:t>
            </a:r>
            <a:endPar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12">
                  <a:extLst>
                    <a:ext uri="{A12FA001-AC4F-418D-AE19-62706E023703}">
                      <ahyp:hlinkClr xmlns:ahyp="http://schemas.microsoft.com/office/drawing/2018/hyperlinkcolor" val="tx"/>
                    </a:ext>
                  </a:extLst>
                </a:hlinkClick>
              </a:rPr>
              <a:t>https://ourworldindata.org/grapher/covid-stringency-index</a:t>
            </a:r>
            <a:endParaRPr lang="en-US" u="sng"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13">
                  <a:extLst>
                    <a:ext uri="{A12FA001-AC4F-418D-AE19-62706E023703}">
                      <ahyp:hlinkClr xmlns:ahyp="http://schemas.microsoft.com/office/drawing/2018/hyperlinkcolor" val="tx"/>
                    </a:ext>
                  </a:extLst>
                </a:hlinkClick>
              </a:rPr>
              <a:t>https://journal.lembagakita.org/index.php/jemsi/article/view/1648/1217</a:t>
            </a:r>
            <a:endPar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14">
                  <a:extLst>
                    <a:ext uri="{A12FA001-AC4F-418D-AE19-62706E023703}">
                      <ahyp:hlinkClr xmlns:ahyp="http://schemas.microsoft.com/office/drawing/2018/hyperlinkcolor" val="tx"/>
                    </a:ext>
                  </a:extLst>
                </a:hlinkClick>
              </a:rPr>
              <a:t>https://www.researchgate.net/publication/261031147_Impact_of_Advertisements_on_Purchase_Decision_of_Youth_with_reference_to_Consumer_Goods</a:t>
            </a:r>
            <a:endParaRPr lang="en-GB" dirty="0">
              <a:solidFill>
                <a:srgbClr val="002060"/>
              </a:solidFill>
              <a:latin typeface="Arabic Typesetting" panose="03020402040406030203" pitchFamily="66" charset="-78"/>
              <a:ea typeface="Calibri" panose="020F0502020204030204" pitchFamily="34" charset="0"/>
              <a:cs typeface="Arabic Typesetting" panose="03020402040406030203" pitchFamily="66" charset="-78"/>
            </a:endParaRPr>
          </a:p>
          <a:p>
            <a:r>
              <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hlinkClick r:id="rId15">
                  <a:extLst>
                    <a:ext uri="{A12FA001-AC4F-418D-AE19-62706E023703}">
                      <ahyp:hlinkClr xmlns:ahyp="http://schemas.microsoft.com/office/drawing/2018/hyperlinkcolor" val="tx"/>
                    </a:ext>
                  </a:extLst>
                </a:hlinkClick>
              </a:rPr>
              <a:t>https://wjarr.com/sites/default/files/WJARR-2022-0577.pdf</a:t>
            </a:r>
            <a:endParaRPr lang="en-GB" dirty="0">
              <a:solidFill>
                <a:srgbClr val="002060"/>
              </a:solidFill>
              <a:effectLst/>
              <a:latin typeface="Arabic Typesetting" panose="03020402040406030203" pitchFamily="66" charset="-78"/>
              <a:ea typeface="Calibri" panose="020F0502020204030204" pitchFamily="34" charset="0"/>
              <a:cs typeface="Arabic Typesetting" panose="03020402040406030203" pitchFamily="66" charset="-7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901" name="Google Shape;1901;p131"/>
          <p:cNvSpPr txBox="1">
            <a:spLocks noGrp="1"/>
          </p:cNvSpPr>
          <p:nvPr>
            <p:ph type="title"/>
          </p:nvPr>
        </p:nvSpPr>
        <p:spPr>
          <a:xfrm>
            <a:off x="626515" y="1844566"/>
            <a:ext cx="7717500" cy="2047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latin typeface="Arabic Typesetting" panose="03020402040406030203" pitchFamily="66" charset="-78"/>
                <a:cs typeface="Arabic Typesetting" panose="03020402040406030203" pitchFamily="66" charset="-78"/>
              </a:rPr>
              <a:t>THANK YOU!</a:t>
            </a:r>
            <a:endParaRPr sz="80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97770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abic Typesetting" panose="03020402040406030203" pitchFamily="66" charset="-78"/>
                <a:cs typeface="Arabic Typesetting" panose="03020402040406030203" pitchFamily="66" charset="-78"/>
              </a:rPr>
              <a:t>Working mode</a:t>
            </a:r>
            <a:endParaRPr dirty="0">
              <a:latin typeface="Arabic Typesetting" panose="03020402040406030203" pitchFamily="66" charset="-78"/>
              <a:cs typeface="Arabic Typesetting" panose="03020402040406030203" pitchFamily="66" charset="-78"/>
            </a:endParaRPr>
          </a:p>
        </p:txBody>
      </p:sp>
      <p:sp>
        <p:nvSpPr>
          <p:cNvPr id="489" name="Google Shape;489;p60"/>
          <p:cNvSpPr txBox="1">
            <a:spLocks noGrp="1"/>
          </p:cNvSpPr>
          <p:nvPr>
            <p:ph type="body" idx="1"/>
          </p:nvPr>
        </p:nvSpPr>
        <p:spPr>
          <a:xfrm>
            <a:off x="713250" y="1272925"/>
            <a:ext cx="2349038" cy="2065588"/>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dk1"/>
              </a:buClr>
              <a:buSzPts val="1100"/>
              <a:buFont typeface="+mj-lt"/>
              <a:buAutoNum type="arabicPeriod"/>
            </a:pPr>
            <a:r>
              <a:rPr lang="en-US" sz="1800" dirty="0">
                <a:latin typeface="Arabic Typesetting" panose="03020402040406030203" pitchFamily="66" charset="-78"/>
                <a:cs typeface="Arabic Typesetting" panose="03020402040406030203" pitchFamily="66" charset="-78"/>
              </a:rPr>
              <a:t>Literature Review</a:t>
            </a:r>
          </a:p>
          <a:p>
            <a:pPr marL="228600" lvl="0" indent="-228600" algn="l" rtl="0">
              <a:spcBef>
                <a:spcPts val="0"/>
              </a:spcBef>
              <a:spcAft>
                <a:spcPts val="0"/>
              </a:spcAft>
              <a:buClr>
                <a:schemeClr val="dk1"/>
              </a:buClr>
              <a:buSzPts val="1100"/>
              <a:buFont typeface="+mj-lt"/>
              <a:buAutoNum type="arabicPeriod"/>
            </a:pPr>
            <a:r>
              <a:rPr lang="en-US" sz="1800" dirty="0">
                <a:latin typeface="Arabic Typesetting" panose="03020402040406030203" pitchFamily="66" charset="-78"/>
                <a:cs typeface="Arabic Typesetting" panose="03020402040406030203" pitchFamily="66" charset="-78"/>
              </a:rPr>
              <a:t>Data Collection</a:t>
            </a:r>
          </a:p>
          <a:p>
            <a:pPr marL="228600" lvl="0" indent="-228600" algn="l" rtl="0">
              <a:spcBef>
                <a:spcPts val="0"/>
              </a:spcBef>
              <a:spcAft>
                <a:spcPts val="0"/>
              </a:spcAft>
              <a:buClr>
                <a:schemeClr val="dk1"/>
              </a:buClr>
              <a:buSzPts val="1100"/>
              <a:buFont typeface="+mj-lt"/>
              <a:buAutoNum type="arabicPeriod"/>
            </a:pPr>
            <a:r>
              <a:rPr lang="en-US" sz="1800" dirty="0">
                <a:latin typeface="Arabic Typesetting" panose="03020402040406030203" pitchFamily="66" charset="-78"/>
                <a:cs typeface="Arabic Typesetting" panose="03020402040406030203" pitchFamily="66" charset="-78"/>
              </a:rPr>
              <a:t>Data Analysis</a:t>
            </a:r>
          </a:p>
          <a:p>
            <a:pPr marL="228600" lvl="0" indent="-228600" algn="l" rtl="0">
              <a:spcBef>
                <a:spcPts val="0"/>
              </a:spcBef>
              <a:spcAft>
                <a:spcPts val="0"/>
              </a:spcAft>
              <a:buClr>
                <a:schemeClr val="dk1"/>
              </a:buClr>
              <a:buSzPts val="1100"/>
              <a:buFont typeface="+mj-lt"/>
              <a:buAutoNum type="arabicPeriod"/>
            </a:pPr>
            <a:r>
              <a:rPr lang="en-US" sz="1800" dirty="0">
                <a:latin typeface="Arabic Typesetting" panose="03020402040406030203" pitchFamily="66" charset="-78"/>
                <a:cs typeface="Arabic Typesetting" panose="03020402040406030203" pitchFamily="66" charset="-78"/>
              </a:rPr>
              <a:t>Interpretation</a:t>
            </a:r>
          </a:p>
          <a:p>
            <a:pPr marL="228600" lvl="0" indent="-228600" algn="l" rtl="0">
              <a:spcBef>
                <a:spcPts val="0"/>
              </a:spcBef>
              <a:spcAft>
                <a:spcPts val="0"/>
              </a:spcAft>
              <a:buClr>
                <a:schemeClr val="dk1"/>
              </a:buClr>
              <a:buSzPts val="1100"/>
              <a:buFont typeface="+mj-lt"/>
              <a:buAutoNum type="arabicPeriod"/>
            </a:pPr>
            <a:r>
              <a:rPr lang="en-US" sz="1800" dirty="0">
                <a:latin typeface="Arabic Typesetting" panose="03020402040406030203" pitchFamily="66" charset="-78"/>
                <a:cs typeface="Arabic Typesetting" panose="03020402040406030203" pitchFamily="66" charset="-78"/>
              </a:rPr>
              <a:t>Recommendations</a:t>
            </a:r>
          </a:p>
          <a:p>
            <a:pPr marL="228600" lvl="0" indent="-228600" algn="l" rtl="0">
              <a:spcBef>
                <a:spcPts val="0"/>
              </a:spcBef>
              <a:spcAft>
                <a:spcPts val="0"/>
              </a:spcAft>
              <a:buClr>
                <a:schemeClr val="dk1"/>
              </a:buClr>
              <a:buSzPts val="1100"/>
              <a:buFont typeface="+mj-lt"/>
              <a:buAutoNum type="arabicPeriod"/>
            </a:pPr>
            <a:r>
              <a:rPr lang="en-US" sz="1800" dirty="0">
                <a:latin typeface="Arabic Typesetting" panose="03020402040406030203" pitchFamily="66" charset="-78"/>
                <a:cs typeface="Arabic Typesetting" panose="03020402040406030203" pitchFamily="66" charset="-78"/>
              </a:rPr>
              <a:t>Conclusion</a:t>
            </a:r>
            <a:endParaRPr sz="18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5032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904875" y="1397276"/>
            <a:ext cx="7024688" cy="3308074"/>
          </a:xfrm>
          <a:prstGeom prst="rect">
            <a:avLst/>
          </a:prstGeom>
        </p:spPr>
        <p:txBody>
          <a:bodyPr spcFirstLastPara="1" wrap="square" lIns="91425" tIns="91425" rIns="91425" bIns="91425" anchor="t" anchorCtr="0">
            <a:noAutofit/>
          </a:bodyPr>
          <a:lstStyle/>
          <a:p>
            <a:pPr lvl="0"/>
            <a:r>
              <a:rPr lang="en-US" sz="1600" dirty="0">
                <a:latin typeface="Arabic Typesetting" panose="03020402040406030203" pitchFamily="66" charset="-78"/>
                <a:cs typeface="Arabic Typesetting" panose="03020402040406030203" pitchFamily="66" charset="-78"/>
              </a:rPr>
              <a:t>This study examines Dove's advertising impact on Slovak consumers, showing that emotional appeals influence irrational buying behavior and vary by age. Emotional ads often have a more negative effect but strengthen brand connections, leading to impulsive purchases. The research highlights the importance of emotional appeals in enhancing self-confidence, social status, and perceptions of beauty, shifting consumer behavior from rational to emotional decision-making, with notable generational and gender </a:t>
            </a:r>
            <a:r>
              <a:rPr lang="en-US" sz="1600" dirty="0" err="1">
                <a:latin typeface="Arabic Typesetting" panose="03020402040406030203" pitchFamily="66" charset="-78"/>
                <a:cs typeface="Arabic Typesetting" panose="03020402040406030203" pitchFamily="66" charset="-78"/>
              </a:rPr>
              <a:t>differences.The</a:t>
            </a:r>
            <a:r>
              <a:rPr lang="en-US" sz="1600" dirty="0">
                <a:latin typeface="Arabic Typesetting" panose="03020402040406030203" pitchFamily="66" charset="-78"/>
                <a:cs typeface="Arabic Typesetting" panose="03020402040406030203" pitchFamily="66" charset="-78"/>
              </a:rPr>
              <a:t> study concludes that emotional ads are crucial in modern marketing, particularly affecting younger consumers, and that targeted emotional campaigns can enhance brand loyalty and market sustainability. Businesses should tailor emotional ads to specific age groups and societal issues, and future research should explore the neurological responses to emotional advertising.</a:t>
            </a:r>
            <a:endParaRPr sz="1600" dirty="0">
              <a:latin typeface="Arabic Typesetting" panose="03020402040406030203" pitchFamily="66" charset="-78"/>
              <a:cs typeface="Arabic Typesetting" panose="03020402040406030203" pitchFamily="66" charset="-78"/>
            </a:endParaRPr>
          </a:p>
        </p:txBody>
      </p:sp>
      <p:sp>
        <p:nvSpPr>
          <p:cNvPr id="541" name="Google Shape;541;p64"/>
          <p:cNvSpPr txBox="1">
            <a:spLocks noGrp="1"/>
          </p:cNvSpPr>
          <p:nvPr>
            <p:ph type="subTitle" idx="1"/>
          </p:nvPr>
        </p:nvSpPr>
        <p:spPr>
          <a:xfrm>
            <a:off x="485775" y="628152"/>
            <a:ext cx="8143875" cy="497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3600" dirty="0">
                <a:latin typeface="Arabic Typesetting" panose="03020402040406030203" pitchFamily="66" charset="-78"/>
                <a:cs typeface="Arabic Typesetting" panose="03020402040406030203" pitchFamily="66" charset="-78"/>
              </a:rPr>
              <a:t>Literature review </a:t>
            </a:r>
            <a:r>
              <a:rPr lang="en-US" sz="1050" dirty="0">
                <a:latin typeface="Arabic Typesetting" panose="03020402040406030203" pitchFamily="66" charset="-78"/>
                <a:cs typeface="Arabic Typesetting" panose="03020402040406030203" pitchFamily="66" charset="-78"/>
              </a:rPr>
              <a:t>(The power of emotional advertising appeals: examining their influence on consumer purchasing behavior and brand-customer relationship-2023)</a:t>
            </a:r>
            <a:endParaRPr sz="1050" dirty="0">
              <a:latin typeface="Arabic Typesetting" panose="03020402040406030203" pitchFamily="66" charset="-78"/>
              <a:cs typeface="Arabic Typesetting" panose="03020402040406030203" pitchFamily="66"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895350" y="1976436"/>
            <a:ext cx="7024688" cy="2390775"/>
          </a:xfrm>
          <a:prstGeom prst="rect">
            <a:avLst/>
          </a:prstGeom>
        </p:spPr>
        <p:txBody>
          <a:bodyPr spcFirstLastPara="1" wrap="square" lIns="91425" tIns="91425" rIns="91425" bIns="91425" anchor="t" anchorCtr="0">
            <a:noAutofit/>
          </a:bodyPr>
          <a:lstStyle/>
          <a:p>
            <a:pPr lvl="0"/>
            <a:r>
              <a:rPr lang="en-US" sz="1600" dirty="0">
                <a:latin typeface="Arabic Typesetting" panose="03020402040406030203" pitchFamily="66" charset="-78"/>
                <a:cs typeface="Arabic Typesetting" panose="03020402040406030203" pitchFamily="66" charset="-78"/>
              </a:rPr>
              <a:t>This study explores how consumer attitudes, brand perception, and product characteristics affect purchasing decisions using surveys and multiple linear regression analysis. Findings show that product quality, brand image, and positive consumer attitudes significantly increase purchase likelihood, explaining 68% of the variance in buying decisions. Businesses are advised to innovate with high-quality materials, enhance brand image, and build consumer trust to boost market competitiveness and loyalty. Future research should examine additional factors influencing purchasing decisions.</a:t>
            </a:r>
            <a:endParaRPr sz="1600" dirty="0">
              <a:latin typeface="Arabic Typesetting" panose="03020402040406030203" pitchFamily="66" charset="-78"/>
              <a:cs typeface="Arabic Typesetting" panose="03020402040406030203" pitchFamily="66" charset="-78"/>
            </a:endParaRPr>
          </a:p>
        </p:txBody>
      </p:sp>
      <p:sp>
        <p:nvSpPr>
          <p:cNvPr id="541" name="Google Shape;541;p64"/>
          <p:cNvSpPr txBox="1">
            <a:spLocks noGrp="1"/>
          </p:cNvSpPr>
          <p:nvPr>
            <p:ph type="subTitle" idx="1"/>
          </p:nvPr>
        </p:nvSpPr>
        <p:spPr>
          <a:xfrm>
            <a:off x="476250" y="628152"/>
            <a:ext cx="8567738" cy="769124"/>
          </a:xfrm>
          <a:prstGeom prst="rect">
            <a:avLst/>
          </a:prstGeom>
        </p:spPr>
        <p:txBody>
          <a:bodyPr spcFirstLastPara="1" wrap="square" lIns="91425" tIns="91425" rIns="91425" bIns="91425" anchor="t" anchorCtr="0">
            <a:noAutofit/>
          </a:bodyPr>
          <a:lstStyle/>
          <a:p>
            <a:pPr marL="0" lvl="0" indent="0">
              <a:spcAft>
                <a:spcPts val="1200"/>
              </a:spcAft>
            </a:pPr>
            <a:r>
              <a:rPr lang="en-US" sz="3600" dirty="0">
                <a:latin typeface="Arabic Typesetting" panose="03020402040406030203" pitchFamily="66" charset="-78"/>
                <a:cs typeface="Arabic Typesetting" panose="03020402040406030203" pitchFamily="66" charset="-78"/>
              </a:rPr>
              <a:t>Literature review</a:t>
            </a:r>
            <a:r>
              <a:rPr lang="en-US" sz="1050" dirty="0">
                <a:latin typeface="Arabic Typesetting" panose="03020402040406030203" pitchFamily="66" charset="-78"/>
                <a:cs typeface="Arabic Typesetting" panose="03020402040406030203" pitchFamily="66" charset="-78"/>
              </a:rPr>
              <a:t>(Analysis Of The Influence Of Consumer Behavior, Product Attributes And Brand Image On Purchasing Decisions Of Pharmaceutical Industry Products Consumers)</a:t>
            </a:r>
            <a:endParaRPr sz="105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8017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904875" y="1397276"/>
            <a:ext cx="7024688" cy="3308074"/>
          </a:xfrm>
          <a:prstGeom prst="rect">
            <a:avLst/>
          </a:prstGeom>
        </p:spPr>
        <p:txBody>
          <a:bodyPr spcFirstLastPara="1" wrap="square" lIns="91425" tIns="91425" rIns="91425" bIns="91425" anchor="t" anchorCtr="0">
            <a:noAutofit/>
          </a:bodyPr>
          <a:lstStyle/>
          <a:p>
            <a:pPr lvl="0"/>
            <a:r>
              <a:rPr lang="en-US" sz="1600" dirty="0">
                <a:latin typeface="Arabic Typesetting" panose="03020402040406030203" pitchFamily="66" charset="-78"/>
                <a:cs typeface="Arabic Typesetting" panose="03020402040406030203" pitchFamily="66" charset="-78"/>
              </a:rPr>
              <a:t>This study investigates Shopee's Affiliate Program's impact on consumer behavior, purchase intention, and buying decisions among Bali </a:t>
            </a:r>
            <a:r>
              <a:rPr lang="en-US" sz="1600" dirty="0" err="1">
                <a:latin typeface="Arabic Typesetting" panose="03020402040406030203" pitchFamily="66" charset="-78"/>
                <a:cs typeface="Arabic Typesetting" panose="03020402040406030203" pitchFamily="66" charset="-78"/>
              </a:rPr>
              <a:t>Semanggi</a:t>
            </a:r>
            <a:r>
              <a:rPr lang="en-US" sz="1600" dirty="0">
                <a:latin typeface="Arabic Typesetting" panose="03020402040406030203" pitchFamily="66" charset="-78"/>
                <a:cs typeface="Arabic Typesetting" panose="03020402040406030203" pitchFamily="66" charset="-78"/>
              </a:rPr>
              <a:t> customers during the COVID-19 pandemic. Using Structural Equation Modeling (SEM) and Partial Least Square (PLS) analysis, the findings reveal that affiliate marketing positively influences consumer behavior and purchase intention but has a minimal effect on actual buying decisions. The research highlights the rise in online shopping and the importance of digital and content marketing in enhancing consumer interest and influencing purchasing decisions.</a:t>
            </a:r>
            <a:endParaRPr sz="1600" dirty="0">
              <a:latin typeface="Arabic Typesetting" panose="03020402040406030203" pitchFamily="66" charset="-78"/>
              <a:cs typeface="Arabic Typesetting" panose="03020402040406030203" pitchFamily="66" charset="-78"/>
            </a:endParaRPr>
          </a:p>
        </p:txBody>
      </p:sp>
      <p:sp>
        <p:nvSpPr>
          <p:cNvPr id="541" name="Google Shape;541;p64"/>
          <p:cNvSpPr txBox="1">
            <a:spLocks noGrp="1"/>
          </p:cNvSpPr>
          <p:nvPr>
            <p:ph type="subTitle" idx="1"/>
          </p:nvPr>
        </p:nvSpPr>
        <p:spPr>
          <a:xfrm>
            <a:off x="852299" y="628152"/>
            <a:ext cx="8105963" cy="497700"/>
          </a:xfrm>
          <a:prstGeom prst="rect">
            <a:avLst/>
          </a:prstGeom>
        </p:spPr>
        <p:txBody>
          <a:bodyPr spcFirstLastPara="1" wrap="square" lIns="91425" tIns="91425" rIns="91425" bIns="91425" anchor="t" anchorCtr="0">
            <a:noAutofit/>
          </a:bodyPr>
          <a:lstStyle/>
          <a:p>
            <a:pPr marL="0" lvl="0" indent="0">
              <a:spcAft>
                <a:spcPts val="1200"/>
              </a:spcAft>
            </a:pPr>
            <a:r>
              <a:rPr lang="en-US" sz="3600" dirty="0">
                <a:latin typeface="Arabic Typesetting" panose="03020402040406030203" pitchFamily="66" charset="-78"/>
                <a:cs typeface="Arabic Typesetting" panose="03020402040406030203" pitchFamily="66" charset="-78"/>
              </a:rPr>
              <a:t>Literature review</a:t>
            </a:r>
            <a:r>
              <a:rPr lang="en-US" sz="1050" dirty="0">
                <a:latin typeface="Arabic Typesetting" panose="03020402040406030203" pitchFamily="66" charset="-78"/>
                <a:cs typeface="Arabic Typesetting" panose="03020402040406030203" pitchFamily="66" charset="-78"/>
              </a:rPr>
              <a:t>(The Effect of Affiliate Marketing on Consumer Behavior, Purchase Intention and Purchase Decision)</a:t>
            </a:r>
            <a:endParaRPr sz="105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25956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904875" y="1397276"/>
            <a:ext cx="7024688" cy="3308074"/>
          </a:xfrm>
          <a:prstGeom prst="rect">
            <a:avLst/>
          </a:prstGeom>
        </p:spPr>
        <p:txBody>
          <a:bodyPr spcFirstLastPara="1" wrap="square" lIns="91425" tIns="91425" rIns="91425" bIns="91425" anchor="t" anchorCtr="0">
            <a:noAutofit/>
          </a:bodyPr>
          <a:lstStyle/>
          <a:p>
            <a:pPr lvl="0"/>
            <a:r>
              <a:rPr lang="en-US" sz="1600" dirty="0">
                <a:latin typeface="Arabic Typesetting" panose="03020402040406030203" pitchFamily="66" charset="-78"/>
                <a:cs typeface="Arabic Typesetting" panose="03020402040406030203" pitchFamily="66" charset="-78"/>
              </a:rPr>
              <a:t>Sah Gunja Kumari &amp; Karki Sangita (2020) investigated the relationship between various advertisement dimensions (printing, broadband, outdoor, and social media) and consumer purchasing behavior. The research aims to explore how different media platforms influence consumers' decisions to purchase products. The study collected data through structured questionnaires and interviews with consumers in the Kathmandu valley. Key findings indicate a strong correlation between advertisement media dimensions and consumer purchasing behavior. Specifically, printing, outdoor, and social media were found to have a statistically significant impact, while broadband media showed insignificance. Demographic factors such as gender, age, education level, occupation, and annual income were </a:t>
            </a:r>
            <a:r>
              <a:rPr lang="en-US" sz="1600" dirty="0" err="1">
                <a:latin typeface="Arabic Typesetting" panose="03020402040406030203" pitchFamily="66" charset="-78"/>
                <a:cs typeface="Arabic Typesetting" panose="03020402040406030203" pitchFamily="66" charset="-78"/>
              </a:rPr>
              <a:t>analysed</a:t>
            </a:r>
            <a:r>
              <a:rPr lang="en-US" sz="1600" dirty="0">
                <a:latin typeface="Arabic Typesetting" panose="03020402040406030203" pitchFamily="66" charset="-78"/>
                <a:cs typeface="Arabic Typesetting" panose="03020402040406030203" pitchFamily="66" charset="-78"/>
              </a:rPr>
              <a:t> to understand respondents' characteristics. Results revealed a strong positive relationship between advertisements and consumer purchasing behavior. </a:t>
            </a:r>
            <a:endParaRPr sz="1600" dirty="0">
              <a:latin typeface="Arabic Typesetting" panose="03020402040406030203" pitchFamily="66" charset="-78"/>
              <a:cs typeface="Arabic Typesetting" panose="03020402040406030203" pitchFamily="66" charset="-78"/>
            </a:endParaRPr>
          </a:p>
        </p:txBody>
      </p:sp>
      <p:sp>
        <p:nvSpPr>
          <p:cNvPr id="541" name="Google Shape;541;p64"/>
          <p:cNvSpPr txBox="1">
            <a:spLocks noGrp="1"/>
          </p:cNvSpPr>
          <p:nvPr>
            <p:ph type="subTitle" idx="1"/>
          </p:nvPr>
        </p:nvSpPr>
        <p:spPr>
          <a:xfrm>
            <a:off x="852299" y="628152"/>
            <a:ext cx="6391463" cy="497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3600" dirty="0">
                <a:latin typeface="Arabic Typesetting" panose="03020402040406030203" pitchFamily="66" charset="-78"/>
                <a:cs typeface="Arabic Typesetting" panose="03020402040406030203" pitchFamily="66" charset="-78"/>
              </a:rPr>
              <a:t>Literature review</a:t>
            </a:r>
            <a:r>
              <a:rPr lang="en-US" sz="1050" dirty="0">
                <a:latin typeface="Arabic Typesetting" panose="03020402040406030203" pitchFamily="66" charset="-78"/>
                <a:cs typeface="Arabic Typesetting" panose="03020402040406030203" pitchFamily="66" charset="-78"/>
              </a:rPr>
              <a:t>(the impact of media advertisement on consumers purchasing behavior)</a:t>
            </a:r>
            <a:endParaRPr sz="105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72752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904875" y="1397276"/>
            <a:ext cx="7024688" cy="3308074"/>
          </a:xfrm>
          <a:prstGeom prst="rect">
            <a:avLst/>
          </a:prstGeom>
        </p:spPr>
        <p:txBody>
          <a:bodyPr spcFirstLastPara="1" wrap="square" lIns="91425" tIns="91425" rIns="91425" bIns="91425" anchor="t" anchorCtr="0">
            <a:noAutofit/>
          </a:bodyPr>
          <a:lstStyle/>
          <a:p>
            <a:pPr lvl="0"/>
            <a:r>
              <a:rPr lang="en-US" sz="1600" dirty="0">
                <a:latin typeface="Arabic Typesetting" panose="03020402040406030203" pitchFamily="66" charset="-78"/>
                <a:cs typeface="Arabic Typesetting" panose="03020402040406030203" pitchFamily="66" charset="-78"/>
              </a:rPr>
              <a:t>Irena </a:t>
            </a:r>
            <a:r>
              <a:rPr lang="en-US" sz="1600" dirty="0" err="1">
                <a:latin typeface="Arabic Typesetting" panose="03020402040406030203" pitchFamily="66" charset="-78"/>
                <a:cs typeface="Arabic Typesetting" panose="03020402040406030203" pitchFamily="66" charset="-78"/>
              </a:rPr>
              <a:t>Antosova</a:t>
            </a:r>
            <a:r>
              <a:rPr lang="en-US" sz="1600" dirty="0">
                <a:latin typeface="Arabic Typesetting" panose="03020402040406030203" pitchFamily="66" charset="-78"/>
                <a:cs typeface="Arabic Typesetting" panose="03020402040406030203" pitchFamily="66" charset="-78"/>
              </a:rPr>
              <a:t> (2023) provided an analysis of changes in consumer purchasing decisions over a 15-year period, focusing on both traditional (quality, price) and emerging factors (influencer recommendations, discount codes or extended return options) influencing consumer behavior. The research utilized a questionnaire survey conducted in the Czech Republic with 686 respondents. Data analysis involved descriptive statistics and multivariate exploratory factor analysis. Despite evolving trends, factors such as quality, price, and necessity remain the most influential in consumer purchasing decisions. This consistency underscores their enduring significance in shaping consumer behavior.</a:t>
            </a:r>
            <a:endParaRPr sz="1600" dirty="0">
              <a:latin typeface="Arabic Typesetting" panose="03020402040406030203" pitchFamily="66" charset="-78"/>
              <a:cs typeface="Arabic Typesetting" panose="03020402040406030203" pitchFamily="66" charset="-78"/>
            </a:endParaRPr>
          </a:p>
        </p:txBody>
      </p:sp>
      <p:sp>
        <p:nvSpPr>
          <p:cNvPr id="541" name="Google Shape;541;p64"/>
          <p:cNvSpPr txBox="1">
            <a:spLocks noGrp="1"/>
          </p:cNvSpPr>
          <p:nvPr>
            <p:ph type="subTitle" idx="1"/>
          </p:nvPr>
        </p:nvSpPr>
        <p:spPr>
          <a:xfrm>
            <a:off x="852299" y="628152"/>
            <a:ext cx="7920225" cy="497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3600" dirty="0">
                <a:latin typeface="Arabic Typesetting" panose="03020402040406030203" pitchFamily="66" charset="-78"/>
                <a:cs typeface="Arabic Typesetting" panose="03020402040406030203" pitchFamily="66" charset="-78"/>
              </a:rPr>
              <a:t>Literature review</a:t>
            </a:r>
            <a:r>
              <a:rPr lang="en-US" sz="1050" dirty="0">
                <a:latin typeface="Arabic Typesetting" panose="03020402040406030203" pitchFamily="66" charset="-78"/>
                <a:cs typeface="Arabic Typesetting" panose="03020402040406030203" pitchFamily="66" charset="-78"/>
              </a:rPr>
              <a:t>(changes in consumer purchasing decisions: traditional and emerging factors in the dynamic marketing landscape over 15 years)</a:t>
            </a:r>
            <a:endParaRPr sz="105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75706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2674</Words>
  <Application>Microsoft Office PowerPoint</Application>
  <PresentationFormat>On-screen Show (16:9)</PresentationFormat>
  <Paragraphs>132</Paragraphs>
  <Slides>32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Arabic Typesetting</vt:lpstr>
      <vt:lpstr>Arial</vt:lpstr>
      <vt:lpstr>Crimson Text</vt:lpstr>
      <vt:lpstr>Lato</vt:lpstr>
      <vt:lpstr>Montserrat</vt:lpstr>
      <vt:lpstr>Vidaloka</vt:lpstr>
      <vt:lpstr>Minimalist Business Slides XL by Slidesgo</vt:lpstr>
      <vt:lpstr>Consumer Behavior Analysis: The Influence of Advertising on Purchasing Decisions</vt:lpstr>
      <vt:lpstr>Introduction</vt:lpstr>
      <vt:lpstr>Why this topic?</vt:lpstr>
      <vt:lpstr>Working mode</vt:lpstr>
      <vt:lpstr>This study examines Dove's advertising impact on Slovak consumers, showing that emotional appeals influence irrational buying behavior and vary by age. Emotional ads often have a more negative effect but strengthen brand connections, leading to impulsive purchases. The research highlights the importance of emotional appeals in enhancing self-confidence, social status, and perceptions of beauty, shifting consumer behavior from rational to emotional decision-making, with notable generational and gender differences.The study concludes that emotional ads are crucial in modern marketing, particularly affecting younger consumers, and that targeted emotional campaigns can enhance brand loyalty and market sustainability. Businesses should tailor emotional ads to specific age groups and societal issues, and future research should explore the neurological responses to emotional advertising.</vt:lpstr>
      <vt:lpstr>This study explores how consumer attitudes, brand perception, and product characteristics affect purchasing decisions using surveys and multiple linear regression analysis. Findings show that product quality, brand image, and positive consumer attitudes significantly increase purchase likelihood, explaining 68% of the variance in buying decisions. Businesses are advised to innovate with high-quality materials, enhance brand image, and build consumer trust to boost market competitiveness and loyalty. Future research should examine additional factors influencing purchasing decisions.</vt:lpstr>
      <vt:lpstr>This study investigates Shopee's Affiliate Program's impact on consumer behavior, purchase intention, and buying decisions among Bali Semanggi customers during the COVID-19 pandemic. Using Structural Equation Modeling (SEM) and Partial Least Square (PLS) analysis, the findings reveal that affiliate marketing positively influences consumer behavior and purchase intention but has a minimal effect on actual buying decisions. The research highlights the rise in online shopping and the importance of digital and content marketing in enhancing consumer interest and influencing purchasing decisions.</vt:lpstr>
      <vt:lpstr>Sah Gunja Kumari &amp; Karki Sangita (2020) investigated the relationship between various advertisement dimensions (printing, broadband, outdoor, and social media) and consumer purchasing behavior. The research aims to explore how different media platforms influence consumers' decisions to purchase products. The study collected data through structured questionnaires and interviews with consumers in the Kathmandu valley. Key findings indicate a strong correlation between advertisement media dimensions and consumer purchasing behavior. Specifically, printing, outdoor, and social media were found to have a statistically significant impact, while broadband media showed insignificance. Demographic factors such as gender, age, education level, occupation, and annual income were analysed to understand respondents' characteristics. Results revealed a strong positive relationship between advertisements and consumer purchasing behavior. </vt:lpstr>
      <vt:lpstr>Irena Antosova (2023) provided an analysis of changes in consumer purchasing decisions over a 15-year period, focusing on both traditional (quality, price) and emerging factors (influencer recommendations, discount codes or extended return options) influencing consumer behavior. The research utilized a questionnaire survey conducted in the Czech Republic with 686 respondents. Data analysis involved descriptive statistics and multivariate exploratory factor analysis. Despite evolving trends, factors such as quality, price, and necessity remain the most influential in consumer purchasing decisions. This consistency underscores their enduring significance in shaping consumer behavior.</vt:lpstr>
      <vt:lpstr>Research methodology</vt:lpstr>
      <vt:lpstr>Data used</vt:lpstr>
      <vt:lpstr>Empirical Chapter</vt:lpstr>
      <vt:lpstr>Empirical Chapter</vt:lpstr>
      <vt:lpstr>Empirical Chapter</vt:lpstr>
      <vt:lpstr>Empirical Chapter</vt:lpstr>
      <vt:lpstr>ANOVA Analysis</vt:lpstr>
      <vt:lpstr>ANOVA Analysis</vt:lpstr>
      <vt:lpstr>ANOVA Analysis</vt:lpstr>
      <vt:lpstr>Simple linear regression</vt:lpstr>
      <vt:lpstr>Simple linear regression</vt:lpstr>
      <vt:lpstr>Simple linear regression</vt:lpstr>
      <vt:lpstr>Simple linear regression</vt:lpstr>
      <vt:lpstr>Simple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Socioeconomic Status on Academic Performance</dc:title>
  <dc:creator>Ana Raevschi</dc:creator>
  <cp:lastModifiedBy>Raevschi A D Ana-Teodora</cp:lastModifiedBy>
  <cp:revision>24</cp:revision>
  <dcterms:modified xsi:type="dcterms:W3CDTF">2024-06-01T16:06:58Z</dcterms:modified>
</cp:coreProperties>
</file>