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03" r:id="rId2"/>
    <p:sldId id="792" r:id="rId3"/>
    <p:sldId id="758" r:id="rId4"/>
    <p:sldId id="794" r:id="rId5"/>
    <p:sldId id="793" r:id="rId6"/>
    <p:sldId id="798" r:id="rId7"/>
    <p:sldId id="795" r:id="rId8"/>
    <p:sldId id="796" r:id="rId9"/>
    <p:sldId id="797" r:id="rId10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3915" autoAdjust="0"/>
  </p:normalViewPr>
  <p:slideViewPr>
    <p:cSldViewPr>
      <p:cViewPr varScale="1">
        <p:scale>
          <a:sx n="85" d="100"/>
          <a:sy n="85" d="100"/>
        </p:scale>
        <p:origin x="1014" y="78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分类问题的评价指标：</a:t>
            </a:r>
            <a:r>
              <a:rPr lang="en-US" altLang="zh-CN" dirty="0"/>
              <a:t>precision</a:t>
            </a:r>
            <a:r>
              <a:rPr lang="zh-CN" altLang="en-US" dirty="0"/>
              <a:t>和</a:t>
            </a:r>
            <a:r>
              <a:rPr lang="en-US" altLang="zh-CN" dirty="0"/>
              <a:t>recall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196752"/>
            <a:ext cx="10736212" cy="5112568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准确率（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）的问题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当正样本比例很低时，全部预测为负样本，准确率就很高，指标失去指示意义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1%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为正样本，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99%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为负样本，全预测为负样本，准确率就有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99%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5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872716"/>
            <a:ext cx="10369152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二分类的混淆矩阵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分别表示对应格子中的样本数量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a+d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a+b+c+d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d   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b+d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d   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c+d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D7D938-C2BA-4C4E-AD49-A710194F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06957"/>
              </p:ext>
            </p:extLst>
          </p:nvPr>
        </p:nvGraphicFramePr>
        <p:xfrm>
          <a:off x="1773932" y="2096852"/>
          <a:ext cx="8640960" cy="26642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320479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1178313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1571084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1571084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89538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sz="2400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sz="2400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56699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</a:rPr>
                        <a:t>a</a:t>
                      </a:r>
                      <a:endParaRPr lang="zh-CN" alt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</a:rPr>
                        <a:t>b</a:t>
                      </a:r>
                      <a:endParaRPr lang="zh-CN" alt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 err="1">
                          <a:latin typeface="Cambria" panose="02040503050406030204" pitchFamily="18" charset="0"/>
                        </a:rPr>
                        <a:t>a+b</a:t>
                      </a:r>
                      <a:endParaRPr lang="zh-CN" alt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58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c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d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c+d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600958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a+c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b+d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5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196752"/>
            <a:ext cx="5832648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精确和召回哪个更重要？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不同场景下，对于精确和召回的关注程度不同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医学检测，更关注召回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法律判决，更关注精确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是精确和召回的调和平均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2*precision*recall/(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precision+recall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066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3600F3-01BF-4C3D-8DDA-6BAF00107E0F}"/>
              </a:ext>
            </a:extLst>
          </p:cNvPr>
          <p:cNvSpPr txBox="1">
            <a:spLocks/>
          </p:cNvSpPr>
          <p:nvPr/>
        </p:nvSpPr>
        <p:spPr>
          <a:xfrm>
            <a:off x="5950396" y="839653"/>
            <a:ext cx="5184576" cy="5112568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98.1%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33.3%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 90%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F1:                                48.8%                      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872716"/>
            <a:ext cx="7920880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例子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   99%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无定义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 0%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F1:                                0%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在对于召回率有一定要求的场景中，显然模型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更好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D7D938-C2BA-4C4E-AD49-A710194F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80850"/>
              </p:ext>
            </p:extLst>
          </p:nvPr>
        </p:nvGraphicFramePr>
        <p:xfrm>
          <a:off x="765820" y="1988840"/>
          <a:ext cx="4536503" cy="16470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8251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687348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553536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348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1000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B1E0E7-6247-4744-A4AB-9B1F9C32A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83862"/>
              </p:ext>
            </p:extLst>
          </p:nvPr>
        </p:nvGraphicFramePr>
        <p:xfrm>
          <a:off x="6238428" y="1988840"/>
          <a:ext cx="4536503" cy="16470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8251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618614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553536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348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972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18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973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27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3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3600F3-01BF-4C3D-8DDA-6BAF00107E0F}"/>
              </a:ext>
            </a:extLst>
          </p:cNvPr>
          <p:cNvSpPr txBox="1">
            <a:spLocks/>
          </p:cNvSpPr>
          <p:nvPr/>
        </p:nvSpPr>
        <p:spPr>
          <a:xfrm>
            <a:off x="5950396" y="839653"/>
            <a:ext cx="5184576" cy="5112568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98.1%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99.9%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98.2%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F1:                                99%                      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872716"/>
            <a:ext cx="7920880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例子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   99%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99%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100%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F1:                                99.5%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交换正例和负例后，结论是模型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更好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D7D938-C2BA-4C4E-AD49-A710194FDBF9}"/>
              </a:ext>
            </a:extLst>
          </p:cNvPr>
          <p:cNvGraphicFramePr>
            <a:graphicFrameLocks noGrp="1"/>
          </p:cNvGraphicFramePr>
          <p:nvPr/>
        </p:nvGraphicFramePr>
        <p:xfrm>
          <a:off x="765820" y="1988840"/>
          <a:ext cx="4536503" cy="16470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8251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687348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553536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348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1000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B1E0E7-6247-4744-A4AB-9B1F9C32AB6C}"/>
              </a:ext>
            </a:extLst>
          </p:cNvPr>
          <p:cNvGraphicFramePr>
            <a:graphicFrameLocks noGrp="1"/>
          </p:cNvGraphicFramePr>
          <p:nvPr/>
        </p:nvGraphicFramePr>
        <p:xfrm>
          <a:off x="6238428" y="1988840"/>
          <a:ext cx="4536503" cy="16470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8251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618614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553536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348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9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18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972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27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973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23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84784"/>
            <a:ext cx="9433048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小结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我们一般说的准确和召回都是针对正例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对负例也可以计算准确和召回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交换公式中正负例的数量即可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对于类别不平衡问题，一般以数量较少的一类作为正类，这样准确和召回更具有指示意义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即避免全部预测为占多数类别时指标就很高的情况出现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)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4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多分类问题的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963975"/>
            <a:ext cx="11017224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多分类的混淆矩阵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分别表示对应格子中的样本数量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   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a+f+k+p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  /  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a+b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+…+p)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D7D938-C2BA-4C4E-AD49-A710194F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80691"/>
              </p:ext>
            </p:extLst>
          </p:nvPr>
        </p:nvGraphicFramePr>
        <p:xfrm>
          <a:off x="1377888" y="1620422"/>
          <a:ext cx="9289031" cy="36171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855900214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3697429544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837707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2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3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5304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a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b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c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d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</a:rPr>
                        <a:t>a+b+c+d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e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f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g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h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e+f+g+h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i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j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k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l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i+j+k+l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34771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m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n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o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m+n+o+p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48840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a+e+i+m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b+f+j+n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c+g+k+o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d+h+l+p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90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多分类问题的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963975"/>
            <a:ext cx="11017224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多分类的混淆矩阵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分别表示对应格子中的样本数量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对每一类都可以计算一个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，以类别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为例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p   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d+h+l+p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p   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m+n+o+p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D7D938-C2BA-4C4E-AD49-A710194F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39433"/>
              </p:ext>
            </p:extLst>
          </p:nvPr>
        </p:nvGraphicFramePr>
        <p:xfrm>
          <a:off x="1377888" y="1620422"/>
          <a:ext cx="9289031" cy="36171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855900214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3697429544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837707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2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3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5304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a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b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c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d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</a:rPr>
                        <a:t>a+b+c+d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e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f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g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h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e+f+g+h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i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j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k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l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i+j+k+l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34771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m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n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o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m+n+o+p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48840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a+e+i+m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b+f+j+n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c+g+k+o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d+h+l+p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8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69104</TotalTime>
  <Words>855</Words>
  <Application>Microsoft Office PowerPoint</Application>
  <PresentationFormat>自定义</PresentationFormat>
  <Paragraphs>259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微软雅黑</vt:lpstr>
      <vt:lpstr>微软雅黑</vt:lpstr>
      <vt:lpstr>Arial</vt:lpstr>
      <vt:lpstr>Calibri</vt:lpstr>
      <vt:lpstr>Cambria</vt:lpstr>
      <vt:lpstr>Office 主题</vt:lpstr>
      <vt:lpstr>从Kaggle比赛深入数据科学  ——分类问题的评价指标：precision和recall</vt:lpstr>
      <vt:lpstr>1. 二分类问题的precision和recall</vt:lpstr>
      <vt:lpstr>1. 二分类问题的precision和recall</vt:lpstr>
      <vt:lpstr>1. 二分类问题的precision和recall</vt:lpstr>
      <vt:lpstr>1. 二分类问题的precision和recall</vt:lpstr>
      <vt:lpstr>1. 二分类问题的precision和recall</vt:lpstr>
      <vt:lpstr>1. 二分类问题的precision和recall</vt:lpstr>
      <vt:lpstr>2. 多分类问题的precision和recall</vt:lpstr>
      <vt:lpstr>2. 多分类问题的precision和recall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EDZ</dc:creator>
  <cp:lastModifiedBy>EDZ</cp:lastModifiedBy>
  <cp:revision>9086</cp:revision>
  <dcterms:modified xsi:type="dcterms:W3CDTF">2019-08-23T08:21:29Z</dcterms:modified>
</cp:coreProperties>
</file>