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603" r:id="rId2"/>
    <p:sldId id="787" r:id="rId3"/>
    <p:sldId id="758" r:id="rId4"/>
    <p:sldId id="759" r:id="rId5"/>
    <p:sldId id="761" r:id="rId6"/>
    <p:sldId id="760" r:id="rId7"/>
    <p:sldId id="757" r:id="rId8"/>
    <p:sldId id="785" r:id="rId9"/>
    <p:sldId id="784" r:id="rId10"/>
    <p:sldId id="786" r:id="rId11"/>
    <p:sldId id="749" r:id="rId12"/>
    <p:sldId id="750" r:id="rId13"/>
    <p:sldId id="751" r:id="rId14"/>
  </p:sldIdLst>
  <p:sldSz cx="12188825" cy="6858000"/>
  <p:notesSz cx="6797675" cy="9874250"/>
  <p:defaultTextStyle>
    <a:defPPr>
      <a:defRPr lang="zh-CN"/>
    </a:defPPr>
    <a:lvl1pPr marL="0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  <p15:guide id="4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F3"/>
    <a:srgbClr val="4BBEF3"/>
    <a:srgbClr val="666699"/>
    <a:srgbClr val="3366FF"/>
    <a:srgbClr val="3399CC"/>
    <a:srgbClr val="E4651A"/>
    <a:srgbClr val="A692BF"/>
    <a:srgbClr val="D9EFFD"/>
    <a:srgbClr val="F59D3D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F95BA-2E7E-4C33-9514-95E88FDB2899}" v="14948" dt="2019-07-19T14:19:06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3915" autoAdjust="0"/>
  </p:normalViewPr>
  <p:slideViewPr>
    <p:cSldViewPr>
      <p:cViewPr varScale="1">
        <p:scale>
          <a:sx n="85" d="100"/>
          <a:sy n="85" d="100"/>
        </p:scale>
        <p:origin x="1014" y="78"/>
      </p:cViewPr>
      <p:guideLst>
        <p:guide orient="horz" pos="2160"/>
        <p:guide pos="2880"/>
        <p:guide pos="3839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76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7CA11-3525-4133-8E34-530B51710A62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7328-62E5-466E-935A-FF3526AED0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0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018C8-7665-41A0-8672-B47CF12BC414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969E9-6922-40F2-9404-D8724D6F39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2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4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47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6" y="2130440"/>
            <a:ext cx="10360501" cy="1470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609441" y="241771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>
            <a:lvl1pPr>
              <a:defRPr sz="3100" b="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609441" y="1091882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4"/>
          <p:cNvSpPr/>
          <p:nvPr userDrawn="1"/>
        </p:nvSpPr>
        <p:spPr>
          <a:xfrm>
            <a:off x="0" y="156983"/>
            <a:ext cx="201476" cy="603856"/>
          </a:xfrm>
          <a:prstGeom prst="rect">
            <a:avLst/>
          </a:prstGeom>
          <a:solidFill>
            <a:srgbClr val="00BEF3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4" name="Shape 75"/>
          <p:cNvSpPr/>
          <p:nvPr userDrawn="1"/>
        </p:nvSpPr>
        <p:spPr>
          <a:xfrm rot="10800000">
            <a:off x="207726" y="173322"/>
            <a:ext cx="603737" cy="603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8" name="标题 35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000">
                <a:solidFill>
                  <a:srgbClr val="00BEF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222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274643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1" y="1124747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9" y="6356366"/>
            <a:ext cx="3859795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6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7" r:id="rId3"/>
  </p:sldLayoutIdLst>
  <p:transition>
    <p:dissolve/>
  </p:transition>
  <p:txStyles>
    <p:titleStyle>
      <a:lvl1pPr algn="l" defTabSz="914064" rtl="0" eaLnBrk="1" latinLnBrk="0" hangingPunct="1">
        <a:spcBef>
          <a:spcPct val="0"/>
        </a:spcBef>
        <a:buNone/>
        <a:defRPr sz="3100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774" indent="-342774" algn="l" defTabSz="91406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677" indent="-285646" algn="l" defTabSz="91406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258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9612" indent="-228515" algn="l" defTabSz="914064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644" indent="-228515" algn="l" defTabSz="914064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675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09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4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7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4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2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59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9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25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56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-1.15.0/user/basics.broadcasting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1" y="1772816"/>
            <a:ext cx="10580851" cy="223224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从</a:t>
            </a:r>
            <a:r>
              <a:rPr lang="en-US" altLang="zh-CN" dirty="0"/>
              <a:t>Kaggle</a:t>
            </a:r>
            <a:r>
              <a:rPr lang="zh-CN" altLang="en-US" dirty="0"/>
              <a:t>比赛深入数据科学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/>
              <a:t>线性回归算法推导</a:t>
            </a:r>
            <a:r>
              <a:rPr lang="zh-CN" altLang="en-US" dirty="0"/>
              <a:t>与实现</a:t>
            </a:r>
            <a:endParaRPr lang="zh-CN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" y="4941168"/>
            <a:ext cx="12188825" cy="1916832"/>
            <a:chOff x="1" y="3861048"/>
            <a:chExt cx="12188825" cy="2996952"/>
          </a:xfrm>
        </p:grpSpPr>
        <p:sp>
          <p:nvSpPr>
            <p:cNvPr id="4" name="矩形 3"/>
            <p:cNvSpPr/>
            <p:nvPr/>
          </p:nvSpPr>
          <p:spPr>
            <a:xfrm>
              <a:off x="1" y="3861048"/>
              <a:ext cx="12188825" cy="29969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副标题 4"/>
            <p:cNvSpPr txBox="1"/>
            <p:nvPr/>
          </p:nvSpPr>
          <p:spPr bwMode="auto">
            <a:xfrm>
              <a:off x="2926060" y="4293096"/>
              <a:ext cx="6530637" cy="19567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eaLnBrk="0" hangingPunct="0">
                <a:spcBef>
                  <a:spcPct val="20000"/>
                </a:spcBef>
                <a:defRPr/>
              </a:pP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20000"/>
                </a:spcBef>
                <a:defRPr/>
              </a:pPr>
              <a:r>
                <a:rPr lang="zh-CN" altLang="en-US" sz="24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臧老师</a:t>
              </a: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8945092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6. </a:t>
            </a:r>
            <a:r>
              <a:rPr kumimoji="1" lang="zh-CN" altLang="en-US" dirty="0"/>
              <a:t>在极大似然法的框架下理解最小二乘法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极大似然法：</a:t>
            </a:r>
            <a:r>
              <a:rPr lang="zh-CN" altLang="en-US" sz="2400" dirty="0">
                <a:latin typeface="+mj-ea"/>
                <a:ea typeface="+mj-ea"/>
              </a:rPr>
              <a:t>在数据集给定的情况下，找出使该数据集发生的可能性最大的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一组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β1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β2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...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βn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在正态分布假设下，极大似然法等价于最小二乘法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（回答了之前的问题：为什么线性模型选择均方误差作为优化目标）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正态分布概率密度函数：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推导思路：</a:t>
            </a:r>
            <a:r>
              <a:rPr lang="zh-CN" altLang="en-US" sz="2400" dirty="0">
                <a:latin typeface="+mj-ea"/>
                <a:ea typeface="+mj-ea"/>
              </a:rPr>
              <a:t>最大化         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zh-CN" altLang="en-US" sz="2400" dirty="0">
                <a:latin typeface="+mj-ea"/>
                <a:ea typeface="+mj-ea"/>
              </a:rPr>
              <a:t> 最大化          →最小化</a:t>
            </a:r>
            <a:endParaRPr lang="en-US" altLang="zh-CN" sz="2400" dirty="0"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B10392-FAF1-44E2-A1D2-95730E35C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4508444"/>
            <a:ext cx="3705225" cy="9620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9096F26-95E6-4DA9-8BC2-AC08B08436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78"/>
          <a:stretch/>
        </p:blipFill>
        <p:spPr>
          <a:xfrm>
            <a:off x="3023104" y="6022225"/>
            <a:ext cx="1240294" cy="7410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DBC52D-3B9C-4C95-A36A-1DDD9D3B72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66" b="2918"/>
          <a:stretch/>
        </p:blipFill>
        <p:spPr>
          <a:xfrm>
            <a:off x="5842143" y="6029934"/>
            <a:ext cx="1444366" cy="7410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8ECA2B-8FFD-40D5-B025-84FD04669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8921" y="6022225"/>
            <a:ext cx="1581419" cy="78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7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7. </a:t>
            </a:r>
            <a:r>
              <a:rPr kumimoji="1" lang="zh-CN" altLang="en-US" dirty="0"/>
              <a:t>回归方程系数的可解释性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0319" y="980728"/>
            <a:ext cx="10736212" cy="540060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在各类机器学习模型大放异彩的今天，线性模型仍然是最流行的机器学习模型之一。这其中有两个原因：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线性模型运算速度快，在性能上有优势。在对实时性要求较高的项目上，往往采用线性模型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线性模型有良好的可解释性。使用线性模型获得的结果令人放心；在合规要求下，有时甚至只能使用线性模型（信用评分卡的例子、种族歧视问题、面相判断基金经理赚钱能力的例子）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那么，线性回归的可解释性体现在哪里？线性回归的结果如何解释？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96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7. </a:t>
            </a:r>
            <a:r>
              <a:rPr kumimoji="1" lang="zh-CN" altLang="en-US" dirty="0"/>
              <a:t>回归方程系数的可解释性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0319" y="980728"/>
            <a:ext cx="10736212" cy="540060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回归结果的解释方法可参见下表：</a:t>
            </a:r>
            <a:endParaRPr lang="en-US" altLang="zh-CN" sz="2400" dirty="0"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E15FBD-4F60-46D9-9739-F7CA8B2FE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6" y="1844824"/>
            <a:ext cx="12132159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6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7. </a:t>
            </a:r>
            <a:r>
              <a:rPr kumimoji="1" lang="zh-CN" altLang="en-US" dirty="0"/>
              <a:t>回归方程系数的可解释性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0319" y="980728"/>
            <a:ext cx="10736212" cy="540060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作业题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：使用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和波士顿房价数据集估计线性回归模型（以对数房价作为标签），并解释其参数的含义。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提示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：使用如下代码获取波士顿房价数据集：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F63197-0247-4ABD-9801-7DEEDF443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31" y="2800350"/>
            <a:ext cx="10668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6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小知识：数组的</a:t>
            </a:r>
            <a:r>
              <a:rPr kumimoji="1" lang="en-US" altLang="zh-CN" dirty="0"/>
              <a:t>broadcasting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088740"/>
            <a:ext cx="11521280" cy="522058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在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中，当参与运算的两个数组维数不同时，低维的数组会自动扩展到与高维数组相同的形状，这一机制称为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broadcasting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关于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broadcasting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机制，可以参考：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官方文档：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https://docs.scipy.org/doc/numpy-1.15.0/user/basics.broadcasting.html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相关博客：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https://lufficc.com/blog/tensorflow-and-numpy-broadcasting</a:t>
            </a: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Tensorflow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遵循和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相同的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broadcasting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机制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6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最小二乘法初探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088740"/>
            <a:ext cx="10736212" cy="4428492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在前面的章节中，我们直接用</a:t>
            </a:r>
            <a:r>
              <a:rPr lang="en-US" altLang="zh-CN" sz="2400" dirty="0" err="1">
                <a:latin typeface="+mj-ea"/>
                <a:ea typeface="+mj-ea"/>
              </a:rPr>
              <a:t>sklearn</a:t>
            </a:r>
            <a:r>
              <a:rPr lang="zh-CN" altLang="en-US" sz="2400" dirty="0">
                <a:latin typeface="+mj-ea"/>
                <a:ea typeface="+mj-ea"/>
              </a:rPr>
              <a:t>获得回归方程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那么</a:t>
            </a:r>
            <a:r>
              <a:rPr lang="en-US" altLang="zh-CN" sz="2400" dirty="0" err="1">
                <a:latin typeface="+mj-ea"/>
                <a:ea typeface="+mj-ea"/>
              </a:rPr>
              <a:t>sklearn</a:t>
            </a:r>
            <a:r>
              <a:rPr lang="zh-CN" altLang="en-US" sz="2400" dirty="0">
                <a:latin typeface="+mj-ea"/>
                <a:ea typeface="+mj-ea"/>
              </a:rPr>
              <a:t>是如何从数据中学习到回归系数的呢？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最常用的获得线性回归方程系数的方法是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最小二乘法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最小二乘法以最小化数据集的均方误差为目标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也就是说，回归系数的取值是能使得数据集均方误差最小的一</a:t>
            </a:r>
            <a:r>
              <a:rPr lang="zh-CN" altLang="en-US" sz="2400">
                <a:latin typeface="+mj-ea"/>
                <a:ea typeface="+mj-ea"/>
              </a:rPr>
              <a:t>组系数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753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最小二乘法初探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088740"/>
            <a:ext cx="10736212" cy="522058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对于回归方程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在给定的数据集上，最小二乘法试图找到能使得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取得最小值的一组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β1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、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β2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、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...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、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βn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在最小二乘法中，一般把常数项也当成一个特征。</a:t>
            </a:r>
            <a:endParaRPr lang="en-US" altLang="zh-CN" sz="2400" dirty="0"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744AE3-DB30-43EC-9158-24B7273B5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1556792"/>
            <a:ext cx="6943725" cy="6762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6F44E48-B931-4F2D-84C6-5D2608B72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287" y="2947987"/>
            <a:ext cx="27622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5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最小二乘法初探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4428492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实际上，我们的目标是最小化测试集上的均方误差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但在模型训练时，我们只能最小化训练集上的均方误差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我们希望在测试集上这组系数也能使得均方误差最小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这种在训练集上做评价指标优化的方法叫做“经验风险最小化”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041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最小二乘法初探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4428492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线性回归问题在求解时，被转化为一个最优化问题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在这里，这个最优化问题就是最小二乘问题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最小二乘问题即最小化训练集上的均方误差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在机器学习的最优化问题中，最小化的目标被称为“目标函数”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实际上，各类机器学习模型求解的一般思路都是目标函数最优化问题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630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回归问题的评价指标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784018"/>
            <a:ext cx="10736212" cy="6029358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对于回归问题来说，常见的评价指标有以下几个（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pred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表示预测值，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true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表示真实值，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表示）：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均方误差（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MSE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Mean Squared Error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平均绝对值误差（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Mean Absolute Error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平均绝对百分比误差（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MAPE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Mean Absolute Percentage Error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思考题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：这几种评价指标相比较，分别有何优劣？线性回归中为什么以均方误差作为优化目标？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9FD9AF-A4D1-437E-9E24-4E4980E4E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999" y="2060848"/>
            <a:ext cx="3067050" cy="809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7FE5A9-8733-436E-813A-1B8B31A01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961" y="3429000"/>
            <a:ext cx="2905125" cy="781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D7310A-AB08-4C41-A58C-AC5CC343D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199" y="4768577"/>
            <a:ext cx="29241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4. </a:t>
            </a:r>
            <a:r>
              <a:rPr kumimoji="1" lang="zh-CN" altLang="en-US" dirty="0"/>
              <a:t>梯度下降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F12D1702-A796-409D-A677-0CA0DE3892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3064" y="753352"/>
                <a:ext cx="10736212" cy="5949280"/>
              </a:xfrm>
              <a:prstGeom prst="rect">
                <a:avLst/>
              </a:prstGeom>
            </p:spPr>
            <p:txBody>
              <a:bodyPr/>
              <a:lstStyle>
                <a:lvl1pPr marL="342774" indent="-342774" algn="l" defTabSz="91406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677" indent="-285646" algn="l" defTabSz="914064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3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1142581" indent="-228515" algn="l" defTabSz="91406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599612" indent="-228515" algn="l" defTabSz="914064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9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2056644" indent="-228515" algn="l" defTabSz="914064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9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513675" indent="-228515" algn="l" defTabSz="91406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09" indent="-228515" algn="l" defTabSz="91406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741" indent="-228515" algn="l" defTabSz="91406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771" indent="-228515" algn="l" defTabSz="91406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endParaRPr lang="en-US" altLang="zh-CN" sz="2400" b="1" dirty="0">
                  <a:latin typeface="+mj-ea"/>
                  <a:ea typeface="+mj-ea"/>
                </a:endParaRPr>
              </a:p>
              <a:p>
                <a:pPr>
                  <a:defRPr/>
                </a:pPr>
                <a:r>
                  <a:rPr lang="zh-CN" altLang="en-US" sz="2400" dirty="0">
                    <a:latin typeface="+mj-ea"/>
                    <a:ea typeface="+mj-ea"/>
                  </a:rPr>
                  <a:t>思考：如何搜寻最低点？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>
                  <a:defRPr/>
                </a:pPr>
                <a:r>
                  <a:rPr lang="zh-CN" altLang="en-US" sz="2400" dirty="0">
                    <a:latin typeface="+mj-ea"/>
                    <a:ea typeface="+mj-ea"/>
                  </a:rPr>
                  <a:t>一种解决方法：贪心法，每次都向下降最快的方向走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 marL="0" indent="0">
                  <a:buNone/>
                  <a:defRPr/>
                </a:pPr>
                <a:endParaRPr lang="en-US" altLang="zh-CN" sz="2400" dirty="0">
                  <a:latin typeface="+mj-ea"/>
                  <a:ea typeface="+mj-ea"/>
                </a:endParaRPr>
              </a:p>
              <a:p>
                <a:pPr>
                  <a:defRPr/>
                </a:pPr>
                <a:r>
                  <a:rPr lang="zh-CN" altLang="en-US" sz="2400" dirty="0">
                    <a:latin typeface="+mj-ea"/>
                    <a:ea typeface="+mj-ea"/>
                  </a:rPr>
                  <a:t>思考：如何找到下降最快的方向？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>
                  <a:defRPr/>
                </a:pPr>
                <a:r>
                  <a:rPr lang="zh-CN" altLang="en-US" sz="2400" dirty="0">
                    <a:latin typeface="+mj-ea"/>
                    <a:ea typeface="+mj-ea"/>
                  </a:rPr>
                  <a:t>方法：“梯度”是上升最快的方向。“梯度”的反方向即是下降最快的方向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>
                  <a:defRPr/>
                </a:pPr>
                <a:endParaRPr lang="en-US" altLang="zh-CN" sz="2400" dirty="0">
                  <a:latin typeface="+mj-ea"/>
                  <a:ea typeface="+mj-ea"/>
                </a:endParaRPr>
              </a:p>
              <a:p>
                <a:pPr>
                  <a:defRPr/>
                </a:pPr>
                <a:r>
                  <a:rPr lang="zh-CN" altLang="en-US" sz="2400" dirty="0">
                    <a:latin typeface="+mj-ea"/>
                    <a:ea typeface="+mj-ea"/>
                  </a:rPr>
                  <a:t>思考：找到了梯度下降最快的方向，在这个方向上走多远合适？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>
                  <a:defRPr/>
                </a:pPr>
                <a:r>
                  <a:rPr lang="zh-CN" altLang="en-US" sz="2400" dirty="0">
                    <a:latin typeface="+mj-ea"/>
                    <a:ea typeface="+mj-ea"/>
                  </a:rPr>
                  <a:t>方法：设定“步长”，也即设定“学习率”。学习率过大过小都不合适。可以利用“学习率策略”来调整学习率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>
                  <a:defRPr/>
                </a:pPr>
                <a:endParaRPr lang="en-US" altLang="zh-CN" sz="2400" dirty="0">
                  <a:latin typeface="+mj-ea"/>
                  <a:ea typeface="+mj-ea"/>
                </a:endParaRPr>
              </a:p>
              <a:p>
                <a:pPr marL="0" indent="0">
                  <a:buNone/>
                  <a:defRPr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r>
                  <a:rPr lang="zh-CN" altLang="en-US" sz="2400" dirty="0">
                    <a:latin typeface="+mj-ea"/>
                    <a:ea typeface="+mj-ea"/>
                  </a:rPr>
                  <a:t>：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>
                  <a:defRPr/>
                </a:pPr>
                <a:r>
                  <a:rPr lang="zh-CN" altLang="en-US" sz="2400" dirty="0">
                    <a:latin typeface="+mj-ea"/>
                    <a:ea typeface="+mj-ea"/>
                  </a:rPr>
                  <a:t>利用梯度下降寻找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+mj-ea"/>
                      </a:rPr>
                      <m:t>L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ea typeface="+mj-ea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3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−5)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+mj-ea"/>
                    <a:ea typeface="+mj-ea"/>
                  </a:rPr>
                  <a:t> </a:t>
                </a:r>
                <a:r>
                  <a:rPr lang="zh-CN" altLang="en-US" sz="2400" dirty="0">
                    <a:latin typeface="+mj-ea"/>
                    <a:ea typeface="+mj-ea"/>
                  </a:rPr>
                  <a:t>的最小值点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>
                  <a:defRPr/>
                </a:pPr>
                <a:r>
                  <a:rPr lang="zh-CN" altLang="en-US" sz="2400" dirty="0">
                    <a:latin typeface="+mj-ea"/>
                    <a:ea typeface="+mj-ea"/>
                  </a:rPr>
                  <a:t>利用梯度下降寻找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−5)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>
                  <a:latin typeface="+mj-ea"/>
                  <a:ea typeface="+mj-ea"/>
                </a:endParaRPr>
              </a:p>
              <a:p>
                <a:pPr>
                  <a:defRPr/>
                </a:pPr>
                <a:endParaRPr lang="en-US" altLang="zh-CN" sz="2400" dirty="0">
                  <a:latin typeface="+mj-ea"/>
                  <a:ea typeface="+mj-ea"/>
                </a:endParaRPr>
              </a:p>
              <a:p>
                <a:pPr>
                  <a:defRPr/>
                </a:pPr>
                <a:endParaRPr lang="en-US" altLang="zh-CN" sz="2400" dirty="0">
                  <a:latin typeface="+mj-ea"/>
                  <a:ea typeface="+mj-ea"/>
                </a:endParaRPr>
              </a:p>
              <a:p>
                <a:pPr marL="0" indent="0">
                  <a:buNone/>
                  <a:defRPr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F12D1702-A796-409D-A677-0CA0DE389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4" y="753352"/>
                <a:ext cx="10736212" cy="5949280"/>
              </a:xfrm>
              <a:prstGeom prst="rect">
                <a:avLst/>
              </a:prstGeom>
              <a:blipFill>
                <a:blip r:embed="rId3"/>
                <a:stretch>
                  <a:fillRect l="-852" b="-4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52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5. </a:t>
            </a:r>
            <a:r>
              <a:rPr kumimoji="1" lang="zh-CN" altLang="en-US" dirty="0"/>
              <a:t>最小二乘法的推导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解最小二乘法的两种方法：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解析法：直接解出最小值点的表达式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数值法：梯度下降法寻找最小值点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作业题：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使用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Python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实现最小二乘法（基于梯度下降），并发布到个人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36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63523</TotalTime>
  <Words>849</Words>
  <Application>Microsoft Office PowerPoint</Application>
  <PresentationFormat>自定义</PresentationFormat>
  <Paragraphs>117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黑体</vt:lpstr>
      <vt:lpstr>宋体</vt:lpstr>
      <vt:lpstr>Microsoft YaHei</vt:lpstr>
      <vt:lpstr>Microsoft YaHei</vt:lpstr>
      <vt:lpstr>Arial</vt:lpstr>
      <vt:lpstr>Calibri</vt:lpstr>
      <vt:lpstr>Cambria</vt:lpstr>
      <vt:lpstr>Cambria Math</vt:lpstr>
      <vt:lpstr>Office 主题</vt:lpstr>
      <vt:lpstr>从Kaggle比赛深入数据科学  ——线性回归算法推导与实现</vt:lpstr>
      <vt:lpstr>1. 小知识：数组的broadcasting</vt:lpstr>
      <vt:lpstr>2. 最小二乘法初探</vt:lpstr>
      <vt:lpstr>2. 最小二乘法初探</vt:lpstr>
      <vt:lpstr>2. 最小二乘法初探</vt:lpstr>
      <vt:lpstr>2. 最小二乘法初探</vt:lpstr>
      <vt:lpstr>3. 回归问题的评价指标</vt:lpstr>
      <vt:lpstr>4. 梯度下降</vt:lpstr>
      <vt:lpstr>5. 最小二乘法的推导</vt:lpstr>
      <vt:lpstr>6. 在极大似然法的框架下理解最小二乘法</vt:lpstr>
      <vt:lpstr>7. 回归方程系数的可解释性</vt:lpstr>
      <vt:lpstr>7. 回归方程系数的可解释性</vt:lpstr>
      <vt:lpstr>7. 回归方程系数的可解释性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EDZ</dc:creator>
  <cp:lastModifiedBy>EDZ</cp:lastModifiedBy>
  <cp:revision>9037</cp:revision>
  <dcterms:modified xsi:type="dcterms:W3CDTF">2019-08-23T08:22:03Z</dcterms:modified>
</cp:coreProperties>
</file>