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603" r:id="rId2"/>
    <p:sldId id="787" r:id="rId3"/>
    <p:sldId id="788" r:id="rId4"/>
    <p:sldId id="789" r:id="rId5"/>
    <p:sldId id="790" r:id="rId6"/>
    <p:sldId id="757" r:id="rId7"/>
    <p:sldId id="792" r:id="rId8"/>
    <p:sldId id="793" r:id="rId9"/>
    <p:sldId id="795" r:id="rId10"/>
    <p:sldId id="796" r:id="rId11"/>
    <p:sldId id="797" r:id="rId12"/>
    <p:sldId id="786" r:id="rId13"/>
    <p:sldId id="798" r:id="rId14"/>
    <p:sldId id="799" r:id="rId15"/>
    <p:sldId id="800" r:id="rId16"/>
    <p:sldId id="801" r:id="rId17"/>
    <p:sldId id="802" r:id="rId18"/>
    <p:sldId id="803" r:id="rId19"/>
    <p:sldId id="804" r:id="rId20"/>
    <p:sldId id="749" r:id="rId21"/>
    <p:sldId id="750" r:id="rId22"/>
    <p:sldId id="751" r:id="rId23"/>
  </p:sldIdLst>
  <p:sldSz cx="12188825" cy="6858000"/>
  <p:notesSz cx="6797675" cy="9874250"/>
  <p:defaultText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guide id="4" pos="28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F3"/>
    <a:srgbClr val="4BBEF3"/>
    <a:srgbClr val="666699"/>
    <a:srgbClr val="3366FF"/>
    <a:srgbClr val="3399CC"/>
    <a:srgbClr val="E4651A"/>
    <a:srgbClr val="A692BF"/>
    <a:srgbClr val="D9EFFD"/>
    <a:srgbClr val="F59D3D"/>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F95BA-2E7E-4C33-9514-95E88FDB2899}" v="14948" dt="2019-07-19T14:19:06.73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93915" autoAdjust="0"/>
  </p:normalViewPr>
  <p:slideViewPr>
    <p:cSldViewPr>
      <p:cViewPr varScale="1">
        <p:scale>
          <a:sx n="85" d="100"/>
          <a:sy n="85" d="100"/>
        </p:scale>
        <p:origin x="1014" y="78"/>
      </p:cViewPr>
      <p:guideLst>
        <p:guide orient="horz" pos="2160"/>
        <p:guide pos="2880"/>
        <p:guide pos="3839"/>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8" d="100"/>
          <a:sy n="48" d="100"/>
        </p:scale>
        <p:origin x="276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F2C7CA11-3525-4133-8E34-530B51710A62}" type="datetimeFigureOut">
              <a:rPr lang="zh-CN" altLang="en-US" smtClean="0"/>
              <a:pPr/>
              <a:t>2019/9/7</a:t>
            </a:fld>
            <a:endParaRPr lang="zh-CN" altLang="en-US"/>
          </a:p>
        </p:txBody>
      </p:sp>
      <p:sp>
        <p:nvSpPr>
          <p:cNvPr id="4" name="页脚占位符 3"/>
          <p:cNvSpPr>
            <a:spLocks noGrp="1"/>
          </p:cNvSpPr>
          <p:nvPr>
            <p:ph type="ftr" sz="quarter" idx="2"/>
          </p:nvPr>
        </p:nvSpPr>
        <p:spPr>
          <a:xfrm>
            <a:off x="0" y="9378951"/>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1"/>
            <a:ext cx="2946400" cy="493713"/>
          </a:xfrm>
          <a:prstGeom prst="rect">
            <a:avLst/>
          </a:prstGeom>
        </p:spPr>
        <p:txBody>
          <a:bodyPr vert="horz" lIns="91440" tIns="45720" rIns="91440" bIns="45720" rtlCol="0" anchor="b"/>
          <a:lstStyle>
            <a:lvl1pPr algn="r">
              <a:defRPr sz="1200"/>
            </a:lvl1pPr>
          </a:lstStyle>
          <a:p>
            <a:fld id="{20037328-62E5-466E-935A-FF3526AED04C}" type="slidenum">
              <a:rPr lang="zh-CN" altLang="en-US" smtClean="0"/>
              <a:pPr/>
              <a:t>‹#›</a:t>
            </a:fld>
            <a:endParaRPr lang="zh-CN" altLang="en-US"/>
          </a:p>
        </p:txBody>
      </p:sp>
    </p:spTree>
    <p:extLst>
      <p:ext uri="{BB962C8B-B14F-4D97-AF65-F5344CB8AC3E}">
        <p14:creationId xmlns:p14="http://schemas.microsoft.com/office/powerpoint/2010/main" val="2450004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0"/>
            <a:ext cx="2945659"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6" y="0"/>
            <a:ext cx="2945659" cy="493713"/>
          </a:xfrm>
          <a:prstGeom prst="rect">
            <a:avLst/>
          </a:prstGeom>
        </p:spPr>
        <p:txBody>
          <a:bodyPr vert="horz" lIns="91440" tIns="45720" rIns="91440" bIns="45720" rtlCol="0"/>
          <a:lstStyle>
            <a:lvl1pPr algn="r">
              <a:defRPr sz="1200"/>
            </a:lvl1pPr>
          </a:lstStyle>
          <a:p>
            <a:fld id="{DC4018C8-7665-41A0-8672-B47CF12BC414}" type="datetimeFigureOut">
              <a:rPr lang="zh-CN" altLang="en-US" smtClean="0"/>
              <a:pPr/>
              <a:t>2019/9/7</a:t>
            </a:fld>
            <a:endParaRPr lang="zh-CN" altLang="en-US"/>
          </a:p>
        </p:txBody>
      </p:sp>
      <p:sp>
        <p:nvSpPr>
          <p:cNvPr id="4" name="幻灯片图像占位符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3" y="9378824"/>
            <a:ext cx="2945659" cy="49371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6" y="9378824"/>
            <a:ext cx="2945659" cy="493713"/>
          </a:xfrm>
          <a:prstGeom prst="rect">
            <a:avLst/>
          </a:prstGeom>
        </p:spPr>
        <p:txBody>
          <a:bodyPr vert="horz" lIns="91440" tIns="45720" rIns="91440" bIns="45720" rtlCol="0" anchor="b"/>
          <a:lstStyle>
            <a:lvl1pPr algn="r">
              <a:defRPr sz="1200"/>
            </a:lvl1pPr>
          </a:lstStyle>
          <a:p>
            <a:fld id="{B5F969E9-6922-40F2-9404-D8724D6F3996}" type="slidenum">
              <a:rPr lang="zh-CN" altLang="en-US" smtClean="0"/>
              <a:pPr/>
              <a:t>‹#›</a:t>
            </a:fld>
            <a:endParaRPr lang="zh-CN" altLang="en-US"/>
          </a:p>
        </p:txBody>
      </p:sp>
    </p:spTree>
    <p:extLst>
      <p:ext uri="{BB962C8B-B14F-4D97-AF65-F5344CB8AC3E}">
        <p14:creationId xmlns:p14="http://schemas.microsoft.com/office/powerpoint/2010/main" val="540424184"/>
      </p:ext>
    </p:extLst>
  </p:cSld>
  <p:clrMap bg1="lt1" tx1="dk1" bg2="lt2" tx2="dk2" accent1="accent1" accent2="accent2" accent3="accent3" accent4="accent4" accent5="accent5" accent6="accent6" hlink="hlink" folHlink="folHlink"/>
  <p:notesStyle>
    <a:lvl1pPr marL="0" algn="l" defTabSz="914064" rtl="0" eaLnBrk="1" latinLnBrk="0" hangingPunct="1">
      <a:defRPr sz="1200" kern="1200">
        <a:solidFill>
          <a:schemeClr val="tx1"/>
        </a:solidFill>
        <a:latin typeface="+mn-lt"/>
        <a:ea typeface="+mn-ea"/>
        <a:cs typeface="+mn-cs"/>
      </a:defRPr>
    </a:lvl1pPr>
    <a:lvl2pPr marL="457031" algn="l" defTabSz="914064" rtl="0" eaLnBrk="1" latinLnBrk="0" hangingPunct="1">
      <a:defRPr sz="1200" kern="1200">
        <a:solidFill>
          <a:schemeClr val="tx1"/>
        </a:solidFill>
        <a:latin typeface="+mn-lt"/>
        <a:ea typeface="+mn-ea"/>
        <a:cs typeface="+mn-cs"/>
      </a:defRPr>
    </a:lvl2pPr>
    <a:lvl3pPr marL="914064" algn="l" defTabSz="914064" rtl="0" eaLnBrk="1" latinLnBrk="0" hangingPunct="1">
      <a:defRPr sz="1200" kern="1200">
        <a:solidFill>
          <a:schemeClr val="tx1"/>
        </a:solidFill>
        <a:latin typeface="+mn-lt"/>
        <a:ea typeface="+mn-ea"/>
        <a:cs typeface="+mn-cs"/>
      </a:defRPr>
    </a:lvl3pPr>
    <a:lvl4pPr marL="1371097" algn="l" defTabSz="914064" rtl="0" eaLnBrk="1" latinLnBrk="0" hangingPunct="1">
      <a:defRPr sz="1200" kern="1200">
        <a:solidFill>
          <a:schemeClr val="tx1"/>
        </a:solidFill>
        <a:latin typeface="+mn-lt"/>
        <a:ea typeface="+mn-ea"/>
        <a:cs typeface="+mn-cs"/>
      </a:defRPr>
    </a:lvl4pPr>
    <a:lvl5pPr marL="1828127" algn="l" defTabSz="914064" rtl="0" eaLnBrk="1" latinLnBrk="0" hangingPunct="1">
      <a:defRPr sz="1200" kern="1200">
        <a:solidFill>
          <a:schemeClr val="tx1"/>
        </a:solidFill>
        <a:latin typeface="+mn-lt"/>
        <a:ea typeface="+mn-ea"/>
        <a:cs typeface="+mn-cs"/>
      </a:defRPr>
    </a:lvl5pPr>
    <a:lvl6pPr marL="2285159" algn="l" defTabSz="914064" rtl="0" eaLnBrk="1" latinLnBrk="0" hangingPunct="1">
      <a:defRPr sz="1200" kern="1200">
        <a:solidFill>
          <a:schemeClr val="tx1"/>
        </a:solidFill>
        <a:latin typeface="+mn-lt"/>
        <a:ea typeface="+mn-ea"/>
        <a:cs typeface="+mn-cs"/>
      </a:defRPr>
    </a:lvl6pPr>
    <a:lvl7pPr marL="2742191" algn="l" defTabSz="914064" rtl="0" eaLnBrk="1" latinLnBrk="0" hangingPunct="1">
      <a:defRPr sz="1200" kern="1200">
        <a:solidFill>
          <a:schemeClr val="tx1"/>
        </a:solidFill>
        <a:latin typeface="+mn-lt"/>
        <a:ea typeface="+mn-ea"/>
        <a:cs typeface="+mn-cs"/>
      </a:defRPr>
    </a:lvl7pPr>
    <a:lvl8pPr marL="3199225" algn="l" defTabSz="914064" rtl="0" eaLnBrk="1" latinLnBrk="0" hangingPunct="1">
      <a:defRPr sz="1200" kern="1200">
        <a:solidFill>
          <a:schemeClr val="tx1"/>
        </a:solidFill>
        <a:latin typeface="+mn-lt"/>
        <a:ea typeface="+mn-ea"/>
        <a:cs typeface="+mn-cs"/>
      </a:defRPr>
    </a:lvl8pPr>
    <a:lvl9pPr marL="3656256" algn="l" defTabSz="9140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12</a:t>
            </a:fld>
            <a:endParaRPr lang="zh-CN" altLang="en-US"/>
          </a:p>
        </p:txBody>
      </p:sp>
    </p:spTree>
    <p:extLst>
      <p:ext uri="{BB962C8B-B14F-4D97-AF65-F5344CB8AC3E}">
        <p14:creationId xmlns:p14="http://schemas.microsoft.com/office/powerpoint/2010/main" val="54347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6" y="2130440"/>
            <a:ext cx="10360501" cy="1470023"/>
          </a:xfrm>
        </p:spPr>
        <p:txBody>
          <a:bodyPr/>
          <a:lstStyle/>
          <a:p>
            <a:r>
              <a:rPr lang="zh-CN" altLang="en-US"/>
              <a:t>单击此处编辑母版标题样式</a:t>
            </a:r>
          </a:p>
        </p:txBody>
      </p:sp>
      <p:sp>
        <p:nvSpPr>
          <p:cNvPr id="3" name="副标题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031" indent="0" algn="ctr">
              <a:buNone/>
              <a:defRPr>
                <a:solidFill>
                  <a:schemeClr val="tx1">
                    <a:tint val="75000"/>
                  </a:schemeClr>
                </a:solidFill>
              </a:defRPr>
            </a:lvl2pPr>
            <a:lvl3pPr marL="914064" indent="0" algn="ctr">
              <a:buNone/>
              <a:defRPr>
                <a:solidFill>
                  <a:schemeClr val="tx1">
                    <a:tint val="75000"/>
                  </a:schemeClr>
                </a:solidFill>
              </a:defRPr>
            </a:lvl3pPr>
            <a:lvl4pPr marL="1371097" indent="0" algn="ctr">
              <a:buNone/>
              <a:defRPr>
                <a:solidFill>
                  <a:schemeClr val="tx1">
                    <a:tint val="75000"/>
                  </a:schemeClr>
                </a:solidFill>
              </a:defRPr>
            </a:lvl4pPr>
            <a:lvl5pPr marL="1828127" indent="0" algn="ctr">
              <a:buNone/>
              <a:defRPr>
                <a:solidFill>
                  <a:schemeClr val="tx1">
                    <a:tint val="75000"/>
                  </a:schemeClr>
                </a:solidFill>
              </a:defRPr>
            </a:lvl5pPr>
            <a:lvl6pPr marL="2285159" indent="0" algn="ctr">
              <a:buNone/>
              <a:defRPr>
                <a:solidFill>
                  <a:schemeClr val="tx1">
                    <a:tint val="75000"/>
                  </a:schemeClr>
                </a:solidFill>
              </a:defRPr>
            </a:lvl6pPr>
            <a:lvl7pPr marL="2742191" indent="0" algn="ctr">
              <a:buNone/>
              <a:defRPr>
                <a:solidFill>
                  <a:schemeClr val="tx1">
                    <a:tint val="75000"/>
                  </a:schemeClr>
                </a:solidFill>
              </a:defRPr>
            </a:lvl7pPr>
            <a:lvl8pPr marL="3199225" indent="0" algn="ctr">
              <a:buNone/>
              <a:defRPr>
                <a:solidFill>
                  <a:schemeClr val="tx1">
                    <a:tint val="75000"/>
                  </a:schemeClr>
                </a:solidFill>
              </a:defRPr>
            </a:lvl8pPr>
            <a:lvl9pPr marL="3656256"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609441" y="241771"/>
            <a:ext cx="10969943" cy="634080"/>
          </a:xfrm>
          <a:prstGeom prst="rect">
            <a:avLst/>
          </a:prstGeom>
        </p:spPr>
        <p:txBody>
          <a:bodyPr vert="horz" lIns="91405" tIns="45703" rIns="91405" bIns="45703" rtlCol="0" anchor="ctr">
            <a:normAutofit/>
          </a:bodyPr>
          <a:lstStyle>
            <a:lvl1pPr>
              <a:defRPr sz="3100" b="0">
                <a:solidFill>
                  <a:srgbClr val="00B0F0"/>
                </a:solidFill>
              </a:defRPr>
            </a:lvl1pPr>
          </a:lstStyle>
          <a:p>
            <a:r>
              <a:rPr lang="zh-CN" altLang="en-US" dirty="0"/>
              <a:t>单击此处编辑母版标题样式</a:t>
            </a:r>
          </a:p>
        </p:txBody>
      </p:sp>
      <p:sp>
        <p:nvSpPr>
          <p:cNvPr id="6" name="文本占位符 2"/>
          <p:cNvSpPr>
            <a:spLocks noGrp="1"/>
          </p:cNvSpPr>
          <p:nvPr>
            <p:ph idx="1"/>
          </p:nvPr>
        </p:nvSpPr>
        <p:spPr>
          <a:xfrm>
            <a:off x="609441" y="1091882"/>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Shape 54"/>
          <p:cNvSpPr/>
          <p:nvPr userDrawn="1"/>
        </p:nvSpPr>
        <p:spPr>
          <a:xfrm>
            <a:off x="0" y="156983"/>
            <a:ext cx="201476" cy="603856"/>
          </a:xfrm>
          <a:prstGeom prst="rect">
            <a:avLst/>
          </a:prstGeom>
          <a:solidFill>
            <a:srgbClr val="00BEF3"/>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4" name="Shape 75"/>
          <p:cNvSpPr/>
          <p:nvPr userDrawn="1"/>
        </p:nvSpPr>
        <p:spPr>
          <a:xfrm rot="10800000">
            <a:off x="207726" y="173322"/>
            <a:ext cx="603737" cy="603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8" name="标题 35"/>
          <p:cNvSpPr>
            <a:spLocks noGrp="1"/>
          </p:cNvSpPr>
          <p:nvPr>
            <p:ph type="title"/>
          </p:nvPr>
        </p:nvSpPr>
        <p:spPr>
          <a:xfrm>
            <a:off x="261764" y="155368"/>
            <a:ext cx="11521280" cy="605471"/>
          </a:xfrm>
          <a:prstGeom prst="rect">
            <a:avLst/>
          </a:prstGeom>
        </p:spPr>
        <p:txBody>
          <a:bodyPr anchor="ctr">
            <a:noAutofit/>
          </a:bodyPr>
          <a:lstStyle>
            <a:lvl1pPr>
              <a:defRPr sz="3000">
                <a:solidFill>
                  <a:srgbClr val="00BEF3"/>
                </a:solidFill>
                <a:latin typeface="Microsoft YaHei" charset="0"/>
                <a:ea typeface="Microsoft YaHei" charset="0"/>
                <a:cs typeface="Microsoft YaHei" charset="0"/>
              </a:defRPr>
            </a:lvl1pPr>
          </a:lstStyle>
          <a:p>
            <a:r>
              <a:rPr kumimoji="1" lang="zh-CN" altLang="en-US" dirty="0"/>
              <a:t>单击此处编辑母版标题样式</a:t>
            </a:r>
          </a:p>
        </p:txBody>
      </p:sp>
    </p:spTree>
    <p:extLst>
      <p:ext uri="{BB962C8B-B14F-4D97-AF65-F5344CB8AC3E}">
        <p14:creationId xmlns:p14="http://schemas.microsoft.com/office/powerpoint/2010/main" val="652225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74643"/>
            <a:ext cx="10969943" cy="634080"/>
          </a:xfrm>
          <a:prstGeom prst="rect">
            <a:avLst/>
          </a:prstGeom>
        </p:spPr>
        <p:txBody>
          <a:bodyPr vert="horz" lIns="91405" tIns="45703" rIns="91405" bIns="45703" rtlCol="0" anchor="ctr">
            <a:normAutofit/>
          </a:bodyPr>
          <a:lstStyle/>
          <a:p>
            <a:r>
              <a:rPr lang="zh-CN" altLang="en-US"/>
              <a:t>单击此处编辑母版标题样式</a:t>
            </a:r>
          </a:p>
        </p:txBody>
      </p:sp>
      <p:sp>
        <p:nvSpPr>
          <p:cNvPr id="3" name="文本占位符 2"/>
          <p:cNvSpPr>
            <a:spLocks noGrp="1"/>
          </p:cNvSpPr>
          <p:nvPr>
            <p:ph type="body" idx="1"/>
          </p:nvPr>
        </p:nvSpPr>
        <p:spPr>
          <a:xfrm>
            <a:off x="609441" y="1124747"/>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441" y="6356366"/>
            <a:ext cx="2844059" cy="365123"/>
          </a:xfrm>
          <a:prstGeom prst="rect">
            <a:avLst/>
          </a:prstGeom>
        </p:spPr>
        <p:txBody>
          <a:bodyPr vert="horz" lIns="91405" tIns="45703" rIns="91405" bIns="45703" rtlCol="0" anchor="ctr"/>
          <a:lstStyle>
            <a:lvl1pPr algn="l">
              <a:defRPr sz="1200">
                <a:solidFill>
                  <a:schemeClr val="tx1">
                    <a:tint val="75000"/>
                  </a:schemeClr>
                </a:solidFill>
              </a:defRPr>
            </a:lvl1pPr>
          </a:lstStyle>
          <a:p>
            <a:fld id="{530820CF-B880-4189-942D-D702A7CBA730}" type="datetimeFigureOut">
              <a:rPr lang="zh-CN" altLang="en-US" smtClean="0"/>
              <a:pPr/>
              <a:t>2019/9/7</a:t>
            </a:fld>
            <a:endParaRPr lang="zh-CN" altLang="en-US"/>
          </a:p>
        </p:txBody>
      </p:sp>
      <p:sp>
        <p:nvSpPr>
          <p:cNvPr id="5" name="页脚占位符 4"/>
          <p:cNvSpPr>
            <a:spLocks noGrp="1"/>
          </p:cNvSpPr>
          <p:nvPr>
            <p:ph type="ftr" sz="quarter" idx="3"/>
          </p:nvPr>
        </p:nvSpPr>
        <p:spPr>
          <a:xfrm>
            <a:off x="4164519" y="6356366"/>
            <a:ext cx="3859795" cy="365123"/>
          </a:xfrm>
          <a:prstGeom prst="rect">
            <a:avLst/>
          </a:prstGeom>
        </p:spPr>
        <p:txBody>
          <a:bodyPr vert="horz" lIns="91405" tIns="45703" rIns="91405" bIns="45703"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5326" y="6356366"/>
            <a:ext cx="2844059" cy="365123"/>
          </a:xfrm>
          <a:prstGeom prst="rect">
            <a:avLst/>
          </a:prstGeom>
        </p:spPr>
        <p:txBody>
          <a:bodyPr vert="horz" lIns="91405" tIns="45703" rIns="91405" bIns="45703"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7" r:id="rId3"/>
  </p:sldLayoutIdLst>
  <p:transition>
    <p:dissolve/>
  </p:transition>
  <p:txStyles>
    <p:titleStyle>
      <a:lvl1pPr algn="l" defTabSz="914064" rtl="0" eaLnBrk="1" latinLnBrk="0" hangingPunct="1">
        <a:spcBef>
          <a:spcPct val="0"/>
        </a:spcBef>
        <a:buNone/>
        <a:defRPr sz="3100" kern="1200">
          <a:solidFill>
            <a:srgbClr val="00B0F0"/>
          </a:solidFill>
          <a:latin typeface="微软雅黑" panose="020B0503020204020204" pitchFamily="34" charset="-122"/>
          <a:ea typeface="微软雅黑" panose="020B0503020204020204" pitchFamily="34" charset="-122"/>
          <a:cs typeface="+mj-cs"/>
        </a:defRPr>
      </a:lvl1pPr>
    </p:titleStyle>
    <p:body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161" y="1772816"/>
            <a:ext cx="10580851" cy="2232248"/>
          </a:xfrm>
        </p:spPr>
        <p:txBody>
          <a:bodyPr>
            <a:normAutofit/>
          </a:bodyPr>
          <a:lstStyle/>
          <a:p>
            <a:pPr algn="ctr"/>
            <a:r>
              <a:rPr lang="zh-CN" altLang="en-US" dirty="0"/>
              <a:t>从</a:t>
            </a:r>
            <a:r>
              <a:rPr lang="en-US" altLang="zh-CN" dirty="0"/>
              <a:t>Kaggle</a:t>
            </a:r>
            <a:r>
              <a:rPr lang="zh-CN" altLang="en-US" dirty="0"/>
              <a:t>比赛深入数据科学</a:t>
            </a:r>
            <a:br>
              <a:rPr lang="en-US" altLang="zh-CN" dirty="0"/>
            </a:br>
            <a:br>
              <a:rPr lang="en-US" altLang="zh-CN" dirty="0"/>
            </a:br>
            <a:r>
              <a:rPr lang="en-US" altLang="zh-CN" dirty="0"/>
              <a:t>——</a:t>
            </a:r>
            <a:r>
              <a:rPr lang="zh-CN" altLang="en-US" dirty="0"/>
              <a:t>线性回归的目标函数</a:t>
            </a:r>
            <a:endParaRPr lang="zh-CN" altLang="zh-CN" dirty="0"/>
          </a:p>
        </p:txBody>
      </p:sp>
      <p:grpSp>
        <p:nvGrpSpPr>
          <p:cNvPr id="3" name="组合 2"/>
          <p:cNvGrpSpPr/>
          <p:nvPr/>
        </p:nvGrpSpPr>
        <p:grpSpPr>
          <a:xfrm>
            <a:off x="1" y="4941168"/>
            <a:ext cx="12188825" cy="1916832"/>
            <a:chOff x="1" y="3861048"/>
            <a:chExt cx="12188825" cy="2996952"/>
          </a:xfrm>
        </p:grpSpPr>
        <p:sp>
          <p:nvSpPr>
            <p:cNvPr id="4" name="矩形 3"/>
            <p:cNvSpPr/>
            <p:nvPr/>
          </p:nvSpPr>
          <p:spPr>
            <a:xfrm>
              <a:off x="1" y="3861048"/>
              <a:ext cx="12188825" cy="29969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副标题 4"/>
            <p:cNvSpPr txBox="1"/>
            <p:nvPr/>
          </p:nvSpPr>
          <p:spPr bwMode="auto">
            <a:xfrm>
              <a:off x="2926060" y="4293096"/>
              <a:ext cx="6530637" cy="1956715"/>
            </a:xfrm>
            <a:prstGeom prst="rect">
              <a:avLst/>
            </a:prstGeom>
            <a:noFill/>
            <a:ln w="9525">
              <a:noFill/>
              <a:miter lim="800000"/>
            </a:ln>
          </p:spPr>
          <p:txBody>
            <a:bodyPr vert="horz" wrap="square" lIns="91440" tIns="45720" rIns="91440" bIns="45720" numCol="1" anchor="t" anchorCtr="0" compatLnSpc="1"/>
            <a:lstStyle/>
            <a:p>
              <a:pPr algn="ctr" eaLnBrk="0" hangingPunct="0">
                <a:spcBef>
                  <a:spcPct val="20000"/>
                </a:spcBef>
                <a:defRPr/>
              </a:pPr>
              <a:endParaRPr lang="en-US" altLang="zh-CN" sz="2400" b="1" kern="0" dirty="0">
                <a:solidFill>
                  <a:schemeClr val="bg1"/>
                </a:solidFill>
                <a:latin typeface="微软雅黑" pitchFamily="34" charset="-122"/>
                <a:ea typeface="微软雅黑" pitchFamily="34" charset="-122"/>
              </a:endParaRPr>
            </a:p>
            <a:p>
              <a:pPr algn="ctr" eaLnBrk="0" hangingPunct="0">
                <a:spcBef>
                  <a:spcPct val="20000"/>
                </a:spcBef>
                <a:defRPr/>
              </a:pPr>
              <a:r>
                <a:rPr lang="zh-CN" altLang="en-US" sz="2400" b="1" kern="0" dirty="0">
                  <a:solidFill>
                    <a:schemeClr val="bg1"/>
                  </a:solidFill>
                  <a:latin typeface="微软雅黑" pitchFamily="34" charset="-122"/>
                  <a:ea typeface="微软雅黑" pitchFamily="34" charset="-122"/>
                </a:rPr>
                <a:t>臧老师</a:t>
              </a:r>
              <a:endParaRPr lang="en-US" altLang="zh-CN" sz="2400" b="1" kern="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78945092"/>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：正态分布的极大似然估计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正态分布，</a:t>
            </a:r>
            <a:r>
              <a:rPr lang="en-US" altLang="zh-CN" sz="2400" dirty="0">
                <a:latin typeface="Cambria" panose="02040503050406030204" pitchFamily="18" charset="0"/>
                <a:ea typeface="Cambria" panose="02040503050406030204" pitchFamily="18" charset="0"/>
              </a:rPr>
              <a:t>N(mean, variance)</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个样本，所有样本的取值均已知</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a:t>
            </a:r>
            <a:r>
              <a:rPr lang="en-US" altLang="zh-CN" sz="2400" dirty="0">
                <a:latin typeface="Cambria" panose="02040503050406030204" pitchFamily="18" charset="0"/>
                <a:ea typeface="Cambria" panose="02040503050406030204" pitchFamily="18" charset="0"/>
              </a:rPr>
              <a:t>mean</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FCCAED7-5601-493C-9BAB-86C20DA899DF}"/>
              </a:ext>
            </a:extLst>
          </p:cNvPr>
          <p:cNvPicPr>
            <a:picLocks noChangeAspect="1"/>
          </p:cNvPicPr>
          <p:nvPr/>
        </p:nvPicPr>
        <p:blipFill>
          <a:blip r:embed="rId2"/>
          <a:stretch>
            <a:fillRect/>
          </a:stretch>
        </p:blipFill>
        <p:spPr>
          <a:xfrm>
            <a:off x="1629916" y="3346482"/>
            <a:ext cx="3705225" cy="962025"/>
          </a:xfrm>
          <a:prstGeom prst="rect">
            <a:avLst/>
          </a:prstGeom>
        </p:spPr>
      </p:pic>
    </p:spTree>
    <p:extLst>
      <p:ext uri="{BB962C8B-B14F-4D97-AF65-F5344CB8AC3E}">
        <p14:creationId xmlns:p14="http://schemas.microsoft.com/office/powerpoint/2010/main" val="225757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：线性回归的极大似然估计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正态分布，</a:t>
            </a:r>
            <a:r>
              <a:rPr lang="en-US" altLang="zh-CN" sz="2400" dirty="0">
                <a:latin typeface="Cambria" panose="02040503050406030204" pitchFamily="18" charset="0"/>
                <a:ea typeface="Cambria" panose="02040503050406030204" pitchFamily="18" charset="0"/>
              </a:rPr>
              <a:t>N(β1X1+β2X2+…+β</a:t>
            </a:r>
            <a:r>
              <a:rPr lang="en-US" altLang="zh-CN" sz="2400" dirty="0" err="1">
                <a:latin typeface="Cambria" panose="02040503050406030204" pitchFamily="18" charset="0"/>
                <a:ea typeface="Cambria" panose="02040503050406030204" pitchFamily="18" charset="0"/>
              </a:rPr>
              <a:t>nXn</a:t>
            </a:r>
            <a:r>
              <a:rPr lang="en-US" altLang="zh-CN" sz="2400" dirty="0">
                <a:latin typeface="Cambria" panose="02040503050406030204" pitchFamily="18" charset="0"/>
                <a:ea typeface="Cambria" panose="02040503050406030204" pitchFamily="18" charset="0"/>
              </a:rPr>
              <a:t>, variance)</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个样本，所有样本的取值均已知</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a:t>
            </a:r>
            <a:r>
              <a:rPr lang="en-US" altLang="zh-CN" sz="2400" dirty="0">
                <a:latin typeface="Cambria" panose="02040503050406030204" pitchFamily="18" charset="0"/>
                <a:ea typeface="Cambria" panose="02040503050406030204" pitchFamily="18" charset="0"/>
              </a:rPr>
              <a:t>β1</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β2</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βn</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FCCAED7-5601-493C-9BAB-86C20DA899DF}"/>
              </a:ext>
            </a:extLst>
          </p:cNvPr>
          <p:cNvPicPr>
            <a:picLocks noChangeAspect="1"/>
          </p:cNvPicPr>
          <p:nvPr/>
        </p:nvPicPr>
        <p:blipFill>
          <a:blip r:embed="rId2"/>
          <a:stretch>
            <a:fillRect/>
          </a:stretch>
        </p:blipFill>
        <p:spPr>
          <a:xfrm>
            <a:off x="1629916" y="3346482"/>
            <a:ext cx="3705225" cy="962025"/>
          </a:xfrm>
          <a:prstGeom prst="rect">
            <a:avLst/>
          </a:prstGeom>
        </p:spPr>
      </p:pic>
    </p:spTree>
    <p:extLst>
      <p:ext uri="{BB962C8B-B14F-4D97-AF65-F5344CB8AC3E}">
        <p14:creationId xmlns:p14="http://schemas.microsoft.com/office/powerpoint/2010/main" val="258466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4. </a:t>
            </a:r>
            <a:r>
              <a:rPr kumimoji="1" lang="zh-CN" altLang="en-US" dirty="0"/>
              <a:t>在极大似然法的框架下理解最小二乘法</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4037" y="1023045"/>
            <a:ext cx="10736212" cy="504056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线性回归的极大似然法：</a:t>
            </a:r>
            <a:r>
              <a:rPr lang="zh-CN" altLang="en-US" sz="2400" dirty="0">
                <a:latin typeface="+mj-ea"/>
                <a:ea typeface="+mj-ea"/>
              </a:rPr>
              <a:t>在数据集给定的情况下，找出使该数据集发生的可能性最大的模型参数</a:t>
            </a:r>
            <a:endParaRPr lang="en-US" altLang="zh-CN" sz="2400" dirty="0">
              <a:solidFill>
                <a:prstClr val="black"/>
              </a:solidFill>
              <a:latin typeface="+mj-ea"/>
              <a:ea typeface="+mj-ea"/>
            </a:endParaRPr>
          </a:p>
          <a:p>
            <a:pPr marL="0" indent="0">
              <a:buNone/>
              <a:defRPr/>
            </a:pPr>
            <a:r>
              <a:rPr lang="zh-CN" altLang="en-US" sz="2400" dirty="0">
                <a:solidFill>
                  <a:prstClr val="black"/>
                </a:solidFill>
                <a:latin typeface="宋体" panose="02010600030101010101" pitchFamily="2" charset="-122"/>
                <a:ea typeface="宋体" panose="02010600030101010101" pitchFamily="2" charset="-122"/>
              </a:rPr>
              <a:t>一组</a:t>
            </a:r>
            <a:r>
              <a:rPr lang="en-US" altLang="zh-CN" sz="2400" dirty="0">
                <a:solidFill>
                  <a:prstClr val="black"/>
                </a:solidFill>
                <a:latin typeface="Cambria" panose="02040503050406030204" pitchFamily="18" charset="0"/>
                <a:ea typeface="Cambria" panose="02040503050406030204" pitchFamily="18" charset="0"/>
              </a:rPr>
              <a:t>β1</a:t>
            </a:r>
            <a:r>
              <a:rPr lang="zh-CN" altLang="en-US" sz="2400" dirty="0">
                <a:solidFill>
                  <a:prstClr val="black"/>
                </a:solidFill>
                <a:latin typeface="Cambria" panose="02040503050406030204" pitchFamily="18" charset="0"/>
                <a:ea typeface="宋体" panose="02010600030101010101" pitchFamily="2" charset="-122"/>
              </a:rPr>
              <a:t>、</a:t>
            </a:r>
            <a:r>
              <a:rPr lang="en-US" altLang="zh-CN" sz="2400" dirty="0">
                <a:solidFill>
                  <a:prstClr val="black"/>
                </a:solidFill>
                <a:latin typeface="Cambria" panose="02040503050406030204" pitchFamily="18" charset="0"/>
                <a:ea typeface="Cambria" panose="02040503050406030204" pitchFamily="18" charset="0"/>
              </a:rPr>
              <a:t>β2</a:t>
            </a:r>
            <a:r>
              <a:rPr lang="zh-CN" altLang="en-US" sz="2400" dirty="0">
                <a:solidFill>
                  <a:prstClr val="black"/>
                </a:solidFill>
                <a:latin typeface="Cambria" panose="02040503050406030204" pitchFamily="18" charset="0"/>
                <a:ea typeface="宋体" panose="02010600030101010101" pitchFamily="2" charset="-122"/>
              </a:rPr>
              <a:t>、</a:t>
            </a:r>
            <a:r>
              <a:rPr lang="en-US" altLang="zh-CN" sz="2400" dirty="0">
                <a:solidFill>
                  <a:prstClr val="black"/>
                </a:solidFill>
                <a:latin typeface="Cambria" panose="02040503050406030204" pitchFamily="18" charset="0"/>
                <a:ea typeface="Cambria" panose="02040503050406030204" pitchFamily="18" charset="0"/>
              </a:rPr>
              <a:t>...</a:t>
            </a:r>
            <a:r>
              <a:rPr lang="zh-CN" altLang="en-US" sz="2400" dirty="0">
                <a:solidFill>
                  <a:prstClr val="black"/>
                </a:solidFill>
                <a:latin typeface="Cambria" panose="02040503050406030204" pitchFamily="18" charset="0"/>
                <a:ea typeface="宋体" panose="02010600030101010101" pitchFamily="2" charset="-122"/>
              </a:rPr>
              <a:t>、</a:t>
            </a:r>
            <a:r>
              <a:rPr lang="en-US" altLang="zh-CN" sz="2400" dirty="0">
                <a:solidFill>
                  <a:prstClr val="black"/>
                </a:solidFill>
                <a:latin typeface="Cambria" panose="02040503050406030204" pitchFamily="18" charset="0"/>
                <a:ea typeface="Cambria" panose="02040503050406030204" pitchFamily="18" charset="0"/>
              </a:rPr>
              <a:t>βn</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mj-ea"/>
              <a:ea typeface="+mj-ea"/>
            </a:endParaRPr>
          </a:p>
          <a:p>
            <a:pPr marL="0" indent="0">
              <a:buNone/>
              <a:defRPr/>
            </a:pPr>
            <a:r>
              <a:rPr lang="zh-CN" altLang="en-US" sz="2400" dirty="0">
                <a:latin typeface="黑体" panose="02010609060101010101" pitchFamily="49" charset="-122"/>
                <a:ea typeface="黑体" panose="02010609060101010101" pitchFamily="49" charset="-122"/>
              </a:rPr>
              <a:t>在正态分布假设下，极大似然法等价于最小二乘法</a:t>
            </a: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黑体" panose="02010609060101010101" pitchFamily="49" charset="-122"/>
                <a:ea typeface="黑体" panose="02010609060101010101" pitchFamily="49" charset="-122"/>
              </a:rPr>
              <a:t>（回答了之前的问题：为什么线性模型选择均方误差作为优化目标）</a:t>
            </a:r>
            <a:endParaRPr lang="en-US" altLang="zh-CN" sz="2400" dirty="0">
              <a:latin typeface="黑体" panose="02010609060101010101" pitchFamily="49" charset="-122"/>
              <a:ea typeface="黑体" panose="02010609060101010101" pitchFamily="49" charset="-122"/>
            </a:endParaRPr>
          </a:p>
          <a:p>
            <a:pPr marL="0" indent="0">
              <a:buNone/>
              <a:defRPr/>
            </a:pPr>
            <a:endParaRPr lang="en-US" altLang="zh-CN" sz="2400" dirty="0">
              <a:latin typeface="+mj-ea"/>
              <a:ea typeface="+mj-ea"/>
            </a:endParaRPr>
          </a:p>
          <a:p>
            <a:pPr marL="0" indent="0">
              <a:buNone/>
              <a:defRPr/>
            </a:pPr>
            <a:r>
              <a:rPr lang="zh-CN" altLang="en-US" sz="2400" dirty="0">
                <a:latin typeface="+mj-ea"/>
                <a:ea typeface="+mj-ea"/>
              </a:rPr>
              <a:t>正态分布概率密度函数：</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黑体" panose="02010609060101010101" pitchFamily="49" charset="-122"/>
                <a:ea typeface="黑体" panose="02010609060101010101" pitchFamily="49" charset="-122"/>
              </a:rPr>
              <a:t>推导思路：</a:t>
            </a:r>
            <a:r>
              <a:rPr lang="zh-CN" altLang="en-US" sz="2400" dirty="0">
                <a:latin typeface="+mj-ea"/>
                <a:ea typeface="+mj-ea"/>
              </a:rPr>
              <a:t>最大化         </a:t>
            </a:r>
            <a:r>
              <a:rPr lang="zh-CN" altLang="en-US" sz="2400" dirty="0">
                <a:solidFill>
                  <a:prstClr val="black"/>
                </a:solidFill>
                <a:latin typeface="宋体" panose="02010600030101010101" pitchFamily="2" charset="-122"/>
                <a:ea typeface="宋体" panose="02010600030101010101" pitchFamily="2" charset="-122"/>
              </a:rPr>
              <a:t>→</a:t>
            </a:r>
            <a:r>
              <a:rPr lang="zh-CN" altLang="en-US" sz="2400" dirty="0">
                <a:latin typeface="+mj-ea"/>
                <a:ea typeface="+mj-ea"/>
              </a:rPr>
              <a:t> 最大化          →最小化</a:t>
            </a:r>
            <a:endParaRPr lang="en-US" altLang="zh-CN" sz="2400" dirty="0">
              <a:latin typeface="+mj-ea"/>
              <a:ea typeface="+mj-ea"/>
            </a:endParaRPr>
          </a:p>
        </p:txBody>
      </p:sp>
      <p:pic>
        <p:nvPicPr>
          <p:cNvPr id="3" name="图片 2">
            <a:extLst>
              <a:ext uri="{FF2B5EF4-FFF2-40B4-BE49-F238E27FC236}">
                <a16:creationId xmlns:a16="http://schemas.microsoft.com/office/drawing/2014/main" id="{39B10392-FAF1-44E2-A1D2-95730E35CD81}"/>
              </a:ext>
            </a:extLst>
          </p:cNvPr>
          <p:cNvPicPr>
            <a:picLocks noChangeAspect="1"/>
          </p:cNvPicPr>
          <p:nvPr/>
        </p:nvPicPr>
        <p:blipFill>
          <a:blip r:embed="rId3"/>
          <a:stretch>
            <a:fillRect/>
          </a:stretch>
        </p:blipFill>
        <p:spPr>
          <a:xfrm>
            <a:off x="1629916" y="4725144"/>
            <a:ext cx="3705225" cy="962025"/>
          </a:xfrm>
          <a:prstGeom prst="rect">
            <a:avLst/>
          </a:prstGeom>
        </p:spPr>
      </p:pic>
      <p:pic>
        <p:nvPicPr>
          <p:cNvPr id="4" name="图片 3">
            <a:extLst>
              <a:ext uri="{FF2B5EF4-FFF2-40B4-BE49-F238E27FC236}">
                <a16:creationId xmlns:a16="http://schemas.microsoft.com/office/drawing/2014/main" id="{99096F26-95E6-4DA9-8BC2-AC08B0843671}"/>
              </a:ext>
            </a:extLst>
          </p:cNvPr>
          <p:cNvPicPr>
            <a:picLocks noChangeAspect="1"/>
          </p:cNvPicPr>
          <p:nvPr/>
        </p:nvPicPr>
        <p:blipFill rotWithShape="1">
          <a:blip r:embed="rId4"/>
          <a:srcRect l="9178"/>
          <a:stretch/>
        </p:blipFill>
        <p:spPr>
          <a:xfrm>
            <a:off x="3023104" y="6022225"/>
            <a:ext cx="1240294" cy="741066"/>
          </a:xfrm>
          <a:prstGeom prst="rect">
            <a:avLst/>
          </a:prstGeom>
        </p:spPr>
      </p:pic>
      <p:pic>
        <p:nvPicPr>
          <p:cNvPr id="5" name="图片 4">
            <a:extLst>
              <a:ext uri="{FF2B5EF4-FFF2-40B4-BE49-F238E27FC236}">
                <a16:creationId xmlns:a16="http://schemas.microsoft.com/office/drawing/2014/main" id="{B9DBC52D-3B9C-4C95-A36A-1DDD9D3B729F}"/>
              </a:ext>
            </a:extLst>
          </p:cNvPr>
          <p:cNvPicPr>
            <a:picLocks noChangeAspect="1"/>
          </p:cNvPicPr>
          <p:nvPr/>
        </p:nvPicPr>
        <p:blipFill rotWithShape="1">
          <a:blip r:embed="rId5"/>
          <a:srcRect l="8666" b="2918"/>
          <a:stretch/>
        </p:blipFill>
        <p:spPr>
          <a:xfrm>
            <a:off x="5842143" y="6029934"/>
            <a:ext cx="1444366" cy="741066"/>
          </a:xfrm>
          <a:prstGeom prst="rect">
            <a:avLst/>
          </a:prstGeom>
        </p:spPr>
      </p:pic>
      <p:pic>
        <p:nvPicPr>
          <p:cNvPr id="6" name="图片 5">
            <a:extLst>
              <a:ext uri="{FF2B5EF4-FFF2-40B4-BE49-F238E27FC236}">
                <a16:creationId xmlns:a16="http://schemas.microsoft.com/office/drawing/2014/main" id="{A88ECA2B-8FFD-40D5-B025-84FD04669983}"/>
              </a:ext>
            </a:extLst>
          </p:cNvPr>
          <p:cNvPicPr>
            <a:picLocks noChangeAspect="1"/>
          </p:cNvPicPr>
          <p:nvPr/>
        </p:nvPicPr>
        <p:blipFill>
          <a:blip r:embed="rId6"/>
          <a:stretch>
            <a:fillRect/>
          </a:stretch>
        </p:blipFill>
        <p:spPr>
          <a:xfrm>
            <a:off x="8568921" y="6022225"/>
            <a:ext cx="1581419" cy="783923"/>
          </a:xfrm>
          <a:prstGeom prst="rect">
            <a:avLst/>
          </a:prstGeom>
        </p:spPr>
      </p:pic>
    </p:spTree>
    <p:extLst>
      <p:ext uri="{BB962C8B-B14F-4D97-AF65-F5344CB8AC3E}">
        <p14:creationId xmlns:p14="http://schemas.microsoft.com/office/powerpoint/2010/main" val="79857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5. </a:t>
            </a:r>
            <a:r>
              <a:rPr kumimoji="1" lang="zh-CN" altLang="en-US" dirty="0"/>
              <a:t>基于其他优化目标的线性回归</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784018"/>
            <a:ext cx="10736212" cy="473321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线性回归以均方误差作为优化目标，好处在于</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457200" indent="-457200">
              <a:buAutoNum type="arabicPeriod"/>
              <a:defRPr/>
            </a:pPr>
            <a:r>
              <a:rPr lang="zh-CN" altLang="en-US" sz="2400" dirty="0">
                <a:latin typeface="宋体" panose="02010600030101010101" pitchFamily="2" charset="-122"/>
                <a:ea typeface="宋体" panose="02010600030101010101" pitchFamily="2" charset="-122"/>
              </a:rPr>
              <a:t>均方误差方便求解（求导）</a:t>
            </a:r>
            <a:r>
              <a:rPr lang="en-US" altLang="zh-CN" sz="2400" dirty="0">
                <a:latin typeface="宋体" panose="02010600030101010101" pitchFamily="2" charset="-122"/>
                <a:ea typeface="宋体" panose="02010600030101010101" pitchFamily="2" charset="-122"/>
              </a:rPr>
              <a:t> </a:t>
            </a:r>
          </a:p>
          <a:p>
            <a:pPr marL="457200" indent="-457200">
              <a:buAutoNum type="arabicPeriod"/>
              <a:defRPr/>
            </a:pPr>
            <a:r>
              <a:rPr lang="zh-CN" altLang="en-US" sz="2400" dirty="0">
                <a:latin typeface="宋体" panose="02010600030101010101" pitchFamily="2" charset="-122"/>
                <a:ea typeface="宋体" panose="02010600030101010101" pitchFamily="2" charset="-122"/>
              </a:rPr>
              <a:t>均方误差有清晰的统计学解释（正态分布下的最大似然）</a:t>
            </a:r>
            <a:endParaRPr lang="en-US" altLang="zh-CN" sz="2400" dirty="0">
              <a:latin typeface="宋体" panose="02010600030101010101" pitchFamily="2" charset="-122"/>
              <a:ea typeface="宋体" panose="02010600030101010101" pitchFamily="2" charset="-122"/>
            </a:endParaRPr>
          </a:p>
          <a:p>
            <a:pPr marL="457200" indent="-457200">
              <a:buAutoNum type="arabicPeriod"/>
              <a:defRPr/>
            </a:pPr>
            <a:endParaRPr lang="en-US" altLang="zh-CN" sz="2400" dirty="0">
              <a:latin typeface="宋体" panose="02010600030101010101" pitchFamily="2" charset="-122"/>
              <a:ea typeface="宋体" panose="02010600030101010101" pitchFamily="2" charset="-122"/>
            </a:endParaRPr>
          </a:p>
          <a:p>
            <a:pPr marL="0" indent="0">
              <a:buNone/>
              <a:defRPr/>
            </a:pPr>
            <a:r>
              <a:rPr lang="zh-CN" altLang="en-US" sz="2400" dirty="0">
                <a:latin typeface="宋体" panose="02010600030101010101" pitchFamily="2" charset="-122"/>
                <a:ea typeface="宋体" panose="02010600030101010101" pitchFamily="2" charset="-122"/>
              </a:rPr>
              <a:t>当然也存在其他场景，不使用均方误差作为优化目标，例如：</a:t>
            </a:r>
            <a:endParaRPr lang="en-US" altLang="zh-CN" sz="2400" dirty="0">
              <a:latin typeface="宋体" panose="02010600030101010101" pitchFamily="2" charset="-122"/>
              <a:ea typeface="宋体" panose="02010600030101010101" pitchFamily="2" charset="-122"/>
            </a:endParaRPr>
          </a:p>
          <a:p>
            <a:pPr>
              <a:defRPr/>
            </a:pPr>
            <a:r>
              <a:rPr lang="zh-CN" altLang="en-US" sz="2400" dirty="0">
                <a:latin typeface="宋体" panose="02010600030101010101" pitchFamily="2" charset="-122"/>
                <a:ea typeface="宋体" panose="02010600030101010101" pitchFamily="2" charset="-122"/>
              </a:rPr>
              <a:t>中位数回归（</a:t>
            </a:r>
            <a:r>
              <a:rPr lang="en-US" altLang="zh-CN" sz="2400" dirty="0">
                <a:latin typeface="Cambria" panose="02040503050406030204" pitchFamily="18" charset="0"/>
                <a:ea typeface="Cambria" panose="02040503050406030204" pitchFamily="18" charset="0"/>
              </a:rPr>
              <a:t>Median Regression</a:t>
            </a:r>
            <a:r>
              <a:rPr lang="zh-CN" altLang="en-US" sz="2400" dirty="0">
                <a:latin typeface="宋体" panose="02010600030101010101" pitchFamily="2" charset="-122"/>
                <a:ea typeface="宋体" panose="02010600030101010101" pitchFamily="2" charset="-122"/>
              </a:rPr>
              <a:t>）：以</a:t>
            </a:r>
            <a:r>
              <a:rPr lang="en-US" altLang="zh-CN" sz="2400" dirty="0">
                <a:latin typeface="Cambria" panose="02040503050406030204" pitchFamily="18" charset="0"/>
                <a:ea typeface="Cambria" panose="02040503050406030204" pitchFamily="18" charset="0"/>
              </a:rPr>
              <a:t>MAE</a:t>
            </a:r>
            <a:r>
              <a:rPr lang="zh-CN" altLang="en-US" sz="2400" dirty="0">
                <a:latin typeface="宋体" panose="02010600030101010101" pitchFamily="2" charset="-122"/>
                <a:ea typeface="宋体" panose="02010600030101010101" pitchFamily="2" charset="-122"/>
              </a:rPr>
              <a:t>为优化目标</a:t>
            </a:r>
            <a:endParaRPr lang="en-US" altLang="zh-CN" sz="2400" dirty="0">
              <a:latin typeface="宋体" panose="02010600030101010101" pitchFamily="2" charset="-122"/>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分位数回归（</a:t>
            </a:r>
            <a:r>
              <a:rPr lang="en-US" altLang="zh-CN" sz="2400" dirty="0">
                <a:latin typeface="Cambria" panose="02040503050406030204" pitchFamily="18" charset="0"/>
                <a:ea typeface="Cambria" panose="02040503050406030204" pitchFamily="18" charset="0"/>
              </a:rPr>
              <a:t>Quantile Regression</a:t>
            </a:r>
            <a:r>
              <a:rPr lang="zh-CN" altLang="en-US" sz="2400" dirty="0">
                <a:latin typeface="Cambria" panose="02040503050406030204" pitchFamily="18" charset="0"/>
                <a:ea typeface="宋体" panose="02010600030101010101" pitchFamily="2" charset="-122"/>
              </a:rPr>
              <a:t>）：以</a:t>
            </a:r>
            <a:r>
              <a:rPr lang="en-US" altLang="zh-CN" sz="2400" dirty="0">
                <a:latin typeface="Cambria" panose="02040503050406030204" pitchFamily="18" charset="0"/>
                <a:ea typeface="Cambria" panose="02040503050406030204" pitchFamily="18" charset="0"/>
              </a:rPr>
              <a:t>Quantile Loss</a:t>
            </a:r>
            <a:r>
              <a:rPr lang="zh-CN" altLang="en-US" sz="2400" dirty="0">
                <a:latin typeface="Cambria" panose="02040503050406030204" pitchFamily="18" charset="0"/>
                <a:ea typeface="宋体" panose="02010600030101010101" pitchFamily="2" charset="-122"/>
              </a:rPr>
              <a:t>为优化目标</a:t>
            </a:r>
            <a:endParaRPr lang="en-US" altLang="zh-CN" sz="2400" dirty="0">
              <a:latin typeface="Cambria" panose="02040503050406030204" pitchFamily="18" charset="0"/>
              <a:ea typeface="Cambria" panose="02040503050406030204" pitchFamily="18" charset="0"/>
            </a:endParaRPr>
          </a:p>
          <a:p>
            <a:pPr>
              <a:defRPr/>
            </a:pPr>
            <a:r>
              <a:rPr lang="en-US" altLang="zh-CN" sz="2400" dirty="0">
                <a:latin typeface="Cambria" panose="02040503050406030204" pitchFamily="18" charset="0"/>
                <a:ea typeface="Cambria" panose="02040503050406030204" pitchFamily="18" charset="0"/>
              </a:rPr>
              <a:t>Huber Regression</a:t>
            </a:r>
            <a:r>
              <a:rPr lang="zh-CN" altLang="en-US" sz="2400" dirty="0">
                <a:latin typeface="Cambria" panose="02040503050406030204" pitchFamily="18" charset="0"/>
                <a:ea typeface="宋体" panose="02010600030101010101" pitchFamily="2" charset="-122"/>
              </a:rPr>
              <a:t>：以</a:t>
            </a:r>
            <a:r>
              <a:rPr lang="en-US" altLang="zh-CN" sz="2400" dirty="0">
                <a:latin typeface="Cambria" panose="02040503050406030204" pitchFamily="18" charset="0"/>
                <a:ea typeface="Cambria" panose="02040503050406030204" pitchFamily="18" charset="0"/>
              </a:rPr>
              <a:t>Huber Loss</a:t>
            </a:r>
            <a:r>
              <a:rPr lang="zh-CN" altLang="en-US" sz="2400" dirty="0">
                <a:latin typeface="Cambria" panose="02040503050406030204" pitchFamily="18" charset="0"/>
                <a:ea typeface="宋体" panose="02010600030101010101" pitchFamily="2" charset="-122"/>
              </a:rPr>
              <a:t>为优化目标</a:t>
            </a: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661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6. </a:t>
            </a:r>
            <a:r>
              <a:rPr kumimoji="1" lang="zh-CN" altLang="en-US" dirty="0"/>
              <a:t>中位数回归</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473321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中位数回归与普通的线性回归对比</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defRPr/>
            </a:pPr>
            <a:endParaRPr lang="en-US" altLang="zh-CN" sz="2400" dirty="0">
              <a:latin typeface="宋体" panose="02010600030101010101" pitchFamily="2" charset="-122"/>
              <a:ea typeface="宋体" panose="02010600030101010101" pitchFamily="2" charset="-122"/>
            </a:endParaRPr>
          </a:p>
        </p:txBody>
      </p:sp>
      <p:graphicFrame>
        <p:nvGraphicFramePr>
          <p:cNvPr id="3" name="表格 2">
            <a:extLst>
              <a:ext uri="{FF2B5EF4-FFF2-40B4-BE49-F238E27FC236}">
                <a16:creationId xmlns:a16="http://schemas.microsoft.com/office/drawing/2014/main" id="{7EB7B48C-53E6-42E4-A5F1-AA2A657FBAB9}"/>
              </a:ext>
            </a:extLst>
          </p:cNvPr>
          <p:cNvGraphicFramePr>
            <a:graphicFrameLocks noGrp="1"/>
          </p:cNvGraphicFramePr>
          <p:nvPr>
            <p:extLst>
              <p:ext uri="{D42A27DB-BD31-4B8C-83A1-F6EECF244321}">
                <p14:modId xmlns:p14="http://schemas.microsoft.com/office/powerpoint/2010/main" val="1816529246"/>
              </p:ext>
            </p:extLst>
          </p:nvPr>
        </p:nvGraphicFramePr>
        <p:xfrm>
          <a:off x="0" y="1484784"/>
          <a:ext cx="12188824" cy="5373215"/>
        </p:xfrm>
        <a:graphic>
          <a:graphicData uri="http://schemas.openxmlformats.org/drawingml/2006/table">
            <a:tbl>
              <a:tblPr firstRow="1" bandRow="1">
                <a:tableStyleId>{D27102A9-8310-4765-A935-A1911B00CA55}</a:tableStyleId>
              </a:tblPr>
              <a:tblGrid>
                <a:gridCol w="1341884">
                  <a:extLst>
                    <a:ext uri="{9D8B030D-6E8A-4147-A177-3AD203B41FA5}">
                      <a16:colId xmlns:a16="http://schemas.microsoft.com/office/drawing/2014/main" val="4252727624"/>
                    </a:ext>
                  </a:extLst>
                </a:gridCol>
                <a:gridCol w="5976664">
                  <a:extLst>
                    <a:ext uri="{9D8B030D-6E8A-4147-A177-3AD203B41FA5}">
                      <a16:colId xmlns:a16="http://schemas.microsoft.com/office/drawing/2014/main" val="658688043"/>
                    </a:ext>
                  </a:extLst>
                </a:gridCol>
                <a:gridCol w="4870276">
                  <a:extLst>
                    <a:ext uri="{9D8B030D-6E8A-4147-A177-3AD203B41FA5}">
                      <a16:colId xmlns:a16="http://schemas.microsoft.com/office/drawing/2014/main" val="2447175755"/>
                    </a:ext>
                  </a:extLst>
                </a:gridCol>
              </a:tblGrid>
              <a:tr h="462650">
                <a:tc>
                  <a:txBody>
                    <a:bodyPr/>
                    <a:lstStyle/>
                    <a:p>
                      <a:pPr algn="ctr"/>
                      <a:endParaRPr lang="zh-CN" altLang="en-US" dirty="0"/>
                    </a:p>
                  </a:txBody>
                  <a:tcPr/>
                </a:tc>
                <a:tc>
                  <a:txBody>
                    <a:bodyPr/>
                    <a:lstStyle/>
                    <a:p>
                      <a:pPr algn="ctr"/>
                      <a:r>
                        <a:rPr lang="zh-CN" altLang="en-US" dirty="0"/>
                        <a:t>普通线性回归</a:t>
                      </a:r>
                    </a:p>
                  </a:txBody>
                  <a:tcPr/>
                </a:tc>
                <a:tc>
                  <a:txBody>
                    <a:bodyPr/>
                    <a:lstStyle/>
                    <a:p>
                      <a:pPr algn="ctr"/>
                      <a:r>
                        <a:rPr lang="zh-CN" altLang="en-US" dirty="0"/>
                        <a:t>中位数回归</a:t>
                      </a:r>
                    </a:p>
                  </a:txBody>
                  <a:tcPr/>
                </a:tc>
                <a:extLst>
                  <a:ext uri="{0D108BD9-81ED-4DB2-BD59-A6C34878D82A}">
                    <a16:rowId xmlns:a16="http://schemas.microsoft.com/office/drawing/2014/main" val="1851715781"/>
                  </a:ext>
                </a:extLst>
              </a:tr>
              <a:tr h="982113">
                <a:tc>
                  <a:txBody>
                    <a:bodyPr/>
                    <a:lstStyle/>
                    <a:p>
                      <a:endParaRPr lang="en-US" altLang="zh-CN" dirty="0"/>
                    </a:p>
                    <a:p>
                      <a:r>
                        <a:rPr lang="zh-CN" altLang="en-US" b="1" dirty="0"/>
                        <a:t>预测目标</a:t>
                      </a:r>
                    </a:p>
                  </a:txBody>
                  <a:tcPr/>
                </a:tc>
                <a:tc>
                  <a:txBody>
                    <a:bodyPr/>
                    <a:lstStyle/>
                    <a:p>
                      <a:pPr algn="ctr"/>
                      <a:r>
                        <a:rPr lang="zh-CN" altLang="en-US" dirty="0"/>
                        <a:t>均值（期望）</a:t>
                      </a:r>
                    </a:p>
                  </a:txBody>
                  <a:tcPr anchor="ctr"/>
                </a:tc>
                <a:tc>
                  <a:txBody>
                    <a:bodyPr/>
                    <a:lstStyle/>
                    <a:p>
                      <a:pPr algn="ctr"/>
                      <a:r>
                        <a:rPr lang="zh-CN" altLang="en-US" dirty="0"/>
                        <a:t>中位数</a:t>
                      </a:r>
                    </a:p>
                  </a:txBody>
                  <a:tcPr anchor="ctr"/>
                </a:tc>
                <a:extLst>
                  <a:ext uri="{0D108BD9-81ED-4DB2-BD59-A6C34878D82A}">
                    <a16:rowId xmlns:a16="http://schemas.microsoft.com/office/drawing/2014/main" val="1246046102"/>
                  </a:ext>
                </a:extLst>
              </a:tr>
              <a:tr h="982113">
                <a:tc>
                  <a:txBody>
                    <a:bodyPr/>
                    <a:lstStyle/>
                    <a:p>
                      <a:endParaRPr lang="en-US" altLang="zh-CN" dirty="0"/>
                    </a:p>
                    <a:p>
                      <a:r>
                        <a:rPr lang="zh-CN" altLang="en-US" b="1" dirty="0"/>
                        <a:t>表达式</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760712771"/>
                  </a:ext>
                </a:extLst>
              </a:tr>
              <a:tr h="982113">
                <a:tc>
                  <a:txBody>
                    <a:bodyPr/>
                    <a:lstStyle/>
                    <a:p>
                      <a:endParaRPr lang="en-US" altLang="zh-CN" dirty="0"/>
                    </a:p>
                    <a:p>
                      <a:r>
                        <a:rPr lang="zh-CN" altLang="en-US" b="1" dirty="0"/>
                        <a:t>目标函数</a:t>
                      </a:r>
                    </a:p>
                  </a:txBody>
                  <a:tcPr/>
                </a:tc>
                <a:tc>
                  <a:txBody>
                    <a:bodyPr/>
                    <a:lstStyle/>
                    <a:p>
                      <a:pPr algn="ctr"/>
                      <a:r>
                        <a:rPr lang="zh-CN" altLang="en-US" dirty="0"/>
                        <a:t>均方误差（</a:t>
                      </a:r>
                      <a:r>
                        <a:rPr lang="en-US" altLang="zh-CN" dirty="0">
                          <a:latin typeface="Cambria" panose="02040503050406030204" pitchFamily="18" charset="0"/>
                          <a:ea typeface="Cambria" panose="02040503050406030204" pitchFamily="18" charset="0"/>
                        </a:rPr>
                        <a:t>MSE</a:t>
                      </a:r>
                      <a:r>
                        <a:rPr lang="zh-CN" altLang="en-US" dirty="0"/>
                        <a:t>）</a:t>
                      </a:r>
                    </a:p>
                  </a:txBody>
                  <a:tcPr anchor="ctr"/>
                </a:tc>
                <a:tc>
                  <a:txBody>
                    <a:bodyPr/>
                    <a:lstStyle/>
                    <a:p>
                      <a:pPr algn="ctr"/>
                      <a:r>
                        <a:rPr lang="zh-CN" altLang="en-US" dirty="0"/>
                        <a:t>平均绝对误差（</a:t>
                      </a:r>
                      <a:r>
                        <a:rPr lang="en-US" altLang="zh-CN" dirty="0">
                          <a:latin typeface="Cambria" panose="02040503050406030204" pitchFamily="18" charset="0"/>
                          <a:ea typeface="Cambria" panose="02040503050406030204" pitchFamily="18" charset="0"/>
                        </a:rPr>
                        <a:t>MAE</a:t>
                      </a:r>
                      <a:r>
                        <a:rPr lang="zh-CN" altLang="en-US" dirty="0"/>
                        <a:t>）</a:t>
                      </a:r>
                    </a:p>
                  </a:txBody>
                  <a:tcPr anchor="ctr"/>
                </a:tc>
                <a:extLst>
                  <a:ext uri="{0D108BD9-81ED-4DB2-BD59-A6C34878D82A}">
                    <a16:rowId xmlns:a16="http://schemas.microsoft.com/office/drawing/2014/main" val="2123578835"/>
                  </a:ext>
                </a:extLst>
              </a:tr>
              <a:tr h="982113">
                <a:tc>
                  <a:txBody>
                    <a:bodyPr/>
                    <a:lstStyle/>
                    <a:p>
                      <a:endParaRPr lang="en-US" altLang="zh-CN" dirty="0"/>
                    </a:p>
                    <a:p>
                      <a:r>
                        <a:rPr lang="zh-CN" altLang="en-US" b="1" dirty="0"/>
                        <a:t>目标函数</a:t>
                      </a:r>
                      <a:endParaRPr lang="en-US" altLang="zh-CN" b="1" dirty="0"/>
                    </a:p>
                    <a:p>
                      <a:r>
                        <a:rPr lang="zh-CN" altLang="en-US" b="1" dirty="0"/>
                        <a:t>表达式</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49557634"/>
                  </a:ext>
                </a:extLst>
              </a:tr>
              <a:tr h="982113">
                <a:tc>
                  <a:txBody>
                    <a:bodyPr/>
                    <a:lstStyle/>
                    <a:p>
                      <a:endParaRPr lang="en-US" altLang="zh-CN" dirty="0"/>
                    </a:p>
                    <a:p>
                      <a:r>
                        <a:rPr lang="zh-CN" altLang="en-US" b="1" dirty="0"/>
                        <a:t>求解方式</a:t>
                      </a:r>
                    </a:p>
                  </a:txBody>
                  <a:tcPr/>
                </a:tc>
                <a:tc>
                  <a:txBody>
                    <a:bodyPr/>
                    <a:lstStyle/>
                    <a:p>
                      <a:pPr algn="ctr"/>
                      <a:r>
                        <a:rPr lang="zh-CN" altLang="en-US" dirty="0"/>
                        <a:t>梯度下降 √</a:t>
                      </a:r>
                    </a:p>
                  </a:txBody>
                  <a:tcPr anchor="ctr"/>
                </a:tc>
                <a:tc>
                  <a:txBody>
                    <a:bodyPr/>
                    <a:lstStyle/>
                    <a:p>
                      <a:pPr algn="ctr"/>
                      <a:r>
                        <a:rPr lang="zh-CN" altLang="en-US" dirty="0"/>
                        <a:t>梯度下降 √</a:t>
                      </a:r>
                    </a:p>
                  </a:txBody>
                  <a:tcPr anchor="ctr"/>
                </a:tc>
                <a:extLst>
                  <a:ext uri="{0D108BD9-81ED-4DB2-BD59-A6C34878D82A}">
                    <a16:rowId xmlns:a16="http://schemas.microsoft.com/office/drawing/2014/main" val="2575565007"/>
                  </a:ext>
                </a:extLst>
              </a:tr>
            </a:tbl>
          </a:graphicData>
        </a:graphic>
      </p:graphicFrame>
      <p:pic>
        <p:nvPicPr>
          <p:cNvPr id="4" name="图片 3">
            <a:extLst>
              <a:ext uri="{FF2B5EF4-FFF2-40B4-BE49-F238E27FC236}">
                <a16:creationId xmlns:a16="http://schemas.microsoft.com/office/drawing/2014/main" id="{C7B5E5EB-50BD-46F4-A9CE-6BE0969B1070}"/>
              </a:ext>
            </a:extLst>
          </p:cNvPr>
          <p:cNvPicPr>
            <a:picLocks noChangeAspect="1"/>
          </p:cNvPicPr>
          <p:nvPr/>
        </p:nvPicPr>
        <p:blipFill>
          <a:blip r:embed="rId2"/>
          <a:stretch>
            <a:fillRect/>
          </a:stretch>
        </p:blipFill>
        <p:spPr>
          <a:xfrm>
            <a:off x="1989956" y="3137974"/>
            <a:ext cx="5212820" cy="474588"/>
          </a:xfrm>
          <a:prstGeom prst="rect">
            <a:avLst/>
          </a:prstGeom>
        </p:spPr>
      </p:pic>
      <p:pic>
        <p:nvPicPr>
          <p:cNvPr id="5" name="图片 4">
            <a:extLst>
              <a:ext uri="{FF2B5EF4-FFF2-40B4-BE49-F238E27FC236}">
                <a16:creationId xmlns:a16="http://schemas.microsoft.com/office/drawing/2014/main" id="{ED683750-6569-4489-88DA-37B4C24B9AB6}"/>
              </a:ext>
            </a:extLst>
          </p:cNvPr>
          <p:cNvPicPr>
            <a:picLocks noChangeAspect="1"/>
          </p:cNvPicPr>
          <p:nvPr/>
        </p:nvPicPr>
        <p:blipFill>
          <a:blip r:embed="rId3"/>
          <a:stretch>
            <a:fillRect/>
          </a:stretch>
        </p:blipFill>
        <p:spPr>
          <a:xfrm>
            <a:off x="7350652" y="3245438"/>
            <a:ext cx="4838172" cy="367124"/>
          </a:xfrm>
          <a:prstGeom prst="rect">
            <a:avLst/>
          </a:prstGeom>
        </p:spPr>
      </p:pic>
      <p:pic>
        <p:nvPicPr>
          <p:cNvPr id="7" name="图片 6">
            <a:extLst>
              <a:ext uri="{FF2B5EF4-FFF2-40B4-BE49-F238E27FC236}">
                <a16:creationId xmlns:a16="http://schemas.microsoft.com/office/drawing/2014/main" id="{29098446-DA27-4905-B5DF-4F2089A9109A}"/>
              </a:ext>
            </a:extLst>
          </p:cNvPr>
          <p:cNvPicPr>
            <a:picLocks noChangeAspect="1"/>
          </p:cNvPicPr>
          <p:nvPr/>
        </p:nvPicPr>
        <p:blipFill>
          <a:blip r:embed="rId4"/>
          <a:stretch>
            <a:fillRect/>
          </a:stretch>
        </p:blipFill>
        <p:spPr>
          <a:xfrm>
            <a:off x="3142084" y="5077141"/>
            <a:ext cx="2699775" cy="712674"/>
          </a:xfrm>
          <a:prstGeom prst="rect">
            <a:avLst/>
          </a:prstGeom>
        </p:spPr>
      </p:pic>
      <p:pic>
        <p:nvPicPr>
          <p:cNvPr id="9" name="图片 8">
            <a:extLst>
              <a:ext uri="{FF2B5EF4-FFF2-40B4-BE49-F238E27FC236}">
                <a16:creationId xmlns:a16="http://schemas.microsoft.com/office/drawing/2014/main" id="{D53DE314-517C-44CF-B1B4-8452303406CE}"/>
              </a:ext>
            </a:extLst>
          </p:cNvPr>
          <p:cNvPicPr>
            <a:picLocks noChangeAspect="1"/>
          </p:cNvPicPr>
          <p:nvPr/>
        </p:nvPicPr>
        <p:blipFill>
          <a:blip r:embed="rId5"/>
          <a:stretch>
            <a:fillRect/>
          </a:stretch>
        </p:blipFill>
        <p:spPr>
          <a:xfrm>
            <a:off x="8308875" y="5008765"/>
            <a:ext cx="2905125" cy="781050"/>
          </a:xfrm>
          <a:prstGeom prst="rect">
            <a:avLst/>
          </a:prstGeom>
        </p:spPr>
      </p:pic>
    </p:spTree>
    <p:extLst>
      <p:ext uri="{BB962C8B-B14F-4D97-AF65-F5344CB8AC3E}">
        <p14:creationId xmlns:p14="http://schemas.microsoft.com/office/powerpoint/2010/main" val="51145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6. </a:t>
            </a:r>
            <a:r>
              <a:rPr kumimoji="1" lang="zh-CN" altLang="en-US" dirty="0"/>
              <a:t>中位数回归</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473321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为什么</a:t>
            </a:r>
            <a:r>
              <a:rPr lang="en-US" altLang="zh-CN" sz="2400" dirty="0">
                <a:latin typeface="黑体" panose="02010609060101010101" pitchFamily="49" charset="-122"/>
                <a:ea typeface="黑体" panose="02010609060101010101" pitchFamily="49" charset="-122"/>
              </a:rPr>
              <a:t>:</a:t>
            </a:r>
          </a:p>
          <a:p>
            <a:pPr>
              <a:defRPr/>
            </a:pPr>
            <a:r>
              <a:rPr lang="zh-CN" altLang="en-US" sz="2400" dirty="0">
                <a:latin typeface="Cambria" panose="02040503050406030204" pitchFamily="18" charset="0"/>
                <a:ea typeface="+mj-ea"/>
              </a:rPr>
              <a:t>使用</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mj-ea"/>
              </a:rPr>
              <a:t>目标函数，预测的是均值（期望）</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使用</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mj-ea"/>
              </a:rPr>
              <a:t>目标函数，预测的是中位数？</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宋体" panose="02010600030101010101" pitchFamily="2" charset="-122"/>
              <a:ea typeface="宋体" panose="02010600030101010101" pitchFamily="2" charset="-122"/>
            </a:endParaRPr>
          </a:p>
          <a:p>
            <a:pPr marL="0" indent="0">
              <a:buNone/>
              <a:defRPr/>
            </a:pPr>
            <a:r>
              <a:rPr lang="zh-CN" altLang="en-US" sz="2400" dirty="0">
                <a:latin typeface="Cambria" panose="02040503050406030204" pitchFamily="18" charset="0"/>
                <a:ea typeface="黑体" panose="02010609060101010101" pitchFamily="49" charset="-122"/>
              </a:rPr>
              <a:t>课堂练习</a:t>
            </a:r>
            <a:r>
              <a:rPr lang="en-US" altLang="zh-CN" sz="2400" dirty="0">
                <a:latin typeface="Cambria" panose="02040503050406030204" pitchFamily="18" charset="0"/>
                <a:ea typeface="Cambria" panose="02040503050406030204" pitchFamily="18" charset="0"/>
              </a:rPr>
              <a:t>1</a:t>
            </a:r>
            <a:r>
              <a:rPr lang="zh-CN" altLang="en-US" sz="2400" dirty="0">
                <a:latin typeface="Cambria" panose="02040503050406030204" pitchFamily="18" charset="0"/>
                <a:ea typeface="宋体" panose="02010600030101010101" pitchFamily="2" charset="-122"/>
              </a:rPr>
              <a:t>：对于一组数字</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ea typeface="宋体" panose="02010600030101010101" pitchFamily="2" charset="-122"/>
              </a:rPr>
              <a:t>，找到一个点</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宋体" panose="02010600030101010101" pitchFamily="2" charset="-122"/>
              </a:rPr>
              <a:t>，使其距离</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zh-CN" altLang="en-US" sz="2400" dirty="0">
                <a:latin typeface="Cambria" panose="02040503050406030204" pitchFamily="18" charset="0"/>
                <a:ea typeface="宋体" panose="02010600030101010101" pitchFamily="2" charset="-122"/>
              </a:rPr>
              <a:t>的均方误差（</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宋体" panose="02010600030101010101" pitchFamily="2" charset="-122"/>
              </a:rPr>
              <a:t>）最小</a:t>
            </a:r>
            <a:endParaRPr lang="en-US" altLang="zh-CN" sz="2400" dirty="0">
              <a:latin typeface="Cambria" panose="02040503050406030204" pitchFamily="18" charset="0"/>
              <a:ea typeface="宋体" panose="02010600030101010101" pitchFamily="2" charset="-122"/>
            </a:endParaRPr>
          </a:p>
          <a:p>
            <a:pPr marL="0" indent="0">
              <a:buNone/>
              <a:defRPr/>
            </a:pPr>
            <a:endParaRPr lang="en-US" altLang="zh-CN" sz="2400" dirty="0">
              <a:latin typeface="Cambria" panose="02040503050406030204" pitchFamily="18" charset="0"/>
              <a:ea typeface="宋体" panose="02010600030101010101" pitchFamily="2" charset="-122"/>
            </a:endParaRPr>
          </a:p>
          <a:p>
            <a:pPr marL="0" indent="0">
              <a:buNone/>
              <a:defRPr/>
            </a:pPr>
            <a:r>
              <a:rPr lang="zh-CN" altLang="en-US" sz="2400" dirty="0">
                <a:latin typeface="Cambria" panose="02040503050406030204" pitchFamily="18" charset="0"/>
                <a:ea typeface="黑体" panose="02010609060101010101" pitchFamily="49" charset="-122"/>
              </a:rPr>
              <a:t>课堂练习</a:t>
            </a:r>
            <a:r>
              <a:rPr lang="en-US" altLang="zh-CN" sz="2400" dirty="0">
                <a:latin typeface="Cambria" panose="02040503050406030204" pitchFamily="18" charset="0"/>
                <a:ea typeface="Cambria" panose="02040503050406030204" pitchFamily="18" charset="0"/>
              </a:rPr>
              <a:t>2</a:t>
            </a:r>
            <a:r>
              <a:rPr lang="zh-CN" altLang="en-US" sz="2400" dirty="0">
                <a:latin typeface="Cambria" panose="02040503050406030204" pitchFamily="18" charset="0"/>
                <a:ea typeface="宋体" panose="02010600030101010101" pitchFamily="2" charset="-122"/>
              </a:rPr>
              <a:t>：对于一组数字</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ea typeface="宋体" panose="02010600030101010101" pitchFamily="2" charset="-122"/>
              </a:rPr>
              <a:t>，找到一个点</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宋体" panose="02010600030101010101" pitchFamily="2" charset="-122"/>
              </a:rPr>
              <a:t>，使其距离</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zh-CN" altLang="en-US" sz="2400" dirty="0">
                <a:latin typeface="Cambria" panose="02040503050406030204" pitchFamily="18" charset="0"/>
                <a:ea typeface="宋体" panose="02010600030101010101" pitchFamily="2" charset="-122"/>
              </a:rPr>
              <a:t>的平均绝对值误差（</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宋体" panose="02010600030101010101" pitchFamily="2" charset="-122"/>
              </a:rPr>
              <a:t>）最小</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124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6. </a:t>
            </a:r>
            <a:r>
              <a:rPr kumimoji="1" lang="zh-CN" altLang="en-US" dirty="0"/>
              <a:t>中位数回归</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579391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为什么</a:t>
            </a:r>
            <a:r>
              <a:rPr lang="en-US" altLang="zh-CN" sz="2400" dirty="0">
                <a:latin typeface="黑体" panose="02010609060101010101" pitchFamily="49" charset="-122"/>
                <a:ea typeface="黑体" panose="02010609060101010101" pitchFamily="49" charset="-122"/>
              </a:rPr>
              <a:t>:</a:t>
            </a:r>
          </a:p>
          <a:p>
            <a:pPr>
              <a:defRPr/>
            </a:pPr>
            <a:r>
              <a:rPr lang="zh-CN" altLang="en-US" sz="2400" dirty="0">
                <a:latin typeface="Cambria" panose="02040503050406030204" pitchFamily="18" charset="0"/>
                <a:ea typeface="+mj-ea"/>
              </a:rPr>
              <a:t>使用</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mj-ea"/>
              </a:rPr>
              <a:t>目标函数，预测的是均值（期望）</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使用</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mj-ea"/>
              </a:rPr>
              <a:t>目标函数，预测的是中位数？</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宋体" panose="02010600030101010101" pitchFamily="2" charset="-122"/>
              <a:ea typeface="宋体" panose="02010600030101010101" pitchFamily="2" charset="-122"/>
            </a:endParaRPr>
          </a:p>
          <a:p>
            <a:pPr marL="0" indent="0">
              <a:buNone/>
              <a:defRPr/>
            </a:pPr>
            <a:r>
              <a:rPr lang="zh-CN" altLang="en-US" sz="2400" dirty="0">
                <a:latin typeface="Cambria" panose="02040503050406030204" pitchFamily="18" charset="0"/>
                <a:ea typeface="黑体" panose="02010609060101010101" pitchFamily="49" charset="-122"/>
              </a:rPr>
              <a:t>课堂练习</a:t>
            </a:r>
            <a:r>
              <a:rPr lang="en-US" altLang="zh-CN" sz="2400" dirty="0">
                <a:latin typeface="Cambria" panose="02040503050406030204" pitchFamily="18" charset="0"/>
                <a:ea typeface="Cambria" panose="02040503050406030204" pitchFamily="18" charset="0"/>
              </a:rPr>
              <a:t>1</a:t>
            </a:r>
            <a:r>
              <a:rPr lang="zh-CN" altLang="en-US" sz="2400" dirty="0">
                <a:latin typeface="Cambria" panose="02040503050406030204" pitchFamily="18" charset="0"/>
                <a:ea typeface="宋体" panose="02010600030101010101" pitchFamily="2" charset="-122"/>
              </a:rPr>
              <a:t>：对于一组数字</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ea typeface="宋体" panose="02010600030101010101" pitchFamily="2" charset="-122"/>
              </a:rPr>
              <a:t>，找到一个点</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宋体" panose="02010600030101010101" pitchFamily="2" charset="-122"/>
              </a:rPr>
              <a:t>，使其距离</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zh-CN" altLang="en-US" sz="2400" dirty="0">
                <a:latin typeface="Cambria" panose="02040503050406030204" pitchFamily="18" charset="0"/>
                <a:ea typeface="宋体" panose="02010600030101010101" pitchFamily="2" charset="-122"/>
              </a:rPr>
              <a:t>的均方误差（</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宋体" panose="02010600030101010101" pitchFamily="2" charset="-122"/>
              </a:rPr>
              <a:t>）最小</a:t>
            </a:r>
            <a:endParaRPr lang="en-US" altLang="zh-CN" sz="2400" dirty="0">
              <a:latin typeface="Cambria" panose="02040503050406030204" pitchFamily="18" charset="0"/>
              <a:ea typeface="宋体" panose="02010600030101010101" pitchFamily="2" charset="-122"/>
            </a:endParaRPr>
          </a:p>
          <a:p>
            <a:pPr marL="0" indent="0">
              <a:buNone/>
              <a:defRPr/>
            </a:pPr>
            <a:endParaRPr lang="en-US" altLang="zh-CN" sz="2400" dirty="0">
              <a:latin typeface="Cambria" panose="02040503050406030204" pitchFamily="18" charset="0"/>
              <a:ea typeface="宋体" panose="02010600030101010101" pitchFamily="2" charset="-122"/>
            </a:endParaRPr>
          </a:p>
          <a:p>
            <a:pPr marL="0" indent="0">
              <a:buNone/>
              <a:defRPr/>
            </a:pPr>
            <a:r>
              <a:rPr lang="zh-CN" altLang="en-US" sz="2400" dirty="0">
                <a:latin typeface="Cambria" panose="02040503050406030204" pitchFamily="18" charset="0"/>
                <a:ea typeface="黑体" panose="02010609060101010101" pitchFamily="49" charset="-122"/>
              </a:rPr>
              <a:t>课堂练习</a:t>
            </a:r>
            <a:r>
              <a:rPr lang="en-US" altLang="zh-CN" sz="2400" dirty="0">
                <a:latin typeface="Cambria" panose="02040503050406030204" pitchFamily="18" charset="0"/>
                <a:ea typeface="Cambria" panose="02040503050406030204" pitchFamily="18" charset="0"/>
              </a:rPr>
              <a:t>2</a:t>
            </a:r>
            <a:r>
              <a:rPr lang="zh-CN" altLang="en-US" sz="2400" dirty="0">
                <a:latin typeface="Cambria" panose="02040503050406030204" pitchFamily="18" charset="0"/>
                <a:ea typeface="宋体" panose="02010600030101010101" pitchFamily="2" charset="-122"/>
              </a:rPr>
              <a:t>：对于一组数字</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en-US" altLang="zh-CN" sz="2400" dirty="0">
                <a:latin typeface="Cambria" panose="02040503050406030204" pitchFamily="18" charset="0"/>
                <a:ea typeface="Cambria" panose="02040503050406030204" pitchFamily="18" charset="0"/>
              </a:rPr>
              <a:t>]</a:t>
            </a:r>
            <a:r>
              <a:rPr lang="zh-CN" altLang="en-US" sz="2400" dirty="0">
                <a:latin typeface="Cambria" panose="02040503050406030204" pitchFamily="18" charset="0"/>
                <a:ea typeface="宋体" panose="02010600030101010101" pitchFamily="2" charset="-122"/>
              </a:rPr>
              <a:t>，找到一个点</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宋体" panose="02010600030101010101" pitchFamily="2" charset="-122"/>
              </a:rPr>
              <a:t>，使其距离</a:t>
            </a:r>
            <a:r>
              <a:rPr lang="en-US" altLang="zh-CN" sz="2400" dirty="0">
                <a:latin typeface="Cambria" panose="02040503050406030204" pitchFamily="18" charset="0"/>
                <a:ea typeface="Cambria" panose="02040503050406030204" pitchFamily="18" charset="0"/>
              </a:rPr>
              <a:t>Y1,Y2,…,</a:t>
            </a:r>
            <a:r>
              <a:rPr lang="en-US" altLang="zh-CN" sz="2400" dirty="0" err="1">
                <a:latin typeface="Cambria" panose="02040503050406030204" pitchFamily="18" charset="0"/>
                <a:ea typeface="Cambria" panose="02040503050406030204" pitchFamily="18" charset="0"/>
              </a:rPr>
              <a:t>Yn</a:t>
            </a:r>
            <a:r>
              <a:rPr lang="zh-CN" altLang="en-US" sz="2400" dirty="0">
                <a:latin typeface="Cambria" panose="02040503050406030204" pitchFamily="18" charset="0"/>
                <a:ea typeface="宋体" panose="02010600030101010101" pitchFamily="2" charset="-122"/>
              </a:rPr>
              <a:t>的平均绝对值误差（</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宋体" panose="02010600030101010101" pitchFamily="2" charset="-122"/>
              </a:rPr>
              <a:t>）最小</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黑体" panose="02010609060101010101" pitchFamily="49" charset="-122"/>
              </a:rPr>
              <a:t>结论</a:t>
            </a:r>
            <a:r>
              <a:rPr lang="zh-CN" altLang="en-US" sz="2400" dirty="0">
                <a:latin typeface="Cambria" panose="02040503050406030204" pitchFamily="18" charset="0"/>
                <a:ea typeface="宋体" panose="02010600030101010101" pitchFamily="2" charset="-122"/>
              </a:rPr>
              <a:t>：</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Cambria" panose="02040503050406030204" pitchFamily="18" charset="0"/>
              </a:rPr>
              <a:t>最小化</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Cambria" panose="02040503050406030204" pitchFamily="18" charset="0"/>
              </a:rPr>
              <a:t>得到的是均值，最小化</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Cambria" panose="02040503050406030204" pitchFamily="18" charset="0"/>
              </a:rPr>
              <a:t>得到的是中位数</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对于回归，道理相同，只不过</a:t>
            </a:r>
            <a:r>
              <a:rPr lang="en-US" altLang="zh-CN" sz="2400" dirty="0">
                <a:latin typeface="Cambria" panose="02040503050406030204" pitchFamily="18" charset="0"/>
                <a:ea typeface="Cambria" panose="02040503050406030204" pitchFamily="18" charset="0"/>
              </a:rPr>
              <a:t>Y</a:t>
            </a:r>
            <a:r>
              <a:rPr lang="zh-CN" altLang="en-US" sz="2400" dirty="0">
                <a:latin typeface="Cambria" panose="02040503050406030204" pitchFamily="18" charset="0"/>
                <a:ea typeface="Cambria" panose="02040503050406030204" pitchFamily="18" charset="0"/>
              </a:rPr>
              <a:t>换成了</a:t>
            </a:r>
            <a:r>
              <a:rPr lang="en-US" altLang="zh-CN" sz="2400" dirty="0">
                <a:latin typeface="Cambria" panose="02040503050406030204" pitchFamily="18" charset="0"/>
                <a:ea typeface="Cambria" panose="02040503050406030204" pitchFamily="18" charset="0"/>
              </a:rPr>
              <a:t>β1X1+ β2X2+…+ β</a:t>
            </a:r>
            <a:r>
              <a:rPr lang="en-US" altLang="zh-CN" sz="2400" dirty="0" err="1">
                <a:latin typeface="Cambria" panose="02040503050406030204" pitchFamily="18" charset="0"/>
                <a:ea typeface="Cambria" panose="02040503050406030204" pitchFamily="18" charset="0"/>
              </a:rPr>
              <a:t>nXn</a:t>
            </a: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328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7. </a:t>
            </a:r>
            <a:r>
              <a:rPr kumimoji="1" lang="zh-CN" altLang="en-US" dirty="0"/>
              <a:t>分位数回归（</a:t>
            </a:r>
            <a:r>
              <a:rPr kumimoji="1" lang="en-US" altLang="zh-CN" dirty="0"/>
              <a:t>Quantile</a:t>
            </a:r>
            <a:r>
              <a:rPr kumimoji="1" lang="zh-CN" altLang="en-US" dirty="0"/>
              <a:t> </a:t>
            </a:r>
            <a:r>
              <a:rPr kumimoji="1" lang="en-US" altLang="zh-CN" dirty="0"/>
              <a:t>Regression</a:t>
            </a:r>
            <a:r>
              <a:rPr kumimoji="1" lang="zh-CN" altLang="en-US" dirty="0"/>
              <a:t>）</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579391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分位数回归</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Quantile Regression</a:t>
            </a:r>
            <a:r>
              <a:rPr lang="zh-CN" altLang="en-US" sz="2400" dirty="0">
                <a:latin typeface="Cambria" panose="02040503050406030204" pitchFamily="18" charset="0"/>
                <a:ea typeface="Cambria" panose="02040503050406030204" pitchFamily="18" charset="0"/>
              </a:rPr>
              <a:t>）</a:t>
            </a:r>
            <a:r>
              <a:rPr lang="zh-CN" altLang="en-US" sz="2400" dirty="0">
                <a:latin typeface="黑体" panose="02010609060101010101" pitchFamily="49" charset="-122"/>
                <a:ea typeface="黑体" panose="02010609060101010101" pitchFamily="49" charset="-122"/>
              </a:rPr>
              <a:t>是对中位数回归的拓展</a:t>
            </a:r>
            <a:r>
              <a:rPr lang="en-US" altLang="zh-CN" sz="2400" dirty="0">
                <a:latin typeface="黑体" panose="02010609060101010101" pitchFamily="49" charset="-122"/>
                <a:ea typeface="黑体" panose="02010609060101010101" pitchFamily="49" charset="-122"/>
              </a:rPr>
              <a:t>:</a:t>
            </a:r>
          </a:p>
          <a:p>
            <a:pPr>
              <a:defRPr/>
            </a:pPr>
            <a:r>
              <a:rPr lang="zh-CN" altLang="en-US" sz="2400" dirty="0">
                <a:latin typeface="Cambria" panose="02040503050406030204" pitchFamily="18" charset="0"/>
                <a:ea typeface="+mj-ea"/>
              </a:rPr>
              <a:t>中位数相当于</a:t>
            </a:r>
            <a:r>
              <a:rPr lang="en-US" altLang="zh-CN" sz="2400" dirty="0">
                <a:latin typeface="Cambria" panose="02040503050406030204" pitchFamily="18" charset="0"/>
                <a:ea typeface="+mj-ea"/>
              </a:rPr>
              <a:t>50%</a:t>
            </a:r>
            <a:r>
              <a:rPr lang="zh-CN" altLang="en-US" sz="2400" dirty="0">
                <a:latin typeface="Cambria" panose="02040503050406030204" pitchFamily="18" charset="0"/>
                <a:ea typeface="+mj-ea"/>
              </a:rPr>
              <a:t>分位数</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分位数回归的目标是预测</a:t>
            </a:r>
            <a:r>
              <a:rPr lang="en-US" altLang="zh-CN" sz="2400" dirty="0">
                <a:latin typeface="Cambria" panose="02040503050406030204" pitchFamily="18" charset="0"/>
                <a:ea typeface="+mj-ea"/>
              </a:rPr>
              <a:t>y</a:t>
            </a:r>
            <a:r>
              <a:rPr lang="zh-CN" altLang="en-US" sz="2400" dirty="0">
                <a:latin typeface="Cambria" panose="02040503050406030204" pitchFamily="18" charset="0"/>
                <a:ea typeface="+mj-ea"/>
              </a:rPr>
              <a:t>的其他分位数（如</a:t>
            </a:r>
            <a:r>
              <a:rPr lang="en-US" altLang="zh-CN" sz="2400" dirty="0">
                <a:latin typeface="Cambria" panose="02040503050406030204" pitchFamily="18" charset="0"/>
                <a:ea typeface="+mj-ea"/>
              </a:rPr>
              <a:t>20%</a:t>
            </a:r>
            <a:r>
              <a:rPr lang="zh-CN" altLang="en-US" sz="2400" dirty="0">
                <a:latin typeface="Cambria" panose="02040503050406030204" pitchFamily="18" charset="0"/>
                <a:ea typeface="+mj-ea"/>
              </a:rPr>
              <a:t>分位数）</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中位数回归的损失函数是</a:t>
            </a:r>
            <a:r>
              <a:rPr lang="en-US" altLang="zh-CN" sz="2400" dirty="0">
                <a:latin typeface="Cambria" panose="02040503050406030204" pitchFamily="18" charset="0"/>
                <a:ea typeface="+mj-ea"/>
              </a:rPr>
              <a:t>MAE</a:t>
            </a:r>
            <a:r>
              <a:rPr lang="zh-CN" altLang="en-US" sz="2400" dirty="0">
                <a:latin typeface="Cambria" panose="02040503050406030204" pitchFamily="18" charset="0"/>
                <a:ea typeface="+mj-ea"/>
              </a:rPr>
              <a:t>，是左右对称的</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分位数回归对于</a:t>
            </a:r>
            <a:r>
              <a:rPr lang="en-US" altLang="zh-CN" sz="2400" dirty="0">
                <a:latin typeface="Cambria" panose="02040503050406030204" pitchFamily="18" charset="0"/>
                <a:ea typeface="+mj-ea"/>
              </a:rPr>
              <a:t>MAE</a:t>
            </a:r>
            <a:r>
              <a:rPr lang="zh-CN" altLang="en-US" sz="2400" dirty="0">
                <a:latin typeface="Cambria" panose="02040503050406030204" pitchFamily="18" charset="0"/>
                <a:ea typeface="+mj-ea"/>
              </a:rPr>
              <a:t>左侧和右侧分别加上“</a:t>
            </a:r>
            <a:r>
              <a:rPr lang="en-US" altLang="zh-CN" sz="2400" dirty="0">
                <a:latin typeface="Cambria" panose="02040503050406030204" pitchFamily="18" charset="0"/>
                <a:ea typeface="+mj-ea"/>
              </a:rPr>
              <a:t>1-</a:t>
            </a:r>
            <a:r>
              <a:rPr lang="zh-CN" altLang="en-US" sz="2400" dirty="0">
                <a:latin typeface="Cambria" panose="02040503050406030204" pitchFamily="18" charset="0"/>
                <a:ea typeface="+mj-ea"/>
              </a:rPr>
              <a:t>分位数”和“分位数”的权重</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该损失函数称为“</a:t>
            </a:r>
            <a:r>
              <a:rPr lang="en-US" altLang="zh-CN" sz="2400" dirty="0">
                <a:latin typeface="Cambria" panose="02040503050406030204" pitchFamily="18" charset="0"/>
                <a:ea typeface="+mj-ea"/>
              </a:rPr>
              <a:t>Quantile Loss</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Cambria" panose="02040503050406030204" pitchFamily="18" charset="0"/>
              </a:rPr>
              <a:t>不对称的损失函数，使得对于预测值相比真实值偏大和偏小的惩罚程度不同</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进而使得预测值两侧的样本数目不同，获得不同的分位数预测</a:t>
            </a: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104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7. </a:t>
            </a:r>
            <a:r>
              <a:rPr kumimoji="1" lang="zh-CN" altLang="en-US" dirty="0"/>
              <a:t>分位数回归（</a:t>
            </a:r>
            <a:r>
              <a:rPr kumimoji="1" lang="en-US" altLang="zh-CN" dirty="0"/>
              <a:t>Quantile</a:t>
            </a:r>
            <a:r>
              <a:rPr kumimoji="1" lang="zh-CN" altLang="en-US" dirty="0"/>
              <a:t> </a:t>
            </a:r>
            <a:r>
              <a:rPr kumimoji="1" lang="en-US" altLang="zh-CN" dirty="0"/>
              <a:t>Regression</a:t>
            </a:r>
            <a:r>
              <a:rPr kumimoji="1" lang="zh-CN" altLang="en-US" dirty="0"/>
              <a:t>）</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08720"/>
            <a:ext cx="10736212" cy="579391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黑体" panose="02010609060101010101" pitchFamily="49" charset="-122"/>
              </a:rPr>
              <a:t>课堂练习</a:t>
            </a:r>
            <a:r>
              <a:rPr lang="zh-CN" altLang="en-US" sz="2400" dirty="0">
                <a:latin typeface="Cambria" panose="02040503050406030204" pitchFamily="18" charset="0"/>
                <a:ea typeface="宋体" panose="02010600030101010101" pitchFamily="2" charset="-122"/>
              </a:rPr>
              <a:t>：</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使用</a:t>
            </a:r>
            <a:r>
              <a:rPr lang="en-US" altLang="zh-CN" sz="2400" dirty="0" err="1">
                <a:latin typeface="Cambria" panose="02040503050406030204" pitchFamily="18" charset="0"/>
                <a:ea typeface="宋体" panose="02010600030101010101" pitchFamily="2" charset="-122"/>
              </a:rPr>
              <a:t>statsmodels</a:t>
            </a:r>
            <a:r>
              <a:rPr lang="zh-CN" altLang="en-US" sz="2400" dirty="0">
                <a:latin typeface="Cambria" panose="02040503050406030204" pitchFamily="18" charset="0"/>
                <a:ea typeface="宋体" panose="02010600030101010101" pitchFamily="2" charset="-122"/>
              </a:rPr>
              <a:t>，预测身高数据集的</a:t>
            </a:r>
            <a:r>
              <a:rPr lang="en-US" altLang="zh-CN" sz="2400" dirty="0">
                <a:latin typeface="Cambria" panose="02040503050406030204" pitchFamily="18" charset="0"/>
                <a:ea typeface="宋体" panose="02010600030101010101" pitchFamily="2" charset="-122"/>
              </a:rPr>
              <a:t>10</a:t>
            </a:r>
            <a:r>
              <a:rPr lang="zh-CN" altLang="en-US" sz="2400" dirty="0">
                <a:latin typeface="Cambria" panose="02040503050406030204" pitchFamily="18" charset="0"/>
                <a:ea typeface="宋体" panose="02010600030101010101" pitchFamily="2" charset="-122"/>
              </a:rPr>
              <a:t>个</a:t>
            </a:r>
            <a:r>
              <a:rPr lang="en-US" altLang="zh-CN" sz="2400" dirty="0">
                <a:latin typeface="Cambria" panose="02040503050406030204" pitchFamily="18" charset="0"/>
                <a:ea typeface="宋体" panose="02010600030101010101" pitchFamily="2" charset="-122"/>
              </a:rPr>
              <a:t>10</a:t>
            </a:r>
            <a:r>
              <a:rPr lang="zh-CN" altLang="en-US" sz="2400" dirty="0">
                <a:latin typeface="Cambria" panose="02040503050406030204" pitchFamily="18" charset="0"/>
                <a:ea typeface="宋体" panose="02010600030101010101" pitchFamily="2" charset="-122"/>
              </a:rPr>
              <a:t>分位数</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与最小二乘法结果比较</a:t>
            </a:r>
            <a:endParaRPr lang="en-US" altLang="zh-CN" sz="2400" dirty="0">
              <a:latin typeface="Cambria" panose="02040503050406030204" pitchFamily="18" charset="0"/>
              <a:ea typeface="宋体" panose="02010600030101010101" pitchFamily="2" charset="-122"/>
            </a:endParaRPr>
          </a:p>
          <a:p>
            <a:pPr marL="0" indent="0">
              <a:buNone/>
              <a:defRPr/>
            </a:pPr>
            <a:endParaRPr lang="en-US" altLang="zh-CN" sz="2400" dirty="0">
              <a:latin typeface="Cambria" panose="02040503050406030204" pitchFamily="18" charset="0"/>
              <a:ea typeface="宋体" panose="02010600030101010101" pitchFamily="2" charset="-122"/>
            </a:endParaRPr>
          </a:p>
          <a:p>
            <a:pPr marL="0" indent="0">
              <a:buNone/>
              <a:defRPr/>
            </a:pPr>
            <a:endParaRPr lang="en-US" altLang="zh-CN" sz="2400" dirty="0">
              <a:latin typeface="Cambria" panose="02040503050406030204" pitchFamily="18" charset="0"/>
              <a:ea typeface="宋体" panose="02010600030101010101" pitchFamily="2" charset="-122"/>
            </a:endParaRPr>
          </a:p>
          <a:p>
            <a:pPr marL="0" indent="0">
              <a:buNone/>
              <a:defRPr/>
            </a:pPr>
            <a:r>
              <a:rPr lang="zh-CN" altLang="en-US" sz="2400" dirty="0">
                <a:latin typeface="Cambria" panose="02040503050406030204" pitchFamily="18" charset="0"/>
                <a:ea typeface="宋体" panose="02010600030101010101" pitchFamily="2" charset="-122"/>
              </a:rPr>
              <a:t>分位数回归调用方式：</a:t>
            </a:r>
            <a:endParaRPr lang="en-US" altLang="zh-CN" sz="2400" dirty="0">
              <a:latin typeface="Cambria" panose="02040503050406030204" pitchFamily="18" charset="0"/>
              <a:ea typeface="宋体" panose="02010600030101010101" pitchFamily="2" charset="-122"/>
            </a:endParaRPr>
          </a:p>
          <a:p>
            <a:pPr marL="0" indent="0">
              <a:buNone/>
              <a:defRPr/>
            </a:pPr>
            <a:r>
              <a:rPr lang="en-US" altLang="zh-CN" sz="2400" dirty="0">
                <a:latin typeface="Cambria" panose="02040503050406030204" pitchFamily="18" charset="0"/>
                <a:ea typeface="宋体" panose="02010600030101010101" pitchFamily="2" charset="-122"/>
              </a:rPr>
              <a:t>from </a:t>
            </a:r>
            <a:r>
              <a:rPr lang="en-US" altLang="zh-CN" sz="2400" dirty="0" err="1">
                <a:latin typeface="Cambria" panose="02040503050406030204" pitchFamily="18" charset="0"/>
                <a:ea typeface="宋体" panose="02010600030101010101" pitchFamily="2" charset="-122"/>
              </a:rPr>
              <a:t>statsmodels.api</a:t>
            </a:r>
            <a:r>
              <a:rPr lang="en-US" altLang="zh-CN" sz="2400" dirty="0">
                <a:latin typeface="Cambria" panose="02040503050406030204" pitchFamily="18" charset="0"/>
                <a:ea typeface="宋体" panose="02010600030101010101" pitchFamily="2" charset="-122"/>
              </a:rPr>
              <a:t> import </a:t>
            </a:r>
            <a:r>
              <a:rPr lang="en-US" altLang="zh-CN" sz="2400" dirty="0" err="1">
                <a:latin typeface="Cambria" panose="02040503050406030204" pitchFamily="18" charset="0"/>
                <a:ea typeface="宋体" panose="02010600030101010101" pitchFamily="2" charset="-122"/>
              </a:rPr>
              <a:t>QuantReg</a:t>
            </a:r>
            <a:endParaRPr lang="en-US" altLang="zh-CN" sz="2400" dirty="0">
              <a:latin typeface="Cambria" panose="02040503050406030204" pitchFamily="18" charset="0"/>
              <a:ea typeface="宋体" panose="02010600030101010101" pitchFamily="2" charset="-122"/>
            </a:endParaRPr>
          </a:p>
          <a:p>
            <a:pPr marL="0" indent="0">
              <a:buNone/>
              <a:defRPr/>
            </a:pPr>
            <a:r>
              <a:rPr lang="en-US" altLang="zh-CN" sz="2400" dirty="0">
                <a:latin typeface="Cambria" panose="02040503050406030204" pitchFamily="18" charset="0"/>
                <a:ea typeface="Cambria" panose="02040503050406030204" pitchFamily="18" charset="0"/>
              </a:rPr>
              <a:t>model = </a:t>
            </a:r>
            <a:r>
              <a:rPr lang="en-US" altLang="zh-CN" sz="2400" dirty="0" err="1">
                <a:latin typeface="Cambria" panose="02040503050406030204" pitchFamily="18" charset="0"/>
                <a:ea typeface="Cambria" panose="02040503050406030204" pitchFamily="18" charset="0"/>
              </a:rPr>
              <a:t>QuantReg</a:t>
            </a:r>
            <a:r>
              <a:rPr lang="en-US" altLang="zh-CN" sz="2400" dirty="0">
                <a:latin typeface="Cambria" panose="02040503050406030204" pitchFamily="18" charset="0"/>
                <a:ea typeface="Cambria" panose="02040503050406030204" pitchFamily="18" charset="0"/>
              </a:rPr>
              <a:t>(y, X)</a:t>
            </a:r>
          </a:p>
          <a:p>
            <a:pPr marL="0" indent="0">
              <a:buNone/>
              <a:defRPr/>
            </a:pPr>
            <a:r>
              <a:rPr lang="en-US" altLang="zh-CN" sz="2400" dirty="0">
                <a:latin typeface="Cambria" panose="02040503050406030204" pitchFamily="18" charset="0"/>
                <a:ea typeface="Cambria" panose="02040503050406030204" pitchFamily="18" charset="0"/>
              </a:rPr>
              <a:t>model = </a:t>
            </a:r>
            <a:r>
              <a:rPr lang="en-US" altLang="zh-CN" sz="2400" dirty="0" err="1">
                <a:latin typeface="Cambria" panose="02040503050406030204" pitchFamily="18" charset="0"/>
                <a:ea typeface="Cambria" panose="02040503050406030204" pitchFamily="18" charset="0"/>
              </a:rPr>
              <a:t>model.fit</a:t>
            </a:r>
            <a:r>
              <a:rPr lang="en-US" altLang="zh-CN" sz="2400" dirty="0">
                <a:latin typeface="Cambria" panose="02040503050406030204" pitchFamily="18" charset="0"/>
                <a:ea typeface="Cambria" panose="02040503050406030204" pitchFamily="18" charset="0"/>
              </a:rPr>
              <a:t>(q=0.1)</a:t>
            </a:r>
          </a:p>
        </p:txBody>
      </p:sp>
    </p:spTree>
    <p:extLst>
      <p:ext uri="{BB962C8B-B14F-4D97-AF65-F5344CB8AC3E}">
        <p14:creationId xmlns:p14="http://schemas.microsoft.com/office/powerpoint/2010/main" val="156208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8. Huber</a:t>
            </a:r>
            <a:r>
              <a:rPr kumimoji="1" lang="zh-CN" altLang="en-US" dirty="0"/>
              <a:t> </a:t>
            </a:r>
            <a:r>
              <a:rPr kumimoji="1" lang="en-US" altLang="zh-CN" dirty="0"/>
              <a:t>Regression</a:t>
            </a:r>
            <a:endParaRPr kumimoji="1" lang="zh-CN" altLang="en-US" dirty="0"/>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0" y="908720"/>
            <a:ext cx="7848872" cy="579391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a:defRPr/>
            </a:pPr>
            <a:r>
              <a:rPr lang="zh-CN" altLang="en-US" sz="2400" dirty="0">
                <a:latin typeface="Cambria" panose="02040503050406030204" pitchFamily="18" charset="0"/>
                <a:ea typeface="宋体" panose="02010600030101010101" pitchFamily="2" charset="-122"/>
              </a:rPr>
              <a:t>最小二乘法使用均方误差作为损失，对异常值较为敏感</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中位数回归使用平均绝对误差损失，对异常值较为稳健</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中位数回归的导函数不连续，不利于模型收敛</a:t>
            </a:r>
            <a:endParaRPr lang="en-US" altLang="zh-CN" sz="2400" dirty="0">
              <a:latin typeface="Cambria" panose="02040503050406030204" pitchFamily="18" charset="0"/>
              <a:ea typeface="宋体" panose="02010600030101010101" pitchFamily="2" charset="-122"/>
            </a:endParaRPr>
          </a:p>
          <a:p>
            <a:pPr>
              <a:defRPr/>
            </a:pPr>
            <a:r>
              <a:rPr lang="en-US" altLang="zh-CN" sz="2400" dirty="0">
                <a:latin typeface="Cambria" panose="02040503050406030204" pitchFamily="18" charset="0"/>
                <a:ea typeface="宋体" panose="02010600030101010101" pitchFamily="2" charset="-122"/>
              </a:rPr>
              <a:t>Huber Loss</a:t>
            </a:r>
            <a:r>
              <a:rPr lang="zh-CN" altLang="en-US" sz="2400" dirty="0">
                <a:latin typeface="Cambria" panose="02040503050406030204" pitchFamily="18" charset="0"/>
                <a:ea typeface="宋体" panose="02010600030101010101" pitchFamily="2" charset="-122"/>
              </a:rPr>
              <a:t>综合两种损失函数，在一定范围内使用平方误差，超出后使用绝对值误差</a:t>
            </a:r>
            <a:endParaRPr lang="en-US" altLang="zh-CN" sz="2400" dirty="0">
              <a:latin typeface="Cambria" panose="02040503050406030204" pitchFamily="18" charset="0"/>
              <a:ea typeface="宋体" panose="02010600030101010101" pitchFamily="2" charset="-122"/>
            </a:endParaRPr>
          </a:p>
          <a:p>
            <a:pPr>
              <a:defRPr/>
            </a:pPr>
            <a:r>
              <a:rPr lang="zh-CN" altLang="en-US" sz="2400" dirty="0">
                <a:latin typeface="Cambria" panose="02040503050406030204" pitchFamily="18" charset="0"/>
                <a:ea typeface="宋体" panose="02010600030101010101" pitchFamily="2" charset="-122"/>
              </a:rPr>
              <a:t>使用</a:t>
            </a:r>
            <a:r>
              <a:rPr lang="en-US" altLang="zh-CN" sz="2400" dirty="0">
                <a:latin typeface="Cambria" panose="02040503050406030204" pitchFamily="18" charset="0"/>
                <a:ea typeface="宋体" panose="02010600030101010101" pitchFamily="2" charset="-122"/>
              </a:rPr>
              <a:t>Huber Loss</a:t>
            </a:r>
            <a:r>
              <a:rPr lang="zh-CN" altLang="en-US" sz="2400" dirty="0">
                <a:latin typeface="Cambria" panose="02040503050406030204" pitchFamily="18" charset="0"/>
                <a:ea typeface="宋体" panose="02010600030101010101" pitchFamily="2" charset="-122"/>
              </a:rPr>
              <a:t>的回归称为</a:t>
            </a:r>
            <a:r>
              <a:rPr lang="en-US" altLang="zh-CN" sz="2400" dirty="0">
                <a:latin typeface="Cambria" panose="02040503050406030204" pitchFamily="18" charset="0"/>
                <a:ea typeface="宋体" panose="02010600030101010101" pitchFamily="2" charset="-122"/>
              </a:rPr>
              <a:t>Huber Regression</a:t>
            </a:r>
          </a:p>
          <a:p>
            <a:pPr marL="0" indent="0">
              <a:buNone/>
              <a:defRPr/>
            </a:pPr>
            <a:endParaRPr lang="en-US" altLang="zh-CN" sz="2400" dirty="0">
              <a:latin typeface="Cambria" panose="02040503050406030204" pitchFamily="18" charset="0"/>
              <a:ea typeface="宋体" panose="02010600030101010101" pitchFamily="2" charset="-122"/>
            </a:endParaRPr>
          </a:p>
        </p:txBody>
      </p:sp>
      <p:pic>
        <p:nvPicPr>
          <p:cNvPr id="3" name="图片 2">
            <a:extLst>
              <a:ext uri="{FF2B5EF4-FFF2-40B4-BE49-F238E27FC236}">
                <a16:creationId xmlns:a16="http://schemas.microsoft.com/office/drawing/2014/main" id="{B8FD8355-F96D-45A4-9309-4DF51E8B28CA}"/>
              </a:ext>
            </a:extLst>
          </p:cNvPr>
          <p:cNvPicPr>
            <a:picLocks noChangeAspect="1"/>
          </p:cNvPicPr>
          <p:nvPr/>
        </p:nvPicPr>
        <p:blipFill rotWithShape="1">
          <a:blip r:embed="rId2"/>
          <a:srcRect r="5700" b="882"/>
          <a:stretch/>
        </p:blipFill>
        <p:spPr>
          <a:xfrm>
            <a:off x="6382444" y="2636911"/>
            <a:ext cx="5806381" cy="4176465"/>
          </a:xfrm>
          <a:prstGeom prst="rect">
            <a:avLst/>
          </a:prstGeom>
        </p:spPr>
      </p:pic>
    </p:spTree>
    <p:extLst>
      <p:ext uri="{BB962C8B-B14F-4D97-AF65-F5344CB8AC3E}">
        <p14:creationId xmlns:p14="http://schemas.microsoft.com/office/powerpoint/2010/main" val="27289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1. </a:t>
            </a:r>
            <a:r>
              <a:rPr kumimoji="1" lang="zh-CN" altLang="en-US" dirty="0"/>
              <a:t>小知识：</a:t>
            </a:r>
            <a:r>
              <a:rPr kumimoji="1" lang="en-US" altLang="zh-CN" dirty="0"/>
              <a:t>python</a:t>
            </a:r>
            <a:r>
              <a:rPr kumimoji="1" lang="zh-CN" altLang="en-US" dirty="0"/>
              <a:t>包管理工具</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1088740"/>
            <a:ext cx="11521280" cy="536459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Cambria" panose="02040503050406030204" pitchFamily="18" charset="0"/>
              </a:rPr>
              <a:t>我们介绍两种常用的包管理工具：</a:t>
            </a:r>
            <a:r>
              <a:rPr lang="en-US" altLang="zh-CN" sz="2400" dirty="0">
                <a:latin typeface="Cambria" panose="02040503050406030204" pitchFamily="18" charset="0"/>
                <a:ea typeface="Cambria" panose="02040503050406030204" pitchFamily="18" charset="0"/>
              </a:rPr>
              <a:t>pip</a:t>
            </a:r>
            <a:r>
              <a:rPr lang="zh-CN" altLang="en-US" sz="2400" dirty="0">
                <a:latin typeface="Cambria" panose="02040503050406030204" pitchFamily="18" charset="0"/>
                <a:ea typeface="Cambria" panose="02040503050406030204" pitchFamily="18" charset="0"/>
              </a:rPr>
              <a:t>和</a:t>
            </a:r>
            <a:r>
              <a:rPr lang="en-US" altLang="zh-CN" sz="2400" dirty="0" err="1">
                <a:latin typeface="Cambria" panose="02040503050406030204" pitchFamily="18" charset="0"/>
                <a:ea typeface="Cambria" panose="02040503050406030204" pitchFamily="18" charset="0"/>
              </a:rPr>
              <a:t>conda</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a:latin typeface="Cambria" panose="02040503050406030204" pitchFamily="18" charset="0"/>
                <a:ea typeface="Cambria" panose="02040503050406030204" pitchFamily="18" charset="0"/>
              </a:rPr>
              <a:t>pip</a:t>
            </a:r>
            <a:r>
              <a:rPr lang="zh-CN" altLang="en-US" sz="2400" dirty="0">
                <a:latin typeface="Cambria" panose="02040503050406030204" pitchFamily="18" charset="0"/>
                <a:ea typeface="Cambria" panose="02040503050406030204" pitchFamily="18" charset="0"/>
              </a:rPr>
              <a:t>是</a:t>
            </a:r>
            <a:r>
              <a:rPr lang="en-US" altLang="zh-CN" sz="2400" dirty="0">
                <a:latin typeface="Cambria" panose="02040503050406030204" pitchFamily="18" charset="0"/>
                <a:ea typeface="Cambria" panose="02040503050406030204" pitchFamily="18" charset="0"/>
              </a:rPr>
              <a:t>python</a:t>
            </a:r>
            <a:r>
              <a:rPr lang="zh-CN" altLang="en-US" sz="2400" dirty="0">
                <a:latin typeface="Cambria" panose="02040503050406030204" pitchFamily="18" charset="0"/>
                <a:ea typeface="Cambria" panose="02040503050406030204" pitchFamily="18" charset="0"/>
              </a:rPr>
              <a:t>自带的包管理工具，使用</a:t>
            </a:r>
            <a:r>
              <a:rPr lang="en-US" altLang="zh-CN" sz="2400" dirty="0">
                <a:latin typeface="Cambria" panose="02040503050406030204" pitchFamily="18" charset="0"/>
                <a:ea typeface="Cambria" panose="02040503050406030204" pitchFamily="18" charset="0"/>
              </a:rPr>
              <a:t>pip</a:t>
            </a:r>
            <a:r>
              <a:rPr lang="zh-CN" altLang="en-US" sz="2400" dirty="0">
                <a:latin typeface="Cambria" panose="02040503050406030204" pitchFamily="18" charset="0"/>
                <a:ea typeface="Cambria" panose="02040503050406030204" pitchFamily="18" charset="0"/>
              </a:rPr>
              <a:t>安装包的命令：</a:t>
            </a: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a:latin typeface="Cambria" panose="02040503050406030204" pitchFamily="18" charset="0"/>
                <a:ea typeface="Cambria" panose="02040503050406030204" pitchFamily="18" charset="0"/>
              </a:rPr>
              <a:t>pip install …</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err="1">
                <a:latin typeface="Cambria" panose="02040503050406030204" pitchFamily="18" charset="0"/>
                <a:ea typeface="Cambria" panose="02040503050406030204" pitchFamily="18" charset="0"/>
              </a:rPr>
              <a:t>conda</a:t>
            </a:r>
            <a:r>
              <a:rPr lang="zh-CN" altLang="en-US" sz="2400" dirty="0">
                <a:latin typeface="Cambria" panose="02040503050406030204" pitchFamily="18" charset="0"/>
                <a:ea typeface="Cambria" panose="02040503050406030204" pitchFamily="18" charset="0"/>
              </a:rPr>
              <a:t>是</a:t>
            </a:r>
            <a:r>
              <a:rPr lang="en-US" altLang="zh-CN" sz="2400" dirty="0">
                <a:latin typeface="Cambria" panose="02040503050406030204" pitchFamily="18" charset="0"/>
                <a:ea typeface="Cambria" panose="02040503050406030204" pitchFamily="18" charset="0"/>
              </a:rPr>
              <a:t>anaconda</a:t>
            </a:r>
            <a:r>
              <a:rPr lang="zh-CN" altLang="en-US" sz="2400" dirty="0">
                <a:latin typeface="Cambria" panose="02040503050406030204" pitchFamily="18" charset="0"/>
                <a:ea typeface="Cambria" panose="02040503050406030204" pitchFamily="18" charset="0"/>
              </a:rPr>
              <a:t>附带的包管理工具，使用</a:t>
            </a:r>
            <a:r>
              <a:rPr lang="en-US" altLang="zh-CN" sz="2400" dirty="0" err="1">
                <a:latin typeface="Cambria" panose="02040503050406030204" pitchFamily="18" charset="0"/>
                <a:ea typeface="Cambria" panose="02040503050406030204" pitchFamily="18" charset="0"/>
              </a:rPr>
              <a:t>conda</a:t>
            </a:r>
            <a:r>
              <a:rPr lang="zh-CN" altLang="en-US" sz="2400" dirty="0">
                <a:latin typeface="Cambria" panose="02040503050406030204" pitchFamily="18" charset="0"/>
                <a:ea typeface="Cambria" panose="02040503050406030204" pitchFamily="18" charset="0"/>
              </a:rPr>
              <a:t>安装包的命令：</a:t>
            </a: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err="1">
                <a:latin typeface="Cambria" panose="02040503050406030204" pitchFamily="18" charset="0"/>
                <a:ea typeface="Cambria" panose="02040503050406030204" pitchFamily="18" charset="0"/>
              </a:rPr>
              <a:t>conda</a:t>
            </a:r>
            <a:r>
              <a:rPr lang="en-US" altLang="zh-CN" sz="2400" dirty="0">
                <a:latin typeface="Cambria" panose="02040503050406030204" pitchFamily="18" charset="0"/>
                <a:ea typeface="Cambria" panose="02040503050406030204" pitchFamily="18" charset="0"/>
              </a:rPr>
              <a:t> install …</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使用包管理工具安装包，可以一并安装依赖包</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80168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9. </a:t>
            </a:r>
            <a:r>
              <a:rPr kumimoji="1" lang="zh-CN" altLang="en-US" dirty="0"/>
              <a:t>回归方程系数的可解释性</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40060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mj-ea"/>
                <a:ea typeface="+mj-ea"/>
              </a:rPr>
              <a:t>在各类机器学习模型大放异彩的今天，线性模型仍然是最流行的机器学习模型之一。这其中有两个原因：</a:t>
            </a:r>
            <a:endParaRPr lang="en-US" altLang="zh-CN" sz="2400" dirty="0">
              <a:latin typeface="+mj-ea"/>
              <a:ea typeface="+mj-ea"/>
            </a:endParaRPr>
          </a:p>
          <a:p>
            <a:pPr marL="0" indent="0">
              <a:buNone/>
              <a:defRPr/>
            </a:pPr>
            <a:endParaRPr lang="en-US" altLang="zh-CN" sz="2400" dirty="0">
              <a:latin typeface="+mj-ea"/>
              <a:ea typeface="+mj-ea"/>
            </a:endParaRPr>
          </a:p>
          <a:p>
            <a:pPr>
              <a:defRPr/>
            </a:pPr>
            <a:r>
              <a:rPr lang="zh-CN" altLang="en-US" sz="2400" dirty="0">
                <a:latin typeface="+mj-ea"/>
                <a:ea typeface="+mj-ea"/>
              </a:rPr>
              <a:t>线性模型运算速度快，在性能上有优势。在对实时性要求较高的项目上，往往采用线性模型</a:t>
            </a:r>
            <a:endParaRPr lang="en-US" altLang="zh-CN" sz="2400" dirty="0">
              <a:latin typeface="+mj-ea"/>
              <a:ea typeface="+mj-ea"/>
            </a:endParaRPr>
          </a:p>
          <a:p>
            <a:pPr>
              <a:defRPr/>
            </a:pPr>
            <a:r>
              <a:rPr lang="zh-CN" altLang="en-US" sz="2400" dirty="0">
                <a:latin typeface="+mj-ea"/>
                <a:ea typeface="+mj-ea"/>
              </a:rPr>
              <a:t>线性模型有良好的可解释性。使用线性模型获得的结果令人放心；在合规要求下，有时甚至只能使用线性模型（信用评分卡的例子、种族歧视问题）</a:t>
            </a:r>
            <a:endParaRPr lang="en-US" altLang="zh-CN" sz="2400" dirty="0">
              <a:latin typeface="+mj-ea"/>
              <a:ea typeface="+mj-ea"/>
            </a:endParaRPr>
          </a:p>
          <a:p>
            <a:pPr>
              <a:defRPr/>
            </a:pPr>
            <a:endParaRPr lang="en-US" altLang="zh-CN" sz="2400" dirty="0">
              <a:latin typeface="+mj-ea"/>
              <a:ea typeface="+mj-ea"/>
            </a:endParaRPr>
          </a:p>
          <a:p>
            <a:pPr marL="0" indent="0">
              <a:buNone/>
              <a:defRPr/>
            </a:pPr>
            <a:r>
              <a:rPr lang="zh-CN" altLang="en-US" sz="2400" dirty="0">
                <a:latin typeface="+mj-ea"/>
                <a:ea typeface="+mj-ea"/>
              </a:rPr>
              <a:t>那么，线性回归的可解释性体现在哪里？线性回归的结果如何解释？</a:t>
            </a:r>
            <a:endParaRPr lang="en-US" altLang="zh-CN" sz="2400" dirty="0">
              <a:latin typeface="+mj-ea"/>
              <a:ea typeface="+mj-ea"/>
            </a:endParaRPr>
          </a:p>
          <a:p>
            <a:pPr>
              <a:defRPr/>
            </a:pPr>
            <a:endParaRPr lang="en-US" altLang="zh-CN" sz="2400" dirty="0">
              <a:latin typeface="+mj-ea"/>
              <a:ea typeface="+mj-ea"/>
            </a:endParaRPr>
          </a:p>
        </p:txBody>
      </p:sp>
    </p:spTree>
    <p:extLst>
      <p:ext uri="{BB962C8B-B14F-4D97-AF65-F5344CB8AC3E}">
        <p14:creationId xmlns:p14="http://schemas.microsoft.com/office/powerpoint/2010/main" val="499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9. </a:t>
            </a:r>
            <a:r>
              <a:rPr kumimoji="1" lang="zh-CN" altLang="en-US" dirty="0"/>
              <a:t>回归方程系数的可解释性</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40060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mj-ea"/>
                <a:ea typeface="+mj-ea"/>
              </a:rPr>
              <a:t>回归结果的解释方法可参见下表：</a:t>
            </a:r>
            <a:endParaRPr lang="en-US" altLang="zh-CN" sz="2400" dirty="0">
              <a:latin typeface="+mj-ea"/>
              <a:ea typeface="+mj-ea"/>
            </a:endParaRPr>
          </a:p>
        </p:txBody>
      </p:sp>
      <p:pic>
        <p:nvPicPr>
          <p:cNvPr id="3" name="图片 2">
            <a:extLst>
              <a:ext uri="{FF2B5EF4-FFF2-40B4-BE49-F238E27FC236}">
                <a16:creationId xmlns:a16="http://schemas.microsoft.com/office/drawing/2014/main" id="{CEE15FBD-4F60-46D9-9739-F7CA8B2FE617}"/>
              </a:ext>
            </a:extLst>
          </p:cNvPr>
          <p:cNvPicPr>
            <a:picLocks noChangeAspect="1"/>
          </p:cNvPicPr>
          <p:nvPr/>
        </p:nvPicPr>
        <p:blipFill>
          <a:blip r:embed="rId2"/>
          <a:stretch>
            <a:fillRect/>
          </a:stretch>
        </p:blipFill>
        <p:spPr>
          <a:xfrm>
            <a:off x="56666" y="1844824"/>
            <a:ext cx="12132159" cy="3528392"/>
          </a:xfrm>
          <a:prstGeom prst="rect">
            <a:avLst/>
          </a:prstGeom>
        </p:spPr>
      </p:pic>
    </p:spTree>
    <p:extLst>
      <p:ext uri="{BB962C8B-B14F-4D97-AF65-F5344CB8AC3E}">
        <p14:creationId xmlns:p14="http://schemas.microsoft.com/office/powerpoint/2010/main" val="117856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9. </a:t>
            </a:r>
            <a:r>
              <a:rPr kumimoji="1" lang="zh-CN" altLang="en-US" dirty="0"/>
              <a:t>回归方程系数的可解释性</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40060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黑体" panose="02010609060101010101" pitchFamily="49" charset="-122"/>
              </a:rPr>
              <a:t>作业题</a:t>
            </a:r>
            <a:r>
              <a:rPr lang="zh-CN" altLang="en-US" sz="2400" dirty="0">
                <a:latin typeface="Cambria" panose="02040503050406030204" pitchFamily="18" charset="0"/>
                <a:ea typeface="+mj-ea"/>
              </a:rPr>
              <a:t>：使用</a:t>
            </a:r>
            <a:r>
              <a:rPr lang="en-US" altLang="zh-CN" sz="2400" dirty="0" err="1">
                <a:latin typeface="Cambria" panose="02040503050406030204" pitchFamily="18" charset="0"/>
                <a:ea typeface="Cambria" panose="02040503050406030204" pitchFamily="18" charset="0"/>
              </a:rPr>
              <a:t>sklearn</a:t>
            </a:r>
            <a:r>
              <a:rPr lang="zh-CN" altLang="en-US" sz="2400" dirty="0">
                <a:latin typeface="Cambria" panose="02040503050406030204" pitchFamily="18" charset="0"/>
                <a:ea typeface="+mj-ea"/>
              </a:rPr>
              <a:t>和波士顿房价数据集估计线性回归模型（以对数房价作为标签），并解释其参数的含义。</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黑体" panose="02010609060101010101" pitchFamily="49" charset="-122"/>
              </a:rPr>
              <a:t>提示</a:t>
            </a:r>
            <a:r>
              <a:rPr lang="zh-CN" altLang="en-US" sz="2400" dirty="0">
                <a:latin typeface="Cambria" panose="02040503050406030204" pitchFamily="18" charset="0"/>
                <a:ea typeface="+mj-ea"/>
              </a:rPr>
              <a:t>：使用如下代码获取波士顿房价数据集：</a:t>
            </a:r>
            <a:endParaRPr lang="en-US" altLang="zh-CN" sz="2400" dirty="0">
              <a:latin typeface="Cambria" panose="02040503050406030204" pitchFamily="18" charset="0"/>
              <a:ea typeface="Cambria" panose="02040503050406030204" pitchFamily="18" charset="0"/>
            </a:endParaRPr>
          </a:p>
        </p:txBody>
      </p:sp>
      <p:pic>
        <p:nvPicPr>
          <p:cNvPr id="4" name="图片 3">
            <a:extLst>
              <a:ext uri="{FF2B5EF4-FFF2-40B4-BE49-F238E27FC236}">
                <a16:creationId xmlns:a16="http://schemas.microsoft.com/office/drawing/2014/main" id="{C7F63197-0247-4ABD-9801-7DEEDF443520}"/>
              </a:ext>
            </a:extLst>
          </p:cNvPr>
          <p:cNvPicPr>
            <a:picLocks noChangeAspect="1"/>
          </p:cNvPicPr>
          <p:nvPr/>
        </p:nvPicPr>
        <p:blipFill>
          <a:blip r:embed="rId2"/>
          <a:stretch>
            <a:fillRect/>
          </a:stretch>
        </p:blipFill>
        <p:spPr>
          <a:xfrm>
            <a:off x="558531" y="2800350"/>
            <a:ext cx="10668000" cy="1257300"/>
          </a:xfrm>
          <a:prstGeom prst="rect">
            <a:avLst/>
          </a:prstGeom>
        </p:spPr>
      </p:pic>
    </p:spTree>
    <p:extLst>
      <p:ext uri="{BB962C8B-B14F-4D97-AF65-F5344CB8AC3E}">
        <p14:creationId xmlns:p14="http://schemas.microsoft.com/office/powerpoint/2010/main" val="231976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1. </a:t>
            </a:r>
            <a:r>
              <a:rPr kumimoji="1" lang="zh-CN" altLang="en-US" dirty="0"/>
              <a:t>小知识：</a:t>
            </a:r>
            <a:r>
              <a:rPr kumimoji="1" lang="en-US" altLang="zh-CN" dirty="0"/>
              <a:t>python</a:t>
            </a:r>
            <a:r>
              <a:rPr kumimoji="1" lang="zh-CN" altLang="en-US" dirty="0"/>
              <a:t>包管理工具</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1088740"/>
            <a:ext cx="11521280" cy="522058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Cambria" panose="02040503050406030204" pitchFamily="18" charset="0"/>
              </a:rPr>
              <a:t>由于包的安装源在境外，境内可能出现访问速度较慢或无法连接的情况。可以使用清华镜像，加速安装。</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a:latin typeface="黑体" panose="02010609060101010101" pitchFamily="49" charset="-122"/>
                <a:ea typeface="黑体" panose="02010609060101010101" pitchFamily="49" charset="-122"/>
              </a:rPr>
              <a:t>pip</a:t>
            </a:r>
            <a:r>
              <a:rPr lang="zh-CN" altLang="en-US" sz="2400" dirty="0">
                <a:latin typeface="黑体" panose="02010609060101010101" pitchFamily="49" charset="-122"/>
                <a:ea typeface="黑体" panose="02010609060101010101" pitchFamily="49" charset="-122"/>
              </a:rPr>
              <a:t>清华源</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官网：</a:t>
            </a:r>
            <a:r>
              <a:rPr lang="en-US" altLang="zh-CN" sz="2400" dirty="0">
                <a:latin typeface="Cambria" panose="02040503050406030204" pitchFamily="18" charset="0"/>
                <a:ea typeface="Cambria" panose="02040503050406030204" pitchFamily="18" charset="0"/>
              </a:rPr>
              <a:t>https://mirrors.tuna.tsinghua.edu.cn/help/pypi/</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使用方法：</a:t>
            </a:r>
            <a:endParaRPr lang="en-US" altLang="zh-CN" sz="2400" dirty="0">
              <a:latin typeface="Cambria" panose="02040503050406030204" pitchFamily="18" charset="0"/>
              <a:ea typeface="Cambria" panose="02040503050406030204" pitchFamily="18" charset="0"/>
            </a:endParaRPr>
          </a:p>
          <a:p>
            <a:pPr marL="0" indent="0">
              <a:buNone/>
              <a:defRPr/>
            </a:pPr>
            <a:r>
              <a:rPr lang="sv-SE" altLang="zh-CN" sz="2400" dirty="0">
                <a:latin typeface="Cambria" panose="02040503050406030204" pitchFamily="18" charset="0"/>
                <a:ea typeface="Cambria" panose="02040503050406030204" pitchFamily="18" charset="0"/>
              </a:rPr>
              <a:t>pip install -i https://pypi.tuna.tsinghua.edu.cn/simple ...</a:t>
            </a: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50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1. </a:t>
            </a:r>
            <a:r>
              <a:rPr kumimoji="1" lang="zh-CN" altLang="en-US" dirty="0"/>
              <a:t>小知识：</a:t>
            </a:r>
            <a:r>
              <a:rPr kumimoji="1" lang="en-US" altLang="zh-CN" dirty="0"/>
              <a:t>python</a:t>
            </a:r>
            <a:r>
              <a:rPr kumimoji="1" lang="zh-CN" altLang="en-US" dirty="0"/>
              <a:t>包管理工具</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836712"/>
            <a:ext cx="11521280" cy="561389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Cambria" panose="02040503050406030204" pitchFamily="18" charset="0"/>
              </a:rPr>
              <a:t>由于包的安装源在境外，境内可能出现访问速度较慢或无法连接的情况。可以使用清华镜像，加速安装：</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err="1">
                <a:latin typeface="黑体" panose="02010609060101010101" pitchFamily="49" charset="-122"/>
                <a:ea typeface="黑体" panose="02010609060101010101" pitchFamily="49" charset="-122"/>
              </a:rPr>
              <a:t>conda</a:t>
            </a:r>
            <a:r>
              <a:rPr lang="zh-CN" altLang="en-US" sz="2400" dirty="0">
                <a:latin typeface="黑体" panose="02010609060101010101" pitchFamily="49" charset="-122"/>
                <a:ea typeface="黑体" panose="02010609060101010101" pitchFamily="49" charset="-122"/>
              </a:rPr>
              <a:t>清华源</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官网：</a:t>
            </a:r>
            <a:r>
              <a:rPr lang="en-US" altLang="zh-CN" sz="2400" dirty="0">
                <a:latin typeface="Cambria" panose="02040503050406030204" pitchFamily="18" charset="0"/>
                <a:ea typeface="Cambria" panose="02040503050406030204" pitchFamily="18" charset="0"/>
              </a:rPr>
              <a:t>https://mirrors.tuna.tsinghua.edu.cn/help/anaconda/</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使用方法：</a:t>
            </a: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err="1">
                <a:latin typeface="Cambria" panose="02040503050406030204" pitchFamily="18" charset="0"/>
                <a:ea typeface="Cambria" panose="02040503050406030204" pitchFamily="18" charset="0"/>
              </a:rPr>
              <a:t>conda</a:t>
            </a:r>
            <a:r>
              <a:rPr lang="en-US" altLang="zh-CN" sz="2400" dirty="0">
                <a:latin typeface="Cambria" panose="02040503050406030204" pitchFamily="18" charset="0"/>
                <a:ea typeface="Cambria" panose="02040503050406030204" pitchFamily="18" charset="0"/>
              </a:rPr>
              <a:t> config --add channels https://mirrors.tuna.tsinghua.edu.cn/anaconda/pkgs/free/</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err="1">
                <a:latin typeface="Cambria" panose="02040503050406030204" pitchFamily="18" charset="0"/>
                <a:ea typeface="Cambria" panose="02040503050406030204" pitchFamily="18" charset="0"/>
              </a:rPr>
              <a:t>conda</a:t>
            </a:r>
            <a:r>
              <a:rPr lang="en-US" altLang="zh-CN" sz="2400" dirty="0">
                <a:latin typeface="Cambria" panose="02040503050406030204" pitchFamily="18" charset="0"/>
                <a:ea typeface="Cambria" panose="02040503050406030204" pitchFamily="18" charset="0"/>
              </a:rPr>
              <a:t> config --add channels https://mirrors.tuna.tsinghua.edu.cn/anaconda/pkgs/main/</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en-US" altLang="zh-CN" sz="2400" dirty="0" err="1">
                <a:latin typeface="Cambria" panose="02040503050406030204" pitchFamily="18" charset="0"/>
                <a:ea typeface="Cambria" panose="02040503050406030204" pitchFamily="18" charset="0"/>
              </a:rPr>
              <a:t>conda</a:t>
            </a:r>
            <a:r>
              <a:rPr lang="en-US" altLang="zh-CN" sz="2400" dirty="0">
                <a:latin typeface="Cambria" panose="02040503050406030204" pitchFamily="18" charset="0"/>
                <a:ea typeface="Cambria" panose="02040503050406030204" pitchFamily="18" charset="0"/>
              </a:rPr>
              <a:t> config --set </a:t>
            </a:r>
            <a:r>
              <a:rPr lang="en-US" altLang="zh-CN" sz="2400" dirty="0" err="1">
                <a:latin typeface="Cambria" panose="02040503050406030204" pitchFamily="18" charset="0"/>
                <a:ea typeface="Cambria" panose="02040503050406030204" pitchFamily="18" charset="0"/>
              </a:rPr>
              <a:t>show_channel_urls</a:t>
            </a:r>
            <a:r>
              <a:rPr lang="en-US" altLang="zh-CN" sz="2400" dirty="0">
                <a:latin typeface="Cambria" panose="02040503050406030204" pitchFamily="18" charset="0"/>
                <a:ea typeface="Cambria" panose="02040503050406030204" pitchFamily="18" charset="0"/>
              </a:rPr>
              <a:t> yes</a:t>
            </a:r>
          </a:p>
        </p:txBody>
      </p:sp>
    </p:spTree>
    <p:extLst>
      <p:ext uri="{BB962C8B-B14F-4D97-AF65-F5344CB8AC3E}">
        <p14:creationId xmlns:p14="http://schemas.microsoft.com/office/powerpoint/2010/main" val="49706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1. </a:t>
            </a:r>
            <a:r>
              <a:rPr kumimoji="1" lang="zh-CN" altLang="en-US" dirty="0"/>
              <a:t>小知识：</a:t>
            </a:r>
            <a:r>
              <a:rPr kumimoji="1" lang="en-US" altLang="zh-CN" dirty="0"/>
              <a:t>python</a:t>
            </a:r>
            <a:r>
              <a:rPr kumimoji="1" lang="zh-CN" altLang="en-US" dirty="0"/>
              <a:t>包管理工具</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1088740"/>
            <a:ext cx="11521280" cy="5613892"/>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a:defRPr/>
            </a:pPr>
            <a:r>
              <a:rPr lang="zh-CN" altLang="en-US" sz="2400" dirty="0">
                <a:latin typeface="Cambria" panose="02040503050406030204" pitchFamily="18" charset="0"/>
                <a:ea typeface="Cambria" panose="02040503050406030204" pitchFamily="18" charset="0"/>
              </a:rPr>
              <a:t>一般来说，使用</a:t>
            </a:r>
            <a:r>
              <a:rPr lang="en-US" altLang="zh-CN" sz="2400" dirty="0" err="1">
                <a:latin typeface="Cambria" panose="02040503050406030204" pitchFamily="18" charset="0"/>
                <a:ea typeface="Cambria" panose="02040503050406030204" pitchFamily="18" charset="0"/>
              </a:rPr>
              <a:t>conda</a:t>
            </a:r>
            <a:r>
              <a:rPr lang="zh-CN" altLang="en-US" sz="2400" dirty="0">
                <a:latin typeface="Cambria" panose="02040503050406030204" pitchFamily="18" charset="0"/>
                <a:ea typeface="Cambria" panose="02040503050406030204" pitchFamily="18" charset="0"/>
              </a:rPr>
              <a:t>和</a:t>
            </a:r>
            <a:r>
              <a:rPr lang="en-US" altLang="zh-CN" sz="2400" dirty="0">
                <a:latin typeface="Cambria" panose="02040503050406030204" pitchFamily="18" charset="0"/>
                <a:ea typeface="Cambria" panose="02040503050406030204" pitchFamily="18" charset="0"/>
              </a:rPr>
              <a:t>pip</a:t>
            </a:r>
            <a:r>
              <a:rPr lang="zh-CN" altLang="en-US" sz="2400" dirty="0">
                <a:latin typeface="Cambria" panose="02040503050406030204" pitchFamily="18" charset="0"/>
                <a:ea typeface="Cambria" panose="02040503050406030204" pitchFamily="18" charset="0"/>
              </a:rPr>
              <a:t>安装没有区别，任意选用一个即可</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某些情况下，其中一种会更好</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对于</a:t>
            </a:r>
            <a:r>
              <a:rPr lang="en-US" altLang="zh-CN" sz="2400" dirty="0" err="1">
                <a:latin typeface="Cambria" panose="02040503050406030204" pitchFamily="18" charset="0"/>
                <a:ea typeface="Cambria" panose="02040503050406030204" pitchFamily="18" charset="0"/>
              </a:rPr>
              <a:t>catboost</a:t>
            </a:r>
            <a:r>
              <a:rPr lang="zh-CN" altLang="en-US" sz="2400" dirty="0">
                <a:latin typeface="Cambria" panose="02040503050406030204" pitchFamily="18" charset="0"/>
                <a:ea typeface="Cambria" panose="02040503050406030204" pitchFamily="18" charset="0"/>
              </a:rPr>
              <a:t>，</a:t>
            </a:r>
            <a:r>
              <a:rPr lang="en-US" altLang="zh-CN" sz="2400" dirty="0" err="1">
                <a:latin typeface="Cambria" panose="02040503050406030204" pitchFamily="18" charset="0"/>
                <a:ea typeface="Cambria" panose="02040503050406030204" pitchFamily="18" charset="0"/>
              </a:rPr>
              <a:t>conda</a:t>
            </a:r>
            <a:r>
              <a:rPr lang="zh-CN" altLang="en-US" sz="2400" dirty="0">
                <a:latin typeface="Cambria" panose="02040503050406030204" pitchFamily="18" charset="0"/>
                <a:ea typeface="Cambria" panose="02040503050406030204" pitchFamily="18" charset="0"/>
              </a:rPr>
              <a:t>没有官方安装源，只能用</a:t>
            </a:r>
            <a:r>
              <a:rPr lang="en-US" altLang="zh-CN" sz="2400" dirty="0">
                <a:latin typeface="Cambria" panose="02040503050406030204" pitchFamily="18" charset="0"/>
                <a:ea typeface="Cambria" panose="02040503050406030204" pitchFamily="18" charset="0"/>
              </a:rPr>
              <a:t>pip</a:t>
            </a:r>
          </a:p>
          <a:p>
            <a:pPr>
              <a:defRPr/>
            </a:pPr>
            <a:r>
              <a:rPr lang="zh-CN" altLang="en-US" sz="2400" dirty="0">
                <a:latin typeface="Cambria" panose="02040503050406030204" pitchFamily="18" charset="0"/>
                <a:ea typeface="Cambria" panose="02040503050406030204" pitchFamily="18" charset="0"/>
              </a:rPr>
              <a:t>对于</a:t>
            </a:r>
            <a:r>
              <a:rPr lang="en-US" altLang="zh-CN" sz="2400" dirty="0" err="1">
                <a:latin typeface="Cambria" panose="02040503050406030204" pitchFamily="18" charset="0"/>
                <a:ea typeface="Cambria" panose="02040503050406030204" pitchFamily="18" charset="0"/>
              </a:rPr>
              <a:t>tensorflow</a:t>
            </a:r>
            <a:r>
              <a:rPr lang="zh-CN" altLang="en-US" sz="2400" dirty="0">
                <a:latin typeface="Cambria" panose="02040503050406030204" pitchFamily="18" charset="0"/>
                <a:ea typeface="Cambria" panose="02040503050406030204" pitchFamily="18" charset="0"/>
              </a:rPr>
              <a:t>，推荐使用</a:t>
            </a:r>
            <a:r>
              <a:rPr lang="en-US" altLang="zh-CN" sz="2400" dirty="0" err="1">
                <a:latin typeface="Cambria" panose="02040503050406030204" pitchFamily="18" charset="0"/>
                <a:ea typeface="Cambria" panose="02040503050406030204" pitchFamily="18" charset="0"/>
              </a:rPr>
              <a:t>conda</a:t>
            </a:r>
            <a:r>
              <a:rPr lang="zh-CN" altLang="en-US" sz="2400" dirty="0">
                <a:latin typeface="Cambria" panose="02040503050406030204" pitchFamily="18" charset="0"/>
                <a:ea typeface="Cambria" panose="02040503050406030204" pitchFamily="18" charset="0"/>
              </a:rPr>
              <a:t>，因为</a:t>
            </a:r>
            <a:r>
              <a:rPr lang="en-US" altLang="zh-CN" sz="2400" dirty="0" err="1">
                <a:latin typeface="Cambria" panose="02040503050406030204" pitchFamily="18" charset="0"/>
                <a:ea typeface="Cambria" panose="02040503050406030204" pitchFamily="18" charset="0"/>
              </a:rPr>
              <a:t>conda</a:t>
            </a:r>
            <a:r>
              <a:rPr lang="zh-CN" altLang="en-US" sz="2400" dirty="0">
                <a:latin typeface="Cambria" panose="02040503050406030204" pitchFamily="18" charset="0"/>
                <a:ea typeface="Cambria" panose="02040503050406030204" pitchFamily="18" charset="0"/>
              </a:rPr>
              <a:t>可以同时配置好</a:t>
            </a:r>
            <a:r>
              <a:rPr lang="en-US" altLang="zh-CN" sz="2400" dirty="0">
                <a:latin typeface="Cambria" panose="02040503050406030204" pitchFamily="18" charset="0"/>
                <a:ea typeface="Cambria" panose="02040503050406030204" pitchFamily="18" charset="0"/>
              </a:rPr>
              <a:t>GPU</a:t>
            </a:r>
            <a:r>
              <a:rPr lang="zh-CN" altLang="en-US" sz="2400" dirty="0">
                <a:latin typeface="Cambria" panose="02040503050406030204" pitchFamily="18" charset="0"/>
                <a:ea typeface="Cambria" panose="02040503050406030204" pitchFamily="18" charset="0"/>
              </a:rPr>
              <a:t>驱动，免去驱动配置、</a:t>
            </a:r>
            <a:r>
              <a:rPr lang="en-US" altLang="zh-CN" sz="2400" dirty="0" err="1">
                <a:latin typeface="Cambria" panose="02040503050406030204" pitchFamily="18" charset="0"/>
                <a:ea typeface="Cambria" panose="02040503050406030204" pitchFamily="18" charset="0"/>
              </a:rPr>
              <a:t>cuda</a:t>
            </a:r>
            <a:r>
              <a:rPr lang="zh-CN" altLang="en-US" sz="2400" dirty="0">
                <a:latin typeface="Cambria" panose="02040503050406030204" pitchFamily="18" charset="0"/>
                <a:ea typeface="Cambria" panose="02040503050406030204" pitchFamily="18" charset="0"/>
              </a:rPr>
              <a:t>版本管理的烦恼</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推荐安装的包（比赛常用）：</a:t>
            </a:r>
            <a:endParaRPr lang="en-US" altLang="zh-CN" sz="2400" dirty="0">
              <a:latin typeface="Cambria" panose="02040503050406030204" pitchFamily="18" charset="0"/>
              <a:ea typeface="Cambria" panose="02040503050406030204" pitchFamily="18" charset="0"/>
            </a:endParaRPr>
          </a:p>
          <a:p>
            <a:pPr marL="0" indent="0">
              <a:buNone/>
            </a:pPr>
            <a:r>
              <a:rPr lang="en-US" altLang="zh-CN" sz="2400" dirty="0">
                <a:latin typeface="Cambria" panose="02040503050406030204" pitchFamily="18" charset="0"/>
                <a:ea typeface="Cambria" panose="02040503050406030204" pitchFamily="18" charset="0"/>
              </a:rPr>
              <a:t>pip install -</a:t>
            </a:r>
            <a:r>
              <a:rPr lang="en-US" altLang="zh-CN" sz="2400" dirty="0" err="1">
                <a:latin typeface="Cambria" panose="02040503050406030204" pitchFamily="18" charset="0"/>
                <a:ea typeface="Cambria" panose="02040503050406030204" pitchFamily="18" charset="0"/>
              </a:rPr>
              <a:t>i</a:t>
            </a:r>
            <a:r>
              <a:rPr lang="en-US" altLang="zh-CN" sz="2400" dirty="0">
                <a:latin typeface="Cambria" panose="02040503050406030204" pitchFamily="18" charset="0"/>
                <a:ea typeface="Cambria" panose="02040503050406030204" pitchFamily="18" charset="0"/>
              </a:rPr>
              <a:t> https://pypi.tuna.tsinghua.edu.cn/simple </a:t>
            </a:r>
            <a:r>
              <a:rPr lang="en-US" altLang="zh-CN" sz="2400" dirty="0" err="1">
                <a:latin typeface="Cambria" panose="02040503050406030204" pitchFamily="18" charset="0"/>
                <a:ea typeface="Cambria" panose="02040503050406030204" pitchFamily="18" charset="0"/>
              </a:rPr>
              <a:t>catboost</a:t>
            </a:r>
            <a:endParaRPr lang="en-US" altLang="zh-CN" sz="2400" dirty="0">
              <a:latin typeface="Cambria" panose="02040503050406030204" pitchFamily="18" charset="0"/>
              <a:ea typeface="Cambria" panose="02040503050406030204" pitchFamily="18" charset="0"/>
            </a:endParaRPr>
          </a:p>
          <a:p>
            <a:pPr marL="0" indent="0">
              <a:buNone/>
            </a:pPr>
            <a:r>
              <a:rPr lang="en-US" altLang="zh-CN" sz="2400" dirty="0">
                <a:latin typeface="Cambria" panose="02040503050406030204" pitchFamily="18" charset="0"/>
                <a:ea typeface="Cambria" panose="02040503050406030204" pitchFamily="18" charset="0"/>
              </a:rPr>
              <a:t>pip install -</a:t>
            </a:r>
            <a:r>
              <a:rPr lang="en-US" altLang="zh-CN" sz="2400" dirty="0" err="1">
                <a:latin typeface="Cambria" panose="02040503050406030204" pitchFamily="18" charset="0"/>
                <a:ea typeface="Cambria" panose="02040503050406030204" pitchFamily="18" charset="0"/>
              </a:rPr>
              <a:t>i</a:t>
            </a:r>
            <a:r>
              <a:rPr lang="en-US" altLang="zh-CN" sz="2400" dirty="0">
                <a:latin typeface="Cambria" panose="02040503050406030204" pitchFamily="18" charset="0"/>
                <a:ea typeface="Cambria" panose="02040503050406030204" pitchFamily="18" charset="0"/>
              </a:rPr>
              <a:t> https://pypi.tuna.tsinghua.edu.cn/simple </a:t>
            </a:r>
            <a:r>
              <a:rPr lang="en-US" altLang="zh-CN" sz="2400" dirty="0" err="1">
                <a:latin typeface="Cambria" panose="02040503050406030204" pitchFamily="18" charset="0"/>
                <a:ea typeface="Cambria" panose="02040503050406030204" pitchFamily="18" charset="0"/>
              </a:rPr>
              <a:t>lightgbm</a:t>
            </a:r>
            <a:endParaRPr lang="en-US" altLang="zh-CN" sz="2400" dirty="0">
              <a:latin typeface="Cambria" panose="02040503050406030204" pitchFamily="18" charset="0"/>
              <a:ea typeface="Cambria" panose="02040503050406030204" pitchFamily="18" charset="0"/>
            </a:endParaRPr>
          </a:p>
          <a:p>
            <a:pPr marL="0" indent="0">
              <a:buNone/>
            </a:pPr>
            <a:r>
              <a:rPr lang="en-US" altLang="zh-CN" sz="2400" dirty="0" err="1">
                <a:latin typeface="Cambria" panose="02040503050406030204" pitchFamily="18" charset="0"/>
                <a:ea typeface="Cambria" panose="02040503050406030204" pitchFamily="18" charset="0"/>
              </a:rPr>
              <a:t>conda</a:t>
            </a:r>
            <a:r>
              <a:rPr lang="en-US" altLang="zh-CN" sz="2400" dirty="0">
                <a:latin typeface="Cambria" panose="02040503050406030204" pitchFamily="18" charset="0"/>
                <a:ea typeface="Cambria" panose="02040503050406030204" pitchFamily="18" charset="0"/>
              </a:rPr>
              <a:t> install </a:t>
            </a:r>
            <a:r>
              <a:rPr lang="en-US" altLang="zh-CN" sz="2400" dirty="0" err="1">
                <a:latin typeface="Cambria" panose="02040503050406030204" pitchFamily="18" charset="0"/>
                <a:ea typeface="Cambria" panose="02040503050406030204" pitchFamily="18" charset="0"/>
              </a:rPr>
              <a:t>tensorflow-gpu</a:t>
            </a:r>
            <a:r>
              <a:rPr lang="en-US" altLang="zh-CN" sz="2400" dirty="0">
                <a:latin typeface="Cambria" panose="02040503050406030204" pitchFamily="18" charset="0"/>
                <a:ea typeface="Cambria" panose="02040503050406030204" pitchFamily="18" charset="0"/>
              </a:rPr>
              <a:t>==1.13.1</a:t>
            </a:r>
          </a:p>
          <a:p>
            <a:endParaRPr lang="en-US" altLang="zh-CN" sz="2400" dirty="0"/>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查看已经安装的包： </a:t>
            </a:r>
            <a:r>
              <a:rPr lang="en-US" altLang="zh-CN" sz="2400" dirty="0" err="1">
                <a:latin typeface="Cambria" panose="02040503050406030204" pitchFamily="18" charset="0"/>
                <a:ea typeface="Cambria" panose="02040503050406030204" pitchFamily="18" charset="0"/>
              </a:rPr>
              <a:t>conda</a:t>
            </a:r>
            <a:r>
              <a:rPr lang="en-US" altLang="zh-CN" sz="2400" dirty="0">
                <a:latin typeface="Cambria" panose="02040503050406030204" pitchFamily="18" charset="0"/>
                <a:ea typeface="Cambria" panose="02040503050406030204" pitchFamily="18" charset="0"/>
              </a:rPr>
              <a:t> list</a:t>
            </a:r>
          </a:p>
          <a:p>
            <a:pPr marL="0" indent="0">
              <a:buNone/>
              <a:defRPr/>
            </a:pP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564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2. </a:t>
            </a:r>
            <a:r>
              <a:rPr kumimoji="1" lang="zh-CN" altLang="en-US" dirty="0"/>
              <a:t>回归问题的评价指标</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784018"/>
            <a:ext cx="10736212" cy="6029358"/>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mj-ea"/>
              </a:rPr>
              <a:t>对于回归问题来说，常见的评价指标有以下几个（</a:t>
            </a:r>
            <a:r>
              <a:rPr lang="en-US" altLang="zh-CN" sz="2400" dirty="0" err="1">
                <a:latin typeface="Cambria" panose="02040503050406030204" pitchFamily="18" charset="0"/>
                <a:ea typeface="Cambria" panose="02040503050406030204" pitchFamily="18" charset="0"/>
              </a:rPr>
              <a:t>pred</a:t>
            </a:r>
            <a:r>
              <a:rPr lang="zh-CN" altLang="en-US" sz="2400" dirty="0">
                <a:latin typeface="Cambria" panose="02040503050406030204" pitchFamily="18" charset="0"/>
                <a:ea typeface="+mj-ea"/>
              </a:rPr>
              <a:t>表示预测值，</a:t>
            </a:r>
            <a:r>
              <a:rPr lang="en-US" altLang="zh-CN" sz="2400" dirty="0">
                <a:latin typeface="Cambria" panose="02040503050406030204" pitchFamily="18" charset="0"/>
                <a:ea typeface="Cambria" panose="02040503050406030204" pitchFamily="18" charset="0"/>
              </a:rPr>
              <a:t>true</a:t>
            </a:r>
            <a:r>
              <a:rPr lang="zh-CN" altLang="en-US" sz="2400" dirty="0">
                <a:latin typeface="Cambria" panose="02040503050406030204" pitchFamily="18" charset="0"/>
                <a:ea typeface="+mj-ea"/>
              </a:rPr>
              <a:t>表示真实值，</a:t>
            </a:r>
            <a:r>
              <a:rPr lang="en-US" altLang="zh-CN" sz="2400" dirty="0" err="1">
                <a:latin typeface="Cambria" panose="02040503050406030204" pitchFamily="18" charset="0"/>
                <a:ea typeface="Cambria" panose="02040503050406030204" pitchFamily="18" charset="0"/>
              </a:rPr>
              <a:t>i</a:t>
            </a:r>
            <a:r>
              <a:rPr lang="zh-CN" altLang="en-US" sz="2400" dirty="0">
                <a:latin typeface="Cambria" panose="02040503050406030204" pitchFamily="18" charset="0"/>
                <a:ea typeface="+mj-ea"/>
              </a:rPr>
              <a:t>表示）：</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均方误差（</a:t>
            </a:r>
            <a:r>
              <a:rPr lang="en-US" altLang="zh-CN" sz="2400" dirty="0">
                <a:latin typeface="Cambria" panose="02040503050406030204" pitchFamily="18" charset="0"/>
                <a:ea typeface="Cambria" panose="02040503050406030204" pitchFamily="18" charset="0"/>
              </a:rPr>
              <a:t>MSE</a:t>
            </a:r>
            <a:r>
              <a:rPr lang="zh-CN" altLang="en-US" sz="2400" dirty="0">
                <a:latin typeface="Cambria" panose="02040503050406030204" pitchFamily="18" charset="0"/>
                <a:ea typeface="+mj-ea"/>
              </a:rPr>
              <a:t>，</a:t>
            </a:r>
            <a:r>
              <a:rPr lang="en-US" altLang="zh-CN" sz="2400" dirty="0">
                <a:latin typeface="Cambria" panose="02040503050406030204" pitchFamily="18" charset="0"/>
                <a:ea typeface="Cambria" panose="02040503050406030204" pitchFamily="18" charset="0"/>
              </a:rPr>
              <a:t>Mean Squared Error</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平均绝对值误差（</a:t>
            </a:r>
            <a:r>
              <a:rPr lang="en-US" altLang="zh-CN" sz="2400" dirty="0">
                <a:latin typeface="Cambria" panose="02040503050406030204" pitchFamily="18" charset="0"/>
                <a:ea typeface="Cambria" panose="02040503050406030204" pitchFamily="18" charset="0"/>
              </a:rPr>
              <a:t>MAE</a:t>
            </a:r>
            <a:r>
              <a:rPr lang="zh-CN" altLang="en-US" sz="2400" dirty="0">
                <a:latin typeface="Cambria" panose="02040503050406030204" pitchFamily="18" charset="0"/>
                <a:ea typeface="+mj-ea"/>
              </a:rPr>
              <a:t>，</a:t>
            </a:r>
            <a:r>
              <a:rPr lang="en-US" altLang="zh-CN" sz="2400" dirty="0">
                <a:latin typeface="Cambria" panose="02040503050406030204" pitchFamily="18" charset="0"/>
                <a:ea typeface="Cambria" panose="02040503050406030204" pitchFamily="18" charset="0"/>
              </a:rPr>
              <a:t>Mean Absolute Error</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平均绝对百分比误差（</a:t>
            </a:r>
            <a:r>
              <a:rPr lang="en-US" altLang="zh-CN" sz="2400" dirty="0">
                <a:latin typeface="Cambria" panose="02040503050406030204" pitchFamily="18" charset="0"/>
                <a:ea typeface="Cambria" panose="02040503050406030204" pitchFamily="18" charset="0"/>
              </a:rPr>
              <a:t>MAPE</a:t>
            </a:r>
            <a:r>
              <a:rPr lang="zh-CN" altLang="en-US" sz="2400" dirty="0">
                <a:latin typeface="Cambria" panose="02040503050406030204" pitchFamily="18" charset="0"/>
                <a:ea typeface="+mj-ea"/>
              </a:rPr>
              <a:t>，</a:t>
            </a:r>
            <a:r>
              <a:rPr lang="en-US" altLang="zh-CN" sz="2400" dirty="0">
                <a:latin typeface="Cambria" panose="02040503050406030204" pitchFamily="18" charset="0"/>
                <a:ea typeface="Cambria" panose="02040503050406030204" pitchFamily="18" charset="0"/>
              </a:rPr>
              <a:t>Mean Absolute Percentage Error</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黑体" panose="02010609060101010101" pitchFamily="49" charset="-122"/>
              </a:rPr>
              <a:t>思考题</a:t>
            </a:r>
            <a:r>
              <a:rPr lang="zh-CN" altLang="en-US" sz="2400" dirty="0">
                <a:latin typeface="Cambria" panose="02040503050406030204" pitchFamily="18" charset="0"/>
                <a:ea typeface="+mj-ea"/>
              </a:rPr>
              <a:t>：这几种评价指标相比较，分别有何优劣？线性回归中为什么以均方误差作为优化目标？</a:t>
            </a:r>
            <a:endParaRPr lang="en-US" altLang="zh-CN" sz="2400" dirty="0">
              <a:latin typeface="Cambria" panose="02040503050406030204" pitchFamily="18" charset="0"/>
              <a:ea typeface="+mj-ea"/>
            </a:endParaRPr>
          </a:p>
          <a:p>
            <a:pPr marL="0" indent="0">
              <a:buNone/>
              <a:defRPr/>
            </a:pPr>
            <a:r>
              <a:rPr lang="en-US" altLang="zh-CN" sz="2400" dirty="0">
                <a:latin typeface="Cambria" panose="02040503050406030204" pitchFamily="18" charset="0"/>
                <a:ea typeface="+mj-ea"/>
              </a:rPr>
              <a:t>1. </a:t>
            </a:r>
            <a:r>
              <a:rPr lang="zh-CN" altLang="en-US" sz="2400" dirty="0">
                <a:latin typeface="Cambria" panose="02040503050406030204" pitchFamily="18" charset="0"/>
                <a:ea typeface="+mj-ea"/>
              </a:rPr>
              <a:t>均方误差 方便 求解（求导）</a:t>
            </a:r>
            <a:r>
              <a:rPr lang="en-US" altLang="zh-CN" sz="2400" dirty="0">
                <a:latin typeface="Cambria" panose="02040503050406030204" pitchFamily="18" charset="0"/>
                <a:ea typeface="+mj-ea"/>
              </a:rPr>
              <a:t> 2. </a:t>
            </a:r>
            <a:r>
              <a:rPr lang="zh-CN" altLang="en-US" sz="2400" dirty="0">
                <a:latin typeface="Cambria" panose="02040503050406030204" pitchFamily="18" charset="0"/>
                <a:ea typeface="+mj-ea"/>
              </a:rPr>
              <a:t>均方误差 清晰的统计学解释</a:t>
            </a: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p:txBody>
      </p:sp>
      <p:pic>
        <p:nvPicPr>
          <p:cNvPr id="5" name="图片 4">
            <a:extLst>
              <a:ext uri="{FF2B5EF4-FFF2-40B4-BE49-F238E27FC236}">
                <a16:creationId xmlns:a16="http://schemas.microsoft.com/office/drawing/2014/main" id="{869FD9AF-A4D1-437E-9E24-4E4980E4E99F}"/>
              </a:ext>
            </a:extLst>
          </p:cNvPr>
          <p:cNvPicPr>
            <a:picLocks noChangeAspect="1"/>
          </p:cNvPicPr>
          <p:nvPr/>
        </p:nvPicPr>
        <p:blipFill>
          <a:blip r:embed="rId2"/>
          <a:stretch>
            <a:fillRect/>
          </a:stretch>
        </p:blipFill>
        <p:spPr>
          <a:xfrm>
            <a:off x="4450999" y="2060848"/>
            <a:ext cx="3067050" cy="809625"/>
          </a:xfrm>
          <a:prstGeom prst="rect">
            <a:avLst/>
          </a:prstGeom>
        </p:spPr>
      </p:pic>
      <p:pic>
        <p:nvPicPr>
          <p:cNvPr id="6" name="图片 5">
            <a:extLst>
              <a:ext uri="{FF2B5EF4-FFF2-40B4-BE49-F238E27FC236}">
                <a16:creationId xmlns:a16="http://schemas.microsoft.com/office/drawing/2014/main" id="{C97FE5A9-8733-436E-813A-1B8B31A015E4}"/>
              </a:ext>
            </a:extLst>
          </p:cNvPr>
          <p:cNvPicPr>
            <a:picLocks noChangeAspect="1"/>
          </p:cNvPicPr>
          <p:nvPr/>
        </p:nvPicPr>
        <p:blipFill>
          <a:blip r:embed="rId3"/>
          <a:stretch>
            <a:fillRect/>
          </a:stretch>
        </p:blipFill>
        <p:spPr>
          <a:xfrm>
            <a:off x="4531961" y="3429000"/>
            <a:ext cx="2905125" cy="781050"/>
          </a:xfrm>
          <a:prstGeom prst="rect">
            <a:avLst/>
          </a:prstGeom>
        </p:spPr>
      </p:pic>
      <p:pic>
        <p:nvPicPr>
          <p:cNvPr id="7" name="图片 6">
            <a:extLst>
              <a:ext uri="{FF2B5EF4-FFF2-40B4-BE49-F238E27FC236}">
                <a16:creationId xmlns:a16="http://schemas.microsoft.com/office/drawing/2014/main" id="{0ED7310A-AB08-4C41-A58C-AC5CC343D71E}"/>
              </a:ext>
            </a:extLst>
          </p:cNvPr>
          <p:cNvPicPr>
            <a:picLocks noChangeAspect="1"/>
          </p:cNvPicPr>
          <p:nvPr/>
        </p:nvPicPr>
        <p:blipFill>
          <a:blip r:embed="rId4"/>
          <a:stretch>
            <a:fillRect/>
          </a:stretch>
        </p:blipFill>
        <p:spPr>
          <a:xfrm>
            <a:off x="4457795" y="4606837"/>
            <a:ext cx="2924175" cy="904875"/>
          </a:xfrm>
          <a:prstGeom prst="rect">
            <a:avLst/>
          </a:prstGeom>
        </p:spPr>
      </p:pic>
    </p:spTree>
    <p:extLst>
      <p:ext uri="{BB962C8B-B14F-4D97-AF65-F5344CB8AC3E}">
        <p14:creationId xmlns:p14="http://schemas.microsoft.com/office/powerpoint/2010/main" val="6860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极大似然估计</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极大似然估计是一种估计分布中未知参数的方法</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极大似然估计使用给定样本发生的可能性最大的一组参数作为对于未知参数的估计</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423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：伯努利分布的极大似然估计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伯努利分布，</a:t>
            </a:r>
            <a:r>
              <a:rPr lang="en-US" altLang="zh-CN" sz="2400" dirty="0">
                <a:latin typeface="Cambria" panose="02040503050406030204" pitchFamily="18" charset="0"/>
                <a:ea typeface="Cambria" panose="02040503050406030204" pitchFamily="18" charset="0"/>
              </a:rPr>
              <a:t>B(p)</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100</a:t>
            </a:r>
            <a:r>
              <a:rPr lang="zh-CN" altLang="en-US" sz="2400" dirty="0">
                <a:latin typeface="Cambria" panose="02040503050406030204" pitchFamily="18" charset="0"/>
                <a:ea typeface="Cambria" panose="02040503050406030204" pitchFamily="18" charset="0"/>
              </a:rPr>
              <a:t>个样本，其中取值为</a:t>
            </a:r>
            <a:r>
              <a:rPr lang="en-US" altLang="zh-CN" sz="2400" dirty="0">
                <a:latin typeface="Cambria" panose="02040503050406030204" pitchFamily="18" charset="0"/>
                <a:ea typeface="Cambria" panose="02040503050406030204" pitchFamily="18" charset="0"/>
              </a:rPr>
              <a:t>1</a:t>
            </a:r>
            <a:r>
              <a:rPr lang="zh-CN" altLang="en-US" sz="2400" dirty="0">
                <a:latin typeface="Cambria" panose="02040503050406030204" pitchFamily="18" charset="0"/>
                <a:ea typeface="Cambria" panose="02040503050406030204" pitchFamily="18" charset="0"/>
              </a:rPr>
              <a:t>的有</a:t>
            </a:r>
            <a:r>
              <a:rPr lang="en-US" altLang="zh-CN" sz="2400" dirty="0">
                <a:latin typeface="Cambria" panose="02040503050406030204" pitchFamily="18" charset="0"/>
                <a:ea typeface="Cambria" panose="02040503050406030204" pitchFamily="18" charset="0"/>
              </a:rPr>
              <a:t>80</a:t>
            </a:r>
            <a:r>
              <a:rPr lang="zh-CN" altLang="en-US" sz="2400" dirty="0">
                <a:latin typeface="Cambria" panose="02040503050406030204" pitchFamily="18" charset="0"/>
                <a:ea typeface="Cambria" panose="02040503050406030204" pitchFamily="18" charset="0"/>
              </a:rPr>
              <a:t>个，取值为</a:t>
            </a:r>
            <a:r>
              <a:rPr lang="en-US" altLang="zh-CN" sz="2400" dirty="0">
                <a:latin typeface="Cambria" panose="02040503050406030204" pitchFamily="18" charset="0"/>
                <a:ea typeface="Cambria" panose="02040503050406030204" pitchFamily="18" charset="0"/>
              </a:rPr>
              <a:t>0</a:t>
            </a:r>
            <a:r>
              <a:rPr lang="zh-CN" altLang="en-US" sz="2400" dirty="0">
                <a:latin typeface="Cambria" panose="02040503050406030204" pitchFamily="18" charset="0"/>
                <a:ea typeface="Cambria" panose="02040503050406030204" pitchFamily="18" charset="0"/>
              </a:rPr>
              <a:t>的有</a:t>
            </a:r>
            <a:r>
              <a:rPr lang="en-US" altLang="zh-CN" sz="2400" dirty="0">
                <a:latin typeface="Cambria" panose="02040503050406030204" pitchFamily="18" charset="0"/>
                <a:ea typeface="Cambria" panose="02040503050406030204" pitchFamily="18" charset="0"/>
              </a:rPr>
              <a:t>20</a:t>
            </a:r>
            <a:r>
              <a:rPr lang="zh-CN" altLang="en-US" sz="2400" dirty="0">
                <a:latin typeface="Cambria" panose="02040503050406030204" pitchFamily="18" charset="0"/>
                <a:ea typeface="Cambria" panose="02040503050406030204" pitchFamily="18" charset="0"/>
              </a:rPr>
              <a:t>个</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使用极大似然法估计概率</a:t>
            </a:r>
            <a:r>
              <a:rPr lang="en-US" altLang="zh-CN" sz="2400" dirty="0">
                <a:latin typeface="Cambria" panose="02040503050406030204" pitchFamily="18" charset="0"/>
                <a:ea typeface="Cambria" panose="02040503050406030204" pitchFamily="18" charset="0"/>
              </a:rPr>
              <a:t>p</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423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：伯努利分布的极大似然估计（一般表达式）</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伯努利分布，</a:t>
            </a:r>
            <a:r>
              <a:rPr lang="en-US" altLang="zh-CN" sz="2400" dirty="0">
                <a:latin typeface="Cambria" panose="02040503050406030204" pitchFamily="18" charset="0"/>
                <a:ea typeface="Cambria" panose="02040503050406030204" pitchFamily="18" charset="0"/>
              </a:rPr>
              <a:t>B(p)</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个样本，其中取值为</a:t>
            </a:r>
            <a:r>
              <a:rPr lang="en-US" altLang="zh-CN" sz="2400" dirty="0">
                <a:latin typeface="Cambria" panose="02040503050406030204" pitchFamily="18" charset="0"/>
                <a:ea typeface="Cambria" panose="02040503050406030204" pitchFamily="18" charset="0"/>
              </a:rPr>
              <a:t>1</a:t>
            </a:r>
            <a:r>
              <a:rPr lang="zh-CN" altLang="en-US" sz="2400" dirty="0">
                <a:latin typeface="Cambria" panose="02040503050406030204" pitchFamily="18" charset="0"/>
                <a:ea typeface="Cambria" panose="02040503050406030204" pitchFamily="18" charset="0"/>
              </a:rPr>
              <a:t>的有</a:t>
            </a:r>
            <a:r>
              <a:rPr lang="en-US" altLang="zh-CN" sz="2400" dirty="0">
                <a:latin typeface="Cambria" panose="02040503050406030204" pitchFamily="18" charset="0"/>
                <a:ea typeface="Cambria" panose="02040503050406030204" pitchFamily="18" charset="0"/>
              </a:rPr>
              <a:t>M</a:t>
            </a:r>
            <a:r>
              <a:rPr lang="zh-CN" altLang="en-US" sz="2400" dirty="0">
                <a:latin typeface="Cambria" panose="02040503050406030204" pitchFamily="18" charset="0"/>
                <a:ea typeface="Cambria" panose="02040503050406030204" pitchFamily="18" charset="0"/>
              </a:rPr>
              <a:t>个，取值为</a:t>
            </a:r>
            <a:r>
              <a:rPr lang="en-US" altLang="zh-CN" sz="2400" dirty="0">
                <a:latin typeface="Cambria" panose="02040503050406030204" pitchFamily="18" charset="0"/>
                <a:ea typeface="Cambria" panose="02040503050406030204" pitchFamily="18" charset="0"/>
              </a:rPr>
              <a:t>0</a:t>
            </a:r>
            <a:r>
              <a:rPr lang="zh-CN" altLang="en-US" sz="2400" dirty="0">
                <a:latin typeface="Cambria" panose="02040503050406030204" pitchFamily="18" charset="0"/>
                <a:ea typeface="Cambria" panose="02040503050406030204" pitchFamily="18" charset="0"/>
              </a:rPr>
              <a:t>的有</a:t>
            </a:r>
            <a:r>
              <a:rPr lang="en-US" altLang="zh-CN" sz="2400" dirty="0">
                <a:latin typeface="Cambria" panose="02040503050406030204" pitchFamily="18" charset="0"/>
                <a:ea typeface="Cambria" panose="02040503050406030204" pitchFamily="18" charset="0"/>
              </a:rPr>
              <a:t>N-M</a:t>
            </a:r>
            <a:r>
              <a:rPr lang="zh-CN" altLang="en-US" sz="2400" dirty="0">
                <a:latin typeface="Cambria" panose="02040503050406030204" pitchFamily="18" charset="0"/>
                <a:ea typeface="Cambria" panose="02040503050406030204" pitchFamily="18" charset="0"/>
              </a:rPr>
              <a:t>个</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使用极大似然法估计概率</a:t>
            </a:r>
            <a:r>
              <a:rPr lang="en-US" altLang="zh-CN" sz="2400" dirty="0">
                <a:latin typeface="Cambria" panose="02040503050406030204" pitchFamily="18" charset="0"/>
                <a:ea typeface="Cambria" panose="02040503050406030204" pitchFamily="18" charset="0"/>
              </a:rPr>
              <a:t>p</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191389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68595</TotalTime>
  <Words>1699</Words>
  <Application>Microsoft Office PowerPoint</Application>
  <PresentationFormat>自定义</PresentationFormat>
  <Paragraphs>227</Paragraphs>
  <Slides>22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黑体</vt:lpstr>
      <vt:lpstr>宋体</vt:lpstr>
      <vt:lpstr>Microsoft YaHei</vt:lpstr>
      <vt:lpstr>Microsoft YaHei</vt:lpstr>
      <vt:lpstr>Arial</vt:lpstr>
      <vt:lpstr>Calibri</vt:lpstr>
      <vt:lpstr>Cambria</vt:lpstr>
      <vt:lpstr>Office 主题</vt:lpstr>
      <vt:lpstr>从Kaggle比赛深入数据科学  ——线性回归的目标函数</vt:lpstr>
      <vt:lpstr>1. 小知识：python包管理工具</vt:lpstr>
      <vt:lpstr>1. 小知识：python包管理工具</vt:lpstr>
      <vt:lpstr>1. 小知识：python包管理工具</vt:lpstr>
      <vt:lpstr>1. 小知识：python包管理工具</vt:lpstr>
      <vt:lpstr>2. 回归问题的评价指标</vt:lpstr>
      <vt:lpstr>3. 极大似然估计</vt:lpstr>
      <vt:lpstr>3. 极大似然估计</vt:lpstr>
      <vt:lpstr>3. 极大似然估计</vt:lpstr>
      <vt:lpstr>3. 极大似然估计</vt:lpstr>
      <vt:lpstr>3. 极大似然估计</vt:lpstr>
      <vt:lpstr>4. 在极大似然法的框架下理解最小二乘法</vt:lpstr>
      <vt:lpstr>5. 基于其他优化目标的线性回归</vt:lpstr>
      <vt:lpstr>6. 中位数回归</vt:lpstr>
      <vt:lpstr>6. 中位数回归</vt:lpstr>
      <vt:lpstr>6. 中位数回归</vt:lpstr>
      <vt:lpstr>7. 分位数回归（Quantile Regression）</vt:lpstr>
      <vt:lpstr>7. 分位数回归（Quantile Regression）</vt:lpstr>
      <vt:lpstr>8. Huber Regression</vt:lpstr>
      <vt:lpstr>9. 回归方程系数的可解释性</vt:lpstr>
      <vt:lpstr>9. 回归方程系数的可解释性</vt:lpstr>
      <vt:lpstr>9. 回归方程系数的可解释性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EDZ</dc:creator>
  <cp:lastModifiedBy>EDZ</cp:lastModifiedBy>
  <cp:revision>9107</cp:revision>
  <dcterms:modified xsi:type="dcterms:W3CDTF">2019-09-07T02:40:44Z</dcterms:modified>
</cp:coreProperties>
</file>