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603" r:id="rId2"/>
    <p:sldId id="753" r:id="rId3"/>
    <p:sldId id="754" r:id="rId4"/>
    <p:sldId id="755" r:id="rId5"/>
    <p:sldId id="773" r:id="rId6"/>
    <p:sldId id="762" r:id="rId7"/>
    <p:sldId id="763" r:id="rId8"/>
    <p:sldId id="764" r:id="rId9"/>
    <p:sldId id="765" r:id="rId10"/>
    <p:sldId id="766" r:id="rId11"/>
    <p:sldId id="767" r:id="rId12"/>
    <p:sldId id="768" r:id="rId13"/>
    <p:sldId id="769" r:id="rId14"/>
    <p:sldId id="770" r:id="rId15"/>
    <p:sldId id="771" r:id="rId16"/>
    <p:sldId id="778" r:id="rId17"/>
    <p:sldId id="779" r:id="rId18"/>
    <p:sldId id="780" r:id="rId19"/>
    <p:sldId id="781" r:id="rId20"/>
    <p:sldId id="783" r:id="rId21"/>
  </p:sldIdLst>
  <p:sldSz cx="12188825" cy="6858000"/>
  <p:notesSz cx="6797675" cy="9874250"/>
  <p:defaultTextStyle>
    <a:defPPr>
      <a:defRPr lang="zh-CN"/>
    </a:defPPr>
    <a:lvl1pPr marL="0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F3"/>
    <a:srgbClr val="4BBEF3"/>
    <a:srgbClr val="666699"/>
    <a:srgbClr val="3366FF"/>
    <a:srgbClr val="3399CC"/>
    <a:srgbClr val="E4651A"/>
    <a:srgbClr val="A692BF"/>
    <a:srgbClr val="D9EFFD"/>
    <a:srgbClr val="F59D3D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F95BA-2E7E-4C33-9514-95E88FDB2899}" v="14948" dt="2019-07-19T14:19:06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3915" autoAdjust="0"/>
  </p:normalViewPr>
  <p:slideViewPr>
    <p:cSldViewPr>
      <p:cViewPr varScale="1">
        <p:scale>
          <a:sx n="85" d="100"/>
          <a:sy n="85" d="100"/>
        </p:scale>
        <p:origin x="1014" y="78"/>
      </p:cViewPr>
      <p:guideLst>
        <p:guide orient="horz" pos="2160"/>
        <p:guide pos="2880"/>
        <p:guide pos="3839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76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7CA11-3525-4133-8E34-530B51710A62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7328-62E5-466E-935A-FF3526AED0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0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018C8-7665-41A0-8672-B47CF12BC414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969E9-6922-40F2-9404-D8724D6F39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2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641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53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64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445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72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253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145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15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61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787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3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6" y="2130440"/>
            <a:ext cx="10360501" cy="1470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609441" y="241771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>
            <a:lvl1pPr>
              <a:defRPr sz="3100" b="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609441" y="1091882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4"/>
          <p:cNvSpPr/>
          <p:nvPr userDrawn="1"/>
        </p:nvSpPr>
        <p:spPr>
          <a:xfrm>
            <a:off x="0" y="156983"/>
            <a:ext cx="201476" cy="603856"/>
          </a:xfrm>
          <a:prstGeom prst="rect">
            <a:avLst/>
          </a:prstGeom>
          <a:solidFill>
            <a:srgbClr val="00BEF3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4" name="Shape 75"/>
          <p:cNvSpPr/>
          <p:nvPr userDrawn="1"/>
        </p:nvSpPr>
        <p:spPr>
          <a:xfrm rot="10800000">
            <a:off x="207726" y="173322"/>
            <a:ext cx="603737" cy="60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8" name="标题 35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000">
                <a:solidFill>
                  <a:srgbClr val="00BEF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222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274643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124747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9" y="6356366"/>
            <a:ext cx="3859795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6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</p:sldLayoutIdLst>
  <p:transition>
    <p:dissolve/>
  </p:transition>
  <p:txStyles>
    <p:titleStyle>
      <a:lvl1pPr algn="l" defTabSz="914064" rtl="0" eaLnBrk="1" latinLnBrk="0" hangingPunct="1">
        <a:spcBef>
          <a:spcPct val="0"/>
        </a:spcBef>
        <a:buNone/>
        <a:defRPr sz="3100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774" indent="-342774" algn="l" defTabSz="91406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677" indent="-285646" algn="l" defTabSz="91406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58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9612" indent="-228515" algn="l" defTabSz="914064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644" indent="-228515" algn="l" defTabSz="914064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675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09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4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7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4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2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59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25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56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1" y="1772816"/>
            <a:ext cx="10580851" cy="223224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从</a:t>
            </a:r>
            <a:r>
              <a:rPr lang="en-US" altLang="zh-CN" dirty="0"/>
              <a:t>Kaggle</a:t>
            </a:r>
            <a:r>
              <a:rPr lang="zh-CN" altLang="en-US" dirty="0"/>
              <a:t>比赛深入数据科学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线性回归与机器学习基本概念</a:t>
            </a:r>
            <a:endParaRPr lang="zh-CN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" y="4941168"/>
            <a:ext cx="12188825" cy="1916832"/>
            <a:chOff x="1" y="3861048"/>
            <a:chExt cx="12188825" cy="2996952"/>
          </a:xfrm>
        </p:grpSpPr>
        <p:sp>
          <p:nvSpPr>
            <p:cNvPr id="4" name="矩形 3"/>
            <p:cNvSpPr/>
            <p:nvPr/>
          </p:nvSpPr>
          <p:spPr>
            <a:xfrm>
              <a:off x="1" y="3861048"/>
              <a:ext cx="12188825" cy="29969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副标题 4"/>
            <p:cNvSpPr txBox="1"/>
            <p:nvPr/>
          </p:nvSpPr>
          <p:spPr bwMode="auto">
            <a:xfrm>
              <a:off x="2926060" y="4293096"/>
              <a:ext cx="6530637" cy="19567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eaLnBrk="0" hangingPunct="0">
                <a:spcBef>
                  <a:spcPct val="20000"/>
                </a:spcBef>
                <a:defRPr/>
              </a:pP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20000"/>
                </a:spcBef>
                <a:defRPr/>
              </a:pPr>
              <a:r>
                <a:rPr lang="zh-CN" altLang="en-US" sz="24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臧老师</a:t>
              </a: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8945092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28985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思考题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：向线性回归模型中增加一个特征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，训练集的均方误差一定会减小吗？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包含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的回归模型可以由以下表达式表示：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不包含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的回归模型可以由以下表达式表示：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两个回归方程的形式和优化目标均是相同的（最小二乘）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唯一区别在于，不包含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的方程可以认为是在包含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的方程的基础上增加一个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βn=0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的限制条件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1D84CC-5CF1-4517-95F7-85B7A2303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291" y="2780928"/>
            <a:ext cx="9420225" cy="723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C6FE4E-3A50-4939-93FA-C6E57A05F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919" y="4235549"/>
            <a:ext cx="95059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64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思考题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：向线性回归模型中增加一个特征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，训练集的均方误差一定会减小吗？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包含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的回归模型可以由以下表达式表示：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不包含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的回归模型可以由以下表达式表示：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根据优化原理，带有限制条件的优化不可能优于不带有限制条件的优化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所以加入特征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后，训练集的均方误差一定会减小（或至少不变）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1D84CC-5CF1-4517-95F7-85B7A2303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291" y="2780928"/>
            <a:ext cx="9420225" cy="723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C6FE4E-3A50-4939-93FA-C6E57A05F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919" y="4235549"/>
            <a:ext cx="95059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7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思考题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：向线性回归模型中增加一个特征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，测试集的均方误差一定会减小吗？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从上面的讨论可以看到，线性模型中，特征越多，训练集的均方误差就越小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那么是不是特征越多越好，训练集的均方误差越小越好？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9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思考题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：向线性回归模型中增加一个特征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，测试集的均方误差一定会减小吗？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假设我们引入许多无关的噪音特征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由于特征增加，训练集的误差一定会减小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但是测试集的误差不一定会减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由于数据包含随机性，噪音特征前的系数不一定是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由此，训练集的预测值中也会包含噪音，因此测试集的误差会增大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也就是说，在线性回归模型中增加一个特征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，测试集的均方误差不一定减小，甚至可能增大。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170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过拟合的概念</a:t>
            </a:r>
            <a:r>
              <a:rPr lang="zh-CN" altLang="en-US" sz="2400" dirty="0">
                <a:latin typeface="+mj-ea"/>
                <a:ea typeface="+mj-ea"/>
              </a:rPr>
              <a:t>：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由以上讨论可知，训练集损失函数的变化与测试集损失函数的变化并不总是一致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训练集损失函数减小，测试集损失函数反而增大的情况，在机器学习和数据科学中称为“过拟合”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也就是说，我们的模型过度拟合了训练集，但这个模型不具有良好的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泛化</a:t>
            </a:r>
            <a:r>
              <a:rPr lang="zh-CN" altLang="en-US" sz="2400" dirty="0">
                <a:latin typeface="+mj-ea"/>
                <a:ea typeface="+mj-ea"/>
              </a:rPr>
              <a:t>能力，在测试集上的表现不佳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645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欠拟合的概念</a:t>
            </a:r>
            <a:r>
              <a:rPr lang="zh-CN" altLang="en-US" sz="2400" dirty="0">
                <a:latin typeface="+mj-ea"/>
                <a:ea typeface="+mj-ea"/>
              </a:rPr>
              <a:t>：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相反地，如果没有充分的将有用的特征加入模型，或者说模型的复杂程度不够，则称为“欠拟合”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如果一个模型在训练集上的损失函数都没有达到要求，我们很难期待这个模型在测试集上的表现能达到要求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2497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一元函数的例子：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使用线性模型描述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之间的关系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随着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的平方项、三次方项、四次方项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......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的加入，训练集的拟合效果会越来越好，随着特征的不断增多，最终训练集的误差可以降为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当特征较少时，模型处于欠拟合状态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特征较多时，模型处于过拟合状态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处于欠拟合和过拟合状态的模型，在验证集和测试集上的预测能力均不是最优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7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训练集和验证集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测试集上的损失函数变化规律：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随着模型变的越来越复杂，训练集上的误差会一直降低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验证集</a:t>
            </a:r>
            <a:r>
              <a:rPr lang="en-US" altLang="zh-CN" sz="2400" dirty="0">
                <a:latin typeface="+mj-ea"/>
                <a:ea typeface="+mj-ea"/>
              </a:rPr>
              <a:t>/</a:t>
            </a:r>
            <a:r>
              <a:rPr lang="zh-CN" altLang="en-US" sz="2400" dirty="0">
                <a:latin typeface="+mj-ea"/>
                <a:ea typeface="+mj-ea"/>
              </a:rPr>
              <a:t>测试集上的误差往往在开始时降低，这一段是“欠拟合”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随着模型变的过度复杂，验证集</a:t>
            </a:r>
            <a:r>
              <a:rPr lang="en-US" altLang="zh-CN" sz="2400" dirty="0">
                <a:latin typeface="+mj-ea"/>
                <a:ea typeface="+mj-ea"/>
              </a:rPr>
              <a:t>/</a:t>
            </a:r>
            <a:r>
              <a:rPr lang="zh-CN" altLang="en-US" sz="2400" dirty="0">
                <a:latin typeface="+mj-ea"/>
                <a:ea typeface="+mj-ea"/>
              </a:rPr>
              <a:t>测试集上的误差不再降低，这一段是“过拟合”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整体上看，验证集</a:t>
            </a:r>
            <a:r>
              <a:rPr lang="en-US" altLang="zh-CN" sz="2400" dirty="0">
                <a:latin typeface="+mj-ea"/>
                <a:ea typeface="+mj-ea"/>
              </a:rPr>
              <a:t>/</a:t>
            </a:r>
            <a:r>
              <a:rPr lang="zh-CN" altLang="en-US" sz="2400" dirty="0">
                <a:latin typeface="+mj-ea"/>
                <a:ea typeface="+mj-ea"/>
              </a:rPr>
              <a:t>测试集误差与模型复杂度之间的关系呈现为</a:t>
            </a:r>
            <a:r>
              <a:rPr lang="en-US" altLang="zh-CN" sz="2400" dirty="0">
                <a:latin typeface="+mj-ea"/>
                <a:ea typeface="+mj-ea"/>
              </a:rPr>
              <a:t>U</a:t>
            </a:r>
            <a:r>
              <a:rPr lang="zh-CN" altLang="en-US" sz="2400" dirty="0">
                <a:latin typeface="+mj-ea"/>
                <a:ea typeface="+mj-ea"/>
              </a:rPr>
              <a:t>型曲线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机器学习的目标是在欠拟合和过拟合之间取得均衡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2323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交叉验证：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在选择时不看训练集的指标，而是通过验证集的指标进行模型选择，这种方法叫做“交叉验证</a:t>
            </a:r>
            <a:r>
              <a:rPr lang="en-US" altLang="zh-CN" sz="2400" dirty="0">
                <a:latin typeface="+mj-ea"/>
                <a:ea typeface="+mj-ea"/>
              </a:rPr>
              <a:t>”</a:t>
            </a: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交叉验证是确定过拟合和欠拟合之间平衡点的可靠方法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6573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05273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方差偏差均衡：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从统计学的角度考虑，验证集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测试集上的误差可以拆解为两个部分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第一部分是由模型设定错误所导致的误差，这一部分称为“偏差”（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bias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），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另一部分是由数据集的随机性、数据量不足所导致的模型估计的误差，这一部分称为“方差”（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variance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随着模型变的越来越复杂，由模型设定导致的误差会一直减小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由数据集的随机性、数据量不足所导致的模型估计的误差会逐渐增大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验证集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测试集上的误差呈现的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型曲线即是这两部分叠加的效果。（附：打靶的例子）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1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训练集、测试集、验证集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586198"/>
            <a:ext cx="10736212" cy="4939145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在数据挖掘竞赛中，选手会获得一个带标签的数据集，用来训练模型，这个数据集叫做“训练集”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同时，赛方会保留一个标签不公布的“测试集”，由选手提交答案，由赛方根据预测的准确程度来评分，评定选手算法的预测能力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一般来说，真正的“测试集”评分要到比赛结束时才会公布，以避免选手多次提交不同的答案来过拟合测试集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在大部分比赛中，会分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、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两个测试集，其中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测试集供大家平时提交测试使用，即时返回分数；而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测试集在比赛结束时才会公布分数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47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4. </a:t>
            </a:r>
            <a:r>
              <a:rPr kumimoji="1" lang="zh-CN" altLang="en-US" dirty="0"/>
              <a:t>机器学习项目的流程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latin typeface="+mj-ea"/>
                <a:ea typeface="+mj-ea"/>
              </a:rPr>
              <a:t>将手头的问题转化为机器学习问题（一般是预测问题）</a:t>
            </a:r>
            <a:endParaRPr lang="en-US" altLang="zh-CN" sz="2400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latin typeface="+mj-ea"/>
                <a:ea typeface="+mj-ea"/>
              </a:rPr>
              <a:t>收集可用数据，划分训练集、验证集、测试集</a:t>
            </a:r>
            <a:endParaRPr lang="en-US" altLang="zh-CN" sz="2400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latin typeface="+mj-ea"/>
                <a:ea typeface="+mj-ea"/>
              </a:rPr>
              <a:t>建模</a:t>
            </a:r>
            <a:endParaRPr lang="en-US" altLang="zh-CN" sz="2400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latin typeface="+mj-ea"/>
                <a:ea typeface="+mj-ea"/>
              </a:rPr>
              <a:t>评估和再优化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789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训练集、测试集、验证集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586199"/>
            <a:ext cx="10736212" cy="468052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测试集的真正含义是，一个预先保留的、对于机器学习算法和工程师均不可见的带标签数据集，用来评测机器学习的泛化预测能力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以此为标准来说，测试集标签需要对比赛选手绝对不可见，大部分比赛的做法也是遵从这一原则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在建模过程中，由于测试集不可见，选手需要一个属于自己的“测试集”，用来在建模的过程中进行初步评估、模型选择、特征选择、模型优化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对于此，一般的做法是从训练集中分离出一部分数据，用作建模过程中的评估。这一部分数据称为“验证集”</a:t>
            </a:r>
            <a:endParaRPr lang="en-US" altLang="zh-CN" sz="2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560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训练集、测试集、验证集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586199"/>
            <a:ext cx="10736212" cy="468052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在机器学习建模流程中，一个完整的数据集会划分成三个部分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测试集是对工程师和模型都绝对不可见的数据，用来评估模型的最终表现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训练集用来训练模型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验证集用来进行模型比较和选择</a:t>
            </a:r>
            <a:endParaRPr lang="en-US" altLang="zh-CN" sz="2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762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使用线性回归描述非线性关系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0319" y="980728"/>
            <a:ext cx="10736212" cy="540060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线性回归也有能力描述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之间非线性的关系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举例来说，在方程中同时加入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square(x)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，就可以描述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型的非线性关系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在线性回归中，常见的增加非线性关系的方法包括</a:t>
            </a:r>
            <a:r>
              <a:rPr lang="zh-CN" altLang="en-US" sz="2400" b="1" dirty="0">
                <a:latin typeface="Cambria" panose="02040503050406030204" pitchFamily="18" charset="0"/>
                <a:ea typeface="+mj-ea"/>
              </a:rPr>
              <a:t>平方、平方根、对数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等等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还可以对在不同特征之间增加</a:t>
            </a:r>
            <a:r>
              <a:rPr lang="zh-CN" altLang="en-US" sz="2400" b="1" dirty="0">
                <a:latin typeface="Cambria" panose="02040503050406030204" pitchFamily="18" charset="0"/>
                <a:ea typeface="+mj-ea"/>
              </a:rPr>
              <a:t>交互项</a:t>
            </a:r>
            <a:endParaRPr lang="en-US" altLang="zh-C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对于一个变量的回归问题来说，对特征进行</a:t>
            </a:r>
            <a:r>
              <a:rPr lang="zh-CN" altLang="en-US" sz="2400" b="1" dirty="0">
                <a:latin typeface="Cambria" panose="02040503050406030204" pitchFamily="18" charset="0"/>
                <a:ea typeface="+mj-ea"/>
              </a:rPr>
              <a:t>分桶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，几乎可以实现对任何函数形式的拟合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对原始特征进行缺失值填充、函数变换、分桶等操作称属于“特征工程”的一部分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88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4428492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思考题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：向线性回归模型中增加一个特征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，训练集的均方误差一定会减小吗？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17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4428492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思考题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：向线性回归模型中增加一个特征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，训练集的均方误差一定会减小吗？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提示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：从目标函数最优化的角度考虑，从逻辑上即可说明，不需要复杂的数学证明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58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4428492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思考题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：向线性回归模型中增加一个特征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，训练集的均方误差一定会减小吗？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提示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：从目标函数最优化的角度考虑，从逻辑上即可说明，不需要复杂的数学证明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提示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：不论是否包含特征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，线性回归模型求解的目标函数都是相同的。不包含特征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的模型，可以认为是在包含特征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的模型上增加了一个限制条件：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的系数为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。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30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过拟合和欠拟合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4428492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思考题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：向线性回归模型中增加一个特征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，训练集的均方误差一定会减小吗？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答案：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是的，向线性回归模型中增加特征后，训练集的均方误差一定会减小。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包含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的回归模型可以由以下表达式表示：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不包含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的回归模型可以由以下表达式表示：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1D84CC-5CF1-4517-95F7-85B7A2303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291" y="3670585"/>
            <a:ext cx="9420225" cy="723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C6FE4E-3A50-4939-93FA-C6E57A05F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19" y="5085184"/>
            <a:ext cx="95059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65374</TotalTime>
  <Words>1633</Words>
  <Application>Microsoft Office PowerPoint</Application>
  <PresentationFormat>自定义</PresentationFormat>
  <Paragraphs>155</Paragraphs>
  <Slides>20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黑体</vt:lpstr>
      <vt:lpstr>宋体</vt:lpstr>
      <vt:lpstr>Microsoft YaHei</vt:lpstr>
      <vt:lpstr>Microsoft YaHei</vt:lpstr>
      <vt:lpstr>Arial</vt:lpstr>
      <vt:lpstr>Calibri</vt:lpstr>
      <vt:lpstr>Cambria</vt:lpstr>
      <vt:lpstr>Office 主题</vt:lpstr>
      <vt:lpstr>从Kaggle比赛深入数据科学  ——线性回归与机器学习基本概念</vt:lpstr>
      <vt:lpstr>1. 训练集、测试集、验证集</vt:lpstr>
      <vt:lpstr>1. 训练集、测试集、验证集</vt:lpstr>
      <vt:lpstr>1. 训练集、测试集、验证集</vt:lpstr>
      <vt:lpstr>2. 使用线性回归描述非线性关系</vt:lpstr>
      <vt:lpstr>3. 过拟合和欠拟合</vt:lpstr>
      <vt:lpstr>3. 过拟合和欠拟合</vt:lpstr>
      <vt:lpstr>3. 过拟合和欠拟合</vt:lpstr>
      <vt:lpstr>3. 过拟合和欠拟合</vt:lpstr>
      <vt:lpstr>3. 过拟合和欠拟合</vt:lpstr>
      <vt:lpstr>3. 过拟合和欠拟合</vt:lpstr>
      <vt:lpstr>3. 过拟合和欠拟合</vt:lpstr>
      <vt:lpstr>3. 过拟合和欠拟合</vt:lpstr>
      <vt:lpstr>3. 过拟合和欠拟合</vt:lpstr>
      <vt:lpstr>3. 过拟合和欠拟合</vt:lpstr>
      <vt:lpstr>3. 过拟合和欠拟合</vt:lpstr>
      <vt:lpstr>3. 过拟合和欠拟合</vt:lpstr>
      <vt:lpstr>3. 过拟合和欠拟合</vt:lpstr>
      <vt:lpstr>3. 过拟合和欠拟合</vt:lpstr>
      <vt:lpstr>4. 机器学习项目的流程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EDZ</dc:creator>
  <cp:lastModifiedBy>EDZ</cp:lastModifiedBy>
  <cp:revision>9040</cp:revision>
  <dcterms:modified xsi:type="dcterms:W3CDTF">2019-09-07T02:41:11Z</dcterms:modified>
</cp:coreProperties>
</file>