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3" r:id="rId2"/>
    <p:sldId id="774" r:id="rId3"/>
    <p:sldId id="784" r:id="rId4"/>
    <p:sldId id="775" r:id="rId5"/>
    <p:sldId id="776" r:id="rId6"/>
    <p:sldId id="777" r:id="rId7"/>
    <p:sldId id="785" r:id="rId8"/>
  </p:sldIdLst>
  <p:sldSz cx="12188825" cy="6858000"/>
  <p:notesSz cx="6797675" cy="9874250"/>
  <p:defaultTextStyle>
    <a:defPPr>
      <a:defRPr lang="zh-CN"/>
    </a:defPPr>
    <a:lvl1pPr marL="0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  <p15:guide id="4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3"/>
    <a:srgbClr val="4BBEF3"/>
    <a:srgbClr val="666699"/>
    <a:srgbClr val="3366FF"/>
    <a:srgbClr val="3399CC"/>
    <a:srgbClr val="E4651A"/>
    <a:srgbClr val="A692BF"/>
    <a:srgbClr val="D9EFFD"/>
    <a:srgbClr val="F59D3D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F95BA-2E7E-4C33-9514-95E88FDB2899}" v="14948" dt="2019-07-19T14:19:06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3915" autoAdjust="0"/>
  </p:normalViewPr>
  <p:slideViewPr>
    <p:cSldViewPr>
      <p:cViewPr varScale="1">
        <p:scale>
          <a:sx n="85" d="100"/>
          <a:sy n="85" d="100"/>
        </p:scale>
        <p:origin x="1014" y="78"/>
      </p:cViewPr>
      <p:guideLst>
        <p:guide orient="horz" pos="2160"/>
        <p:guide pos="2880"/>
        <p:guide pos="3839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76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A11-3525-4133-8E34-530B51710A62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7328-62E5-466E-935A-FF3526AED0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00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18C8-7665-41A0-8672-B47CF12BC414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69E9-6922-40F2-9404-D8724D6F39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2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3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64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9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27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59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91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25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56" algn="l" defTabSz="9140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6" y="2130440"/>
            <a:ext cx="10360501" cy="1470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609441" y="241771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>
            <a:lvl1pPr>
              <a:defRPr sz="3100" b="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idx="1"/>
          </p:nvPr>
        </p:nvSpPr>
        <p:spPr>
          <a:xfrm>
            <a:off x="609441" y="1091882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"/>
          <p:cNvSpPr/>
          <p:nvPr userDrawn="1"/>
        </p:nvSpPr>
        <p:spPr>
          <a:xfrm>
            <a:off x="0" y="156983"/>
            <a:ext cx="201476" cy="603856"/>
          </a:xfrm>
          <a:prstGeom prst="rect">
            <a:avLst/>
          </a:prstGeom>
          <a:solidFill>
            <a:srgbClr val="00BEF3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4" name="Shape 75"/>
          <p:cNvSpPr/>
          <p:nvPr userDrawn="1"/>
        </p:nvSpPr>
        <p:spPr>
          <a:xfrm rot="10800000">
            <a:off x="207726" y="173322"/>
            <a:ext cx="603737" cy="603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57200">
              <a:defRPr sz="3200">
                <a:solidFill>
                  <a:srgbClr val="FFFFFF"/>
                </a:solidFill>
              </a:defRPr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28" name="标题 35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000">
                <a:solidFill>
                  <a:srgbClr val="00BEF3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2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441" y="274643"/>
            <a:ext cx="10969943" cy="634080"/>
          </a:xfrm>
          <a:prstGeom prst="rect">
            <a:avLst/>
          </a:prstGeom>
        </p:spPr>
        <p:txBody>
          <a:bodyPr vert="horz" lIns="91405" tIns="45703" rIns="91405" bIns="457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20"/>
          </a:xfrm>
          <a:prstGeom prst="rect">
            <a:avLst/>
          </a:prstGeom>
        </p:spPr>
        <p:txBody>
          <a:bodyPr vert="horz" lIns="91405" tIns="45703" rIns="91405" bIns="45703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9" y="6356366"/>
            <a:ext cx="3859795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6" y="6356366"/>
            <a:ext cx="2844059" cy="365123"/>
          </a:xfrm>
          <a:prstGeom prst="rect">
            <a:avLst/>
          </a:prstGeom>
        </p:spPr>
        <p:txBody>
          <a:bodyPr vert="horz" lIns="91405" tIns="45703" rIns="91405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transition>
    <p:dissolve/>
  </p:transition>
  <p:txStyles>
    <p:titleStyle>
      <a:lvl1pPr algn="l" defTabSz="914064" rtl="0" eaLnBrk="1" latinLnBrk="0" hangingPunct="1">
        <a:spcBef>
          <a:spcPct val="0"/>
        </a:spcBef>
        <a:buNone/>
        <a:defRPr sz="3100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74" indent="-342774" algn="l" defTabSz="91406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677" indent="-285646" algn="l" defTabSz="914064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58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9612" indent="-228515" algn="l" defTabSz="914064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644" indent="-228515" algn="l" defTabSz="914064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675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09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4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71" indent="-228515" algn="l" defTabSz="91406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4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27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59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1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25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56" algn="l" defTabSz="914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ust-ghtao/p/3587971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1" y="1772816"/>
            <a:ext cx="10580851" cy="2232248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从</a:t>
            </a:r>
            <a:r>
              <a:rPr lang="en-US" altLang="zh-CN" dirty="0"/>
              <a:t>Kaggle</a:t>
            </a:r>
            <a:r>
              <a:rPr lang="zh-CN" altLang="en-US" dirty="0"/>
              <a:t>比赛深入数据科学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小项目：局部加权线性回归</a:t>
            </a:r>
            <a:endParaRPr lang="zh-CN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" y="4941168"/>
            <a:ext cx="12188825" cy="1916832"/>
            <a:chOff x="1" y="3861048"/>
            <a:chExt cx="12188825" cy="2996952"/>
          </a:xfrm>
        </p:grpSpPr>
        <p:sp>
          <p:nvSpPr>
            <p:cNvPr id="4" name="矩形 3"/>
            <p:cNvSpPr/>
            <p:nvPr/>
          </p:nvSpPr>
          <p:spPr>
            <a:xfrm>
              <a:off x="1" y="3861048"/>
              <a:ext cx="12188825" cy="29969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副标题 4"/>
            <p:cNvSpPr txBox="1"/>
            <p:nvPr/>
          </p:nvSpPr>
          <p:spPr bwMode="auto">
            <a:xfrm>
              <a:off x="2926060" y="4293096"/>
              <a:ext cx="6530637" cy="19567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eaLnBrk="0" hangingPunct="0">
                <a:spcBef>
                  <a:spcPct val="20000"/>
                </a:spcBef>
                <a:defRPr/>
              </a:pP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臧老师</a:t>
              </a:r>
              <a:endParaRPr lang="en-US" altLang="zh-CN" sz="24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945092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1. </a:t>
            </a:r>
            <a:r>
              <a:rPr kumimoji="1" lang="zh-CN" altLang="en-US" dirty="0"/>
              <a:t>局部加权线性回归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另一种使用线性回归对非线性关系建模的方法是“局部加权线性回归”（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Locally weighted linear 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关于局部加权线性回归，可参考吴恩达斯坦福机器学习公开课的课件，也可参考相关中文博客，例如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https://www.cnblogs.com/hust-ghtao/p/3587971.html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局部加权线性回归在要预测的点附近使用线性回归逼近非线性关系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局部加权线性回归在局部上是线性的，在全局上是非线性的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局部加权线性回归的优化目标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局部加权线性回归的优化目标：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其中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由待预测样本与训练集中样本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的距离得到。距离越大，权重越低。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常用权重表达式：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4B1E5E-6C29-48C1-AB3A-F8342B62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196" y="4674953"/>
            <a:ext cx="2387774" cy="953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DEA670-BEEC-44E6-9B6A-0DD8A3BB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60" y="1706280"/>
            <a:ext cx="1668929" cy="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局部加权线性回归的优缺点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：局部加权线性回归有什么缺点？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6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3. </a:t>
            </a:r>
            <a:r>
              <a:rPr kumimoji="1" lang="zh-CN" altLang="en-US" dirty="0"/>
              <a:t>局部加权线性回归的优缺点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思考题</a:t>
            </a:r>
            <a:r>
              <a:rPr lang="zh-CN" altLang="en-US" sz="2400" dirty="0">
                <a:latin typeface="+mj-ea"/>
                <a:ea typeface="+mj-ea"/>
              </a:rPr>
              <a:t>：局部加权线性回归有什么缺点？</a:t>
            </a: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答案：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对于线性回归模型，预测时只需要回归方程的系数即可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局部加权线性回归在预测时仍然需要访问训练集，并且每次预测时都要重新估计回归方程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zh-CN" sz="2400" dirty="0">
              <a:latin typeface="+mj-ea"/>
              <a:ea typeface="+mj-ea"/>
            </a:endParaRPr>
          </a:p>
          <a:p>
            <a:pPr>
              <a:defRPr/>
            </a:pPr>
            <a:r>
              <a:rPr lang="zh-CN" altLang="en-US" sz="2400" dirty="0">
                <a:latin typeface="+mj-ea"/>
                <a:ea typeface="+mj-ea"/>
              </a:rPr>
              <a:t>这样做的成本非常高，在大数据时代，这样的做法甚至可能完全无法实现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68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4. </a:t>
            </a:r>
            <a:r>
              <a:rPr kumimoji="1" lang="zh-CN" altLang="en-US" dirty="0"/>
              <a:t>局部加权线性回归的实现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77788" y="908720"/>
            <a:ext cx="10736212" cy="5400600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400" b="1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b="1" dirty="0">
                <a:latin typeface="Cambria" panose="02040503050406030204" pitchFamily="18" charset="0"/>
                <a:ea typeface="+mj-ea"/>
              </a:rPr>
              <a:t>作业题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：基于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的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LinearRegression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，实现一个局部加权线性回归模型，并发布到个人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页面。需包含完整的说明文档。</a:t>
            </a: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（小项目放到简历上，可以给简历增加亮点）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提示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计算待预测样本和训练集中样本点的距离，并转化为权重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使用线性回归模型给出一个待预测样本的预测值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使用循环给出每一个样本的预测值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44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55368"/>
            <a:ext cx="11521280" cy="605471"/>
          </a:xfrm>
        </p:spPr>
        <p:txBody>
          <a:bodyPr/>
          <a:lstStyle/>
          <a:p>
            <a:r>
              <a:rPr kumimoji="1" lang="en-US" altLang="zh-CN" dirty="0"/>
              <a:t>5. </a:t>
            </a:r>
            <a:r>
              <a:rPr kumimoji="1" lang="zh-CN" altLang="en-US" dirty="0"/>
              <a:t>局部加权线性回归的模型调参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12D1702-A796-409D-A677-0CA0DE389277}"/>
              </a:ext>
            </a:extLst>
          </p:cNvPr>
          <p:cNvSpPr txBox="1">
            <a:spLocks/>
          </p:cNvSpPr>
          <p:nvPr/>
        </p:nvSpPr>
        <p:spPr>
          <a:xfrm>
            <a:off x="490319" y="980728"/>
            <a:ext cx="10736212" cy="5721904"/>
          </a:xfrm>
          <a:prstGeom prst="rect">
            <a:avLst/>
          </a:prstGeom>
        </p:spPr>
        <p:txBody>
          <a:bodyPr/>
          <a:lstStyle>
            <a:lvl1pPr marL="342774" indent="-342774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677" indent="-285646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58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612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644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675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09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4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771" indent="-228515" algn="l" defTabSz="91406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局部加权线性回归是我们接触的第一个需要调参的模型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权重衰减系数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是一个影响预测精度，需要根据具体的应用场景调整的参数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模型调参的目标是在过拟合和欠拟合之前取得平衡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非常大时，模型等同于普通线性回归，模型处于欠拟合状态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非常小时，模型对于邻近样本点给予了非常大的权重，模型处于过拟合状态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/>
            </a:pPr>
            <a:r>
              <a:rPr lang="zh-C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模型调参应使用交叉验证，即以以验证集的表现作为调参标准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400" dirty="0">
                <a:latin typeface="Cambria" panose="02040503050406030204" pitchFamily="18" charset="0"/>
                <a:ea typeface="黑体" panose="02010609060101010101" pitchFamily="49" charset="-122"/>
              </a:rPr>
              <a:t>作业</a:t>
            </a:r>
            <a:r>
              <a:rPr lang="zh-CN" altLang="en-US" sz="2400" dirty="0">
                <a:latin typeface="Cambria" panose="02040503050406030204" pitchFamily="18" charset="0"/>
                <a:ea typeface="+mj-ea"/>
              </a:rPr>
              <a:t>：使用局部加权线性回归预测身高数据集，并寻找最优参数</a:t>
            </a:r>
            <a:r>
              <a:rPr lang="en-US" altLang="zh-CN" sz="2400" dirty="0">
                <a:latin typeface="Cambria" panose="02040503050406030204" pitchFamily="18" charset="0"/>
                <a:ea typeface="+mj-ea"/>
              </a:rPr>
              <a:t>k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2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65371</TotalTime>
  <Words>447</Words>
  <Application>Microsoft Office PowerPoint</Application>
  <PresentationFormat>自定义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Microsoft YaHei</vt:lpstr>
      <vt:lpstr>Microsoft YaHei</vt:lpstr>
      <vt:lpstr>Arial</vt:lpstr>
      <vt:lpstr>Calibri</vt:lpstr>
      <vt:lpstr>Cambria</vt:lpstr>
      <vt:lpstr>Office 主题</vt:lpstr>
      <vt:lpstr>从Kaggle比赛深入数据科学  ——小项目：局部加权线性回归</vt:lpstr>
      <vt:lpstr>1. 局部加权线性回归</vt:lpstr>
      <vt:lpstr>2. 局部加权线性回归的优化目标</vt:lpstr>
      <vt:lpstr>3. 局部加权线性回归的优缺点</vt:lpstr>
      <vt:lpstr>3. 局部加权线性回归的优缺点</vt:lpstr>
      <vt:lpstr>4. 局部加权线性回归的实现</vt:lpstr>
      <vt:lpstr>5. 局部加权线性回归的模型调参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EDZ</dc:creator>
  <cp:lastModifiedBy>EDZ</cp:lastModifiedBy>
  <cp:revision>9041</cp:revision>
  <dcterms:modified xsi:type="dcterms:W3CDTF">2019-09-07T02:41:34Z</dcterms:modified>
</cp:coreProperties>
</file>