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7.xml.rels" ContentType="application/vnd.openxmlformats-package.relationships+xml"/>
  <Override PartName="/ppt/notesSlides/notesSlide7.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83" name="PlaceHolder 2"/>
          <p:cNvSpPr>
            <a:spLocks noGrp="1"/>
          </p:cNvSpPr>
          <p:nvPr>
            <p:ph type="body"/>
          </p:nvPr>
        </p:nvSpPr>
        <p:spPr>
          <a:xfrm>
            <a:off x="777240" y="4777560"/>
            <a:ext cx="6217560" cy="4525920"/>
          </a:xfrm>
          <a:prstGeom prst="rect">
            <a:avLst/>
          </a:prstGeom>
        </p:spPr>
        <p:txBody>
          <a:bodyPr lIns="0" rIns="0" tIns="0" bIns="0">
            <a:noAutofit/>
          </a:bodyPr>
          <a:p>
            <a:r>
              <a:rPr b="0" lang="en-GB" sz="2000" spc="-1" strike="noStrike">
                <a:latin typeface="Arial"/>
              </a:rPr>
              <a:t>Click to edit the notes format</a:t>
            </a:r>
            <a:endParaRPr b="0" lang="en-GB" sz="2000" spc="-1" strike="noStrike">
              <a:latin typeface="Arial"/>
            </a:endParaRPr>
          </a:p>
        </p:txBody>
      </p:sp>
      <p:sp>
        <p:nvSpPr>
          <p:cNvPr id="84" name="PlaceHolder 3"/>
          <p:cNvSpPr>
            <a:spLocks noGrp="1"/>
          </p:cNvSpPr>
          <p:nvPr>
            <p:ph type="hdr"/>
          </p:nvPr>
        </p:nvSpPr>
        <p:spPr>
          <a:xfrm>
            <a:off x="0" y="0"/>
            <a:ext cx="3372840" cy="502560"/>
          </a:xfrm>
          <a:prstGeom prst="rect">
            <a:avLst/>
          </a:prstGeom>
        </p:spPr>
        <p:txBody>
          <a:bodyPr lIns="0" rIns="0" tIns="0" bIns="0">
            <a:noAutofit/>
          </a:bodyPr>
          <a:p>
            <a:r>
              <a:rPr b="0" lang="en-GB" sz="1400" spc="-1" strike="noStrike">
                <a:latin typeface="Times New Roman"/>
              </a:rPr>
              <a:t>&lt;header&gt;</a:t>
            </a:r>
            <a:endParaRPr b="0" lang="en-GB" sz="1400" spc="-1" strike="noStrike">
              <a:latin typeface="Times New Roman"/>
            </a:endParaRPr>
          </a:p>
        </p:txBody>
      </p:sp>
      <p:sp>
        <p:nvSpPr>
          <p:cNvPr id="85" name="PlaceHolder 4"/>
          <p:cNvSpPr>
            <a:spLocks noGrp="1"/>
          </p:cNvSpPr>
          <p:nvPr>
            <p:ph type="dt"/>
          </p:nvPr>
        </p:nvSpPr>
        <p:spPr>
          <a:xfrm>
            <a:off x="4399200" y="0"/>
            <a:ext cx="3372840" cy="502560"/>
          </a:xfrm>
          <a:prstGeom prst="rect">
            <a:avLst/>
          </a:prstGeom>
        </p:spPr>
        <p:txBody>
          <a:bodyPr lIns="0" rIns="0" tIns="0" bIns="0">
            <a:noAutofit/>
          </a:bodyPr>
          <a:p>
            <a:pPr algn="r"/>
            <a:r>
              <a:rPr b="0" lang="en-GB" sz="1400" spc="-1" strike="noStrike">
                <a:latin typeface="Times New Roman"/>
              </a:rPr>
              <a:t>&lt;date/time&gt;</a:t>
            </a:r>
            <a:endParaRPr b="0" lang="en-GB" sz="1400" spc="-1" strike="noStrike">
              <a:latin typeface="Times New Roman"/>
            </a:endParaRPr>
          </a:p>
        </p:txBody>
      </p:sp>
      <p:sp>
        <p:nvSpPr>
          <p:cNvPr id="86" name="PlaceHolder 5"/>
          <p:cNvSpPr>
            <a:spLocks noGrp="1"/>
          </p:cNvSpPr>
          <p:nvPr>
            <p:ph type="ftr"/>
          </p:nvPr>
        </p:nvSpPr>
        <p:spPr>
          <a:xfrm>
            <a:off x="0" y="9555480"/>
            <a:ext cx="3372840" cy="502560"/>
          </a:xfrm>
          <a:prstGeom prst="rect">
            <a:avLst/>
          </a:prstGeom>
        </p:spPr>
        <p:txBody>
          <a:bodyPr lIns="0" rIns="0" tIns="0" bIns="0" anchor="b">
            <a:noAutofit/>
          </a:bodyPr>
          <a:p>
            <a:r>
              <a:rPr b="0" lang="en-GB" sz="1400" spc="-1" strike="noStrike">
                <a:latin typeface="Times New Roman"/>
              </a:rPr>
              <a:t>&lt;footer&gt;</a:t>
            </a:r>
            <a:endParaRPr b="0" lang="en-GB" sz="1400" spc="-1" strike="noStrike">
              <a:latin typeface="Times New Roman"/>
            </a:endParaRPr>
          </a:p>
        </p:txBody>
      </p:sp>
      <p:sp>
        <p:nvSpPr>
          <p:cNvPr id="87"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75920CAE-C2E8-4151-9D23-3A6D2E5F2391}"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Img"/>
          </p:nvPr>
        </p:nvSpPr>
        <p:spPr>
          <a:xfrm>
            <a:off x="685800" y="1143000"/>
            <a:ext cx="5486040" cy="3085920"/>
          </a:xfrm>
          <a:prstGeom prst="rect">
            <a:avLst/>
          </a:prstGeom>
        </p:spPr>
      </p:sp>
      <p:sp>
        <p:nvSpPr>
          <p:cNvPr id="139" name="PlaceHolder 2"/>
          <p:cNvSpPr>
            <a:spLocks noGrp="1"/>
          </p:cNvSpPr>
          <p:nvPr>
            <p:ph type="body"/>
          </p:nvPr>
        </p:nvSpPr>
        <p:spPr>
          <a:xfrm>
            <a:off x="685800" y="4400640"/>
            <a:ext cx="5486040" cy="3600000"/>
          </a:xfrm>
          <a:prstGeom prst="rect">
            <a:avLst/>
          </a:prstGeom>
        </p:spPr>
        <p:txBody>
          <a:bodyPr>
            <a:noAutofit/>
          </a:bodyPr>
          <a:p>
            <a:endParaRPr b="0" lang="en-GB" sz="2000" spc="-1" strike="noStrike">
              <a:latin typeface="Arial"/>
            </a:endParaRPr>
          </a:p>
        </p:txBody>
      </p:sp>
      <p:sp>
        <p:nvSpPr>
          <p:cNvPr id="14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2ECEB59-9C6C-46A9-8126-21BF48090012}" type="slidenum">
              <a:rPr b="0" lang="en-US" sz="1200" spc="-1" strike="noStrike">
                <a:solidFill>
                  <a:srgbClr val="000000"/>
                </a:solidFill>
                <a:latin typeface="+mn-lt"/>
                <a:ea typeface="+mn-ea"/>
              </a:rPr>
              <a:t>&lt;number&gt;</a:t>
            </a:fld>
            <a:endParaRPr b="0" lang="en-GB"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1D81A060-647A-4759-927D-1EE1A48EE484}" type="datetime">
              <a:rPr b="0" lang="en-US" sz="1200" spc="-1" strike="noStrike">
                <a:solidFill>
                  <a:srgbClr val="8b8b8b"/>
                </a:solidFill>
                <a:latin typeface="Calibri"/>
              </a:rPr>
              <a:t>5/24/21</a:t>
            </a:fld>
            <a:endParaRPr b="0" lang="en-GB"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GB"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D8A8716A-D248-4C31-9B8B-EFCBD187E7C7}" type="slidenum">
              <a:rPr b="0" lang="en-US" sz="1200" spc="-1" strike="noStrike">
                <a:solidFill>
                  <a:srgbClr val="8b8b8b"/>
                </a:solidFill>
                <a:latin typeface="Calibri"/>
              </a:rPr>
              <a:t>&lt;number&gt;</a:t>
            </a:fld>
            <a:endParaRPr b="0" lang="en-GB"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A9301341-5554-4BDB-8B0B-85BF13D3D32E}" type="datetime">
              <a:rPr b="0" lang="en-US" sz="1200" spc="-1" strike="noStrike">
                <a:solidFill>
                  <a:srgbClr val="8b8b8b"/>
                </a:solidFill>
                <a:latin typeface="Calibri"/>
              </a:rPr>
              <a:t>5/24/21</a:t>
            </a:fld>
            <a:endParaRPr b="0" lang="en-GB"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GB"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90A239FD-B520-4286-B93B-1382853D98DB}" type="slidenum">
              <a:rPr b="0" lang="en-US" sz="1200" spc="-1" strike="noStrike">
                <a:solidFill>
                  <a:srgbClr val="8b8b8b"/>
                </a:solidFill>
                <a:latin typeface="Calibri"/>
              </a:rPr>
              <a:t>&lt;number&gt;</a:t>
            </a:fld>
            <a:endParaRPr b="0" lang="en-GB"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1046160" y="2332440"/>
            <a:ext cx="10515240" cy="1325160"/>
          </a:xfrm>
          <a:prstGeom prst="rect">
            <a:avLst/>
          </a:prstGeom>
          <a:noFill/>
          <a:ln>
            <a:noFill/>
          </a:ln>
        </p:spPr>
        <p:txBody>
          <a:bodyPr anchor="ctr">
            <a:normAutofit fontScale="56000"/>
          </a:bodyPr>
          <a:p>
            <a:pPr>
              <a:lnSpc>
                <a:spcPct val="90000"/>
              </a:lnSpc>
            </a:pPr>
            <a:r>
              <a:rPr b="0" lang="en-US" sz="4400" spc="-1" strike="noStrike">
                <a:solidFill>
                  <a:srgbClr val="000000"/>
                </a:solidFill>
                <a:latin typeface="Calibri Light"/>
              </a:rPr>
              <a:t>Interference Aware Inter-Cell Rank Coordination</a:t>
            </a:r>
            <a:br/>
            <a:r>
              <a:rPr b="0" lang="en-US" sz="4400" spc="-1" strike="noStrike">
                <a:solidFill>
                  <a:srgbClr val="000000"/>
                </a:solidFill>
                <a:latin typeface="Calibri Light"/>
              </a:rPr>
              <a:t>for 5G Wide Area Networks</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0" lang="en-US" sz="4400" spc="-1" strike="noStrike">
                <a:solidFill>
                  <a:srgbClr val="000000"/>
                </a:solidFill>
                <a:latin typeface="Calibri Light"/>
              </a:rPr>
              <a:t>Contin…</a:t>
            </a:r>
            <a:endParaRPr b="0" lang="en-US" sz="4400" spc="-1" strike="noStrike">
              <a:solidFill>
                <a:srgbClr val="000000"/>
              </a:solidFill>
              <a:latin typeface="Calibri"/>
            </a:endParaRPr>
          </a:p>
        </p:txBody>
      </p:sp>
      <p:sp>
        <p:nvSpPr>
          <p:cNvPr id="112" name="TextShape 2"/>
          <p:cNvSpPr txBox="1"/>
          <p:nvPr/>
        </p:nvSpPr>
        <p:spPr>
          <a:xfrm>
            <a:off x="838080" y="1825560"/>
            <a:ext cx="10515240" cy="4350960"/>
          </a:xfrm>
          <a:prstGeom prst="rect">
            <a:avLst/>
          </a:prstGeom>
          <a:noFill/>
          <a:ln>
            <a:noFill/>
          </a:ln>
        </p:spPr>
        <p:txBody>
          <a:bodyPr>
            <a:normAutofit fontScale="66000"/>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H</a:t>
            </a:r>
            <a:r>
              <a:rPr b="0" lang="en-US" sz="2400" spc="-1" strike="noStrike" baseline="-25000">
                <a:solidFill>
                  <a:srgbClr val="000000"/>
                </a:solidFill>
                <a:latin typeface="Calibri"/>
              </a:rPr>
              <a:t>jk </a:t>
            </a:r>
            <a:r>
              <a:rPr b="0" lang="en-US" sz="2400" spc="-1" strike="noStrike">
                <a:solidFill>
                  <a:srgbClr val="000000"/>
                </a:solidFill>
                <a:latin typeface="Calibri"/>
              </a:rPr>
              <a:t>, X</a:t>
            </a:r>
            <a:r>
              <a:rPr b="0" lang="en-US" sz="1800" spc="-1" strike="noStrike">
                <a:solidFill>
                  <a:srgbClr val="000000"/>
                </a:solidFill>
                <a:latin typeface="Calibri"/>
              </a:rPr>
              <a:t>k = </a:t>
            </a:r>
            <a:r>
              <a:rPr b="0" lang="en-US" sz="2400" spc="-1" strike="noStrike">
                <a:solidFill>
                  <a:srgbClr val="000000"/>
                </a:solidFill>
                <a:latin typeface="Calibri"/>
              </a:rPr>
              <a:t>channel gains between the receiver of cell </a:t>
            </a:r>
            <a:r>
              <a:rPr b="0" i="1" lang="en-US" sz="2400" spc="-1" strike="noStrike">
                <a:solidFill>
                  <a:srgbClr val="000000"/>
                </a:solidFill>
                <a:latin typeface="Calibri"/>
              </a:rPr>
              <a:t>j </a:t>
            </a:r>
            <a:r>
              <a:rPr b="0" lang="en-US" sz="2400" spc="-1" strike="noStrike">
                <a:solidFill>
                  <a:srgbClr val="000000"/>
                </a:solidFill>
                <a:latin typeface="Calibri"/>
              </a:rPr>
              <a:t>and the transmitter of cell </a:t>
            </a:r>
            <a:r>
              <a:rPr b="0" i="1" lang="en-US" sz="2400" spc="-1" strike="noStrike">
                <a:solidFill>
                  <a:srgbClr val="000000"/>
                </a:solidFill>
                <a:latin typeface="Calibri"/>
              </a:rPr>
              <a:t>k</a:t>
            </a:r>
            <a:r>
              <a:rPr b="0" lang="en-US" sz="2400" spc="-1" strike="noStrike">
                <a:solidFill>
                  <a:srgbClr val="000000"/>
                </a:solidFill>
                <a:latin typeface="Calibri"/>
              </a:rPr>
              <a:t>, and the transmitted symbols at cell </a:t>
            </a:r>
            <a:r>
              <a:rPr b="0" i="1" lang="en-US" sz="2400" spc="-1" strike="noStrike">
                <a:solidFill>
                  <a:srgbClr val="000000"/>
                </a:solidFill>
                <a:latin typeface="Calibri"/>
              </a:rPr>
              <a:t>k </a:t>
            </a:r>
            <a:r>
              <a:rPr b="0" lang="en-US" sz="2400" spc="-1" strike="noStrike">
                <a:solidFill>
                  <a:srgbClr val="000000"/>
                </a:solidFill>
                <a:latin typeface="Calibri"/>
              </a:rPr>
              <a:t>respectively.</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total mean interference power experience by the receiver in cell </a:t>
            </a:r>
            <a:r>
              <a:rPr b="0" i="1" lang="en-US" sz="2400" spc="-1" strike="noStrike">
                <a:solidFill>
                  <a:srgbClr val="000000"/>
                </a:solidFill>
                <a:latin typeface="Calibri"/>
              </a:rPr>
              <a:t>j </a:t>
            </a:r>
            <a:r>
              <a:rPr b="0" lang="en-US" sz="2400" spc="-1" strike="noStrike">
                <a:solidFill>
                  <a:srgbClr val="000000"/>
                </a:solidFill>
                <a:latin typeface="Calibri"/>
              </a:rPr>
              <a:t>from all transmitting streams of cell </a:t>
            </a:r>
            <a:r>
              <a:rPr b="0" i="1" lang="en-US" sz="2400" spc="-1" strike="noStrike">
                <a:solidFill>
                  <a:srgbClr val="000000"/>
                </a:solidFill>
                <a:latin typeface="Calibri"/>
              </a:rPr>
              <a:t>k=</a:t>
            </a:r>
            <a:r>
              <a:rPr b="0" i="1" lang="el-GR" sz="2400" spc="-1" strike="noStrike">
                <a:solidFill>
                  <a:srgbClr val="000000"/>
                </a:solidFill>
                <a:latin typeface="Calibri"/>
              </a:rPr>
              <a:t>σ</a:t>
            </a:r>
            <a:r>
              <a:rPr b="0" lang="el-GR" sz="2400" spc="-1" strike="noStrike" baseline="30000">
                <a:solidFill>
                  <a:srgbClr val="000000"/>
                </a:solidFill>
                <a:latin typeface="Calibri"/>
              </a:rPr>
              <a:t>2</a:t>
            </a:r>
            <a:r>
              <a:rPr b="0" i="1" lang="en-US" sz="2400" spc="-1" strike="noStrike" baseline="-25000">
                <a:solidFill>
                  <a:srgbClr val="000000"/>
                </a:solidFill>
                <a:latin typeface="Calibri"/>
              </a:rPr>
              <a:t>jk </a:t>
            </a:r>
            <a:r>
              <a:rPr b="0" i="1" lang="en-US" sz="2400" spc="-1" strike="noStrike">
                <a:solidFill>
                  <a:srgbClr val="000000"/>
                </a:solidFill>
                <a:latin typeface="Calibri"/>
              </a:rPr>
              <a:t>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Covariance matrix of the received signal at the desired receiver </a:t>
            </a:r>
            <a:r>
              <a:rPr b="1" lang="en-US" sz="2400" spc="-1" strike="noStrike">
                <a:solidFill>
                  <a:srgbClr val="000000"/>
                </a:solidFill>
                <a:latin typeface="Calibri"/>
              </a:rPr>
              <a:t>y</a:t>
            </a:r>
            <a:r>
              <a:rPr b="0" i="1" lang="en-US" sz="2400" spc="-1" strike="noStrike">
                <a:solidFill>
                  <a:srgbClr val="000000"/>
                </a:solidFill>
                <a:latin typeface="Calibri"/>
              </a:rPr>
              <a:t>j,n=</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Assuming the different transmitter sources to be mutually uncorrelated, </a:t>
            </a:r>
            <a:r>
              <a:rPr b="1" lang="en-US" sz="2800" spc="-1" strike="noStrike">
                <a:solidFill>
                  <a:srgbClr val="000000"/>
                </a:solidFill>
                <a:latin typeface="Calibri"/>
              </a:rPr>
              <a:t>Σ</a:t>
            </a:r>
            <a:r>
              <a:rPr b="0" i="1" lang="en-US" sz="2800" spc="-1" strike="noStrike">
                <a:solidFill>
                  <a:srgbClr val="000000"/>
                </a:solidFill>
                <a:latin typeface="Calibri"/>
              </a:rPr>
              <a:t>y </a:t>
            </a:r>
            <a:r>
              <a:rPr b="0" lang="en-US" sz="2800" spc="-1" strike="noStrike">
                <a:solidFill>
                  <a:srgbClr val="000000"/>
                </a:solidFill>
                <a:latin typeface="Calibri"/>
              </a:rPr>
              <a:t>can be expressed as                                 </a:t>
            </a:r>
            <a:r>
              <a:rPr b="1" lang="el-GR" sz="2800" spc="-1" strike="noStrike">
                <a:solidFill>
                  <a:srgbClr val="000000"/>
                </a:solidFill>
                <a:latin typeface="Calibri"/>
              </a:rPr>
              <a:t>Σ</a:t>
            </a:r>
            <a:r>
              <a:rPr b="0" i="1" lang="en-US" sz="2800" spc="-1" strike="noStrike">
                <a:solidFill>
                  <a:srgbClr val="000000"/>
                </a:solidFill>
                <a:latin typeface="Calibri"/>
              </a:rPr>
              <a:t>u=convariance matrix=</a:t>
            </a:r>
            <a:r>
              <a:rPr b="1" lang="en-US" sz="2800" spc="-1" strike="noStrike">
                <a:solidFill>
                  <a:srgbClr val="000000"/>
                </a:solidFill>
                <a:latin typeface="Calibri"/>
              </a:rPr>
              <a:t>HDH</a:t>
            </a:r>
            <a:r>
              <a:rPr b="0" i="1" lang="en-US" sz="2800" spc="-1" strike="noStrike" baseline="30000">
                <a:solidFill>
                  <a:srgbClr val="000000"/>
                </a:solidFill>
                <a:latin typeface="Calibri"/>
              </a:rPr>
              <a:t>H</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D=</a:t>
            </a:r>
            <a:r>
              <a:rPr b="0" i="1" lang="en-US" sz="2800" spc="-1" strike="noStrike">
                <a:solidFill>
                  <a:srgbClr val="000000"/>
                </a:solidFill>
                <a:latin typeface="Calibri"/>
              </a:rPr>
              <a:t>K−</a:t>
            </a:r>
            <a:r>
              <a:rPr b="0" lang="en-US" sz="2800" spc="-1" strike="noStrike">
                <a:solidFill>
                  <a:srgbClr val="000000"/>
                </a:solidFill>
                <a:latin typeface="Calibri"/>
              </a:rPr>
              <a:t>dimensional diagonalmatrix=</a:t>
            </a:r>
            <a:r>
              <a:rPr b="0" i="1" lang="en-US" sz="2800" spc="-1" strike="noStrike">
                <a:solidFill>
                  <a:srgbClr val="000000"/>
                </a:solidFill>
                <a:latin typeface="Calibri"/>
              </a:rPr>
              <a:t>kth </a:t>
            </a:r>
            <a:r>
              <a:rPr b="0" lang="en-US" sz="2800" spc="-1" strike="noStrike">
                <a:solidFill>
                  <a:srgbClr val="000000"/>
                </a:solidFill>
                <a:latin typeface="Calibri"/>
              </a:rPr>
              <a:t>diagonal element represent the mean interference power of the respective interference stream</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pic>
        <p:nvPicPr>
          <p:cNvPr id="113" name="Picture 3" descr=""/>
          <p:cNvPicPr/>
          <p:nvPr/>
        </p:nvPicPr>
        <p:blipFill>
          <a:blip r:embed="rId1"/>
          <a:stretch/>
        </p:blipFill>
        <p:spPr>
          <a:xfrm>
            <a:off x="9608040" y="3272760"/>
            <a:ext cx="1649160" cy="336600"/>
          </a:xfrm>
          <a:prstGeom prst="rect">
            <a:avLst/>
          </a:prstGeom>
          <a:ln>
            <a:noFill/>
          </a:ln>
        </p:spPr>
      </p:pic>
      <p:pic>
        <p:nvPicPr>
          <p:cNvPr id="114" name="Picture 4" descr=""/>
          <p:cNvPicPr/>
          <p:nvPr/>
        </p:nvPicPr>
        <p:blipFill>
          <a:blip r:embed="rId2"/>
          <a:stretch/>
        </p:blipFill>
        <p:spPr>
          <a:xfrm>
            <a:off x="6565680" y="4125960"/>
            <a:ext cx="2433600" cy="3013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0" i="1" lang="en-US" sz="4400" spc="-1" strike="noStrike">
                <a:solidFill>
                  <a:srgbClr val="000000"/>
                </a:solidFill>
                <a:latin typeface="Calibri Light"/>
              </a:rPr>
              <a:t>5G Model Considerations</a:t>
            </a:r>
            <a:endParaRPr b="0" lang="en-US" sz="4400" spc="-1" strike="noStrike">
              <a:solidFill>
                <a:srgbClr val="000000"/>
              </a:solidFill>
              <a:latin typeface="Calibri"/>
            </a:endParaRPr>
          </a:p>
        </p:txBody>
      </p:sp>
      <p:sp>
        <p:nvSpPr>
          <p:cNvPr id="116" name="TextShape 2"/>
          <p:cNvSpPr txBox="1"/>
          <p:nvPr/>
        </p:nvSpPr>
        <p:spPr>
          <a:xfrm>
            <a:off x="838080" y="1825560"/>
            <a:ext cx="10515240" cy="4350960"/>
          </a:xfrm>
          <a:prstGeom prst="rect">
            <a:avLst/>
          </a:prstGeom>
          <a:noFill/>
          <a:ln>
            <a:noFill/>
          </a:ln>
        </p:spPr>
        <p:txBody>
          <a:bodyPr>
            <a:noAutofit/>
          </a:bodyPr>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uplink (UL) and downlink (DL) have symmetric frame format.</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Frame Structure=control part time separated by a data part.</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The first symbol of the data part is dedicated to the Demodulation Reference Sequences (DMRS) for enabling channel estimation at the receiver, thereby facilitating the use of IRC receivers.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0" i="1" lang="en-US" sz="4400" spc="-1" strike="noStrike">
                <a:solidFill>
                  <a:srgbClr val="000000"/>
                </a:solidFill>
                <a:latin typeface="Calibri Light"/>
              </a:rPr>
              <a:t>Dominant Interference Ratio</a:t>
            </a:r>
            <a:endParaRPr b="0" lang="en-US" sz="4400" spc="-1" strike="noStrike">
              <a:solidFill>
                <a:srgbClr val="000000"/>
              </a:solidFill>
              <a:latin typeface="Calibri"/>
            </a:endParaRPr>
          </a:p>
        </p:txBody>
      </p:sp>
      <p:sp>
        <p:nvSpPr>
          <p:cNvPr id="118"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ratio of the dominant interference power over the rest of the interference power.</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l-GR" sz="2800" spc="-1" strike="noStrike">
                <a:solidFill>
                  <a:srgbClr val="000000"/>
                </a:solidFill>
                <a:latin typeface="Calibri"/>
              </a:rPr>
              <a:t>Υ </a:t>
            </a:r>
            <a:r>
              <a:rPr b="0" lang="en-US" sz="2800" spc="-1" strike="noStrike">
                <a:solidFill>
                  <a:srgbClr val="000000"/>
                </a:solidFill>
                <a:latin typeface="Calibri"/>
              </a:rPr>
              <a:t>=The interference powers at a receiver of interest from different BSs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pic>
        <p:nvPicPr>
          <p:cNvPr id="119" name="Picture 3" descr=""/>
          <p:cNvPicPr/>
          <p:nvPr/>
        </p:nvPicPr>
        <p:blipFill>
          <a:blip r:embed="rId1"/>
          <a:stretch/>
        </p:blipFill>
        <p:spPr>
          <a:xfrm>
            <a:off x="1293480" y="2590200"/>
            <a:ext cx="3013560" cy="87444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0" lang="en-US" sz="4400" spc="-1" strike="noStrike">
                <a:solidFill>
                  <a:srgbClr val="000000"/>
                </a:solidFill>
                <a:latin typeface="Calibri Light"/>
              </a:rPr>
              <a:t>BLOCK DIAGRAM</a:t>
            </a:r>
            <a:endParaRPr b="0" lang="en-US" sz="4400" spc="-1" strike="noStrike">
              <a:solidFill>
                <a:srgbClr val="000000"/>
              </a:solidFill>
              <a:latin typeface="Calibri"/>
            </a:endParaRPr>
          </a:p>
        </p:txBody>
      </p:sp>
      <p:sp>
        <p:nvSpPr>
          <p:cNvPr id="121" name="TextShape 2"/>
          <p:cNvSpPr txBox="1"/>
          <p:nvPr/>
        </p:nvSpPr>
        <p:spPr>
          <a:xfrm>
            <a:off x="838080" y="1825560"/>
            <a:ext cx="10515240" cy="4350960"/>
          </a:xfrm>
          <a:prstGeom prst="rect">
            <a:avLst/>
          </a:prstGeom>
          <a:noFill/>
          <a:ln>
            <a:noFill/>
          </a:ln>
        </p:spPr>
        <p:txBody>
          <a:bodyPr>
            <a:noAutofit/>
          </a:bodyPr>
          <a:p>
            <a:endParaRPr b="0" lang="en-US" sz="2800" spc="-1" strike="noStrike">
              <a:solidFill>
                <a:srgbClr val="000000"/>
              </a:solidFill>
              <a:latin typeface="Calibri"/>
            </a:endParaRPr>
          </a:p>
        </p:txBody>
      </p:sp>
      <p:pic>
        <p:nvPicPr>
          <p:cNvPr id="122" name="Picture 3" descr=""/>
          <p:cNvPicPr/>
          <p:nvPr/>
        </p:nvPicPr>
        <p:blipFill>
          <a:blip r:embed="rId1"/>
          <a:stretch/>
        </p:blipFill>
        <p:spPr>
          <a:xfrm>
            <a:off x="1010880" y="1690560"/>
            <a:ext cx="9684360" cy="44859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0" lang="en-US" sz="4400" spc="-1" strike="noStrike">
                <a:solidFill>
                  <a:srgbClr val="000000"/>
                </a:solidFill>
                <a:latin typeface="Calibri Light"/>
              </a:rPr>
              <a:t>EXPLENATION</a:t>
            </a:r>
            <a:endParaRPr b="0" lang="en-US" sz="4400" spc="-1" strike="noStrike">
              <a:solidFill>
                <a:srgbClr val="000000"/>
              </a:solidFill>
              <a:latin typeface="Calibri"/>
            </a:endParaRPr>
          </a:p>
        </p:txBody>
      </p:sp>
      <p:sp>
        <p:nvSpPr>
          <p:cNvPr id="124" name="TextShape 2"/>
          <p:cNvSpPr txBox="1"/>
          <p:nvPr/>
        </p:nvSpPr>
        <p:spPr>
          <a:xfrm>
            <a:off x="838080" y="1825560"/>
            <a:ext cx="10515240" cy="4350960"/>
          </a:xfrm>
          <a:prstGeom prst="rect">
            <a:avLst/>
          </a:prstGeom>
          <a:noFill/>
          <a:ln>
            <a:noFill/>
          </a:ln>
        </p:spPr>
        <p:txBody>
          <a:bodyPr>
            <a:normAutofit fontScale="97000"/>
          </a:bodyPr>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The UEs report the DIR information along with channel quality indicator (CQI) message to the serving BS. Will send  Relative power of the strongest interferer and its ID.</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The serving BS invokes ICRC if the DIR is above a certain pre-specified threshold. A threshold value of 2 </a:t>
            </a:r>
            <a:r>
              <a:rPr b="0" i="1" lang="en-US" sz="2800" spc="-1" strike="noStrike">
                <a:solidFill>
                  <a:srgbClr val="000000"/>
                </a:solidFill>
                <a:latin typeface="Calibri"/>
              </a:rPr>
              <a:t>− </a:t>
            </a:r>
            <a:r>
              <a:rPr b="0" lang="en-US" sz="2800" spc="-1" strike="noStrike">
                <a:solidFill>
                  <a:srgbClr val="000000"/>
                </a:solidFill>
                <a:latin typeface="Calibri"/>
              </a:rPr>
              <a:t>6 dB is found to be a good choice.</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The UEs selected for ICRC are then grouped according the dominant interfering cell. In this way, the rank coordination can be more efficient, and will not result in conflicting coordination requests from the same BS.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0" lang="en-US" sz="4400" spc="-1" strike="noStrike">
                <a:solidFill>
                  <a:srgbClr val="000000"/>
                </a:solidFill>
                <a:latin typeface="Calibri Light"/>
              </a:rPr>
              <a:t>priorities</a:t>
            </a:r>
            <a:endParaRPr b="0" lang="en-US" sz="4400" spc="-1" strike="noStrike">
              <a:solidFill>
                <a:srgbClr val="000000"/>
              </a:solidFill>
              <a:latin typeface="Calibri"/>
            </a:endParaRPr>
          </a:p>
        </p:txBody>
      </p:sp>
      <p:sp>
        <p:nvSpPr>
          <p:cNvPr id="126" name="TextShape 2"/>
          <p:cNvSpPr txBox="1"/>
          <p:nvPr/>
        </p:nvSpPr>
        <p:spPr>
          <a:xfrm>
            <a:off x="838080" y="1825560"/>
            <a:ext cx="10515240" cy="4350960"/>
          </a:xfrm>
          <a:prstGeom prst="rect">
            <a:avLst/>
          </a:prstGeom>
          <a:noFill/>
          <a:ln>
            <a:noFill/>
          </a:ln>
        </p:spPr>
        <p:txBody>
          <a:bodyPr>
            <a:normAutofit fontScale="91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ultra-reliable low latency communication (URLLC) service message is expected to be translated to a high priority.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massive machine type communication (mMTC) service</a:t>
            </a:r>
            <a:r>
              <a:rPr b="0" lang="en-US" sz="2800" spc="-1" strike="noStrike">
                <a:solidFill>
                  <a:srgbClr val="000000"/>
                </a:solidFill>
                <a:latin typeface="Calibri"/>
              </a:rPr>
              <a:t>message will most likely be associated with a lower priority.</a:t>
            </a:r>
            <a:endParaRPr b="0" lang="en-US" sz="2800" spc="-1" strike="noStrike">
              <a:solidFill>
                <a:srgbClr val="000000"/>
              </a:solidFill>
              <a:latin typeface="Calibri"/>
            </a:endParaRPr>
          </a:p>
          <a:p>
            <a:pPr marL="228600" indent="-228240" algn="ctr">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Transmission state information</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A transmission with a higher Hybrid Automatic Repeat reQuest (HARQ) counter, i.e., messages that are being repeated, will have a higher priority than a similar message being transmitted for the first time.</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0" lang="en-US" sz="4400" spc="-1" strike="noStrike">
                <a:solidFill>
                  <a:srgbClr val="000000"/>
                </a:solidFill>
                <a:latin typeface="Calibri Light"/>
              </a:rPr>
              <a:t>Procedure</a:t>
            </a:r>
            <a:br/>
            <a:r>
              <a:rPr b="0" i="1" lang="en-US" sz="4400" spc="-1" strike="noStrike">
                <a:solidFill>
                  <a:srgbClr val="000000"/>
                </a:solidFill>
                <a:latin typeface="Calibri Light"/>
              </a:rPr>
              <a:t>Post-IRC SINR Estimation</a:t>
            </a:r>
            <a:endParaRPr b="0" lang="en-US" sz="4400" spc="-1" strike="noStrike">
              <a:solidFill>
                <a:srgbClr val="000000"/>
              </a:solidFill>
              <a:latin typeface="Calibri"/>
            </a:endParaRPr>
          </a:p>
        </p:txBody>
      </p:sp>
      <p:sp>
        <p:nvSpPr>
          <p:cNvPr id="128" name="TextShape 2"/>
          <p:cNvSpPr txBox="1"/>
          <p:nvPr/>
        </p:nvSpPr>
        <p:spPr>
          <a:xfrm>
            <a:off x="838080" y="1825560"/>
            <a:ext cx="10515240" cy="4350960"/>
          </a:xfrm>
          <a:prstGeom prst="rect">
            <a:avLst/>
          </a:prstGeom>
          <a:noFill/>
          <a:ln>
            <a:noFill/>
          </a:ln>
        </p:spPr>
        <p:txBody>
          <a:bodyPr>
            <a:normAutofit fontScale="94000"/>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interference covariance matrix (ICM) is required to estimate the post-IRC SINR.</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post-IRC SINR of The desired signal=</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But..</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we derive post-IRC SINR as a function of the desired signal strength and the dominant interferer power</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interference covariance matrix </a:t>
            </a:r>
            <a:r>
              <a:rPr b="1" lang="el-GR" sz="2400" spc="-1" strike="noStrike">
                <a:solidFill>
                  <a:srgbClr val="000000"/>
                </a:solidFill>
                <a:latin typeface="Calibri"/>
              </a:rPr>
              <a:t>Σ</a:t>
            </a:r>
            <a:r>
              <a:rPr b="1" lang="en-US" sz="2400" spc="-1" strike="noStrike">
                <a:solidFill>
                  <a:srgbClr val="000000"/>
                </a:solidFill>
                <a:latin typeface="Calibri"/>
              </a:rPr>
              <a:t>=T</a:t>
            </a:r>
            <a:r>
              <a:rPr b="1" lang="el-GR" sz="2400" spc="-1" strike="noStrike">
                <a:solidFill>
                  <a:srgbClr val="000000"/>
                </a:solidFill>
                <a:latin typeface="Calibri"/>
              </a:rPr>
              <a:t>Λ</a:t>
            </a:r>
            <a:r>
              <a:rPr b="1" lang="en-US" sz="2400" spc="-1" strike="noStrike">
                <a:solidFill>
                  <a:srgbClr val="000000"/>
                </a:solidFill>
                <a:latin typeface="Calibri"/>
              </a:rPr>
              <a:t>T</a:t>
            </a:r>
            <a:r>
              <a:rPr b="0" i="1" lang="en-US" sz="2400" spc="-1" strike="noStrike" baseline="30000">
                <a:solidFill>
                  <a:srgbClr val="000000"/>
                </a:solidFill>
                <a:latin typeface="Calibri"/>
              </a:rPr>
              <a:t>H </a:t>
            </a:r>
            <a:r>
              <a:rPr b="0" i="1" lang="en-US" sz="2400" spc="-1" strike="noStrike">
                <a:solidFill>
                  <a:srgbClr val="000000"/>
                </a:solidFill>
                <a:latin typeface="Calibri"/>
              </a:rPr>
              <a:t> ; </a:t>
            </a:r>
            <a:r>
              <a:rPr b="1" lang="el-GR" sz="2400" spc="-1" strike="noStrike">
                <a:solidFill>
                  <a:srgbClr val="000000"/>
                </a:solidFill>
                <a:latin typeface="Calibri"/>
              </a:rPr>
              <a:t>Λ </a:t>
            </a:r>
            <a:r>
              <a:rPr b="0" lang="el-GR" sz="2400" spc="-1" strike="noStrike">
                <a:solidFill>
                  <a:srgbClr val="000000"/>
                </a:solidFill>
                <a:latin typeface="Calibri"/>
              </a:rPr>
              <a:t>= </a:t>
            </a:r>
            <a:r>
              <a:rPr b="0" lang="en-US" sz="2400" spc="-1" strike="noStrike">
                <a:solidFill>
                  <a:srgbClr val="000000"/>
                </a:solidFill>
                <a:latin typeface="Calibri"/>
              </a:rPr>
              <a:t>Diag (</a:t>
            </a:r>
            <a:r>
              <a:rPr b="0" i="1" lang="el-GR" sz="2400" spc="-1" strike="noStrike">
                <a:solidFill>
                  <a:srgbClr val="000000"/>
                </a:solidFill>
                <a:latin typeface="Calibri"/>
              </a:rPr>
              <a:t>λ</a:t>
            </a:r>
            <a:r>
              <a:rPr b="0" lang="el-GR" sz="2400" spc="-1" strike="noStrike">
                <a:solidFill>
                  <a:srgbClr val="000000"/>
                </a:solidFill>
                <a:latin typeface="Calibri"/>
              </a:rPr>
              <a:t>1</a:t>
            </a:r>
            <a:r>
              <a:rPr b="0" i="1" lang="el-GR" sz="2400" spc="-1" strike="noStrike">
                <a:solidFill>
                  <a:srgbClr val="000000"/>
                </a:solidFill>
                <a:latin typeface="Calibri"/>
              </a:rPr>
              <a:t>, λ</a:t>
            </a:r>
            <a:r>
              <a:rPr b="0" lang="el-GR" sz="2400" spc="-1" strike="noStrike">
                <a:solidFill>
                  <a:srgbClr val="000000"/>
                </a:solidFill>
                <a:latin typeface="Calibri"/>
              </a:rPr>
              <a:t>2</a:t>
            </a:r>
            <a:r>
              <a:rPr b="0" i="1" lang="el-GR" sz="2400" spc="-1" strike="noStrike">
                <a:solidFill>
                  <a:srgbClr val="000000"/>
                </a:solidFill>
                <a:latin typeface="Calibri"/>
              </a:rPr>
              <a:t>, . . . , λ</a:t>
            </a:r>
            <a:r>
              <a:rPr b="0" i="1" lang="en-US" sz="2400" spc="-1" strike="noStrike">
                <a:solidFill>
                  <a:srgbClr val="000000"/>
                </a:solidFill>
                <a:latin typeface="Calibri"/>
              </a:rPr>
              <a:t>M</a:t>
            </a:r>
            <a:r>
              <a:rPr b="0" lang="en-US" sz="2400" spc="-1" strike="noStrike">
                <a:solidFill>
                  <a:srgbClr val="000000"/>
                </a:solidFill>
                <a:latin typeface="Calibri"/>
              </a:rPr>
              <a:t>)=the eigenvalues of </a:t>
            </a:r>
            <a:r>
              <a:rPr b="1" lang="el-GR" sz="2400" spc="-1" strike="noStrike">
                <a:solidFill>
                  <a:srgbClr val="000000"/>
                </a:solidFill>
                <a:latin typeface="Calibri"/>
              </a:rPr>
              <a:t>Σ</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unitary matrix </a:t>
            </a:r>
            <a:r>
              <a:rPr b="1" lang="en-US" sz="2800" spc="-1" strike="noStrike">
                <a:solidFill>
                  <a:srgbClr val="000000"/>
                </a:solidFill>
                <a:latin typeface="Calibri"/>
              </a:rPr>
              <a:t>T=</a:t>
            </a:r>
            <a:r>
              <a:rPr b="0" lang="en-US" sz="2800" spc="-1" strike="noStrike">
                <a:solidFill>
                  <a:srgbClr val="000000"/>
                </a:solidFill>
                <a:latin typeface="Calibri"/>
              </a:rPr>
              <a:t>eigenvector corresponding to the eigenvalue </a:t>
            </a:r>
            <a:r>
              <a:rPr b="0" i="1" lang="en-US" sz="2800" spc="-1" strike="noStrike">
                <a:solidFill>
                  <a:srgbClr val="000000"/>
                </a:solidFill>
                <a:latin typeface="Calibri"/>
              </a:rPr>
              <a:t>λm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400" spc="-1" strike="noStrike">
                <a:solidFill>
                  <a:srgbClr val="000000"/>
                </a:solidFill>
                <a:latin typeface="Calibri"/>
              </a:rPr>
              <a:t>Final Modifeid IRC SINR=</a:t>
            </a:r>
            <a:endParaRPr b="0" lang="en-US" sz="2400" spc="-1" strike="noStrike">
              <a:solidFill>
                <a:srgbClr val="000000"/>
              </a:solidFill>
              <a:latin typeface="Calibri"/>
            </a:endParaRPr>
          </a:p>
        </p:txBody>
      </p:sp>
      <p:pic>
        <p:nvPicPr>
          <p:cNvPr id="129" name="Picture 3" descr=""/>
          <p:cNvPicPr/>
          <p:nvPr/>
        </p:nvPicPr>
        <p:blipFill>
          <a:blip r:embed="rId1"/>
          <a:stretch/>
        </p:blipFill>
        <p:spPr>
          <a:xfrm>
            <a:off x="5657040" y="2263680"/>
            <a:ext cx="3018960" cy="455040"/>
          </a:xfrm>
          <a:prstGeom prst="rect">
            <a:avLst/>
          </a:prstGeom>
          <a:ln>
            <a:noFill/>
          </a:ln>
        </p:spPr>
      </p:pic>
      <p:pic>
        <p:nvPicPr>
          <p:cNvPr id="130" name="Picture 6" descr=""/>
          <p:cNvPicPr/>
          <p:nvPr/>
        </p:nvPicPr>
        <p:blipFill>
          <a:blip r:embed="rId2"/>
          <a:stretch/>
        </p:blipFill>
        <p:spPr>
          <a:xfrm>
            <a:off x="4259880" y="5209560"/>
            <a:ext cx="2236680" cy="56520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132" name="TextShape 2"/>
          <p:cNvSpPr txBox="1"/>
          <p:nvPr/>
        </p:nvSpPr>
        <p:spPr>
          <a:xfrm>
            <a:off x="838080" y="1969560"/>
            <a:ext cx="10515240" cy="4350960"/>
          </a:xfrm>
          <a:prstGeom prst="rect">
            <a:avLst/>
          </a:prstGeom>
          <a:noFill/>
          <a:ln>
            <a:noFill/>
          </a:ln>
        </p:spPr>
        <p:txBody>
          <a:bodyPr>
            <a:noAutofit/>
          </a:bodyPr>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can be calculated as</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mean interference power</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M=Receiver antennas.</a:t>
            </a:r>
            <a:endParaRPr b="0" lang="en-US" sz="2800" spc="-1" strike="noStrike">
              <a:solidFill>
                <a:srgbClr val="000000"/>
              </a:solidFill>
              <a:latin typeface="Calibri"/>
            </a:endParaRPr>
          </a:p>
        </p:txBody>
      </p:sp>
      <p:pic>
        <p:nvPicPr>
          <p:cNvPr id="133" name="Picture 3" descr=""/>
          <p:cNvPicPr/>
          <p:nvPr/>
        </p:nvPicPr>
        <p:blipFill>
          <a:blip r:embed="rId1"/>
          <a:stretch/>
        </p:blipFill>
        <p:spPr>
          <a:xfrm>
            <a:off x="948960" y="2353680"/>
            <a:ext cx="5240520" cy="919440"/>
          </a:xfrm>
          <a:prstGeom prst="rect">
            <a:avLst/>
          </a:prstGeom>
          <a:ln>
            <a:noFill/>
          </a:ln>
        </p:spPr>
      </p:pic>
      <p:pic>
        <p:nvPicPr>
          <p:cNvPr id="134" name="Picture 5" descr=""/>
          <p:cNvPicPr/>
          <p:nvPr/>
        </p:nvPicPr>
        <p:blipFill>
          <a:blip r:embed="rId2"/>
          <a:stretch/>
        </p:blipFill>
        <p:spPr>
          <a:xfrm>
            <a:off x="988920" y="1969560"/>
            <a:ext cx="194760" cy="337680"/>
          </a:xfrm>
          <a:prstGeom prst="rect">
            <a:avLst/>
          </a:prstGeom>
          <a:ln>
            <a:noFill/>
          </a:ln>
        </p:spPr>
      </p:pic>
      <p:pic>
        <p:nvPicPr>
          <p:cNvPr id="135" name="Picture 6" descr=""/>
          <p:cNvPicPr/>
          <p:nvPr/>
        </p:nvPicPr>
        <p:blipFill>
          <a:blip r:embed="rId3"/>
          <a:stretch/>
        </p:blipFill>
        <p:spPr>
          <a:xfrm>
            <a:off x="1030680" y="3202920"/>
            <a:ext cx="4744080" cy="644400"/>
          </a:xfrm>
          <a:prstGeom prst="rect">
            <a:avLst/>
          </a:prstGeom>
          <a:ln>
            <a:noFill/>
          </a:ln>
        </p:spPr>
      </p:pic>
      <p:pic>
        <p:nvPicPr>
          <p:cNvPr id="136" name="Picture 7" descr=""/>
          <p:cNvPicPr/>
          <p:nvPr/>
        </p:nvPicPr>
        <p:blipFill>
          <a:blip r:embed="rId4"/>
          <a:stretch/>
        </p:blipFill>
        <p:spPr>
          <a:xfrm>
            <a:off x="772920" y="4585320"/>
            <a:ext cx="352080" cy="266400"/>
          </a:xfrm>
          <a:prstGeom prst="rect">
            <a:avLst/>
          </a:prstGeom>
          <a:ln>
            <a:noFill/>
          </a:ln>
        </p:spPr>
      </p:pic>
      <p:pic>
        <p:nvPicPr>
          <p:cNvPr id="137" name="Picture 8" descr=""/>
          <p:cNvPicPr/>
          <p:nvPr/>
        </p:nvPicPr>
        <p:blipFill>
          <a:blip r:embed="rId5"/>
          <a:stretch/>
        </p:blipFill>
        <p:spPr>
          <a:xfrm>
            <a:off x="5118840" y="4440600"/>
            <a:ext cx="5785920" cy="119736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0" lang="en-US" sz="4400" spc="-1" strike="noStrike">
                <a:solidFill>
                  <a:srgbClr val="000000"/>
                </a:solidFill>
                <a:latin typeface="Calibri Light"/>
              </a:rPr>
              <a:t>OBJECTIVE</a:t>
            </a:r>
            <a:endParaRPr b="0" lang="en-US" sz="4400" spc="-1" strike="noStrike">
              <a:solidFill>
                <a:srgbClr val="000000"/>
              </a:solidFill>
              <a:latin typeface="Calibri"/>
            </a:endParaRPr>
          </a:p>
        </p:txBody>
      </p:sp>
      <p:sp>
        <p:nvSpPr>
          <p:cNvPr id="90" name="TextShape 2"/>
          <p:cNvSpPr txBox="1"/>
          <p:nvPr/>
        </p:nvSpPr>
        <p:spPr>
          <a:xfrm>
            <a:off x="838080" y="1825560"/>
            <a:ext cx="10515240" cy="4350960"/>
          </a:xfrm>
          <a:prstGeom prst="rect">
            <a:avLst/>
          </a:prstGeom>
          <a:noFill/>
          <a:ln>
            <a:noFill/>
          </a:ln>
        </p:spPr>
        <p:txBody>
          <a:bodyPr>
            <a:noAutofit/>
          </a:bodyPr>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The main objective of this project is to design inter-cell rank coordination scheme to reduce inter-cell interference.</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0" lang="en-US" sz="4400" spc="-1" strike="noStrike">
                <a:solidFill>
                  <a:srgbClr val="000000"/>
                </a:solidFill>
                <a:latin typeface="Calibri Light"/>
              </a:rPr>
              <a:t>ABSTRACT</a:t>
            </a:r>
            <a:endParaRPr b="0" lang="en-US" sz="4400" spc="-1" strike="noStrike">
              <a:solidFill>
                <a:srgbClr val="000000"/>
              </a:solidFill>
              <a:latin typeface="Calibri"/>
            </a:endParaRPr>
          </a:p>
        </p:txBody>
      </p:sp>
      <p:sp>
        <p:nvSpPr>
          <p:cNvPr id="92" name="TextShape 2"/>
          <p:cNvSpPr txBox="1"/>
          <p:nvPr/>
        </p:nvSpPr>
        <p:spPr>
          <a:xfrm>
            <a:off x="838080" y="1825560"/>
            <a:ext cx="10515240" cy="4350960"/>
          </a:xfrm>
          <a:prstGeom prst="rect">
            <a:avLst/>
          </a:prstGeom>
          <a:noFill/>
          <a:ln>
            <a:noFill/>
          </a:ln>
        </p:spPr>
        <p:txBody>
          <a:bodyPr>
            <a:noAutofit/>
          </a:bodyPr>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In general multiple receive antennas facilitate interference suppression through the use of interference rejection combining receivers. In this paper, we propose an inter-cell rank coordination scheme whereby a serving base station coordinates the preferred maximum interference rank with the dominant interfering BS.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0" lang="en-US" sz="4400" spc="-1" strike="noStrike">
                <a:solidFill>
                  <a:srgbClr val="000000"/>
                </a:solidFill>
                <a:latin typeface="Calibri Light"/>
              </a:rPr>
              <a:t>PROBLEM STATMENT</a:t>
            </a:r>
            <a:endParaRPr b="0" lang="en-US" sz="4400" spc="-1" strike="noStrike">
              <a:solidFill>
                <a:srgbClr val="000000"/>
              </a:solidFill>
              <a:latin typeface="Calibri"/>
            </a:endParaRPr>
          </a:p>
        </p:txBody>
      </p:sp>
      <p:sp>
        <p:nvSpPr>
          <p:cNvPr id="94" name="TextShape 2"/>
          <p:cNvSpPr txBox="1"/>
          <p:nvPr/>
        </p:nvSpPr>
        <p:spPr>
          <a:xfrm>
            <a:off x="838080" y="1825560"/>
            <a:ext cx="10515240" cy="4350960"/>
          </a:xfrm>
          <a:prstGeom prst="rect">
            <a:avLst/>
          </a:prstGeom>
          <a:noFill/>
          <a:ln>
            <a:noFill/>
          </a:ln>
        </p:spPr>
        <p:txBody>
          <a:bodyPr>
            <a:noAutofit/>
          </a:bodyPr>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In the case of dense networks with multiple receive and transmit antennas, collectively known as multiple input multiple output (MIMO) more chance of Interference.</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0" lang="en-US" sz="4400" spc="-1" strike="noStrike">
                <a:solidFill>
                  <a:srgbClr val="000000"/>
                </a:solidFill>
                <a:latin typeface="Calibri Light"/>
              </a:rPr>
              <a:t>EXISTING TECHNIQUES</a:t>
            </a:r>
            <a:endParaRPr b="0" lang="en-US" sz="4400" spc="-1" strike="noStrike">
              <a:solidFill>
                <a:srgbClr val="000000"/>
              </a:solidFill>
              <a:latin typeface="Calibri"/>
            </a:endParaRPr>
          </a:p>
        </p:txBody>
      </p:sp>
      <p:sp>
        <p:nvSpPr>
          <p:cNvPr id="96" name="TextShape 2"/>
          <p:cNvSpPr txBox="1"/>
          <p:nvPr/>
        </p:nvSpPr>
        <p:spPr>
          <a:xfrm>
            <a:off x="838080" y="1825560"/>
            <a:ext cx="10515240" cy="4350960"/>
          </a:xfrm>
          <a:prstGeom prst="rect">
            <a:avLst/>
          </a:prstGeom>
          <a:noFill/>
          <a:ln>
            <a:noFill/>
          </a:ln>
        </p:spPr>
        <p:txBody>
          <a:bodyPr>
            <a:normAutofit fontScale="73000"/>
          </a:bodyPr>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1. By coordinating users to orthogonalize their transmissions in time or frequency</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2. by increasing the transmission power</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3. Inter-Cell Interference Coordination (ICIC) [2] and enhanced ICIC (eICIC) [3] in LTE systems involves coordinated scheduling among interfering base stations (BS). The aim is to control the transmit power in certain time/frequency resources in order to to reduce the generated interference.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At the receiver end, interference suppression receivers such as the interference  rejection combining (IRC) receivers can be employed to  actively suppress parts of the interference signal.</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98" name="TextShape 2"/>
          <p:cNvSpPr txBox="1"/>
          <p:nvPr/>
        </p:nvSpPr>
        <p:spPr>
          <a:xfrm>
            <a:off x="838080" y="1825560"/>
            <a:ext cx="10515240" cy="4350960"/>
          </a:xfrm>
          <a:prstGeom prst="rect">
            <a:avLst/>
          </a:prstGeom>
          <a:noFill/>
          <a:ln>
            <a:noFill/>
          </a:ln>
        </p:spPr>
        <p:txBody>
          <a:bodyPr>
            <a:noAutofit/>
          </a:bodyPr>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Coordinated  transmitter-end interference management techniques, such as  transmit precoding [4] can also be applied to dynamically control the number of interfering streams.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0" lang="en-US" sz="4400" spc="-1" strike="noStrike">
                <a:solidFill>
                  <a:srgbClr val="000000"/>
                </a:solidFill>
                <a:latin typeface="Calibri Light"/>
              </a:rPr>
              <a:t>inter-cell interference</a:t>
            </a:r>
            <a:endParaRPr b="0" lang="en-US" sz="4400" spc="-1" strike="noStrike">
              <a:solidFill>
                <a:srgbClr val="000000"/>
              </a:solidFill>
              <a:latin typeface="Calibri"/>
            </a:endParaRPr>
          </a:p>
        </p:txBody>
      </p:sp>
      <p:sp>
        <p:nvSpPr>
          <p:cNvPr id="100" name="TextShape 2"/>
          <p:cNvSpPr txBox="1"/>
          <p:nvPr/>
        </p:nvSpPr>
        <p:spPr>
          <a:xfrm>
            <a:off x="561240" y="121680"/>
            <a:ext cx="10515240" cy="4350960"/>
          </a:xfrm>
          <a:prstGeom prst="rect">
            <a:avLst/>
          </a:prstGeom>
          <a:noFill/>
          <a:ln>
            <a:noFill/>
          </a:ln>
        </p:spPr>
        <p:txBody>
          <a:bodyPr>
            <a:noAutofit/>
          </a:bodyPr>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pic>
        <p:nvPicPr>
          <p:cNvPr id="101" name="Picture 3" descr=""/>
          <p:cNvPicPr/>
          <p:nvPr/>
        </p:nvPicPr>
        <p:blipFill>
          <a:blip r:embed="rId1"/>
          <a:stretch/>
        </p:blipFill>
        <p:spPr>
          <a:xfrm>
            <a:off x="1266480" y="1825560"/>
            <a:ext cx="3610080" cy="1904760"/>
          </a:xfrm>
          <a:prstGeom prst="rect">
            <a:avLst/>
          </a:prstGeom>
          <a:ln>
            <a:noFill/>
          </a:ln>
        </p:spPr>
      </p:pic>
      <p:sp>
        <p:nvSpPr>
          <p:cNvPr id="102" name="CustomShape 3"/>
          <p:cNvSpPr/>
          <p:nvPr/>
        </p:nvSpPr>
        <p:spPr>
          <a:xfrm>
            <a:off x="1455840" y="4473000"/>
            <a:ext cx="9709200" cy="2284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.One base station Is used for 3 cells (Sectors) as in fig a. Inter cell interference occurs due to reuse of same frequency in adjacent cells. </a:t>
            </a:r>
            <a:endParaRPr b="0" lang="en-GB" sz="1800" spc="-1" strike="noStrike">
              <a:latin typeface="Arial"/>
            </a:endParaRPr>
          </a:p>
          <a:p>
            <a:pPr>
              <a:lnSpc>
                <a:spcPct val="100000"/>
              </a:lnSpc>
            </a:pPr>
            <a:r>
              <a:rPr b="0" lang="en-US" sz="1800" spc="-1" strike="noStrike">
                <a:solidFill>
                  <a:srgbClr val="000000"/>
                </a:solidFill>
                <a:latin typeface="Calibri"/>
              </a:rPr>
              <a:t>.This is reduced by allocating different frequencies for adjacent cells as shown in fig.b. But it reduces throughput</a:t>
            </a:r>
            <a:endParaRPr b="0" lang="en-GB" sz="1800" spc="-1" strike="noStrike">
              <a:latin typeface="Arial"/>
            </a:endParaRPr>
          </a:p>
          <a:p>
            <a:pPr>
              <a:lnSpc>
                <a:spcPct val="100000"/>
              </a:lnSpc>
            </a:pPr>
            <a:r>
              <a:rPr b="0" lang="en-US" sz="1800" spc="-1" strike="noStrike">
                <a:solidFill>
                  <a:srgbClr val="000000"/>
                </a:solidFill>
                <a:latin typeface="Calibri"/>
              </a:rPr>
              <a:t>.Fractional frequency reuse(FFR) proposed: the same frequency bands allocated to the area near to the base station where no ICIC (same frequency =where no icic): As shown in fig c.</a:t>
            </a:r>
            <a:endParaRPr b="0" lang="en-GB" sz="1800" spc="-1" strike="noStrike">
              <a:latin typeface="Arial"/>
            </a:endParaRPr>
          </a:p>
          <a:p>
            <a:pPr>
              <a:lnSpc>
                <a:spcPct val="100000"/>
              </a:lnSpc>
            </a:pPr>
            <a:endParaRPr b="0" lang="en-GB" sz="1800" spc="-1" strike="noStrike">
              <a:latin typeface="Arial"/>
            </a:endParaRPr>
          </a:p>
        </p:txBody>
      </p:sp>
      <p:pic>
        <p:nvPicPr>
          <p:cNvPr id="103" name="Picture 8" descr=""/>
          <p:cNvPicPr/>
          <p:nvPr/>
        </p:nvPicPr>
        <p:blipFill>
          <a:blip r:embed="rId2"/>
          <a:stretch/>
        </p:blipFill>
        <p:spPr>
          <a:xfrm>
            <a:off x="5341320" y="2063880"/>
            <a:ext cx="2571120" cy="1428480"/>
          </a:xfrm>
          <a:prstGeom prst="rect">
            <a:avLst/>
          </a:prstGeom>
          <a:ln>
            <a:noFill/>
          </a:ln>
        </p:spPr>
      </p:pic>
      <p:pic>
        <p:nvPicPr>
          <p:cNvPr id="104" name="Picture 10" descr=""/>
          <p:cNvPicPr/>
          <p:nvPr/>
        </p:nvPicPr>
        <p:blipFill>
          <a:blip r:embed="rId3"/>
          <a:stretch/>
        </p:blipFill>
        <p:spPr>
          <a:xfrm>
            <a:off x="8037000" y="1904400"/>
            <a:ext cx="3039120" cy="15879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0" lang="en-US" sz="4400" spc="-1" strike="noStrike">
                <a:solidFill>
                  <a:srgbClr val="000000"/>
                </a:solidFill>
                <a:latin typeface="Calibri Light"/>
              </a:rPr>
              <a:t>PROPOSED  ()</a:t>
            </a:r>
            <a:endParaRPr b="0" lang="en-US" sz="4400" spc="-1" strike="noStrike">
              <a:solidFill>
                <a:srgbClr val="000000"/>
              </a:solidFill>
              <a:latin typeface="Calibri"/>
            </a:endParaRPr>
          </a:p>
        </p:txBody>
      </p:sp>
      <p:sp>
        <p:nvSpPr>
          <p:cNvPr id="106" name="TextShape 2"/>
          <p:cNvSpPr txBox="1"/>
          <p:nvPr/>
        </p:nvSpPr>
        <p:spPr>
          <a:xfrm>
            <a:off x="838080" y="1825560"/>
            <a:ext cx="10515240" cy="4350960"/>
          </a:xfrm>
          <a:prstGeom prst="rect">
            <a:avLst/>
          </a:prstGeom>
          <a:noFill/>
          <a:ln>
            <a:noFill/>
          </a:ln>
        </p:spPr>
        <p:txBody>
          <a:bodyPr>
            <a:noAutofit/>
          </a:bodyPr>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The generated inter-cell interference from the neighbouring dominant interferer BS is coordinated through the exchange of Xn messages.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0" lang="en-US" sz="4400" spc="-1" strike="noStrike">
                <a:solidFill>
                  <a:srgbClr val="000000"/>
                </a:solidFill>
                <a:latin typeface="Calibri Light"/>
              </a:rPr>
              <a:t>SYSTEM AND SIGNAL MODELS (fading channel)</a:t>
            </a:r>
            <a:endParaRPr b="0" lang="en-US" sz="4400" spc="-1" strike="noStrike">
              <a:solidFill>
                <a:srgbClr val="000000"/>
              </a:solidFill>
              <a:latin typeface="Calibri"/>
            </a:endParaRPr>
          </a:p>
        </p:txBody>
      </p:sp>
      <p:sp>
        <p:nvSpPr>
          <p:cNvPr id="108" name="TextShape 2"/>
          <p:cNvSpPr txBox="1"/>
          <p:nvPr/>
        </p:nvSpPr>
        <p:spPr>
          <a:xfrm>
            <a:off x="838080" y="1825560"/>
            <a:ext cx="10515240" cy="4350960"/>
          </a:xfrm>
          <a:prstGeom prst="rect">
            <a:avLst/>
          </a:prstGeom>
          <a:noFill/>
          <a:ln>
            <a:noFill/>
          </a:ln>
        </p:spPr>
        <p:txBody>
          <a:bodyPr>
            <a:normAutofit/>
          </a:bodyPr>
          <a:p>
            <a:pPr marL="228600" indent="-228240" algn="ctr">
              <a:lnSpc>
                <a:spcPct val="90000"/>
              </a:lnSpc>
              <a:spcBef>
                <a:spcPts val="1001"/>
              </a:spcBef>
              <a:buClr>
                <a:srgbClr val="000000"/>
              </a:buClr>
              <a:buFont typeface="Arial"/>
              <a:buChar char="•"/>
            </a:pPr>
            <a:r>
              <a:rPr b="0" lang="en-US" sz="2400" spc="-1" strike="noStrike">
                <a:solidFill>
                  <a:srgbClr val="000000"/>
                </a:solidFill>
                <a:latin typeface="Calibri"/>
              </a:rPr>
              <a:t>MU-MIMO with TDD</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1. users within the same cell are scheduled in orthogonal narrowband resources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N=Transmitter antennas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M=Receiver antennas</a:t>
            </a:r>
            <a:endParaRPr b="0" lang="en-US" sz="24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Received signal per frequency sub-carrier=</a:t>
            </a:r>
            <a:endParaRPr b="0" lang="en-US" sz="2800" spc="-1" strike="noStrike">
              <a:solidFill>
                <a:srgbClr val="000000"/>
              </a:solidFill>
              <a:latin typeface="Calibri"/>
            </a:endParaRPr>
          </a:p>
        </p:txBody>
      </p:sp>
      <p:pic>
        <p:nvPicPr>
          <p:cNvPr id="109" name="Picture 3" descr=""/>
          <p:cNvPicPr/>
          <p:nvPr/>
        </p:nvPicPr>
        <p:blipFill>
          <a:blip r:embed="rId1"/>
          <a:stretch/>
        </p:blipFill>
        <p:spPr>
          <a:xfrm>
            <a:off x="1016280" y="4122720"/>
            <a:ext cx="5785920" cy="1197360"/>
          </a:xfrm>
          <a:prstGeom prst="rect">
            <a:avLst/>
          </a:prstGeom>
          <a:ln>
            <a:noFill/>
          </a:ln>
        </p:spPr>
      </p:pic>
      <p:pic>
        <p:nvPicPr>
          <p:cNvPr id="110" name="Picture 4" descr=""/>
          <p:cNvPicPr/>
          <p:nvPr/>
        </p:nvPicPr>
        <p:blipFill>
          <a:blip r:embed="rId2"/>
          <a:stretch/>
        </p:blipFill>
        <p:spPr>
          <a:xfrm>
            <a:off x="7769520" y="2709720"/>
            <a:ext cx="3762000" cy="34668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422</TotalTime>
  <Application>LibreOffice/6.4.7.2$Linux_X86_64 LibreOffice_project/40$Build-2</Application>
  <Words>843</Words>
  <Paragraphs>79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2017-11-27T05:14:21Z</dcterms:created>
  <dc:creator>pradeep</dc:creator>
  <dc:description/>
  <dc:language>en-GB</dc:language>
  <cp:lastModifiedBy>pradeep</cp:lastModifiedBy>
  <dcterms:modified xsi:type="dcterms:W3CDTF">2017-12-03T07:50:47Z</dcterms:modified>
  <cp:revision>85</cp:revision>
  <dc:subject/>
  <dc:title>Interference Aware Inter-Cell Rank Coordination for 5G Wide Area Networks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