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8" r:id="rId3"/>
    <p:sldId id="367" r:id="rId4"/>
    <p:sldId id="387" r:id="rId5"/>
    <p:sldId id="344" r:id="rId6"/>
    <p:sldId id="366" r:id="rId7"/>
    <p:sldId id="406" r:id="rId8"/>
    <p:sldId id="368" r:id="rId9"/>
    <p:sldId id="345" r:id="rId10"/>
    <p:sldId id="369" r:id="rId11"/>
    <p:sldId id="370" r:id="rId12"/>
    <p:sldId id="371" r:id="rId13"/>
    <p:sldId id="348" r:id="rId14"/>
    <p:sldId id="365" r:id="rId15"/>
    <p:sldId id="372" r:id="rId16"/>
    <p:sldId id="384" r:id="rId17"/>
    <p:sldId id="383" r:id="rId18"/>
    <p:sldId id="385" r:id="rId19"/>
    <p:sldId id="386" r:id="rId20"/>
    <p:sldId id="373" r:id="rId21"/>
    <p:sldId id="377" r:id="rId22"/>
    <p:sldId id="388" r:id="rId23"/>
    <p:sldId id="389" r:id="rId24"/>
    <p:sldId id="390" r:id="rId25"/>
    <p:sldId id="397" r:id="rId26"/>
    <p:sldId id="391" r:id="rId27"/>
    <p:sldId id="392" r:id="rId28"/>
    <p:sldId id="393" r:id="rId29"/>
    <p:sldId id="394" r:id="rId30"/>
    <p:sldId id="395" r:id="rId31"/>
    <p:sldId id="396" r:id="rId32"/>
    <p:sldId id="398" r:id="rId33"/>
    <p:sldId id="374" r:id="rId34"/>
    <p:sldId id="375" r:id="rId35"/>
    <p:sldId id="380" r:id="rId36"/>
    <p:sldId id="381" r:id="rId37"/>
    <p:sldId id="399" r:id="rId38"/>
    <p:sldId id="400" r:id="rId39"/>
    <p:sldId id="402" r:id="rId40"/>
    <p:sldId id="403" r:id="rId41"/>
    <p:sldId id="404" r:id="rId42"/>
    <p:sldId id="362" r:id="rId43"/>
    <p:sldId id="307" r:id="rId44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78" autoAdjust="0"/>
  </p:normalViewPr>
  <p:slideViewPr>
    <p:cSldViewPr>
      <p:cViewPr varScale="1">
        <p:scale>
          <a:sx n="56" d="100"/>
          <a:sy n="56" d="100"/>
        </p:scale>
        <p:origin x="2227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60291-5933-4D7D-B6E9-56F667C9E367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7F31E-3E33-427F-9ED0-EC9047A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1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5D0C-B679-4E9B-B600-0311C35EF7FA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D06E8-34E9-4470-9C1E-BEBDCBBF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D06E8-34E9-4470-9C1E-BEBDCBBF30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D06E8-34E9-4470-9C1E-BEBDCBBF30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D06E8-34E9-4470-9C1E-BEBDCBBF30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D06E8-34E9-4470-9C1E-BEBDCBBF30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D06E8-34E9-4470-9C1E-BEBDCBBF3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9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D06E8-34E9-4470-9C1E-BEBDCBBF3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 for Thai smile: 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Billing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Sales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Refund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 Sales Comparative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Credit card Sales report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Presum</a:t>
            </a:r>
            <a:r>
              <a:rPr lang="en-US" dirty="0"/>
              <a:t>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Summary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Incentive/void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Print invoice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Print Cash Receipt &amp; WHT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D06E8-34E9-4470-9C1E-BEBDCBBF30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00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 for Thai smile: 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Billing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Sales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Refund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 Sales Comparative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Credit card Sales report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Presum</a:t>
            </a:r>
            <a:r>
              <a:rPr lang="en-US" dirty="0"/>
              <a:t>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Summary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Incentive/void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Print invoice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Print Cash Receipt &amp; WHT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D06E8-34E9-4470-9C1E-BEBDCBBF30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9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D06E8-34E9-4470-9C1E-BEBDCBBF30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Report for agent:</a:t>
            </a:r>
          </a:p>
          <a:p>
            <a:pPr marL="171450" indent="-171450">
              <a:buFontTx/>
              <a:buChar char="-"/>
            </a:pPr>
            <a:r>
              <a:rPr lang="en-US" dirty="0"/>
              <a:t>Billing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Refund report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ADM/ACM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Print Invoice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Print Cash Receipt &amp; WHT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D06E8-34E9-4470-9C1E-BEBDCBBF30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75CB208-4239-4209-9844-269EA38FAEF8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B8F6E4-FF96-4F86-8DB5-29B9C882C7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4267B9-A6F8-42D0-8CB6-62E0DA274CED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716E-F2C7-4B71-B606-AC06937E6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75300AA-1139-4A2C-8EFE-D814AE1E9EBA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AFC249-10D6-4F29-9AC0-AB2AC03D1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3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2EFDE-5BAD-4AA6-9022-BE3C82DCE80E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D85C-A523-44DC-9CE3-5E9CFF2C8F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1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43D3A90-2748-4FA7-9E5C-0F5FC3731D43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E0E1D8-BC34-4C8E-B063-9E2B8B44C7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3D169-B20B-4335-95F1-08F044357B78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8182-961A-4A99-AB59-294458DC80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30522-73CB-4665-BF57-85F015C76271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49069-A9F3-42D6-92E1-0707CFC0F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037AD4-75BF-42F8-A755-3F35F5555FA6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82B-C485-451F-AB40-A62798CA8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9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35976-03F4-4E54-830F-B42C1C900861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EFF6-2CC1-4791-9A40-EF81F0F42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74A19E2-263B-4B52-A458-26AD9B79FBC6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CB4240-1435-431F-8CCF-63CA7FF066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E33959-1991-445F-AAB7-ACB77888CA6E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66B92-743E-4F2E-ADFA-036808E331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C9B3CD81-24C1-4D47-B8D8-D05E7C156B99}" type="datetimeFigureOut">
              <a:rPr lang="en-US" smtClean="0"/>
              <a:pPr>
                <a:defRPr/>
              </a:pPr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7160E31-E7CF-45C0-8D60-271AAB5A4D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15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K-Supply Chain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Thai Smile Airways</a:t>
            </a:r>
          </a:p>
          <a:p>
            <a:pPr marR="0" eaLnBrk="1" hangingPunct="1"/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80268" y="6135757"/>
            <a:ext cx="8991600" cy="685800"/>
            <a:chOff x="80268" y="5778292"/>
            <a:chExt cx="8991600" cy="685800"/>
          </a:xfrm>
        </p:grpSpPr>
        <p:sp>
          <p:nvSpPr>
            <p:cNvPr id="16" name="Rectangle 15"/>
            <p:cNvSpPr/>
            <p:nvPr/>
          </p:nvSpPr>
          <p:spPr>
            <a:xfrm>
              <a:off x="80268" y="5778292"/>
              <a:ext cx="8991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6" descr="k_excel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749" y="5778292"/>
              <a:ext cx="712759" cy="540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7" descr="k_scf_logo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4068" y="5778292"/>
              <a:ext cx="15240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8" descr="k_logo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53200" y="5785606"/>
              <a:ext cx="1907256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Image result for thai smile">
            <a:extLst>
              <a:ext uri="{FF2B5EF4-FFF2-40B4-BE49-F238E27FC236}">
                <a16:creationId xmlns:a16="http://schemas.microsoft.com/office/drawing/2014/main" id="{131A62BC-4B96-4322-994F-49D43936B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08068"/>
            <a:ext cx="1588358" cy="158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/>
          <a:lstStyle/>
          <a:p>
            <a:r>
              <a:rPr lang="th-TH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การประมวลผลข้อมูลการซื้อขายตั๋ว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362200"/>
          </a:xfrm>
        </p:spPr>
        <p:txBody>
          <a:bodyPr>
            <a:normAutofit/>
          </a:bodyPr>
          <a:lstStyle/>
          <a:p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ระบบจะมีการประมวลผลข้อมูลการซื้อขายตั๋วและการอัพเดทการเปลี่ยนแปลงวงเงินจาก 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Hot files </a:t>
            </a:r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ทุกวัน </a:t>
            </a:r>
            <a:endParaRPr lang="en-US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Agent Code </a:t>
            </a:r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ที่ไม่มีในระบบหรือ 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Inactive</a:t>
            </a:r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ระบบจะไม่ประมวลผลข้อมูล</a:t>
            </a:r>
          </a:p>
          <a:p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กรณีที่ไม่ได้รับไฟล์ ระบบจะไม่ทำการประมวลผลข้อมูลการซื้อขายตั๋วและการอัพเดทการเปลี่ยนแปลงวงเงิน </a:t>
            </a:r>
          </a:p>
          <a:p>
            <a:endParaRPr lang="th-TH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th-TH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893469-5E0C-47E8-84B2-370E5D799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7039"/>
              </p:ext>
            </p:extLst>
          </p:nvPr>
        </p:nvGraphicFramePr>
        <p:xfrm>
          <a:off x="457201" y="3581400"/>
          <a:ext cx="8458200" cy="223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68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i="0" u="none" strike="noStrike" dirty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วันที่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i="0" u="none" strike="noStrike" dirty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เหตุการณ์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1" i="0" u="none" strike="noStrike" dirty="0">
                          <a:solidFill>
                            <a:srgbClr val="FFFFFF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ผลลัพธ์</a:t>
                      </a:r>
                    </a:p>
                  </a:txBody>
                  <a:tcPr marL="9525" marR="9525" marT="9528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2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มี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Hot files </a:t>
                      </a:r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ของวันที่ 1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สร้างรายการชำระเงินจาก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Hot files </a:t>
                      </a:r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วันที่ 1</a:t>
                      </a:r>
                    </a:p>
                  </a:txBody>
                  <a:tcPr marL="9525" marR="9525" marT="9528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ไม่มี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Hot files </a:t>
                      </a:r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ของวันที่ 2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ไม่สร้างรายการชำระเงิน</a:t>
                      </a:r>
                    </a:p>
                  </a:txBody>
                  <a:tcPr marL="9525" marR="9525" marT="9528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767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มี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Hot files </a:t>
                      </a:r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ของวันที่ 3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ไม่สร้างรายการชำระเงิน</a:t>
                      </a:r>
                    </a:p>
                  </a:txBody>
                  <a:tcPr marL="9525" marR="9525" marT="9528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120">
                <a:tc>
                  <a:txBody>
                    <a:bodyPr/>
                    <a:lstStyle/>
                    <a:p>
                      <a:pPr algn="ctr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มี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Hot files </a:t>
                      </a:r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ของวันที่ 2 และ วันที่ 4</a:t>
                      </a:r>
                    </a:p>
                  </a:txBody>
                  <a:tcPr marL="9525" marR="9525" marT="952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สร้างรายการชำระเงินจาก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Hot files </a:t>
                      </a:r>
                      <a:r>
                        <a:rPr lang="th-TH" sz="1600" b="0" i="0" u="none" strike="noStrike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วันที่ 2,3 และ 4</a:t>
                      </a:r>
                    </a:p>
                  </a:txBody>
                  <a:tcPr marL="9525" marR="9525" marT="9528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11D90-A6C8-4A4F-8D10-37C262A62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34" y="5943600"/>
            <a:ext cx="883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* ข้อมูล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ADM (Invoice)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ACM (Credit Note)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จะต้องมีการรอข้อมูลจาก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Hot Files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เพื่อสร้างรายการตามเงื่อนไขเดียวกัน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A8504-7337-4BED-9F31-9CD08369BC57}"/>
              </a:ext>
            </a:extLst>
          </p:cNvPr>
          <p:cNvSpPr txBox="1"/>
          <p:nvPr/>
        </p:nvSpPr>
        <p:spPr>
          <a:xfrm>
            <a:off x="5490469" y="6312931"/>
            <a:ext cx="3424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Remark: Thai smile </a:t>
            </a:r>
            <a:r>
              <a:rPr lang="th-TH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เตรียม </a:t>
            </a:r>
            <a:r>
              <a:rPr lang="en-US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110769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/>
          <a:lstStyle/>
          <a:p>
            <a:r>
              <a:rPr lang="th-TH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การส่งข้อมูลการชำระเงินไปยัง </a:t>
            </a:r>
            <a:r>
              <a:rPr lang="en-US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KBANK </a:t>
            </a:r>
            <a:endParaRPr lang="th-TH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94238"/>
          </a:xfrm>
        </p:spPr>
        <p:txBody>
          <a:bodyPr>
            <a:normAutofit/>
          </a:bodyPr>
          <a:lstStyle/>
          <a:p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รายการชำระเงินเป็นแบบตัดบัญชีแบบพิเศษ (มีการกันวงเงินกู้)</a:t>
            </a:r>
            <a:endParaRPr lang="en-US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รายการชำระเงินประกอบด้วย</a:t>
            </a:r>
            <a:endParaRPr lang="en-US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ข้อมูลการซื้อขายตั๋ว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Issue (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Hot files)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ข้อมูลการคืนเงิน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Refunds (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Hot files)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ข้อมูล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Invoice (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จากหน้าจอ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ADM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ในระบบ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K-Supply chain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ข้อมูล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Credit Note (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จากหน้าจอ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ACM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ในระบบ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K-Supply chain )</a:t>
            </a:r>
            <a:endParaRPr lang="th-TH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ระบบสร้างรายการชำระเงิน โดยใช้วิธีจับกลุ่ม 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Agent Code</a:t>
            </a:r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และข้อมูลที่มีวันที่ตรงตามเงื่อนไขดังนี้</a:t>
            </a:r>
            <a:endParaRPr lang="en-US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Issue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และ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Refunds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ใช้ข้อมูล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Issue date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Invoice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Credit Note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ใช้ข้อมูล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Effective date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ระบบสร้างรายการชำระเงิน และคืนวงเงินโดยใช้ข้อมูลจำนวนเงินดังนี้</a:t>
            </a:r>
            <a:endParaRPr lang="en-US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Issue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และ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Refunds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ใช้ข้อมูล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Gross Fare amount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Invoice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Credit Note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ใช้ข้อมูล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Amount</a:t>
            </a:r>
            <a:endParaRPr lang="th-TH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8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/>
          <a:lstStyle/>
          <a:p>
            <a:r>
              <a:rPr lang="th-TH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การส่งข้อมูลการชำระเงินไปยัง </a:t>
            </a:r>
            <a:r>
              <a:rPr lang="en-US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KBANK</a:t>
            </a:r>
            <a:r>
              <a:rPr lang="th-TH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 (ต่อ)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906431"/>
            <a:ext cx="8229600" cy="4922838"/>
          </a:xfrm>
        </p:spPr>
        <p:txBody>
          <a:bodyPr>
            <a:normAutofit/>
          </a:bodyPr>
          <a:lstStyle/>
          <a:p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ระบบจะสร้างรายการชำระเงินโดยใช้วันที่ตามเงื่อนไข ดังนี้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500" dirty="0">
                <a:latin typeface="Tahoma" panose="020B0604030504040204" pitchFamily="34" charset="0"/>
                <a:cs typeface="Tahoma" panose="020B0604030504040204" pitchFamily="34" charset="0"/>
              </a:rPr>
              <a:t>ข้อมูลวันที่ 1-15 ของเดือน วันที่ชำระเงิน(</a:t>
            </a:r>
            <a:r>
              <a:rPr lang="en-US" altLang="en-US" sz="1500" dirty="0">
                <a:latin typeface="Tahoma" panose="020B0604030504040204" pitchFamily="34" charset="0"/>
                <a:cs typeface="Tahoma" panose="020B0604030504040204" pitchFamily="34" charset="0"/>
              </a:rPr>
              <a:t>Payment date) </a:t>
            </a:r>
            <a:r>
              <a:rPr lang="th-TH" altLang="en-US" sz="1500" dirty="0">
                <a:latin typeface="Tahoma" panose="020B0604030504040204" pitchFamily="34" charset="0"/>
                <a:cs typeface="Tahoma" panose="020B0604030504040204" pitchFamily="34" charset="0"/>
              </a:rPr>
              <a:t>ในรายการชำระเงินจะเป็นวันที่ 1 ของเดือนถัดไป</a:t>
            </a:r>
          </a:p>
          <a:p>
            <a:pPr lvl="1">
              <a:buFont typeface="Wingdings 2" panose="05020102010507070707" pitchFamily="18" charset="2"/>
              <a:buNone/>
            </a:pPr>
            <a:endParaRPr lang="th-TH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th-TH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th-TH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th-TH" altLang="en-US" sz="15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500" dirty="0">
                <a:latin typeface="Tahoma" panose="020B0604030504040204" pitchFamily="34" charset="0"/>
                <a:cs typeface="Tahoma" panose="020B0604030504040204" pitchFamily="34" charset="0"/>
              </a:rPr>
              <a:t>ข้อมูลวันที่ 16-31 ของเดือน วันที่ชำระเงิน(</a:t>
            </a:r>
            <a:r>
              <a:rPr lang="en-US" altLang="en-US" sz="1500" dirty="0">
                <a:latin typeface="Tahoma" panose="020B0604030504040204" pitchFamily="34" charset="0"/>
                <a:cs typeface="Tahoma" panose="020B0604030504040204" pitchFamily="34" charset="0"/>
              </a:rPr>
              <a:t>Payment date) </a:t>
            </a:r>
            <a:r>
              <a:rPr lang="th-TH" altLang="en-US" sz="1500" dirty="0">
                <a:latin typeface="Tahoma" panose="020B0604030504040204" pitchFamily="34" charset="0"/>
                <a:cs typeface="Tahoma" panose="020B0604030504040204" pitchFamily="34" charset="0"/>
              </a:rPr>
              <a:t>ในรายการชำระเงินจะเป็นวันที่ 16 ของเดือนถัดไป</a:t>
            </a:r>
            <a:endParaRPr lang="en-US" altLang="en-US" sz="15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th-TH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กรณีที่วันชำระเงินตามรอบตรงกับวันหยุด ไม่เปลี่ยนวัน</a:t>
            </a:r>
          </a:p>
          <a:p>
            <a:endParaRPr lang="th-TH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838200" y="5373577"/>
            <a:ext cx="7696200" cy="703728"/>
            <a:chOff x="838200" y="5955268"/>
            <a:chExt cx="7696200" cy="703256"/>
          </a:xfrm>
        </p:grpSpPr>
        <p:grpSp>
          <p:nvGrpSpPr>
            <p:cNvPr id="16407" name="Group 52"/>
            <p:cNvGrpSpPr>
              <a:grpSpLocks/>
            </p:cNvGrpSpPr>
            <p:nvPr/>
          </p:nvGrpSpPr>
          <p:grpSpPr bwMode="auto">
            <a:xfrm>
              <a:off x="838200" y="5955268"/>
              <a:ext cx="7696200" cy="304800"/>
              <a:chOff x="838200" y="5955268"/>
              <a:chExt cx="7696200" cy="3048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838200" y="6107566"/>
                <a:ext cx="7696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066800" y="5955268"/>
                <a:ext cx="0" cy="304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667000" y="5955268"/>
                <a:ext cx="0" cy="304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114800" y="5955268"/>
                <a:ext cx="0" cy="304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562600" y="5955268"/>
                <a:ext cx="0" cy="304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086600" y="5955268"/>
                <a:ext cx="0" cy="304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08" name="TextBox 12"/>
            <p:cNvSpPr txBox="1">
              <a:spLocks noChangeArrowheads="1"/>
            </p:cNvSpPr>
            <p:nvPr/>
          </p:nvSpPr>
          <p:spPr bwMode="auto">
            <a:xfrm>
              <a:off x="838200" y="6412468"/>
              <a:ext cx="762000" cy="246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/>
              <a:r>
                <a:rPr lang="th-TH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01/11/</a:t>
              </a:r>
              <a:r>
                <a:rPr lang="en-US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60</a:t>
              </a:r>
              <a:endParaRPr lang="th-TH" alt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09" name="TextBox 13"/>
            <p:cNvSpPr txBox="1">
              <a:spLocks noChangeArrowheads="1"/>
            </p:cNvSpPr>
            <p:nvPr/>
          </p:nvSpPr>
          <p:spPr bwMode="auto">
            <a:xfrm>
              <a:off x="2362200" y="6412468"/>
              <a:ext cx="762000" cy="246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/>
              <a:r>
                <a:rPr lang="th-TH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16/11/</a:t>
              </a:r>
              <a:r>
                <a:rPr lang="en-US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60</a:t>
              </a:r>
              <a:endParaRPr lang="th-TH" alt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10" name="TextBox 14"/>
            <p:cNvSpPr txBox="1">
              <a:spLocks noChangeArrowheads="1"/>
            </p:cNvSpPr>
            <p:nvPr/>
          </p:nvSpPr>
          <p:spPr bwMode="auto">
            <a:xfrm>
              <a:off x="3733800" y="6412468"/>
              <a:ext cx="762000" cy="246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/>
              <a:r>
                <a:rPr lang="th-TH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01/12/</a:t>
              </a:r>
              <a:r>
                <a:rPr lang="en-US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60</a:t>
              </a:r>
              <a:endParaRPr lang="th-TH" alt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11" name="TextBox 15"/>
            <p:cNvSpPr txBox="1">
              <a:spLocks noChangeArrowheads="1"/>
            </p:cNvSpPr>
            <p:nvPr/>
          </p:nvSpPr>
          <p:spPr bwMode="auto">
            <a:xfrm>
              <a:off x="5181600" y="6412468"/>
              <a:ext cx="914400" cy="246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/>
              <a:r>
                <a:rPr lang="th-TH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16/12/</a:t>
              </a:r>
              <a:r>
                <a:rPr lang="en-US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60</a:t>
              </a:r>
              <a:endParaRPr lang="th-TH" alt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12" name="TextBox 16"/>
            <p:cNvSpPr txBox="1">
              <a:spLocks noChangeArrowheads="1"/>
            </p:cNvSpPr>
            <p:nvPr/>
          </p:nvSpPr>
          <p:spPr bwMode="auto">
            <a:xfrm>
              <a:off x="6781800" y="6412468"/>
              <a:ext cx="914400" cy="246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eaLnBrk="1" hangingPunct="1"/>
              <a:r>
                <a:rPr lang="th-TH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01/01/</a:t>
              </a:r>
              <a:r>
                <a:rPr lang="en-US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61</a:t>
              </a:r>
              <a:endParaRPr lang="th-TH" alt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2" name="Freeform 31"/>
          <p:cNvSpPr/>
          <p:nvPr/>
        </p:nvSpPr>
        <p:spPr>
          <a:xfrm>
            <a:off x="2667000" y="5057666"/>
            <a:ext cx="1447800" cy="315913"/>
          </a:xfrm>
          <a:custGeom>
            <a:avLst/>
            <a:gdLst>
              <a:gd name="connsiteX0" fmla="*/ 0 w 1587500"/>
              <a:gd name="connsiteY0" fmla="*/ 281517 h 294217"/>
              <a:gd name="connsiteX1" fmla="*/ 774700 w 1587500"/>
              <a:gd name="connsiteY1" fmla="*/ 2117 h 294217"/>
              <a:gd name="connsiteX2" fmla="*/ 1587500 w 1587500"/>
              <a:gd name="connsiteY2" fmla="*/ 294217 h 29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0" h="294217">
                <a:moveTo>
                  <a:pt x="0" y="281517"/>
                </a:moveTo>
                <a:cubicBezTo>
                  <a:pt x="255058" y="140758"/>
                  <a:pt x="510117" y="0"/>
                  <a:pt x="774700" y="2117"/>
                </a:cubicBezTo>
                <a:cubicBezTo>
                  <a:pt x="1039283" y="4234"/>
                  <a:pt x="1445683" y="245534"/>
                  <a:pt x="1587500" y="2942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h-TH" sz="1800"/>
          </a:p>
        </p:txBody>
      </p:sp>
      <p:sp>
        <p:nvSpPr>
          <p:cNvPr id="38" name="Freeform 37"/>
          <p:cNvSpPr/>
          <p:nvPr/>
        </p:nvSpPr>
        <p:spPr>
          <a:xfrm>
            <a:off x="3352800" y="4763979"/>
            <a:ext cx="2209800" cy="533400"/>
          </a:xfrm>
          <a:custGeom>
            <a:avLst/>
            <a:gdLst>
              <a:gd name="connsiteX0" fmla="*/ 0 w 1803400"/>
              <a:gd name="connsiteY0" fmla="*/ 215900 h 444500"/>
              <a:gd name="connsiteX1" fmla="*/ 914400 w 1803400"/>
              <a:gd name="connsiteY1" fmla="*/ 38100 h 444500"/>
              <a:gd name="connsiteX2" fmla="*/ 1803400 w 1803400"/>
              <a:gd name="connsiteY2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0" h="444500">
                <a:moveTo>
                  <a:pt x="0" y="215900"/>
                </a:moveTo>
                <a:cubicBezTo>
                  <a:pt x="306916" y="107950"/>
                  <a:pt x="613833" y="0"/>
                  <a:pt x="914400" y="38100"/>
                </a:cubicBezTo>
                <a:cubicBezTo>
                  <a:pt x="1214967" y="76200"/>
                  <a:pt x="1661583" y="376767"/>
                  <a:pt x="1803400" y="4445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h-TH" sz="1800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838200" y="3381424"/>
            <a:ext cx="7696200" cy="703728"/>
            <a:chOff x="838200" y="3733800"/>
            <a:chExt cx="7696200" cy="703256"/>
          </a:xfrm>
        </p:grpSpPr>
        <p:grpSp>
          <p:nvGrpSpPr>
            <p:cNvPr id="16394" name="Group 51"/>
            <p:cNvGrpSpPr>
              <a:grpSpLocks/>
            </p:cNvGrpSpPr>
            <p:nvPr/>
          </p:nvGrpSpPr>
          <p:grpSpPr bwMode="auto">
            <a:xfrm>
              <a:off x="838200" y="3733800"/>
              <a:ext cx="7696200" cy="304800"/>
              <a:chOff x="838200" y="3733800"/>
              <a:chExt cx="76962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38200" y="3886098"/>
                <a:ext cx="7696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066800" y="3733800"/>
                <a:ext cx="0" cy="304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667000" y="3733800"/>
                <a:ext cx="0" cy="304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14800" y="3733800"/>
                <a:ext cx="0" cy="304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562600" y="3733800"/>
                <a:ext cx="0" cy="304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086600" y="3733800"/>
                <a:ext cx="0" cy="304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95" name="Group 53"/>
            <p:cNvGrpSpPr>
              <a:grpSpLocks/>
            </p:cNvGrpSpPr>
            <p:nvPr/>
          </p:nvGrpSpPr>
          <p:grpSpPr bwMode="auto">
            <a:xfrm>
              <a:off x="838200" y="4191000"/>
              <a:ext cx="6858000" cy="246056"/>
              <a:chOff x="838200" y="4191000"/>
              <a:chExt cx="6858000" cy="246056"/>
            </a:xfrm>
          </p:grpSpPr>
          <p:sp>
            <p:nvSpPr>
              <p:cNvPr id="16396" name="TextBox 44"/>
              <p:cNvSpPr txBox="1">
                <a:spLocks noChangeArrowheads="1"/>
              </p:cNvSpPr>
              <p:nvPr/>
            </p:nvSpPr>
            <p:spPr bwMode="auto">
              <a:xfrm>
                <a:off x="838200" y="4191000"/>
                <a:ext cx="762000" cy="246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eaLnBrk="1" hangingPunct="1"/>
                <a:r>
                  <a:rPr lang="th-TH" alt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01/11/</a:t>
                </a:r>
                <a:r>
                  <a:rPr lang="en-US" alt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60</a:t>
                </a:r>
                <a:endParaRPr lang="th-TH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397" name="TextBox 45"/>
              <p:cNvSpPr txBox="1">
                <a:spLocks noChangeArrowheads="1"/>
              </p:cNvSpPr>
              <p:nvPr/>
            </p:nvSpPr>
            <p:spPr bwMode="auto">
              <a:xfrm>
                <a:off x="2362200" y="4191000"/>
                <a:ext cx="762000" cy="246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eaLnBrk="1" hangingPunct="1"/>
                <a:r>
                  <a:rPr lang="th-TH" alt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16/11/</a:t>
                </a:r>
                <a:r>
                  <a:rPr lang="en-US" alt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60</a:t>
                </a:r>
                <a:endParaRPr lang="th-TH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398" name="TextBox 46"/>
              <p:cNvSpPr txBox="1">
                <a:spLocks noChangeArrowheads="1"/>
              </p:cNvSpPr>
              <p:nvPr/>
            </p:nvSpPr>
            <p:spPr bwMode="auto">
              <a:xfrm>
                <a:off x="3733800" y="4191000"/>
                <a:ext cx="762000" cy="246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eaLnBrk="1" hangingPunct="1"/>
                <a:r>
                  <a:rPr lang="th-TH" alt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01/12/</a:t>
                </a:r>
                <a:r>
                  <a:rPr lang="en-US" alt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60</a:t>
                </a:r>
                <a:endParaRPr lang="th-TH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399" name="TextBox 47"/>
              <p:cNvSpPr txBox="1">
                <a:spLocks noChangeArrowheads="1"/>
              </p:cNvSpPr>
              <p:nvPr/>
            </p:nvSpPr>
            <p:spPr bwMode="auto">
              <a:xfrm>
                <a:off x="5181600" y="4191000"/>
                <a:ext cx="914400" cy="246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eaLnBrk="1" hangingPunct="1"/>
                <a:r>
                  <a:rPr lang="th-TH" alt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16/12/</a:t>
                </a:r>
                <a:r>
                  <a:rPr lang="en-US" alt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60</a:t>
                </a:r>
                <a:endParaRPr lang="th-TH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6400" name="TextBox 48"/>
              <p:cNvSpPr txBox="1">
                <a:spLocks noChangeArrowheads="1"/>
              </p:cNvSpPr>
              <p:nvPr/>
            </p:nvSpPr>
            <p:spPr bwMode="auto">
              <a:xfrm>
                <a:off x="6781800" y="4191000"/>
                <a:ext cx="914400" cy="246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ngsana New" panose="02020603050405020304" pitchFamily="18" charset="-34"/>
                  </a:defRPr>
                </a:lvl9pPr>
              </a:lstStyle>
              <a:p>
                <a:pPr eaLnBrk="1" hangingPunct="1"/>
                <a:r>
                  <a:rPr lang="th-TH" alt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01/01/</a:t>
                </a:r>
                <a:r>
                  <a:rPr lang="en-US" altLang="en-US" sz="1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61</a:t>
                </a:r>
                <a:endParaRPr lang="th-TH" alt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50" name="Freeform 49"/>
          <p:cNvSpPr/>
          <p:nvPr/>
        </p:nvSpPr>
        <p:spPr>
          <a:xfrm>
            <a:off x="1066800" y="3087737"/>
            <a:ext cx="1587500" cy="293688"/>
          </a:xfrm>
          <a:custGeom>
            <a:avLst/>
            <a:gdLst>
              <a:gd name="connsiteX0" fmla="*/ 0 w 1587500"/>
              <a:gd name="connsiteY0" fmla="*/ 281517 h 294217"/>
              <a:gd name="connsiteX1" fmla="*/ 774700 w 1587500"/>
              <a:gd name="connsiteY1" fmla="*/ 2117 h 294217"/>
              <a:gd name="connsiteX2" fmla="*/ 1587500 w 1587500"/>
              <a:gd name="connsiteY2" fmla="*/ 294217 h 29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500" h="294217">
                <a:moveTo>
                  <a:pt x="0" y="281517"/>
                </a:moveTo>
                <a:cubicBezTo>
                  <a:pt x="255058" y="140758"/>
                  <a:pt x="510117" y="0"/>
                  <a:pt x="774700" y="2117"/>
                </a:cubicBezTo>
                <a:cubicBezTo>
                  <a:pt x="1039283" y="4234"/>
                  <a:pt x="1445683" y="245534"/>
                  <a:pt x="1587500" y="2942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h-TH" sz="1800"/>
          </a:p>
        </p:txBody>
      </p:sp>
      <p:sp>
        <p:nvSpPr>
          <p:cNvPr id="51" name="Freeform 50"/>
          <p:cNvSpPr/>
          <p:nvPr/>
        </p:nvSpPr>
        <p:spPr>
          <a:xfrm>
            <a:off x="1828800" y="2771825"/>
            <a:ext cx="2286000" cy="533400"/>
          </a:xfrm>
          <a:custGeom>
            <a:avLst/>
            <a:gdLst>
              <a:gd name="connsiteX0" fmla="*/ 0 w 1803400"/>
              <a:gd name="connsiteY0" fmla="*/ 215900 h 444500"/>
              <a:gd name="connsiteX1" fmla="*/ 914400 w 1803400"/>
              <a:gd name="connsiteY1" fmla="*/ 38100 h 444500"/>
              <a:gd name="connsiteX2" fmla="*/ 1803400 w 1803400"/>
              <a:gd name="connsiteY2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0" h="444500">
                <a:moveTo>
                  <a:pt x="0" y="215900"/>
                </a:moveTo>
                <a:cubicBezTo>
                  <a:pt x="306916" y="107950"/>
                  <a:pt x="613833" y="0"/>
                  <a:pt x="914400" y="38100"/>
                </a:cubicBezTo>
                <a:cubicBezTo>
                  <a:pt x="1214967" y="76200"/>
                  <a:pt x="1661583" y="376767"/>
                  <a:pt x="1803400" y="4445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h-TH" sz="1800"/>
          </a:p>
        </p:txBody>
      </p:sp>
    </p:spTree>
    <p:extLst>
      <p:ext uri="{BB962C8B-B14F-4D97-AF65-F5344CB8AC3E}">
        <p14:creationId xmlns:p14="http://schemas.microsoft.com/office/powerpoint/2010/main" val="42586789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3439" y="533400"/>
            <a:ext cx="8229600" cy="5905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credit control to Thai smile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73439" y="1905000"/>
            <a:ext cx="8137161" cy="4770438"/>
          </a:xfrm>
        </p:spPr>
        <p:txBody>
          <a:bodyPr>
            <a:normAutofit/>
          </a:bodyPr>
          <a:lstStyle/>
          <a:p>
            <a:endParaRPr lang="th-TH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th-TH" altLang="en-US" dirty="0">
                <a:latin typeface="Tahoma" panose="020B0604030504040204" pitchFamily="34" charset="0"/>
                <a:cs typeface="Tahoma" panose="020B0604030504040204" pitchFamily="34" charset="0"/>
              </a:rPr>
              <a:t>ระบบ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K-Supply chain </a:t>
            </a:r>
            <a:r>
              <a:rPr lang="th-TH" altLang="en-US" dirty="0">
                <a:latin typeface="Tahoma" panose="020B0604030504040204" pitchFamily="34" charset="0"/>
                <a:cs typeface="Tahoma" panose="020B0604030504040204" pitchFamily="34" charset="0"/>
              </a:rPr>
              <a:t>ส่งอัพเดตข้อมูลเพื่อปรับวงเงินของ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Agent </a:t>
            </a:r>
            <a:r>
              <a:rPr lang="th-TH" altLang="en-US" dirty="0">
                <a:latin typeface="Tahoma" panose="020B0604030504040204" pitchFamily="34" charset="0"/>
                <a:cs typeface="Tahoma" panose="020B0604030504040204" pitchFamily="34" charset="0"/>
              </a:rPr>
              <a:t>ไปยังระบบ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Sale Watcher </a:t>
            </a:r>
            <a:r>
              <a:rPr lang="th-TH" altLang="en-US" dirty="0">
                <a:latin typeface="Tahoma" panose="020B0604030504040204" pitchFamily="34" charset="0"/>
                <a:cs typeface="Tahoma" panose="020B0604030504040204" pitchFamily="34" charset="0"/>
              </a:rPr>
              <a:t>เมื่อมีการเปลี่ยนแปลงวงเงินดังนี้</a:t>
            </a:r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การเพิ่มวงเงินของ 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Agent</a:t>
            </a:r>
            <a:endParaRPr lang="th-TH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ประมวลผล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Hot Files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ข้อมูลการชำระเงิน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(Refund)</a:t>
            </a:r>
            <a:endParaRPr lang="th-TH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ประมวลผล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ACM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การเพิ่มวงเงิน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Top-up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Agent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KBANK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การชำระเงินคืนธนาคาร ของ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Agent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KBANK</a:t>
            </a:r>
          </a:p>
          <a:p>
            <a:endParaRPr lang="th-TH" altLang="en-US" sz="17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การลดวงเงินของ 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Agent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ประมวลผล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Hot Files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ข้อมูลการชำระเงิน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 (Ticket)</a:t>
            </a:r>
            <a:endParaRPr lang="th-TH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กันวงเงินจากการเพิ่ม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ADM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ในระบบ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กันวงเงินทั้งหมดของ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Agent 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เมื่อได้รับสถานะไม่ใช้งาน </a:t>
            </a:r>
            <a:r>
              <a:rPr lang="en-US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(Inactive)</a:t>
            </a:r>
            <a:r>
              <a:rPr lang="th-TH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จากธนาคาร</a:t>
            </a:r>
            <a:endParaRPr lang="en-US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th-TH" altLang="en-US" sz="2000" dirty="0"/>
          </a:p>
          <a:p>
            <a:pPr lvl="1"/>
            <a:endParaRPr lang="th-TH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86CBF-B954-42CF-A652-C12C4EB42A97}"/>
              </a:ext>
            </a:extLst>
          </p:cNvPr>
          <p:cNvSpPr txBox="1"/>
          <p:nvPr/>
        </p:nvSpPr>
        <p:spPr>
          <a:xfrm>
            <a:off x="473439" y="6336431"/>
            <a:ext cx="492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 </a:t>
            </a:r>
            <a:r>
              <a:rPr lang="th-TH" alt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การอัพเดทการเปลี่ยนแปลงวงเงิน</a:t>
            </a:r>
            <a:r>
              <a:rPr lang="en-US" alt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alt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จะทำการปัดค่าทศนิยมลง</a:t>
            </a:r>
            <a:endParaRPr lang="en-US" altLang="en-US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8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5CA7-56A5-421E-95D5-865FF84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7989752" cy="45552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credit control to Thai smile (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ต่อ)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D90C-89FF-4FAE-B108-F5A28788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Webservice endpoint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ของระบบ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 Watcher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ที่ให้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Supplychain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อัพเดตข้อมูล มีดังนี้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7A7F50-02D7-424D-A1A9-F4D930B2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0158"/>
              </p:ext>
            </p:extLst>
          </p:nvPr>
        </p:nvGraphicFramePr>
        <p:xfrm>
          <a:off x="457200" y="2819400"/>
          <a:ext cx="84582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38">
                  <a:extLst>
                    <a:ext uri="{9D8B030D-6E8A-4147-A177-3AD203B41FA5}">
                      <a16:colId xmlns:a16="http://schemas.microsoft.com/office/drawing/2014/main" val="2397093571"/>
                    </a:ext>
                  </a:extLst>
                </a:gridCol>
                <a:gridCol w="2900362">
                  <a:extLst>
                    <a:ext uri="{9D8B030D-6E8A-4147-A177-3AD203B41FA5}">
                      <a16:colId xmlns:a16="http://schemas.microsoft.com/office/drawing/2014/main" val="44379163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7808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Webservice Endpoint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3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TKT_SalesWatcher_AgtCredit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http://&lt;IPAddress&gt;/pdt/tkt/saleswatcher/agtcredit</a:t>
                      </a:r>
                    </a:p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TKT_SalesWatcher_AgtProfile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http://&lt;IPAddress&gt;/pdt/tkt/saleswatcher/agtprofile</a:t>
                      </a:r>
                    </a:p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3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TKT_SalesWatcher_AgtHistory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http://&lt;IPAddress&gt;/pdt/tkt/saleswatcher/agthistory</a:t>
                      </a:r>
                    </a:p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65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96CF68-3DD8-41B0-BD4E-19A015F5B8FD}"/>
              </a:ext>
            </a:extLst>
          </p:cNvPr>
          <p:cNvSpPr txBox="1"/>
          <p:nvPr/>
        </p:nvSpPr>
        <p:spPr>
          <a:xfrm>
            <a:off x="4876800" y="5862731"/>
            <a:ext cx="4074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Remark: Thai smile </a:t>
            </a:r>
            <a:r>
              <a:rPr lang="th-TH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เตรียม </a:t>
            </a:r>
            <a:r>
              <a:rPr lang="en-US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Webservice endpoint</a:t>
            </a:r>
          </a:p>
        </p:txBody>
      </p:sp>
    </p:spTree>
    <p:extLst>
      <p:ext uri="{BB962C8B-B14F-4D97-AF65-F5344CB8AC3E}">
        <p14:creationId xmlns:p14="http://schemas.microsoft.com/office/powerpoint/2010/main" val="73276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939E-DB50-48F7-B612-A1D86469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page and report for Thai smile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84FC-FBF7-46D8-A52C-3A413B45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7989752" cy="2658398"/>
          </a:xfrm>
        </p:spPr>
        <p:txBody>
          <a:bodyPr/>
          <a:lstStyle/>
          <a:p>
            <a:r>
              <a:rPr lang="th-TH" dirty="0">
                <a:latin typeface="Tahoma" pitchFamily="34" charset="0"/>
                <a:cs typeface="Tahoma" pitchFamily="34" charset="0"/>
              </a:rPr>
              <a:t>หน้าจอเพื่อ </a:t>
            </a:r>
            <a:r>
              <a:rPr lang="en-US" dirty="0">
                <a:latin typeface="Tahoma" pitchFamily="34" charset="0"/>
                <a:cs typeface="Tahoma" pitchFamily="34" charset="0"/>
              </a:rPr>
              <a:t>Manage master data</a:t>
            </a:r>
          </a:p>
          <a:p>
            <a:pPr lvl="1"/>
            <a:r>
              <a:rPr lang="en-US" dirty="0">
                <a:latin typeface="Tahoma" pitchFamily="34" charset="0"/>
                <a:cs typeface="Tahoma" pitchFamily="34" charset="0"/>
              </a:rPr>
              <a:t>Agent code</a:t>
            </a:r>
          </a:p>
          <a:p>
            <a:pPr lvl="1"/>
            <a:r>
              <a:rPr lang="en-US" dirty="0">
                <a:latin typeface="Tahoma" pitchFamily="34" charset="0"/>
                <a:cs typeface="Tahoma" pitchFamily="34" charset="0"/>
              </a:rPr>
              <a:t>City code </a:t>
            </a:r>
            <a:endParaRPr lang="th-TH" dirty="0">
              <a:latin typeface="Tahoma" pitchFamily="34" charset="0"/>
              <a:cs typeface="Tahoma" pitchFamily="34" charset="0"/>
            </a:endParaRPr>
          </a:p>
          <a:p>
            <a:r>
              <a:rPr lang="th-TH" dirty="0">
                <a:latin typeface="Tahoma" pitchFamily="34" charset="0"/>
                <a:cs typeface="Tahoma" pitchFamily="34" charset="0"/>
              </a:rPr>
              <a:t>หน้าจอเพื่อรับข้อมูล </a:t>
            </a:r>
            <a:r>
              <a:rPr lang="en-US" dirty="0">
                <a:latin typeface="Tahoma" pitchFamily="34" charset="0"/>
                <a:cs typeface="Tahoma" pitchFamily="34" charset="0"/>
              </a:rPr>
              <a:t>Invoice (ADM)</a:t>
            </a:r>
            <a:r>
              <a:rPr lang="th-TH" dirty="0">
                <a:latin typeface="Tahoma" pitchFamily="34" charset="0"/>
                <a:cs typeface="Tahoma" pitchFamily="34" charset="0"/>
              </a:rPr>
              <a:t> และ </a:t>
            </a:r>
            <a:r>
              <a:rPr lang="en-US" dirty="0">
                <a:latin typeface="Tahoma" pitchFamily="34" charset="0"/>
                <a:cs typeface="Tahoma" pitchFamily="34" charset="0"/>
              </a:rPr>
              <a:t>Credit Note(ACM) </a:t>
            </a:r>
            <a:endParaRPr lang="th-TH" dirty="0">
              <a:latin typeface="Tahoma" pitchFamily="34" charset="0"/>
              <a:cs typeface="Tahoma" pitchFamily="34" charset="0"/>
            </a:endParaRPr>
          </a:p>
          <a:p>
            <a:r>
              <a:rPr lang="th-TH" dirty="0">
                <a:latin typeface="Tahoma" pitchFamily="34" charset="0"/>
                <a:cs typeface="Tahoma" pitchFamily="34" charset="0"/>
              </a:rPr>
              <a:t>หน้าจอเพื่อพิมพ์รายงาน เช่น </a:t>
            </a:r>
            <a:r>
              <a:rPr lang="en-US" dirty="0">
                <a:latin typeface="Tahoma" pitchFamily="34" charset="0"/>
                <a:cs typeface="Tahoma" pitchFamily="34" charset="0"/>
              </a:rPr>
              <a:t>Billing report </a:t>
            </a:r>
            <a:endParaRPr lang="th-TH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97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26C0F-CFC3-43FD-8F0B-450F66DA77CF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ตัวอย่างหน้าจอ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 code mgt.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A2DD1AE-94E7-41A8-8673-9229929D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7104063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3FA3CE3-EA6B-4C40-B75B-5FC26C6E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066800"/>
            <a:ext cx="7065963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98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6894513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860425"/>
            <a:ext cx="6951663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326C0F-CFC3-43FD-8F0B-450F66DA77CF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ตัวอย่างหน้าจอ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 code mgt.</a:t>
            </a:r>
          </a:p>
        </p:txBody>
      </p:sp>
    </p:spTree>
    <p:extLst>
      <p:ext uri="{BB962C8B-B14F-4D97-AF65-F5344CB8AC3E}">
        <p14:creationId xmlns:p14="http://schemas.microsoft.com/office/powerpoint/2010/main" val="174064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697071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32108C-5462-4CC2-9B41-BEA0AD938F72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ตัวอย่างหน้าจอ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</a:t>
            </a:r>
          </a:p>
        </p:txBody>
      </p:sp>
    </p:spTree>
    <p:extLst>
      <p:ext uri="{BB962C8B-B14F-4D97-AF65-F5344CB8AC3E}">
        <p14:creationId xmlns:p14="http://schemas.microsoft.com/office/powerpoint/2010/main" val="230369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7008813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22A77A-FF23-4649-872E-4694B35DC18F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ตัวอย่างหน้าจอ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ACM</a:t>
            </a:r>
          </a:p>
        </p:txBody>
      </p:sp>
    </p:spTree>
    <p:extLst>
      <p:ext uri="{BB962C8B-B14F-4D97-AF65-F5344CB8AC3E}">
        <p14:creationId xmlns:p14="http://schemas.microsoft.com/office/powerpoint/2010/main" val="159729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Agenda of IT-Solution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68" y="1828800"/>
            <a:ext cx="8229600" cy="3124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Scope of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Proposed IT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Estimate Project Timeline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Q&amp;A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Image result for thai smile">
            <a:extLst>
              <a:ext uri="{FF2B5EF4-FFF2-40B4-BE49-F238E27FC236}">
                <a16:creationId xmlns:a16="http://schemas.microsoft.com/office/drawing/2014/main" id="{1C7317FB-E320-4007-B643-E98F1EB7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10" y="1600200"/>
            <a:ext cx="1588358" cy="158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k_logo.jpg">
            <a:extLst>
              <a:ext uri="{FF2B5EF4-FFF2-40B4-BE49-F238E27FC236}">
                <a16:creationId xmlns:a16="http://schemas.microsoft.com/office/drawing/2014/main" id="{1C64FD97-8817-412F-AE46-28914FE1FD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50955" y="3033546"/>
            <a:ext cx="190725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k_scf_logo.jpg">
            <a:extLst>
              <a:ext uri="{FF2B5EF4-FFF2-40B4-BE49-F238E27FC236}">
                <a16:creationId xmlns:a16="http://schemas.microsoft.com/office/drawing/2014/main" id="{1434EE9D-D156-4DD1-B589-DB926933FC8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7830" y="3840162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3C588-EE93-42B2-A775-402D96044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47" r="44167"/>
          <a:stretch/>
        </p:blipFill>
        <p:spPr>
          <a:xfrm>
            <a:off x="1267415" y="914400"/>
            <a:ext cx="6532970" cy="4953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8C6F9E-F815-4B27-B1CD-368D1C689876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ตัวอย่างหน้าจอพิมพ์รายงาน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Billing report</a:t>
            </a:r>
          </a:p>
        </p:txBody>
      </p:sp>
    </p:spTree>
    <p:extLst>
      <p:ext uri="{BB962C8B-B14F-4D97-AF65-F5344CB8AC3E}">
        <p14:creationId xmlns:p14="http://schemas.microsoft.com/office/powerpoint/2010/main" val="1837070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8C6F9E-F815-4B27-B1CD-368D1C689876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ตัวอย่างรายงาน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Billing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C0C63-AD08-4346-A828-76CD33A0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518021" cy="44116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826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443B0-B9E5-48BD-BA92-B935BA53A2AF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ตัวอย่างรายงาน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Sales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0A010-AED0-43CF-8792-ACE18BCB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235218" cy="38862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89315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D443B0-B9E5-48BD-BA92-B935BA53A2AF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ตัวอย่างรายงาน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Refund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8E62B-D813-473D-A378-32C914B11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9"/>
          <a:stretch/>
        </p:blipFill>
        <p:spPr>
          <a:xfrm>
            <a:off x="251383" y="1143000"/>
            <a:ext cx="8565034" cy="23622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37499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8C6F9E-F815-4B27-B1CD-368D1C689876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Net Sales Comparative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44627-84D2-4D0A-84CB-E25589CA8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81"/>
          <a:stretch/>
        </p:blipFill>
        <p:spPr>
          <a:xfrm>
            <a:off x="228600" y="914400"/>
            <a:ext cx="8839200" cy="409239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172797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73834D-F526-4A9F-AE96-BFCBF01AA4A1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Invoice / Credit note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330A8-701D-4AE8-8465-B74C3A8E2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/>
          <a:stretch/>
        </p:blipFill>
        <p:spPr>
          <a:xfrm>
            <a:off x="76200" y="914400"/>
            <a:ext cx="9067800" cy="42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73834D-F526-4A9F-AE96-BFCBF01AA4A1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Credit card Sales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8D634-D29E-40F1-84F2-06D22A97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90600"/>
            <a:ext cx="8915400" cy="437539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80885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7C6CD0-6EBA-422E-9DF5-1DC22DBBF670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Presum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888EC-372C-4E4D-ADF4-7081FD89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6"/>
          <a:stretch/>
        </p:blipFill>
        <p:spPr>
          <a:xfrm>
            <a:off x="228600" y="990600"/>
            <a:ext cx="8839200" cy="419434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56596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DDAFFE-5876-47C1-87AF-046602FDB888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Summary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9237-3028-4F29-B451-2BE4EED2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95" y="914400"/>
            <a:ext cx="6335009" cy="574437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97507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58EE4C-009D-4854-8668-1B7302C390E8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Incentive/void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DDBB1-3DF3-414F-896E-8A0C8F8AB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5" y="1295400"/>
            <a:ext cx="8588829" cy="189632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6622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C970-2529-43C9-A29C-E84C4439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 of work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91DFCE-97D4-4746-89E8-92C547B59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29422"/>
              </p:ext>
            </p:extLst>
          </p:nvPr>
        </p:nvGraphicFramePr>
        <p:xfrm>
          <a:off x="420656" y="2057400"/>
          <a:ext cx="8266143" cy="423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2871">
                  <a:extLst>
                    <a:ext uri="{9D8B030D-6E8A-4147-A177-3AD203B41FA5}">
                      <a16:colId xmlns:a16="http://schemas.microsoft.com/office/drawing/2014/main" val="1758447287"/>
                    </a:ext>
                  </a:extLst>
                </a:gridCol>
                <a:gridCol w="1603727">
                  <a:extLst>
                    <a:ext uri="{9D8B030D-6E8A-4147-A177-3AD203B41FA5}">
                      <a16:colId xmlns:a16="http://schemas.microsoft.com/office/drawing/2014/main" val="843625779"/>
                    </a:ext>
                  </a:extLst>
                </a:gridCol>
                <a:gridCol w="1679545">
                  <a:extLst>
                    <a:ext uri="{9D8B030D-6E8A-4147-A177-3AD203B41FA5}">
                      <a16:colId xmlns:a16="http://schemas.microsoft.com/office/drawing/2014/main" val="2183984713"/>
                    </a:ext>
                  </a:extLst>
                </a:gridCol>
              </a:tblGrid>
              <a:tr h="2493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Subject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258374"/>
                  </a:ext>
                </a:extLst>
              </a:tr>
              <a:tr h="614870">
                <a:tc>
                  <a:txBody>
                    <a:bodyPr/>
                    <a:lstStyle/>
                    <a:p>
                      <a:pPr marL="0" indent="0">
                        <a:buClr>
                          <a:srgbClr val="009900"/>
                        </a:buClr>
                        <a:buNone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architecture and HOT File integration </a:t>
                      </a:r>
                    </a:p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90003503"/>
                  </a:ext>
                </a:extLst>
              </a:tr>
              <a:tr h="430409">
                <a:tc>
                  <a:txBody>
                    <a:bodyPr/>
                    <a:lstStyle/>
                    <a:p>
                      <a:pPr marL="0" indent="0">
                        <a:buClr>
                          <a:srgbClr val="009900"/>
                        </a:buClr>
                        <a:buNone/>
                      </a:pPr>
                      <a:r>
                        <a:rPr lang="th-TH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การประมวลผลการซื้อขายตั๋ว 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17247"/>
                  </a:ext>
                </a:extLst>
              </a:tr>
              <a:tr h="614870">
                <a:tc>
                  <a:txBody>
                    <a:bodyPr/>
                    <a:lstStyle/>
                    <a:p>
                      <a:pPr marL="0" indent="0">
                        <a:buClr>
                          <a:srgbClr val="009900"/>
                        </a:buClr>
                        <a:buNone/>
                      </a:pPr>
                      <a:r>
                        <a:rPr lang="th-TH" alt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การส่งข้อมูลการชำระเงินไปยัง </a:t>
                      </a:r>
                      <a:r>
                        <a:rPr lang="en-US" alt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KBANK </a:t>
                      </a:r>
                    </a:p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11152"/>
                  </a:ext>
                </a:extLst>
              </a:tr>
              <a:tr h="614870">
                <a:tc>
                  <a:txBody>
                    <a:bodyPr/>
                    <a:lstStyle/>
                    <a:p>
                      <a:pPr marL="0" indent="0">
                        <a:buClr>
                          <a:srgbClr val="009900"/>
                        </a:buClr>
                        <a:buNone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 credit control to Thai smile</a:t>
                      </a:r>
                    </a:p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42976"/>
                  </a:ext>
                </a:extLst>
              </a:tr>
              <a:tr h="614870">
                <a:tc>
                  <a:txBody>
                    <a:bodyPr/>
                    <a:lstStyle/>
                    <a:p>
                      <a:pPr marL="0" indent="0">
                        <a:buClr>
                          <a:srgbClr val="009900"/>
                        </a:buClr>
                        <a:buFont typeface="Wingdings 2" charset="2"/>
                        <a:buNone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 page and report for Thai smile</a:t>
                      </a:r>
                    </a:p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3248"/>
                  </a:ext>
                </a:extLst>
              </a:tr>
              <a:tr h="6148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Web page and report for agent</a:t>
                      </a:r>
                      <a:endParaRPr lang="th-TH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03354"/>
                  </a:ext>
                </a:extLst>
              </a:tr>
            </a:tbl>
          </a:graphicData>
        </a:graphic>
      </p:graphicFrame>
      <p:pic>
        <p:nvPicPr>
          <p:cNvPr id="5" name="Picture 2" descr="Image result for thai smile">
            <a:extLst>
              <a:ext uri="{FF2B5EF4-FFF2-40B4-BE49-F238E27FC236}">
                <a16:creationId xmlns:a16="http://schemas.microsoft.com/office/drawing/2014/main" id="{FE4D14A8-8EE0-45D7-B94F-0EA9CF18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822290" cy="82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k_scf_logo.jpg">
            <a:extLst>
              <a:ext uri="{FF2B5EF4-FFF2-40B4-BE49-F238E27FC236}">
                <a16:creationId xmlns:a16="http://schemas.microsoft.com/office/drawing/2014/main" id="{6C718200-FD09-4D64-BBB9-B0C53A6359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5940" y="2151332"/>
            <a:ext cx="1155860" cy="439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09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48CADD-CAD4-4A4D-9F53-82AD7CE6808B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invoice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2077F-84C4-424B-B695-B78833EF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90600"/>
            <a:ext cx="5229955" cy="543000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39028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0BE588-313B-45CC-B646-A49EF3412AE5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Cash Receipt &amp; WHT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FEEFE-64CA-41AC-944F-5B43D96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878010" cy="495369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0190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0BE588-313B-45CC-B646-A49EF3412AE5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Cash Receipt &amp; WHT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C0C04C-E56A-4D9B-88C0-116AA3F9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06" y="914400"/>
            <a:ext cx="6363588" cy="549669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832262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939E-DB50-48F7-B612-A1D86469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Web page and report for AGENT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E28F4F-A44C-4D2F-89F9-F2619A39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7989752" cy="1667798"/>
          </a:xfrm>
        </p:spPr>
        <p:txBody>
          <a:bodyPr/>
          <a:lstStyle/>
          <a:p>
            <a:r>
              <a:rPr lang="th-TH" dirty="0">
                <a:latin typeface="Tahoma" pitchFamily="34" charset="0"/>
                <a:cs typeface="Tahoma" pitchFamily="34" charset="0"/>
              </a:rPr>
              <a:t>หน้าจอเพื่อตรวจสอบวงเงินซื้อขาย</a:t>
            </a:r>
          </a:p>
          <a:p>
            <a:r>
              <a:rPr lang="th-TH" dirty="0">
                <a:latin typeface="Tahoma" pitchFamily="34" charset="0"/>
                <a:cs typeface="Tahoma" pitchFamily="34" charset="0"/>
              </a:rPr>
              <a:t>หน้าจอเพื่อพิมพ์รายงาน เช่น </a:t>
            </a:r>
            <a:r>
              <a:rPr lang="en-US" dirty="0">
                <a:latin typeface="Tahoma" pitchFamily="34" charset="0"/>
                <a:cs typeface="Tahoma" pitchFamily="34" charset="0"/>
              </a:rPr>
              <a:t>Billing report </a:t>
            </a:r>
            <a:endParaRPr lang="th-TH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94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DD6E37-5951-46B7-A0BE-4946764B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74688"/>
            <a:ext cx="7019925" cy="61446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5226F0-5C6D-47F8-B14F-3DBA30EFBC9B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ตัวอย่างหน้าจอตรวจสอบวงเงินซื้อขาย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83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8C6F9E-F815-4B27-B1CD-368D1C689876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ตัวอย่างหน้าจอพิมพ์รายงาน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084471-68EE-4185-831E-6F11A4C4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505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08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8C6F9E-F815-4B27-B1CD-368D1C689876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ตัวอย่างรายงาน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Billing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C0C63-AD08-4346-A828-76CD33A0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518021" cy="44116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855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B6853B-A08F-4FDF-92D4-3E40D21A8E8B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ตัวอย่างรายงาน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Refund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B52A4-A3AA-4669-A3C5-B2148C7EC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9"/>
          <a:stretch/>
        </p:blipFill>
        <p:spPr>
          <a:xfrm>
            <a:off x="251383" y="1143000"/>
            <a:ext cx="8565034" cy="23622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14727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B6853B-A08F-4FDF-92D4-3E40D21A8E8B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ตัวอย่างรายงาน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ACM/ADM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1A667-58C9-4F6C-83CD-960EA12A1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610600" cy="258711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7634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48CADD-CAD4-4A4D-9F53-82AD7CE6808B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invoice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2077F-84C4-424B-B695-B78833EF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90600"/>
            <a:ext cx="5229955" cy="543000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4515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219200"/>
            <a:ext cx="7772400" cy="1459992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>
                <a:latin typeface="Tahoma" pitchFamily="34" charset="0"/>
                <a:cs typeface="Tahoma" pitchFamily="34" charset="0"/>
              </a:rPr>
              <a:t>PROPOSED IT SOLUTION</a:t>
            </a:r>
            <a:endParaRPr sz="4400" dirty="0"/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9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0BE588-313B-45CC-B646-A49EF3412AE5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Cash Receipt &amp; WHT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FEEFE-64CA-41AC-944F-5B43D96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95" y="1066800"/>
            <a:ext cx="6878010" cy="495369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645251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0BE588-313B-45CC-B646-A49EF3412AE5}"/>
              </a:ext>
            </a:extLst>
          </p:cNvPr>
          <p:cNvSpPr/>
          <p:nvPr/>
        </p:nvSpPr>
        <p:spPr>
          <a:xfrm>
            <a:off x="2971800" y="2286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Print Cash Receipt &amp; WHT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C0C04C-E56A-4D9B-88C0-116AA3F9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06" y="914400"/>
            <a:ext cx="6363588" cy="549669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28843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Estimate Project 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ADCE1-C21E-4A86-A892-604766AE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286000"/>
            <a:ext cx="8200330" cy="20859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C23C3B-3107-4056-9FE5-A7F9C9A0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80602"/>
            <a:ext cx="7989752" cy="1667798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Implement: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Est. 6 months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8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219200"/>
            <a:ext cx="7772400" cy="145999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400" dirty="0"/>
              <a:t>Q&amp;A</a:t>
            </a:r>
            <a:endParaRPr sz="4400" dirty="0"/>
          </a:p>
        </p:txBody>
      </p:sp>
      <p:sp>
        <p:nvSpPr>
          <p:cNvPr id="921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en-US" sz="1800">
              <a:latin typeface="Constantia" panose="0203060205030603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24AAD-219C-4CC1-9AD3-252839DA8320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23C51-C5B1-49EF-B815-65433416A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599"/>
            <a:ext cx="8686800" cy="49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39C95-0A76-4206-9C85-0461F6F162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8077200" cy="4608847"/>
          </a:xfrm>
          <a:prstGeom prst="rect">
            <a:avLst/>
          </a:prstGeom>
        </p:spPr>
      </p:pic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th-TH" altLang="en-US" sz="1800">
              <a:latin typeface="Constantia" panose="02030602050306030303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B63E-47EB-4D26-9EDD-2D596FFD72F5}"/>
              </a:ext>
            </a:extLst>
          </p:cNvPr>
          <p:cNvSpPr/>
          <p:nvPr/>
        </p:nvSpPr>
        <p:spPr>
          <a:xfrm>
            <a:off x="1826892" y="3896926"/>
            <a:ext cx="19812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702DF-0D60-440D-B2D2-2BE58AAF7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15" y="2782016"/>
            <a:ext cx="4092985" cy="35252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A676AB-9147-428F-9914-54ED7F1AA75F}"/>
              </a:ext>
            </a:extLst>
          </p:cNvPr>
          <p:cNvSpPr/>
          <p:nvPr/>
        </p:nvSpPr>
        <p:spPr>
          <a:xfrm>
            <a:off x="2971800" y="228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 Watcher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719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0997-6772-4270-B58F-C2AB0B4B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684125"/>
          </a:xfrm>
        </p:spPr>
        <p:txBody>
          <a:bodyPr>
            <a:normAutofit fontScale="90000"/>
          </a:bodyPr>
          <a:lstStyle/>
          <a:p>
            <a:r>
              <a:rPr lang="en-US" dirty="0"/>
              <a:t>Sale Watcher web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325D-BB64-44BC-9DD6-3B7B52D6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2601"/>
            <a:ext cx="7989752" cy="4106198"/>
          </a:xfrm>
        </p:spPr>
        <p:txBody>
          <a:bodyPr/>
          <a:lstStyle/>
          <a:p>
            <a:r>
              <a:rPr lang="en-US" b="1" dirty="0"/>
              <a:t>Update Credit API</a:t>
            </a:r>
          </a:p>
          <a:p>
            <a:pPr lvl="1"/>
            <a:r>
              <a:rPr lang="th-TH" b="1" dirty="0"/>
              <a:t>ฟังก์ชันสำหรับปรับวงเงินเพิ่ม/ลดให้กับ </a:t>
            </a:r>
            <a:r>
              <a:rPr lang="en-US" b="1" dirty="0"/>
              <a:t>Agent </a:t>
            </a:r>
            <a:r>
              <a:rPr lang="th-TH" b="1" dirty="0"/>
              <a:t>สำหรับการซื้อขายตั๋วที่ระบบ </a:t>
            </a:r>
            <a:r>
              <a:rPr lang="en-US" b="1" dirty="0"/>
              <a:t>Thai smile</a:t>
            </a:r>
          </a:p>
          <a:p>
            <a:r>
              <a:rPr lang="en-US" b="1" dirty="0"/>
              <a:t>Display Account API</a:t>
            </a:r>
          </a:p>
          <a:p>
            <a:pPr lvl="1"/>
            <a:r>
              <a:rPr lang="th-TH" b="1" dirty="0"/>
              <a:t>ฟังก์ชันสำหรับเพื่อให้ธนาคารขอข้อมูลวงเงินและสถานะของ </a:t>
            </a:r>
            <a:r>
              <a:rPr lang="en-US" b="1" dirty="0"/>
              <a:t>Agent </a:t>
            </a:r>
            <a:r>
              <a:rPr lang="th-TH" b="1" dirty="0"/>
              <a:t>ในระบบของ </a:t>
            </a:r>
            <a:r>
              <a:rPr lang="en-US" b="1" dirty="0"/>
              <a:t>Thai Smile </a:t>
            </a:r>
            <a:r>
              <a:rPr lang="th-TH" b="1" dirty="0"/>
              <a:t>ณ เวลาปัจจุบัน</a:t>
            </a:r>
            <a:endParaRPr lang="en-US" b="1" dirty="0"/>
          </a:p>
          <a:p>
            <a:r>
              <a:rPr lang="en-US" b="1" dirty="0"/>
              <a:t>Lock Status API</a:t>
            </a:r>
          </a:p>
          <a:p>
            <a:pPr lvl="1"/>
            <a:r>
              <a:rPr lang="th-TH" b="1" dirty="0"/>
              <a:t>ฟังก์ชันเพื่อให้ธนาคารทำการเปลี่ยนสถานะของ </a:t>
            </a:r>
            <a:r>
              <a:rPr lang="en-US" b="1" dirty="0"/>
              <a:t>Agent (lock/Unlock) </a:t>
            </a:r>
            <a:r>
              <a:rPr lang="th-TH" b="1" dirty="0"/>
              <a:t>สำหรับการซื้อขายตั๋ว</a:t>
            </a:r>
            <a:endParaRPr lang="en-US" b="1" dirty="0"/>
          </a:p>
          <a:p>
            <a:r>
              <a:rPr lang="en-US" b="1" dirty="0"/>
              <a:t>Retrieve History API</a:t>
            </a:r>
          </a:p>
          <a:p>
            <a:pPr lvl="1"/>
            <a:r>
              <a:rPr lang="th-TH" b="1" dirty="0"/>
              <a:t>ฟังก์ชันสำหรับให้ธนาคารขอข้อมูลประวัติการเปลี่ยนแปลงวงเงิน รวมทั้งการเปลี่ยนสถานะ (</a:t>
            </a:r>
            <a:r>
              <a:rPr lang="en-US" b="1" dirty="0"/>
              <a:t>lock/unlock) </a:t>
            </a:r>
            <a:r>
              <a:rPr lang="th-TH" b="1" dirty="0"/>
              <a:t>ของ </a:t>
            </a:r>
            <a:r>
              <a:rPr lang="en-US" b="1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253846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4EB-1EF6-4876-9AA1-1739A587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file integration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D90A62-6D42-45DE-B68B-5B2DAC21F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25257"/>
              </p:ext>
            </p:extLst>
          </p:nvPr>
        </p:nvGraphicFramePr>
        <p:xfrm>
          <a:off x="385068" y="2819400"/>
          <a:ext cx="838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60564916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9844418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2292304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613927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04073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9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sFTP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sFTP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0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&lt;Thai smile&gt;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&lt;Thai smile&gt;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0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119.46.69.17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27.254.97.49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93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Remote file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/UAT/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Remote file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/PROD/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98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&lt;Thai smile&gt;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&lt;Thai smile&gt;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6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&lt;Thai smile&gt;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&lt;Thai smile&gt;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6753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F7D81F-2B16-4627-9987-31ABBC4EF531}"/>
              </a:ext>
            </a:extLst>
          </p:cNvPr>
          <p:cNvSpPr txBox="1"/>
          <p:nvPr/>
        </p:nvSpPr>
        <p:spPr>
          <a:xfrm>
            <a:off x="353438" y="2209800"/>
            <a:ext cx="3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Test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CCBB6-0412-403D-A9F4-96CA48945E18}"/>
              </a:ext>
            </a:extLst>
          </p:cNvPr>
          <p:cNvSpPr txBox="1"/>
          <p:nvPr/>
        </p:nvSpPr>
        <p:spPr>
          <a:xfrm>
            <a:off x="4604823" y="2209800"/>
            <a:ext cx="30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Production environment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8D81B2-4186-4F25-8D0A-76A59DD56C10}"/>
              </a:ext>
            </a:extLst>
          </p:cNvPr>
          <p:cNvSpPr txBox="1"/>
          <p:nvPr/>
        </p:nvSpPr>
        <p:spPr>
          <a:xfrm>
            <a:off x="5562600" y="6172200"/>
            <a:ext cx="3424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Remark: Thai smile </a:t>
            </a:r>
            <a:r>
              <a:rPr lang="th-TH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เตรียม </a:t>
            </a:r>
            <a:r>
              <a:rPr lang="en-US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85944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/>
          <a:lstStyle/>
          <a:p>
            <a:pPr marL="342900" indent="-342900"/>
            <a:r>
              <a:rPr lang="en-US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HOT file integration (</a:t>
            </a:r>
            <a:r>
              <a:rPr lang="th-TH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ต่อ)</a:t>
            </a:r>
            <a:endParaRPr lang="en-US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49" y="1828800"/>
            <a:ext cx="82296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h-TH" sz="1600" dirty="0">
                <a:latin typeface="Tahoma" pitchFamily="34" charset="0"/>
                <a:cs typeface="Tahoma" pitchFamily="34" charset="0"/>
              </a:rPr>
              <a:t>ระบบ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K-Supply chain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จะนำเข้าข้อมูลจาก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WE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ผ่าน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sFTP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lvl="1">
              <a:defRPr/>
            </a:pPr>
            <a:r>
              <a:rPr lang="th-TH" sz="1600" dirty="0">
                <a:latin typeface="Tahoma" pitchFamily="34" charset="0"/>
                <a:cs typeface="Tahoma" pitchFamily="34" charset="0"/>
              </a:rPr>
              <a:t>การซื้อขายตั๋ว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(Hot Files) </a:t>
            </a:r>
          </a:p>
          <a:p>
            <a:pPr lvl="2"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HOT FILE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ของ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Amadeus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ใช้รูปแบบชื่อไฟล์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WE.C1A.HOT.Dyymmdd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.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txt</a:t>
            </a:r>
          </a:p>
          <a:p>
            <a:pPr lvl="2"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HOT FILE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 ของ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Abacus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ใช้รูปแบบชื่อไฟล์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WE.C1B.HOT.Dyymmdd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.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txt</a:t>
            </a:r>
          </a:p>
          <a:p>
            <a:pPr lvl="2"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HOT FILE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ของ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Galileo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ใช้รูปแบบชื่อไฟล์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WE.C1G.HOT.Dyymmdd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.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txt</a:t>
            </a:r>
            <a:endParaRPr lang="th-TH" sz="1600" dirty="0">
              <a:latin typeface="Tahoma" pitchFamily="34" charset="0"/>
              <a:cs typeface="Tahoma" pitchFamily="34" charset="0"/>
            </a:endParaRPr>
          </a:p>
          <a:p>
            <a:pPr lvl="2">
              <a:defRPr/>
            </a:pP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th-TH" sz="1600" dirty="0">
                <a:latin typeface="Tahoma" pitchFamily="34" charset="0"/>
                <a:cs typeface="Tahoma" pitchFamily="34" charset="0"/>
              </a:rPr>
              <a:t>นำเข้าข้อมูลทุกวันเวลา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10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.00 น. หากไม่มีไฟล์ในเวลาดังกล่าวระบบจะทำงานอีกครั้งในวันถัดไป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defRPr/>
            </a:pPr>
            <a:r>
              <a:rPr lang="th-TH" sz="1600" dirty="0">
                <a:latin typeface="Tahoma" pitchFamily="34" charset="0"/>
                <a:cs typeface="Tahoma" pitchFamily="34" charset="0"/>
              </a:rPr>
              <a:t>ระบบ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K-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Supplychain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ลบไฟล์หลังจากดึงไฟล์สำเร็จ และไม่นำไฟล์ซ้ำเข้าระบบ </a:t>
            </a:r>
          </a:p>
          <a:p>
            <a:pPr>
              <a:defRPr/>
            </a:pPr>
            <a:r>
              <a:rPr lang="th-TH" sz="1600" dirty="0">
                <a:latin typeface="Tahoma" pitchFamily="34" charset="0"/>
                <a:cs typeface="Tahoma" pitchFamily="34" charset="0"/>
              </a:rPr>
              <a:t>ไฟล์ข้อมูลมีการเข้ารหัสแบบ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PGP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โดย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WE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แจ้ง 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key </a:t>
            </a:r>
            <a:r>
              <a:rPr lang="th-TH" sz="1600" dirty="0">
                <a:latin typeface="Tahoma" pitchFamily="34" charset="0"/>
                <a:cs typeface="Tahoma" pitchFamily="34" charset="0"/>
              </a:rPr>
              <a:t>ที่ใช้ในการถอดรหัส</a:t>
            </a:r>
          </a:p>
          <a:p>
            <a:pPr>
              <a:defRPr/>
            </a:pP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430E6-B8E2-48A5-BF9A-E39524E6FCDD}"/>
              </a:ext>
            </a:extLst>
          </p:cNvPr>
          <p:cNvSpPr txBox="1"/>
          <p:nvPr/>
        </p:nvSpPr>
        <p:spPr>
          <a:xfrm>
            <a:off x="5285146" y="6400800"/>
            <a:ext cx="3424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Remark: Thai smile </a:t>
            </a:r>
            <a:r>
              <a:rPr lang="th-TH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เตรียม </a:t>
            </a:r>
            <a:r>
              <a:rPr lang="en-US" sz="1400" dirty="0">
                <a:solidFill>
                  <a:srgbClr val="FF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1722332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2914</TotalTime>
  <Words>1260</Words>
  <Application>Microsoft Office PowerPoint</Application>
  <PresentationFormat>On-screen Show (4:3)</PresentationFormat>
  <Paragraphs>249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Angsana New</vt:lpstr>
      <vt:lpstr>Calibri</vt:lpstr>
      <vt:lpstr>Constantia</vt:lpstr>
      <vt:lpstr>Cordia New</vt:lpstr>
      <vt:lpstr>Courier New</vt:lpstr>
      <vt:lpstr>Gill Sans MT</vt:lpstr>
      <vt:lpstr>Tahoma</vt:lpstr>
      <vt:lpstr>Wingdings</vt:lpstr>
      <vt:lpstr>Wingdings 2</vt:lpstr>
      <vt:lpstr>Dividend</vt:lpstr>
      <vt:lpstr>K-Supply Chain</vt:lpstr>
      <vt:lpstr>Agenda of IT-Solution</vt:lpstr>
      <vt:lpstr>Scope of work</vt:lpstr>
      <vt:lpstr>PROPOSED IT SOLUTION</vt:lpstr>
      <vt:lpstr>PowerPoint Presentation</vt:lpstr>
      <vt:lpstr>PowerPoint Presentation</vt:lpstr>
      <vt:lpstr>Sale Watcher web service </vt:lpstr>
      <vt:lpstr>Hot file integration</vt:lpstr>
      <vt:lpstr>HOT file integration (ต่อ)</vt:lpstr>
      <vt:lpstr>การประมวลผลข้อมูลการซื้อขายตั๋ว </vt:lpstr>
      <vt:lpstr>การส่งข้อมูลการชำระเงินไปยัง KBANK </vt:lpstr>
      <vt:lpstr>การส่งข้อมูลการชำระเงินไปยัง KBANK (ต่อ)</vt:lpstr>
      <vt:lpstr>Update credit control to Thai smile</vt:lpstr>
      <vt:lpstr>Update credit control to Thai smile (ต่อ)</vt:lpstr>
      <vt:lpstr>Web page and report for Thai smile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Web page and report for AGENT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Estimate Project timeline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K-Supply Chain</dc:title>
  <dc:creator>Pinyo Limopasmanee</dc:creator>
  <cp:lastModifiedBy>Suwannee Vinyasakool</cp:lastModifiedBy>
  <cp:revision>306</cp:revision>
  <cp:lastPrinted>2015-03-26T04:25:49Z</cp:lastPrinted>
  <dcterms:created xsi:type="dcterms:W3CDTF">2006-08-16T00:00:00Z</dcterms:created>
  <dcterms:modified xsi:type="dcterms:W3CDTF">2018-12-19T05:11:17Z</dcterms:modified>
</cp:coreProperties>
</file>