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9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4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1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40FB-CF0C-48F2-B3DF-5B9BEAC7B4F6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B180-5184-4C06-8473-7FD25075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4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180-5184-4C06-8473-7FD250754E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4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36578-5466-BFC1-552F-9DA4BFA0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105F-66DE-9B77-D40F-ADFFEE98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15E4E-B63D-5130-EC90-E191C55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AE554-CE03-C56C-435F-F1C19413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CF412-3639-219A-531B-24540D2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0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416FA-F14D-1E4A-7396-68C53C8E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DD0A6-DE1E-44F8-A794-38219406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337B8-DD30-B7DC-3A78-5D0386FD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BEEC-4536-04E9-0959-57616E43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2054-94A8-40AF-D54D-2886E3D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0BFFD3-5B3B-78F5-D08F-6F3D0E53B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8E005-6A36-4778-866A-2F2E6683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FA12E-8332-29AA-FEBE-3917BF2F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A1D13-2F41-8B73-2117-661741FA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8DEA0-E25C-8CDB-48F4-33BBD849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8312-8A71-3E02-8457-C1F60CC4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46B14-9683-90D6-4B3B-DF4A6EFF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30E5-214D-7166-FBAE-7DEAF873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6F038-88DA-3145-4904-91FAA90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F0859-6AB2-FB38-8807-2BF11E53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DA57B-F862-3EFE-AF82-323E0771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054A8-718E-9408-70F3-DE7CA29A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2079-3949-EB65-6300-E1047F19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3FD4A-BD95-E1DC-75DC-1238EF8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209F-686F-9E91-F645-7D759A1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4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969B-67EA-0472-D438-D774EFC3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FE513-6EF1-FA88-5F3F-F3BA62EC0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A9590-B7E4-AD20-923F-F125268C5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41F50-6C42-73C8-141D-8BE65D9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7DA5D-4B0F-1203-7A6C-DB3E1891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FD507-DEAE-0CEC-2C20-CCA76DE2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64A25-43AD-A494-08BE-08225B7F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C4472-32FD-438E-83E3-A5353C52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9FD19-62C0-7367-216B-99F103B2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D9372-78D7-4F22-9F5D-321D8B272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C8D39-6C16-CB65-FB9F-3300417CA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AB4E54-F1CE-CFD4-54EE-05AD897E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7EE739-C1B5-2FEB-A0AD-F8A36227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77D9B-DCAF-22C2-6DC2-A845DC4B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C77C-0578-9A65-3B8A-5AE74FFC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3189E-065B-92AE-D91F-031E21CD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0EAEE-68D9-55F6-34A8-9CBC8C88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F3EFF-DB3E-4117-315D-F1EDB604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E6550-58E6-0681-E313-5347EC86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4B410-9C67-854A-9651-EA7F9760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147E8-F8BB-A4AC-3F46-6B71AD6C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41FE4-21AC-2551-D1F9-1C063946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5A11B-F501-4738-305D-D5BE050F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70276-B216-9311-DF51-A3DD2775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02D1-1D73-A89C-7A04-06DC79B0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C7014-AEB0-9E22-A612-5C1C7B9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C3FFB-119B-9D8D-BA7E-026B1735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D54B-24A4-0428-C796-445D25A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43513-B319-10C0-D266-BE64CB79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8673E-1FC7-C2A8-F761-50ED2269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3C604-8D0A-9FD2-34BD-7773633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71F7D-6D38-45B8-7C6E-46A2B16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675A8-4F27-D27E-1CC3-EB45CCC2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6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D8B7A-4CDE-D50B-A06B-D2C21508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9AEEC-93CF-CE83-4D1F-9C6B5EAA6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4FE08-D072-1CBC-3F67-C52D54B22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BD3A8-5196-462A-B126-DE7CA40C5A77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DEA92-9D86-9BF5-836A-8A26B936B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52F0A-2176-5292-4B28-CDDB6D86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2DC90-272A-4065-A7EB-E1F1B4617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824266-5422-7441-19DD-151B1977885A}"/>
              </a:ext>
            </a:extLst>
          </p:cNvPr>
          <p:cNvSpPr/>
          <p:nvPr/>
        </p:nvSpPr>
        <p:spPr>
          <a:xfrm>
            <a:off x="8453120" y="6219825"/>
            <a:ext cx="373888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8E5F5-F0EA-9E3D-F473-4AE26A3AB4B7}"/>
              </a:ext>
            </a:extLst>
          </p:cNvPr>
          <p:cNvSpPr txBox="1"/>
          <p:nvPr/>
        </p:nvSpPr>
        <p:spPr>
          <a:xfrm>
            <a:off x="741018" y="591098"/>
            <a:ext cx="825578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알바 리뷰 데이터 분석 및 시각화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2600" b="1" dirty="0">
                <a:solidFill>
                  <a:schemeClr val="bg1"/>
                </a:solidFill>
              </a:rPr>
              <a:t> (</a:t>
            </a:r>
            <a:r>
              <a:rPr lang="ko-KR" altLang="en-US" sz="2600" b="1" dirty="0">
                <a:solidFill>
                  <a:schemeClr val="bg1"/>
                </a:solidFill>
              </a:rPr>
              <a:t>편의점</a:t>
            </a:r>
            <a:r>
              <a:rPr lang="en-US" altLang="ko-KR" sz="2600" b="1" dirty="0">
                <a:solidFill>
                  <a:schemeClr val="bg1"/>
                </a:solidFill>
              </a:rPr>
              <a:t>, </a:t>
            </a:r>
            <a:r>
              <a:rPr lang="ko-KR" altLang="en-US" sz="2600" b="1" dirty="0">
                <a:solidFill>
                  <a:schemeClr val="bg1"/>
                </a:solidFill>
              </a:rPr>
              <a:t>고가형 카페</a:t>
            </a:r>
            <a:r>
              <a:rPr lang="en-US" altLang="ko-KR" sz="2600" b="1" dirty="0">
                <a:solidFill>
                  <a:schemeClr val="bg1"/>
                </a:solidFill>
              </a:rPr>
              <a:t>, </a:t>
            </a:r>
            <a:r>
              <a:rPr lang="ko-KR" altLang="en-US" sz="2600" b="1" dirty="0">
                <a:solidFill>
                  <a:schemeClr val="bg1"/>
                </a:solidFill>
              </a:rPr>
              <a:t>저가형 카페</a:t>
            </a:r>
            <a:r>
              <a:rPr lang="en-US" altLang="ko-KR" sz="2600" b="1" dirty="0">
                <a:solidFill>
                  <a:schemeClr val="bg1"/>
                </a:solidFill>
              </a:rPr>
              <a:t>, </a:t>
            </a:r>
            <a:r>
              <a:rPr lang="ko-KR" altLang="en-US" sz="2600" b="1" dirty="0">
                <a:solidFill>
                  <a:schemeClr val="bg1"/>
                </a:solidFill>
              </a:rPr>
              <a:t>의류매장</a:t>
            </a:r>
            <a:r>
              <a:rPr lang="en-US" altLang="ko-KR" sz="2600" b="1" dirty="0">
                <a:solidFill>
                  <a:schemeClr val="bg1"/>
                </a:solidFill>
              </a:rPr>
              <a:t>, </a:t>
            </a:r>
            <a:r>
              <a:rPr lang="ko-KR" altLang="en-US" sz="2600" b="1" dirty="0">
                <a:solidFill>
                  <a:schemeClr val="bg1"/>
                </a:solidFill>
              </a:rPr>
              <a:t>영화관</a:t>
            </a:r>
            <a:r>
              <a:rPr lang="en-US" altLang="ko-KR" sz="26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- ASAC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기 </a:t>
            </a:r>
            <a:r>
              <a:rPr lang="en-US" altLang="ko-KR" sz="2400" b="1" dirty="0">
                <a:solidFill>
                  <a:schemeClr val="bg1"/>
                </a:solidFill>
              </a:rPr>
              <a:t>EDA Project </a:t>
            </a:r>
            <a:r>
              <a:rPr lang="ko-KR" altLang="en-US" sz="2400" b="1" dirty="0">
                <a:solidFill>
                  <a:schemeClr val="bg1"/>
                </a:solidFill>
              </a:rPr>
              <a:t>김수영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84BBDF-5C9B-1459-3EC2-8B49A58F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58" y="6348295"/>
            <a:ext cx="958858" cy="381233"/>
          </a:xfrm>
          <a:prstGeom prst="rect">
            <a:avLst/>
          </a:prstGeom>
        </p:spPr>
      </p:pic>
      <p:pic>
        <p:nvPicPr>
          <p:cNvPr id="6" name="그림 5" descr="텍스트, 폰트, 화이트, 로고이(가) 표시된 사진&#10;&#10;자동 생성된 설명">
            <a:extLst>
              <a:ext uri="{FF2B5EF4-FFF2-40B4-BE49-F238E27FC236}">
                <a16:creationId xmlns:a16="http://schemas.microsoft.com/office/drawing/2014/main" id="{7AB24632-A974-B22C-85D3-F27B78DD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55" y="6219825"/>
            <a:ext cx="2600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0A390-8A91-7144-1210-DEA24F1E7156}"/>
              </a:ext>
            </a:extLst>
          </p:cNvPr>
          <p:cNvSpPr txBox="1"/>
          <p:nvPr/>
        </p:nvSpPr>
        <p:spPr>
          <a:xfrm>
            <a:off x="192378" y="224428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 </a:t>
            </a:r>
            <a:r>
              <a:rPr lang="en-US" altLang="ko-KR" sz="3600" b="1" dirty="0" err="1">
                <a:solidFill>
                  <a:schemeClr val="bg1"/>
                </a:solidFill>
              </a:rPr>
              <a:t>QnA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3A381D-724D-704A-1C58-DDA42FDDC0D5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B848F-FAAE-260B-BA61-56DCE1BA0738}"/>
              </a:ext>
            </a:extLst>
          </p:cNvPr>
          <p:cNvSpPr txBox="1"/>
          <p:nvPr/>
        </p:nvSpPr>
        <p:spPr>
          <a:xfrm>
            <a:off x="611385" y="1034785"/>
            <a:ext cx="576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Github</a:t>
            </a:r>
            <a:r>
              <a:rPr lang="en-US" altLang="ko-KR" b="1" dirty="0">
                <a:solidFill>
                  <a:schemeClr val="bg1"/>
                </a:solidFill>
              </a:rPr>
              <a:t> :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https://github.com/suu00k1459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7B7164-724A-8028-496D-D777AAD11331}"/>
              </a:ext>
            </a:extLst>
          </p:cNvPr>
          <p:cNvSpPr/>
          <p:nvPr/>
        </p:nvSpPr>
        <p:spPr>
          <a:xfrm>
            <a:off x="426721" y="1207425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막힌 원호 9">
            <a:extLst>
              <a:ext uri="{FF2B5EF4-FFF2-40B4-BE49-F238E27FC236}">
                <a16:creationId xmlns:a16="http://schemas.microsoft.com/office/drawing/2014/main" id="{414BECBF-1A37-1BE8-8D76-6DE767563B25}"/>
              </a:ext>
            </a:extLst>
          </p:cNvPr>
          <p:cNvSpPr/>
          <p:nvPr/>
        </p:nvSpPr>
        <p:spPr>
          <a:xfrm rot="10800000">
            <a:off x="638039" y="2762499"/>
            <a:ext cx="2529840" cy="2692400"/>
          </a:xfrm>
          <a:prstGeom prst="blockArc">
            <a:avLst>
              <a:gd name="adj1" fmla="val 10799353"/>
              <a:gd name="adj2" fmla="val 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0B48CF7-377B-EAAB-F069-AA4533DB334C}"/>
              </a:ext>
            </a:extLst>
          </p:cNvPr>
          <p:cNvSpPr/>
          <p:nvPr/>
        </p:nvSpPr>
        <p:spPr>
          <a:xfrm rot="10800000">
            <a:off x="4811515" y="2762499"/>
            <a:ext cx="2529840" cy="2692400"/>
          </a:xfrm>
          <a:prstGeom prst="blockArc">
            <a:avLst>
              <a:gd name="adj1" fmla="val 10799353"/>
              <a:gd name="adj2" fmla="val 0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4BFD9ED4-27BF-DC6E-35C8-9854959F6D87}"/>
              </a:ext>
            </a:extLst>
          </p:cNvPr>
          <p:cNvSpPr/>
          <p:nvPr/>
        </p:nvSpPr>
        <p:spPr>
          <a:xfrm rot="10800000">
            <a:off x="8979155" y="2762499"/>
            <a:ext cx="2529840" cy="2692400"/>
          </a:xfrm>
          <a:prstGeom prst="blockArc">
            <a:avLst>
              <a:gd name="adj1" fmla="val 10799353"/>
              <a:gd name="adj2" fmla="val 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34FDA683-C3D7-1E51-9115-1CB26CCD8FAE}"/>
              </a:ext>
            </a:extLst>
          </p:cNvPr>
          <p:cNvSpPr/>
          <p:nvPr/>
        </p:nvSpPr>
        <p:spPr>
          <a:xfrm>
            <a:off x="2727694" y="2762499"/>
            <a:ext cx="2529840" cy="2692400"/>
          </a:xfrm>
          <a:prstGeom prst="blockArc">
            <a:avLst>
              <a:gd name="adj1" fmla="val 10799353"/>
              <a:gd name="adj2" fmla="val 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막힌 원호 26">
            <a:extLst>
              <a:ext uri="{FF2B5EF4-FFF2-40B4-BE49-F238E27FC236}">
                <a16:creationId xmlns:a16="http://schemas.microsoft.com/office/drawing/2014/main" id="{5AA9A46C-AB61-43CD-D40C-51DCD3008316}"/>
              </a:ext>
            </a:extLst>
          </p:cNvPr>
          <p:cNvSpPr/>
          <p:nvPr/>
        </p:nvSpPr>
        <p:spPr>
          <a:xfrm>
            <a:off x="6895335" y="2762499"/>
            <a:ext cx="2529840" cy="2692400"/>
          </a:xfrm>
          <a:prstGeom prst="blockArc">
            <a:avLst>
              <a:gd name="adj1" fmla="val 10799353"/>
              <a:gd name="adj2" fmla="val 0"/>
              <a:gd name="adj3" fmla="val 25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AC7FB35-055E-43F7-61FC-538753E441FA}"/>
              </a:ext>
            </a:extLst>
          </p:cNvPr>
          <p:cNvSpPr/>
          <p:nvPr/>
        </p:nvSpPr>
        <p:spPr>
          <a:xfrm rot="10800000">
            <a:off x="3173715" y="3289800"/>
            <a:ext cx="1637799" cy="1637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85B237-963E-8BA2-040F-02EB95616077}"/>
              </a:ext>
            </a:extLst>
          </p:cNvPr>
          <p:cNvSpPr/>
          <p:nvPr/>
        </p:nvSpPr>
        <p:spPr>
          <a:xfrm>
            <a:off x="5257536" y="3289800"/>
            <a:ext cx="1637799" cy="1637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6E5E7B9-D934-160B-4D2E-F5F3E040DAD0}"/>
              </a:ext>
            </a:extLst>
          </p:cNvPr>
          <p:cNvSpPr/>
          <p:nvPr/>
        </p:nvSpPr>
        <p:spPr>
          <a:xfrm rot="10800000">
            <a:off x="7341356" y="3289800"/>
            <a:ext cx="1637799" cy="1637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91910A9-76D3-520B-17F6-D5A9E92A707B}"/>
              </a:ext>
            </a:extLst>
          </p:cNvPr>
          <p:cNvSpPr/>
          <p:nvPr/>
        </p:nvSpPr>
        <p:spPr>
          <a:xfrm>
            <a:off x="9425176" y="3289800"/>
            <a:ext cx="1637799" cy="1637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0941BF-3919-6968-BCCE-CB212253998F}"/>
              </a:ext>
            </a:extLst>
          </p:cNvPr>
          <p:cNvSpPr txBox="1"/>
          <p:nvPr/>
        </p:nvSpPr>
        <p:spPr>
          <a:xfrm>
            <a:off x="192378" y="224428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</a:t>
            </a:r>
            <a:r>
              <a:rPr lang="ko-KR" altLang="en-US" sz="3600" b="1" dirty="0">
                <a:solidFill>
                  <a:schemeClr val="bg1"/>
                </a:solidFill>
              </a:rPr>
              <a:t> 목차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18B4FC-8684-3EFB-A721-7C2BA4919380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85FDA-97D2-09B9-586C-6823867B2F05}"/>
              </a:ext>
            </a:extLst>
          </p:cNvPr>
          <p:cNvSpPr txBox="1"/>
          <p:nvPr/>
        </p:nvSpPr>
        <p:spPr>
          <a:xfrm>
            <a:off x="454842" y="231418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분석 배경 및 목표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F5B4A-7B5F-5F1A-26B3-6ACCE8938D5E}"/>
              </a:ext>
            </a:extLst>
          </p:cNvPr>
          <p:cNvSpPr txBox="1"/>
          <p:nvPr/>
        </p:nvSpPr>
        <p:spPr>
          <a:xfrm>
            <a:off x="3167879" y="231745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데이터 설명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39F14D-0F6C-B803-28A0-DE1BA9D0061C}"/>
              </a:ext>
            </a:extLst>
          </p:cNvPr>
          <p:cNvSpPr txBox="1"/>
          <p:nvPr/>
        </p:nvSpPr>
        <p:spPr>
          <a:xfrm>
            <a:off x="5517273" y="23118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840A65-9407-27FF-57F4-24266A313133}"/>
              </a:ext>
            </a:extLst>
          </p:cNvPr>
          <p:cNvSpPr txBox="1"/>
          <p:nvPr/>
        </p:nvSpPr>
        <p:spPr>
          <a:xfrm>
            <a:off x="7410657" y="231188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아이디어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133F30-36FF-20A0-0E23-5632D7590775}"/>
              </a:ext>
            </a:extLst>
          </p:cNvPr>
          <p:cNvSpPr txBox="1"/>
          <p:nvPr/>
        </p:nvSpPr>
        <p:spPr>
          <a:xfrm>
            <a:off x="9681191" y="231188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en-US" altLang="ko-KR" b="1" dirty="0" err="1">
                <a:solidFill>
                  <a:schemeClr val="bg1"/>
                </a:solidFill>
              </a:rPr>
              <a:t>QnA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F120EC-3DFA-39D4-A653-7FC3EF248A96}"/>
              </a:ext>
            </a:extLst>
          </p:cNvPr>
          <p:cNvSpPr/>
          <p:nvPr/>
        </p:nvSpPr>
        <p:spPr>
          <a:xfrm rot="10800000">
            <a:off x="1072104" y="3289797"/>
            <a:ext cx="1637799" cy="16377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시계, 그래픽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CD9D17FD-E1F1-EDDB-4510-E21E1709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6" y="3950193"/>
            <a:ext cx="1637799" cy="317005"/>
          </a:xfrm>
          <a:prstGeom prst="rect">
            <a:avLst/>
          </a:prstGeom>
        </p:spPr>
      </p:pic>
      <p:pic>
        <p:nvPicPr>
          <p:cNvPr id="7" name="그림 6" descr="예술, 그래픽, 그림, 그래픽 디자인이(가) 표시된 사진&#10;&#10;자동 생성된 설명">
            <a:extLst>
              <a:ext uri="{FF2B5EF4-FFF2-40B4-BE49-F238E27FC236}">
                <a16:creationId xmlns:a16="http://schemas.microsoft.com/office/drawing/2014/main" id="{A3497D97-3137-2EA6-BDE8-9184ED25F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19" y="2574535"/>
            <a:ext cx="3064653" cy="3068320"/>
          </a:xfrm>
          <a:prstGeom prst="rect">
            <a:avLst/>
          </a:prstGeom>
        </p:spPr>
      </p:pic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7208559-0481-9ECF-5A0C-6AD19F44D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44" y="3950193"/>
            <a:ext cx="1412566" cy="304408"/>
          </a:xfrm>
          <a:prstGeom prst="rect">
            <a:avLst/>
          </a:prstGeom>
        </p:spPr>
      </p:pic>
      <p:pic>
        <p:nvPicPr>
          <p:cNvPr id="16" name="그림 15" descr="텍스트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1067A39E-B0B3-B36C-DB65-CE445057E5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t="22815" r="47738" b="64260"/>
          <a:stretch/>
        </p:blipFill>
        <p:spPr>
          <a:xfrm>
            <a:off x="7410657" y="3918329"/>
            <a:ext cx="1551777" cy="359866"/>
          </a:xfrm>
          <a:prstGeom prst="rect">
            <a:avLst/>
          </a:prstGeom>
        </p:spPr>
      </p:pic>
      <p:pic>
        <p:nvPicPr>
          <p:cNvPr id="18" name="그림 17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CEF5F6D-1293-C16B-DF20-2236CE9F1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24" y="3196326"/>
            <a:ext cx="1824738" cy="18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CA54C6-A5CE-3B18-C381-364FE96A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55" y="4001793"/>
            <a:ext cx="4775200" cy="2420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C20749-2004-AAA7-0333-ACC0FC06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1" y="1148382"/>
            <a:ext cx="4803894" cy="2420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9D9D8-7BEF-DB9B-515F-B15B87AFFEBE}"/>
              </a:ext>
            </a:extLst>
          </p:cNvPr>
          <p:cNvSpPr txBox="1"/>
          <p:nvPr/>
        </p:nvSpPr>
        <p:spPr>
          <a:xfrm>
            <a:off x="611387" y="1022578"/>
            <a:ext cx="480389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배경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경험상 업종마다 유난히 힘들게 느껴지는 경우가 있었음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더 자세한 정보를 알면 적성에 맞는 일을 할 수 있을 것이라 생각함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B010E1-CE86-D0ED-18B1-8C365766E71C}"/>
              </a:ext>
            </a:extLst>
          </p:cNvPr>
          <p:cNvSpPr/>
          <p:nvPr/>
        </p:nvSpPr>
        <p:spPr>
          <a:xfrm>
            <a:off x="426721" y="1195218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AB1CE-D43B-8D57-D3F3-61A8F665DF19}"/>
              </a:ext>
            </a:extLst>
          </p:cNvPr>
          <p:cNvSpPr txBox="1"/>
          <p:nvPr/>
        </p:nvSpPr>
        <p:spPr>
          <a:xfrm>
            <a:off x="192378" y="224428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</a:t>
            </a:r>
            <a:r>
              <a:rPr lang="ko-KR" altLang="en-US" sz="3600" b="1" dirty="0">
                <a:solidFill>
                  <a:schemeClr val="bg1"/>
                </a:solidFill>
              </a:rPr>
              <a:t> 분석 배경 및 목표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719236-CFCC-4FC6-C1BE-025CB558ADA9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643BF-533B-C6C9-A871-6F3C8186A1E6}"/>
              </a:ext>
            </a:extLst>
          </p:cNvPr>
          <p:cNvSpPr txBox="1"/>
          <p:nvPr/>
        </p:nvSpPr>
        <p:spPr>
          <a:xfrm>
            <a:off x="611386" y="2688818"/>
            <a:ext cx="480389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목표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1) </a:t>
            </a:r>
            <a:r>
              <a:rPr lang="ko-KR" altLang="en-US" sz="1600" dirty="0">
                <a:solidFill>
                  <a:schemeClr val="bg1"/>
                </a:solidFill>
              </a:rPr>
              <a:t>업종별로 알바생의 평가에 차이가 있는지 확인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2) </a:t>
            </a:r>
            <a:r>
              <a:rPr lang="ko-KR" altLang="en-US" sz="1600" dirty="0">
                <a:solidFill>
                  <a:schemeClr val="bg1"/>
                </a:solidFill>
              </a:rPr>
              <a:t>어떤 알바를 하는 게 적합할지 확인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3) </a:t>
            </a:r>
            <a:r>
              <a:rPr lang="ko-KR" altLang="en-US" sz="1600" dirty="0">
                <a:solidFill>
                  <a:schemeClr val="bg1"/>
                </a:solidFill>
              </a:rPr>
              <a:t>시각화를 통해 자세한 정보 전달 제안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94BCC88-9AEC-B4FD-FA38-C6B1D6E4237C}"/>
              </a:ext>
            </a:extLst>
          </p:cNvPr>
          <p:cNvSpPr/>
          <p:nvPr/>
        </p:nvSpPr>
        <p:spPr>
          <a:xfrm>
            <a:off x="426720" y="2861458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1CA767-26D1-1FB0-4FFB-DAAB33FBD67E}"/>
              </a:ext>
            </a:extLst>
          </p:cNvPr>
          <p:cNvCxnSpPr>
            <a:cxnSpLocks/>
          </p:cNvCxnSpPr>
          <p:nvPr/>
        </p:nvCxnSpPr>
        <p:spPr>
          <a:xfrm>
            <a:off x="8615680" y="3639673"/>
            <a:ext cx="0" cy="2767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DCCE5269-5C83-A3F0-0141-3EC8C3D43EC9}"/>
              </a:ext>
            </a:extLst>
          </p:cNvPr>
          <p:cNvSpPr/>
          <p:nvPr/>
        </p:nvSpPr>
        <p:spPr>
          <a:xfrm>
            <a:off x="5994403" y="1022578"/>
            <a:ext cx="5171437" cy="2671778"/>
          </a:xfrm>
          <a:prstGeom prst="bracketPair">
            <a:avLst>
              <a:gd name="adj" fmla="val 678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BF35D9FB-DADE-81ED-5247-80F25A9CB690}"/>
              </a:ext>
            </a:extLst>
          </p:cNvPr>
          <p:cNvSpPr/>
          <p:nvPr/>
        </p:nvSpPr>
        <p:spPr>
          <a:xfrm>
            <a:off x="5994402" y="3882022"/>
            <a:ext cx="5171437" cy="2671778"/>
          </a:xfrm>
          <a:prstGeom prst="bracketPair">
            <a:avLst>
              <a:gd name="adj" fmla="val 678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5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6233F1-5BF5-6F9E-2FBF-4A375EC3619F}"/>
              </a:ext>
            </a:extLst>
          </p:cNvPr>
          <p:cNvSpPr txBox="1"/>
          <p:nvPr/>
        </p:nvSpPr>
        <p:spPr>
          <a:xfrm>
            <a:off x="611386" y="3457427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총 데이터 수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8319C7-76BC-D4CD-367C-F28FD2EB2E97}"/>
              </a:ext>
            </a:extLst>
          </p:cNvPr>
          <p:cNvSpPr/>
          <p:nvPr/>
        </p:nvSpPr>
        <p:spPr>
          <a:xfrm>
            <a:off x="426720" y="3550789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E503-AE33-15B5-D640-39CABBA8B096}"/>
              </a:ext>
            </a:extLst>
          </p:cNvPr>
          <p:cNvSpPr txBox="1"/>
          <p:nvPr/>
        </p:nvSpPr>
        <p:spPr>
          <a:xfrm>
            <a:off x="611386" y="5661769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수집일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</a:rPr>
              <a:t>2024.04.25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2851D6-5251-8C7F-E8E6-D93250085C7A}"/>
              </a:ext>
            </a:extLst>
          </p:cNvPr>
          <p:cNvSpPr/>
          <p:nvPr/>
        </p:nvSpPr>
        <p:spPr>
          <a:xfrm>
            <a:off x="426720" y="5763289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E00B0-EC42-7DD1-7F83-09E92D1E0C71}"/>
              </a:ext>
            </a:extLst>
          </p:cNvPr>
          <p:cNvSpPr txBox="1"/>
          <p:nvPr/>
        </p:nvSpPr>
        <p:spPr>
          <a:xfrm>
            <a:off x="6009946" y="10962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변수 설명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F00DCC-BF11-4098-35D6-9A80A956CB84}"/>
              </a:ext>
            </a:extLst>
          </p:cNvPr>
          <p:cNvSpPr/>
          <p:nvPr/>
        </p:nvSpPr>
        <p:spPr>
          <a:xfrm>
            <a:off x="5825280" y="1197756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763FD-F9BE-0DA9-CA99-2CAD38949FE2}"/>
              </a:ext>
            </a:extLst>
          </p:cNvPr>
          <p:cNvSpPr txBox="1"/>
          <p:nvPr/>
        </p:nvSpPr>
        <p:spPr>
          <a:xfrm>
            <a:off x="6317981" y="1432456"/>
            <a:ext cx="3341492" cy="447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Idx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</a:rPr>
              <a:t>페이지별 인덱스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Recom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</a:rPr>
              <a:t>추천 상태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wk_du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</a:rPr>
              <a:t>근무기간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workOn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</a:rPr>
              <a:t>리뷰당시 재직여부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Plus_cnt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긍정리뷰 수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</a:rPr>
              <a:t>Minus_cnt</a:t>
            </a:r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r>
              <a:rPr lang="ko-KR" altLang="en-US" sz="1600" dirty="0">
                <a:solidFill>
                  <a:schemeClr val="bg1"/>
                </a:solidFill>
              </a:rPr>
              <a:t>부정리뷰 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Q.</a:t>
            </a:r>
            <a:r>
              <a:rPr lang="ko-KR" altLang="en-US" sz="1600" dirty="0">
                <a:solidFill>
                  <a:schemeClr val="bg1"/>
                </a:solidFill>
              </a:rPr>
              <a:t>일하면서 좋았던 점</a:t>
            </a:r>
            <a:r>
              <a:rPr lang="en-US" altLang="ko-KR" sz="1600" dirty="0">
                <a:solidFill>
                  <a:schemeClr val="bg1"/>
                </a:solidFill>
              </a:rPr>
              <a:t>~(</a:t>
            </a:r>
            <a:r>
              <a:rPr lang="ko-KR" altLang="en-US" sz="1600" dirty="0">
                <a:solidFill>
                  <a:schemeClr val="bg1"/>
                </a:solidFill>
              </a:rPr>
              <a:t>생략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Q.</a:t>
            </a:r>
            <a:r>
              <a:rPr lang="ko-KR" altLang="en-US" sz="1600" dirty="0">
                <a:solidFill>
                  <a:schemeClr val="bg1"/>
                </a:solidFill>
              </a:rPr>
              <a:t>사장님은 어떤 분</a:t>
            </a:r>
            <a:r>
              <a:rPr lang="en-US" altLang="ko-KR" sz="1600" dirty="0">
                <a:solidFill>
                  <a:schemeClr val="bg1"/>
                </a:solidFill>
              </a:rPr>
              <a:t>~ (</a:t>
            </a:r>
            <a:r>
              <a:rPr lang="ko-KR" altLang="en-US" sz="1600" dirty="0">
                <a:solidFill>
                  <a:schemeClr val="bg1"/>
                </a:solidFill>
              </a:rPr>
              <a:t>생략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Q.</a:t>
            </a:r>
            <a:r>
              <a:rPr lang="ko-KR" altLang="en-US" sz="1600" dirty="0">
                <a:solidFill>
                  <a:schemeClr val="bg1"/>
                </a:solidFill>
              </a:rPr>
              <a:t>동료들은 어땠나요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Q.</a:t>
            </a:r>
            <a:r>
              <a:rPr lang="ko-KR" altLang="en-US" sz="1600" dirty="0">
                <a:solidFill>
                  <a:schemeClr val="bg1"/>
                </a:solidFill>
              </a:rPr>
              <a:t>급여일 약속은 잘 지켜졌나요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Q.</a:t>
            </a:r>
            <a:r>
              <a:rPr lang="ko-KR" altLang="en-US" sz="1600" dirty="0">
                <a:solidFill>
                  <a:schemeClr val="bg1"/>
                </a:solidFill>
              </a:rPr>
              <a:t>급여는 만족하시나요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Brand : </a:t>
            </a:r>
            <a:r>
              <a:rPr lang="ko-KR" altLang="en-US" sz="1600" dirty="0">
                <a:solidFill>
                  <a:schemeClr val="bg1"/>
                </a:solidFill>
              </a:rPr>
              <a:t>브랜드명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AED013-D157-417F-1760-2A4D368AF0E8}"/>
              </a:ext>
            </a:extLst>
          </p:cNvPr>
          <p:cNvSpPr/>
          <p:nvPr/>
        </p:nvSpPr>
        <p:spPr>
          <a:xfrm>
            <a:off x="6276611" y="3669684"/>
            <a:ext cx="3341492" cy="111964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89C78-8380-F6B5-122F-B3B0C493E517}"/>
              </a:ext>
            </a:extLst>
          </p:cNvPr>
          <p:cNvSpPr txBox="1"/>
          <p:nvPr/>
        </p:nvSpPr>
        <p:spPr>
          <a:xfrm>
            <a:off x="9640044" y="4479941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</a:rPr>
              <a:t>Dummies(+)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4997F9-B671-1274-ABFD-3C7DD50FBE51}"/>
              </a:ext>
            </a:extLst>
          </p:cNvPr>
          <p:cNvSpPr txBox="1"/>
          <p:nvPr/>
        </p:nvSpPr>
        <p:spPr>
          <a:xfrm>
            <a:off x="611386" y="1034785"/>
            <a:ext cx="9598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대상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4BA7751-D062-3D93-EC4B-55BBE5262A22}"/>
              </a:ext>
            </a:extLst>
          </p:cNvPr>
          <p:cNvSpPr/>
          <p:nvPr/>
        </p:nvSpPr>
        <p:spPr>
          <a:xfrm>
            <a:off x="426721" y="1207425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D7538-3659-B7AA-D5AF-A51FF5B679B6}"/>
              </a:ext>
            </a:extLst>
          </p:cNvPr>
          <p:cNvSpPr txBox="1"/>
          <p:nvPr/>
        </p:nvSpPr>
        <p:spPr>
          <a:xfrm>
            <a:off x="192378" y="224428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</a:t>
            </a:r>
            <a:r>
              <a:rPr lang="ko-KR" altLang="en-US" sz="3600" b="1" dirty="0">
                <a:solidFill>
                  <a:schemeClr val="bg1"/>
                </a:solidFill>
              </a:rPr>
              <a:t> 데이터 설명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9E18D7-E8ED-5823-9141-2CF8D6195085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C16D6-B7E1-3D8F-66C4-68575C5038E1}"/>
              </a:ext>
            </a:extLst>
          </p:cNvPr>
          <p:cNvSpPr txBox="1"/>
          <p:nvPr/>
        </p:nvSpPr>
        <p:spPr>
          <a:xfrm>
            <a:off x="769305" y="1432456"/>
            <a:ext cx="5062395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편의점</a:t>
            </a:r>
            <a:r>
              <a:rPr lang="en-US" altLang="ko-KR" sz="1600" dirty="0">
                <a:solidFill>
                  <a:schemeClr val="bg1"/>
                </a:solidFill>
              </a:rPr>
              <a:t>(cu, gs25, 7-eleven)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고가형 카페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스타벅스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투썸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이디야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파스쿠찌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저가형 카페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</a:rPr>
              <a:t>빽다방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메가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컴포즈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더 </a:t>
            </a:r>
            <a:r>
              <a:rPr lang="ko-KR" altLang="en-US" sz="1600" dirty="0" err="1">
                <a:solidFill>
                  <a:schemeClr val="bg1"/>
                </a:solidFill>
              </a:rPr>
              <a:t>벤티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SPA </a:t>
            </a:r>
            <a:r>
              <a:rPr lang="ko-KR" altLang="en-US" sz="1600" dirty="0">
                <a:solidFill>
                  <a:schemeClr val="bg1"/>
                </a:solidFill>
              </a:rPr>
              <a:t>의류매장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</a:rPr>
              <a:t>유니클로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미쏘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탑텐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8seconds)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영화관</a:t>
            </a:r>
            <a:r>
              <a:rPr lang="en-US" altLang="ko-KR" sz="1600" dirty="0">
                <a:solidFill>
                  <a:schemeClr val="bg1"/>
                </a:solidFill>
              </a:rPr>
              <a:t>(CGV, </a:t>
            </a:r>
            <a:r>
              <a:rPr lang="ko-KR" altLang="en-US" sz="1600" dirty="0">
                <a:solidFill>
                  <a:schemeClr val="bg1"/>
                </a:solidFill>
              </a:rPr>
              <a:t>메가박스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롯데시네마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716BA4-55C5-A5DE-53D7-8748B0661C86}"/>
              </a:ext>
            </a:extLst>
          </p:cNvPr>
          <p:cNvSpPr txBox="1"/>
          <p:nvPr/>
        </p:nvSpPr>
        <p:spPr>
          <a:xfrm>
            <a:off x="762885" y="3703542"/>
            <a:ext cx="5062395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편의점 </a:t>
            </a:r>
            <a:r>
              <a:rPr lang="en-US" altLang="ko-KR" sz="1600" dirty="0">
                <a:solidFill>
                  <a:schemeClr val="bg1"/>
                </a:solidFill>
              </a:rPr>
              <a:t>3877 </a:t>
            </a:r>
            <a:r>
              <a:rPr lang="ko-KR" altLang="en-US" sz="1600" dirty="0">
                <a:solidFill>
                  <a:schemeClr val="bg1"/>
                </a:solidFill>
              </a:rPr>
              <a:t>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고가형 카페 </a:t>
            </a:r>
            <a:r>
              <a:rPr lang="en-US" altLang="ko-KR" sz="1600" dirty="0">
                <a:solidFill>
                  <a:schemeClr val="bg1"/>
                </a:solidFill>
              </a:rPr>
              <a:t>1277 </a:t>
            </a:r>
            <a:r>
              <a:rPr lang="ko-KR" altLang="en-US" sz="1600" dirty="0">
                <a:solidFill>
                  <a:schemeClr val="bg1"/>
                </a:solidFill>
              </a:rPr>
              <a:t>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저가형 카페 </a:t>
            </a:r>
            <a:r>
              <a:rPr lang="en-US" altLang="ko-KR" sz="1600" dirty="0">
                <a:solidFill>
                  <a:schemeClr val="bg1"/>
                </a:solidFill>
              </a:rPr>
              <a:t>383 </a:t>
            </a:r>
            <a:r>
              <a:rPr lang="ko-KR" altLang="en-US" sz="1600" dirty="0">
                <a:solidFill>
                  <a:schemeClr val="bg1"/>
                </a:solidFill>
              </a:rPr>
              <a:t>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SPA </a:t>
            </a:r>
            <a:r>
              <a:rPr lang="ko-KR" altLang="en-US" sz="1600" dirty="0">
                <a:solidFill>
                  <a:schemeClr val="bg1"/>
                </a:solidFill>
              </a:rPr>
              <a:t>의류매장 </a:t>
            </a:r>
            <a:r>
              <a:rPr lang="en-US" altLang="ko-KR" sz="1600" dirty="0">
                <a:solidFill>
                  <a:schemeClr val="bg1"/>
                </a:solidFill>
              </a:rPr>
              <a:t>413 </a:t>
            </a:r>
            <a:r>
              <a:rPr lang="ko-KR" altLang="en-US" sz="1600" dirty="0">
                <a:solidFill>
                  <a:schemeClr val="bg1"/>
                </a:solidFill>
              </a:rPr>
              <a:t>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영화관</a:t>
            </a:r>
            <a:r>
              <a:rPr lang="en-US" altLang="ko-KR" sz="1600" dirty="0">
                <a:solidFill>
                  <a:schemeClr val="bg1"/>
                </a:solidFill>
              </a:rPr>
              <a:t> 906 </a:t>
            </a:r>
            <a:r>
              <a:rPr lang="ko-KR" altLang="en-US" sz="1600" dirty="0">
                <a:solidFill>
                  <a:schemeClr val="bg1"/>
                </a:solidFill>
              </a:rPr>
              <a:t>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8222B-0253-CFD0-0B9E-355FA10D4E85}"/>
              </a:ext>
            </a:extLst>
          </p:cNvPr>
          <p:cNvSpPr txBox="1"/>
          <p:nvPr/>
        </p:nvSpPr>
        <p:spPr>
          <a:xfrm>
            <a:off x="611386" y="6072108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수집 방법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</a:rPr>
              <a:t>알바몬</a:t>
            </a:r>
            <a:r>
              <a:rPr lang="ko-KR" altLang="en-US" sz="1600" dirty="0">
                <a:solidFill>
                  <a:schemeClr val="bg1"/>
                </a:solidFill>
              </a:rPr>
              <a:t> 리뷰 페이지 </a:t>
            </a:r>
            <a:r>
              <a:rPr lang="ko-KR" altLang="en-US" sz="1600" dirty="0" err="1">
                <a:solidFill>
                  <a:schemeClr val="bg1"/>
                </a:solidFill>
              </a:rPr>
              <a:t>크롤링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775B1CB-6553-F946-34CD-2EF46B16A868}"/>
              </a:ext>
            </a:extLst>
          </p:cNvPr>
          <p:cNvSpPr/>
          <p:nvPr/>
        </p:nvSpPr>
        <p:spPr>
          <a:xfrm>
            <a:off x="426720" y="6173628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D39F3-3982-4D75-45C4-4049084A5CBC}"/>
              </a:ext>
            </a:extLst>
          </p:cNvPr>
          <p:cNvSpPr txBox="1"/>
          <p:nvPr/>
        </p:nvSpPr>
        <p:spPr>
          <a:xfrm>
            <a:off x="8788400" y="2254674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파생 변수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>
                <a:solidFill>
                  <a:srgbClr val="FFC000"/>
                </a:solidFill>
              </a:rPr>
              <a:t>종료일 </a:t>
            </a:r>
            <a:r>
              <a:rPr lang="en-US" altLang="ko-KR" sz="1400" dirty="0">
                <a:solidFill>
                  <a:srgbClr val="FFC000"/>
                </a:solidFill>
              </a:rPr>
              <a:t>– </a:t>
            </a:r>
            <a:r>
              <a:rPr lang="ko-KR" altLang="en-US" sz="1400" dirty="0">
                <a:solidFill>
                  <a:srgbClr val="FFC000"/>
                </a:solidFill>
              </a:rPr>
              <a:t>시작일</a:t>
            </a:r>
            <a:endParaRPr lang="en-US" altLang="ko-KR" sz="1400" dirty="0">
              <a:solidFill>
                <a:srgbClr val="FFC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AE1ACD4-735D-CAFD-264F-07E722BB03E3}"/>
              </a:ext>
            </a:extLst>
          </p:cNvPr>
          <p:cNvCxnSpPr/>
          <p:nvPr/>
        </p:nvCxnSpPr>
        <p:spPr>
          <a:xfrm>
            <a:off x="8341360" y="2409731"/>
            <a:ext cx="44704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173638B3-D007-46A0-0C7F-9CBDB99F34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" b="47040"/>
          <a:stretch/>
        </p:blipFill>
        <p:spPr>
          <a:xfrm>
            <a:off x="670817" y="4484932"/>
            <a:ext cx="2235835" cy="1873846"/>
          </a:xfrm>
          <a:prstGeom prst="rect">
            <a:avLst/>
          </a:prstGeom>
        </p:spPr>
      </p:pic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D75F5B2-355B-7574-5532-A506F9A526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47293"/>
          <a:stretch/>
        </p:blipFill>
        <p:spPr>
          <a:xfrm>
            <a:off x="2951669" y="4481494"/>
            <a:ext cx="2218242" cy="1864474"/>
          </a:xfrm>
          <a:prstGeom prst="rect">
            <a:avLst/>
          </a:prstGeom>
        </p:spPr>
      </p:pic>
      <p:pic>
        <p:nvPicPr>
          <p:cNvPr id="26" name="그림 25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13E426BD-C9C9-5700-CEEF-7913124D4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7" y="1483551"/>
            <a:ext cx="4478774" cy="21636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14A71C-AE37-E5A5-30F6-4BC5BEE378CA}"/>
              </a:ext>
            </a:extLst>
          </p:cNvPr>
          <p:cNvSpPr txBox="1"/>
          <p:nvPr/>
        </p:nvSpPr>
        <p:spPr>
          <a:xfrm>
            <a:off x="192378" y="224428"/>
            <a:ext cx="140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 EDA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A4B06D-64D6-25DD-0D7A-85B92468FCC6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A9B944F-5D10-8E47-7506-A52934C2B884}"/>
              </a:ext>
            </a:extLst>
          </p:cNvPr>
          <p:cNvSpPr/>
          <p:nvPr/>
        </p:nvSpPr>
        <p:spPr>
          <a:xfrm>
            <a:off x="426721" y="1207425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C19FBE-2DB5-E1D5-0373-B9D529DEE813}"/>
              </a:ext>
            </a:extLst>
          </p:cNvPr>
          <p:cNvSpPr txBox="1"/>
          <p:nvPr/>
        </p:nvSpPr>
        <p:spPr>
          <a:xfrm>
            <a:off x="611386" y="1034785"/>
            <a:ext cx="29446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</a:rPr>
              <a:t>업종별 추천비율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969D73-3E91-7F34-0718-BA909F3E7CFF}"/>
              </a:ext>
            </a:extLst>
          </p:cNvPr>
          <p:cNvSpPr txBox="1"/>
          <p:nvPr/>
        </p:nvSpPr>
        <p:spPr>
          <a:xfrm>
            <a:off x="6009946" y="1136876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근무기간에 따른 </a:t>
            </a:r>
            <a:r>
              <a:rPr lang="ko-KR" altLang="en-US" b="1" dirty="0" err="1">
                <a:solidFill>
                  <a:schemeClr val="bg1"/>
                </a:solidFill>
              </a:rPr>
              <a:t>긍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부정 평가 수 평균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217702-48B3-9227-7A1C-498DF6954A67}"/>
              </a:ext>
            </a:extLst>
          </p:cNvPr>
          <p:cNvSpPr/>
          <p:nvPr/>
        </p:nvSpPr>
        <p:spPr>
          <a:xfrm>
            <a:off x="5825280" y="1238396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F9063E-AFA9-E17A-905A-786E60549249}"/>
              </a:ext>
            </a:extLst>
          </p:cNvPr>
          <p:cNvSpPr txBox="1"/>
          <p:nvPr/>
        </p:nvSpPr>
        <p:spPr>
          <a:xfrm>
            <a:off x="519054" y="3710455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→ 업종별로 차이가 있는지 가설 검정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3E0811-C810-7416-5DD5-3844C94A4EF6}"/>
              </a:ext>
            </a:extLst>
          </p:cNvPr>
          <p:cNvSpPr txBox="1"/>
          <p:nvPr/>
        </p:nvSpPr>
        <p:spPr>
          <a:xfrm>
            <a:off x="6009946" y="3710455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→ 긍정평가와 근무기간이 상관관계 확인</a:t>
            </a:r>
          </a:p>
        </p:txBody>
      </p:sp>
      <p:pic>
        <p:nvPicPr>
          <p:cNvPr id="45" name="그림 4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89EAF482-C923-0BF5-3FFF-620CD8E57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84" y="1494603"/>
            <a:ext cx="5086936" cy="2152604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21BF700-DA53-C5FA-6771-D20D3DD66B2F}"/>
              </a:ext>
            </a:extLst>
          </p:cNvPr>
          <p:cNvSpPr/>
          <p:nvPr/>
        </p:nvSpPr>
        <p:spPr>
          <a:xfrm>
            <a:off x="486152" y="4190469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F9E8F7-93A3-D480-D3F1-AAC84F1C91AF}"/>
              </a:ext>
            </a:extLst>
          </p:cNvPr>
          <p:cNvSpPr txBox="1"/>
          <p:nvPr/>
        </p:nvSpPr>
        <p:spPr>
          <a:xfrm>
            <a:off x="670817" y="4098136"/>
            <a:ext cx="441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질문에 대한 선택 비율 확인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02D6BA-361B-7541-5CFF-5C00978C9990}"/>
              </a:ext>
            </a:extLst>
          </p:cNvPr>
          <p:cNvSpPr txBox="1"/>
          <p:nvPr/>
        </p:nvSpPr>
        <p:spPr>
          <a:xfrm>
            <a:off x="519054" y="6451111"/>
            <a:ext cx="4267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→ 질문</a:t>
            </a:r>
            <a:r>
              <a:rPr lang="en-US" altLang="ko-KR" sz="1400" dirty="0">
                <a:solidFill>
                  <a:srgbClr val="FFC000"/>
                </a:solidFill>
              </a:rPr>
              <a:t>(</a:t>
            </a:r>
            <a:r>
              <a:rPr lang="ko-KR" altLang="en-US" sz="1400" dirty="0">
                <a:solidFill>
                  <a:srgbClr val="FFC000"/>
                </a:solidFill>
              </a:rPr>
              <a:t>근무환경</a:t>
            </a:r>
            <a:r>
              <a:rPr lang="en-US" altLang="ko-KR" sz="1400" dirty="0">
                <a:solidFill>
                  <a:srgbClr val="FFC000"/>
                </a:solidFill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</a:rPr>
              <a:t>사장</a:t>
            </a:r>
            <a:r>
              <a:rPr lang="en-US" altLang="ko-KR" sz="1400" dirty="0">
                <a:solidFill>
                  <a:srgbClr val="FFC000"/>
                </a:solidFill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</a:rPr>
              <a:t>동료평가</a:t>
            </a:r>
            <a:r>
              <a:rPr lang="en-US" altLang="ko-KR" sz="1400" dirty="0">
                <a:solidFill>
                  <a:srgbClr val="FFC000"/>
                </a:solidFill>
              </a:rPr>
              <a:t>)</a:t>
            </a:r>
            <a:r>
              <a:rPr lang="ko-KR" altLang="en-US" sz="1400" dirty="0">
                <a:solidFill>
                  <a:srgbClr val="FFC000"/>
                </a:solidFill>
              </a:rPr>
              <a:t> 선택지 연관분석</a:t>
            </a:r>
          </a:p>
        </p:txBody>
      </p:sp>
      <p:pic>
        <p:nvPicPr>
          <p:cNvPr id="50" name="그림 49" descr="스크린샷, 텍스트, 직사각형, 평행이(가) 표시된 사진&#10;&#10;자동 생성된 설명">
            <a:extLst>
              <a:ext uri="{FF2B5EF4-FFF2-40B4-BE49-F238E27FC236}">
                <a16:creationId xmlns:a16="http://schemas.microsoft.com/office/drawing/2014/main" id="{88E9A5B9-4F43-A3DF-FE0F-0008DA88E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84" y="4462750"/>
            <a:ext cx="5086936" cy="1873846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10E7CA8C-E93C-AD09-FEDC-5472A231EC65}"/>
              </a:ext>
            </a:extLst>
          </p:cNvPr>
          <p:cNvSpPr/>
          <p:nvPr/>
        </p:nvSpPr>
        <p:spPr>
          <a:xfrm>
            <a:off x="5911335" y="4192153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CD41CB-5932-87F3-30A9-6FB785C86CBD}"/>
              </a:ext>
            </a:extLst>
          </p:cNvPr>
          <p:cNvSpPr txBox="1"/>
          <p:nvPr/>
        </p:nvSpPr>
        <p:spPr>
          <a:xfrm>
            <a:off x="6096000" y="4019513"/>
            <a:ext cx="44193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선택지 비율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96B198-9442-E6F0-4A9A-F32F8D4DB49F}"/>
              </a:ext>
            </a:extLst>
          </p:cNvPr>
          <p:cNvSpPr txBox="1"/>
          <p:nvPr/>
        </p:nvSpPr>
        <p:spPr>
          <a:xfrm>
            <a:off x="6066284" y="6422527"/>
            <a:ext cx="360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→ 영향을 주는 요소 확인 미칠지 회귀분석</a:t>
            </a:r>
          </a:p>
        </p:txBody>
      </p:sp>
    </p:spTree>
    <p:extLst>
      <p:ext uri="{BB962C8B-B14F-4D97-AF65-F5344CB8AC3E}">
        <p14:creationId xmlns:p14="http://schemas.microsoft.com/office/powerpoint/2010/main" val="26274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4F914EC-1667-6B51-A5E3-136A712F449F}"/>
              </a:ext>
            </a:extLst>
          </p:cNvPr>
          <p:cNvSpPr txBox="1"/>
          <p:nvPr/>
        </p:nvSpPr>
        <p:spPr>
          <a:xfrm>
            <a:off x="192378" y="224428"/>
            <a:ext cx="312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 EDA </a:t>
            </a:r>
            <a:r>
              <a:rPr lang="ko-KR" altLang="en-US" sz="2800" b="1" dirty="0">
                <a:solidFill>
                  <a:schemeClr val="bg1"/>
                </a:solidFill>
              </a:rPr>
              <a:t>가설 검정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1BFBE3-72DE-6CBE-0845-AAD035EEA49F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5AC86-638E-F33D-4CAB-9FF0278A10FC}"/>
              </a:ext>
            </a:extLst>
          </p:cNvPr>
          <p:cNvSpPr txBox="1"/>
          <p:nvPr/>
        </p:nvSpPr>
        <p:spPr>
          <a:xfrm>
            <a:off x="611386" y="1034785"/>
            <a:ext cx="4275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업종별로 추천 수의 분포가 동일할까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0AE21E-0428-C85F-6D80-241D855614ED}"/>
              </a:ext>
            </a:extLst>
          </p:cNvPr>
          <p:cNvSpPr/>
          <p:nvPr/>
        </p:nvSpPr>
        <p:spPr>
          <a:xfrm>
            <a:off x="426721" y="1207425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C84DF-11E2-76F2-0AA0-210C0E2433A3}"/>
              </a:ext>
            </a:extLst>
          </p:cNvPr>
          <p:cNvSpPr txBox="1"/>
          <p:nvPr/>
        </p:nvSpPr>
        <p:spPr>
          <a:xfrm>
            <a:off x="662205" y="1783862"/>
            <a:ext cx="138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가설 설정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DD974-40D0-5049-4B1C-05609698B060}"/>
              </a:ext>
            </a:extLst>
          </p:cNvPr>
          <p:cNvSpPr txBox="1"/>
          <p:nvPr/>
        </p:nvSpPr>
        <p:spPr>
          <a:xfrm>
            <a:off x="900010" y="2200760"/>
            <a:ext cx="427232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귀무가설</a:t>
            </a:r>
            <a:r>
              <a:rPr lang="en-US" altLang="ko-KR" sz="1400" dirty="0">
                <a:solidFill>
                  <a:schemeClr val="bg1"/>
                </a:solidFill>
              </a:rPr>
              <a:t>(H0) : </a:t>
            </a:r>
            <a:r>
              <a:rPr lang="ko-KR" altLang="en-US" sz="1400" dirty="0">
                <a:solidFill>
                  <a:schemeClr val="bg1"/>
                </a:solidFill>
              </a:rPr>
              <a:t>업종별 분포는 서로 동일 할 것이다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대립가설</a:t>
            </a:r>
            <a:r>
              <a:rPr lang="en-US" altLang="ko-KR" sz="1400" dirty="0">
                <a:solidFill>
                  <a:schemeClr val="bg1"/>
                </a:solidFill>
              </a:rPr>
              <a:t>(H1) : </a:t>
            </a:r>
            <a:r>
              <a:rPr lang="ko-KR" altLang="en-US" sz="1400" dirty="0">
                <a:solidFill>
                  <a:schemeClr val="bg1"/>
                </a:solidFill>
              </a:rPr>
              <a:t>업종별 분포는 서로 다를 것이다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5BB3AFD9-C9B5-922A-B324-24F3E73A5B09}"/>
              </a:ext>
            </a:extLst>
          </p:cNvPr>
          <p:cNvSpPr/>
          <p:nvPr/>
        </p:nvSpPr>
        <p:spPr>
          <a:xfrm>
            <a:off x="473262" y="1757942"/>
            <a:ext cx="4948813" cy="1235697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2E6F66-D470-BEFB-5A9B-4A48463915F4}"/>
                  </a:ext>
                </a:extLst>
              </p:cNvPr>
              <p:cNvSpPr txBox="1"/>
              <p:nvPr/>
            </p:nvSpPr>
            <p:spPr>
              <a:xfrm>
                <a:off x="1658355" y="3159439"/>
                <a:ext cx="22306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solidFill>
                      <a:srgbClr val="FFC000"/>
                    </a:solidFill>
                  </a:rPr>
                  <a:t> 검정 </a:t>
                </a:r>
                <a:r>
                  <a:rPr lang="en-US" altLang="ko-KR" sz="1600" dirty="0">
                    <a:solidFill>
                      <a:srgbClr val="FFC000"/>
                    </a:solidFill>
                  </a:rPr>
                  <a:t>– </a:t>
                </a:r>
                <a:r>
                  <a:rPr lang="ko-KR" altLang="en-US" sz="1600" dirty="0">
                    <a:solidFill>
                      <a:srgbClr val="FFC000"/>
                    </a:solidFill>
                  </a:rPr>
                  <a:t>동질성 검정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2E6F66-D470-BEFB-5A9B-4A4846391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55" y="3159439"/>
                <a:ext cx="2230611" cy="338554"/>
              </a:xfrm>
              <a:prstGeom prst="rect">
                <a:avLst/>
              </a:prstGeom>
              <a:blipFill>
                <a:blip r:embed="rId2"/>
                <a:stretch>
                  <a:fillRect t="-5357" r="-546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A85A9F0-EDDD-122F-7306-EDC09BC9670C}"/>
              </a:ext>
            </a:extLst>
          </p:cNvPr>
          <p:cNvSpPr txBox="1"/>
          <p:nvPr/>
        </p:nvSpPr>
        <p:spPr>
          <a:xfrm>
            <a:off x="662205" y="3776074"/>
            <a:ext cx="138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결과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FCCEB0-3BC5-0684-DEBC-62066281AE67}"/>
                  </a:ext>
                </a:extLst>
              </p:cNvPr>
              <p:cNvSpPr txBox="1"/>
              <p:nvPr/>
            </p:nvSpPr>
            <p:spPr>
              <a:xfrm>
                <a:off x="900010" y="4192972"/>
                <a:ext cx="4073231" cy="166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유의수준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0.05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P-value :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 panose="020B0604020202020204" pitchFamily="50" charset="-127"/>
                    <a:ea typeface="var(--jp-code-font-family)"/>
                  </a:rPr>
                  <a:t>6.336179630138277e-34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 panose="020B0604020202020204" pitchFamily="50" charset="-127"/>
                  <a:ea typeface="var(--jp-code-font-family)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bg1"/>
                  </a:solidFill>
                  <a:latin typeface="Arial Unicode MS" panose="020B06040202020202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P-value &lt;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유의수준 이므로 유의수준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0.05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하에서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err="1">
                    <a:solidFill>
                      <a:schemeClr val="bg1"/>
                    </a:solidFill>
                  </a:rPr>
                  <a:t>귀무가설을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기각하고 대립가설 채택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FCCEB0-3BC5-0684-DEBC-62066281A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0" y="4192972"/>
                <a:ext cx="4073231" cy="1666546"/>
              </a:xfrm>
              <a:prstGeom prst="rect">
                <a:avLst/>
              </a:prstGeom>
              <a:blipFill>
                <a:blip r:embed="rId3"/>
                <a:stretch>
                  <a:fillRect l="-44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7D6A597E-E9BD-3DA7-86CD-25E0E284434C}"/>
              </a:ext>
            </a:extLst>
          </p:cNvPr>
          <p:cNvSpPr/>
          <p:nvPr/>
        </p:nvSpPr>
        <p:spPr>
          <a:xfrm>
            <a:off x="473262" y="3663794"/>
            <a:ext cx="4948813" cy="2296160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1489FD-6159-A3AB-E221-E197685DAD43}"/>
              </a:ext>
            </a:extLst>
          </p:cNvPr>
          <p:cNvSpPr txBox="1"/>
          <p:nvPr/>
        </p:nvSpPr>
        <p:spPr>
          <a:xfrm>
            <a:off x="473262" y="6150578"/>
            <a:ext cx="5048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→ 업종별로 추천 수의 분포는 동일하지 않다고 판단</a:t>
            </a:r>
            <a:r>
              <a:rPr lang="en-US" altLang="ko-KR" sz="1600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31021-5662-1264-FE04-DEEB8FCF6D84}"/>
              </a:ext>
            </a:extLst>
          </p:cNvPr>
          <p:cNvSpPr txBox="1"/>
          <p:nvPr/>
        </p:nvSpPr>
        <p:spPr>
          <a:xfrm>
            <a:off x="6009946" y="112671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근무기간과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긍정 평가 수는 상관관계가 있을까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9AB2C1F-324D-6B18-A9A6-BD1F4C56E8DE}"/>
              </a:ext>
            </a:extLst>
          </p:cNvPr>
          <p:cNvSpPr/>
          <p:nvPr/>
        </p:nvSpPr>
        <p:spPr>
          <a:xfrm>
            <a:off x="5825280" y="1228236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, 스크린샷, 직사각형, 사각형이(가) 표시된 사진&#10;&#10;자동 생성된 설명">
            <a:extLst>
              <a:ext uri="{FF2B5EF4-FFF2-40B4-BE49-F238E27FC236}">
                <a16:creationId xmlns:a16="http://schemas.microsoft.com/office/drawing/2014/main" id="{BCAB91FD-3BBD-CE35-ACF7-AD7C7207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46" y="1647930"/>
            <a:ext cx="2895862" cy="21718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52C22A-4B78-2D08-DA54-5CFAD621F1EF}"/>
              </a:ext>
            </a:extLst>
          </p:cNvPr>
          <p:cNvSpPr txBox="1"/>
          <p:nvPr/>
        </p:nvSpPr>
        <p:spPr>
          <a:xfrm>
            <a:off x="9081792" y="1757942"/>
            <a:ext cx="311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업종별 변수 정규성 확인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D73D6-06C2-AC63-2AA8-F9BDB257B27A}"/>
              </a:ext>
            </a:extLst>
          </p:cNvPr>
          <p:cNvSpPr txBox="1"/>
          <p:nvPr/>
        </p:nvSpPr>
        <p:spPr>
          <a:xfrm>
            <a:off x="9081792" y="2169581"/>
            <a:ext cx="111884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결과 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B7ABE6-2362-AD52-5A24-7C4A9238EB2A}"/>
              </a:ext>
            </a:extLst>
          </p:cNvPr>
          <p:cNvSpPr txBox="1"/>
          <p:nvPr/>
        </p:nvSpPr>
        <p:spPr>
          <a:xfrm>
            <a:off x="8905808" y="4183413"/>
            <a:ext cx="2622427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</a:rPr>
              <a:t>Pearson </a:t>
            </a:r>
            <a:r>
              <a:rPr lang="ko-KR" altLang="en-US" sz="1400" dirty="0">
                <a:solidFill>
                  <a:srgbClr val="FFC000"/>
                </a:solidFill>
              </a:rPr>
              <a:t>상관관계 확인</a:t>
            </a:r>
            <a:r>
              <a:rPr lang="en-US" altLang="ko-KR" sz="1400" dirty="0">
                <a:solidFill>
                  <a:srgbClr val="FFC000"/>
                </a:solidFill>
              </a:rPr>
              <a:t>(</a:t>
            </a:r>
            <a:r>
              <a:rPr lang="ko-KR" altLang="en-US" sz="1400" dirty="0">
                <a:solidFill>
                  <a:srgbClr val="FFC000"/>
                </a:solidFill>
              </a:rPr>
              <a:t>편의점</a:t>
            </a:r>
            <a:r>
              <a:rPr lang="en-US" altLang="ko-KR" sz="1400" dirty="0">
                <a:solidFill>
                  <a:srgbClr val="FFC000"/>
                </a:solidFill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1B586A-1053-F327-BDB8-BAEDEA76B742}"/>
              </a:ext>
            </a:extLst>
          </p:cNvPr>
          <p:cNvCxnSpPr>
            <a:cxnSpLocks/>
          </p:cNvCxnSpPr>
          <p:nvPr/>
        </p:nvCxnSpPr>
        <p:spPr>
          <a:xfrm>
            <a:off x="8943894" y="4206269"/>
            <a:ext cx="0" cy="4354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9391A6-2373-AD20-A66C-2C6C1F188D96}"/>
              </a:ext>
            </a:extLst>
          </p:cNvPr>
          <p:cNvSpPr txBox="1"/>
          <p:nvPr/>
        </p:nvSpPr>
        <p:spPr>
          <a:xfrm>
            <a:off x="9325682" y="2527294"/>
            <a:ext cx="262242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모든 업종에서 </a:t>
            </a:r>
            <a:r>
              <a:rPr lang="en-US" altLang="ko-KR" sz="1400" dirty="0">
                <a:solidFill>
                  <a:schemeClr val="bg1"/>
                </a:solidFill>
              </a:rPr>
              <a:t>P-value</a:t>
            </a:r>
            <a:r>
              <a:rPr lang="ko-KR" altLang="en-US" sz="1400" dirty="0">
                <a:solidFill>
                  <a:schemeClr val="bg1"/>
                </a:solidFill>
              </a:rPr>
              <a:t>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유의수준보다 작음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</a:rPr>
              <a:t>→ 정규성을 만족하지 않음</a:t>
            </a:r>
            <a:r>
              <a:rPr lang="en-US" altLang="ko-KR" sz="1400" dirty="0">
                <a:solidFill>
                  <a:srgbClr val="FFC000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59E399-D00A-28D6-0A0A-FE54DB294943}"/>
              </a:ext>
            </a:extLst>
          </p:cNvPr>
          <p:cNvSpPr txBox="1"/>
          <p:nvPr/>
        </p:nvSpPr>
        <p:spPr>
          <a:xfrm>
            <a:off x="5948187" y="4769841"/>
            <a:ext cx="138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결과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325D14-475E-98A5-2AF5-D0BBBAFE56B3}"/>
                  </a:ext>
                </a:extLst>
              </p:cNvPr>
              <p:cNvSpPr txBox="1"/>
              <p:nvPr/>
            </p:nvSpPr>
            <p:spPr>
              <a:xfrm>
                <a:off x="6185992" y="5186739"/>
                <a:ext cx="5963364" cy="1020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유의수준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0.05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Statistic :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 panose="020B0604020202020204" pitchFamily="50" charset="-127"/>
                    <a:ea typeface="var(--jp-code-font-family)"/>
                  </a:rPr>
                  <a:t>0.07882668852634074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 panose="020B0604020202020204" pitchFamily="50" charset="-127"/>
                    <a:ea typeface="var(--jp-code-font-family)"/>
                  </a:rPr>
                  <a:t>      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P-value :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Unicode MS" panose="020B0604020202020204" pitchFamily="50" charset="-127"/>
                    <a:ea typeface="var(--jp-code-font-family)"/>
                  </a:rPr>
                  <a:t>0.0008700774189074036</a:t>
                </a:r>
                <a:endParaRPr lang="en-US" altLang="ko-KR" sz="1400" dirty="0">
                  <a:solidFill>
                    <a:schemeClr val="bg1"/>
                  </a:solidFill>
                  <a:latin typeface="Arial Unicode MS" panose="020B06040202020202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325D14-475E-98A5-2AF5-D0BBBAFE5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92" y="5186739"/>
                <a:ext cx="5963364" cy="1020216"/>
              </a:xfrm>
              <a:prstGeom prst="rect">
                <a:avLst/>
              </a:prstGeom>
              <a:blipFill>
                <a:blip r:embed="rId5"/>
                <a:stretch>
                  <a:fillRect l="-3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AF6FA5E-B5CB-B1C2-CE63-79407481C347}"/>
              </a:ext>
            </a:extLst>
          </p:cNvPr>
          <p:cNvSpPr txBox="1"/>
          <p:nvPr/>
        </p:nvSpPr>
        <p:spPr>
          <a:xfrm>
            <a:off x="6096001" y="6150578"/>
            <a:ext cx="596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→</a:t>
            </a:r>
            <a:r>
              <a:rPr lang="en-US" altLang="ko-KR" sz="1600" dirty="0">
                <a:solidFill>
                  <a:srgbClr val="FFC000"/>
                </a:solidFill>
              </a:rPr>
              <a:t> 120</a:t>
            </a:r>
            <a:r>
              <a:rPr lang="ko-KR" altLang="en-US" sz="1600" dirty="0">
                <a:solidFill>
                  <a:srgbClr val="FFC000"/>
                </a:solidFill>
              </a:rPr>
              <a:t>일 이내의 경우 유의수준 </a:t>
            </a:r>
            <a:r>
              <a:rPr lang="en-US" altLang="ko-KR" sz="1600" dirty="0">
                <a:solidFill>
                  <a:srgbClr val="FFC000"/>
                </a:solidFill>
              </a:rPr>
              <a:t>0.05 </a:t>
            </a:r>
            <a:r>
              <a:rPr lang="ko-KR" altLang="en-US" sz="1600" dirty="0">
                <a:solidFill>
                  <a:srgbClr val="FFC000"/>
                </a:solidFill>
              </a:rPr>
              <a:t>하에서 상관관계가 있으나 </a:t>
            </a:r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en-US" altLang="ko-KR" sz="1600" dirty="0">
                <a:solidFill>
                  <a:srgbClr val="FFC000"/>
                </a:solidFill>
              </a:rPr>
              <a:t>    </a:t>
            </a:r>
            <a:r>
              <a:rPr lang="ko-KR" altLang="en-US" sz="1600" dirty="0">
                <a:solidFill>
                  <a:srgbClr val="FFC000"/>
                </a:solidFill>
              </a:rPr>
              <a:t>상관계수가 </a:t>
            </a:r>
            <a:r>
              <a:rPr lang="en-US" altLang="ko-KR" sz="1600" dirty="0">
                <a:solidFill>
                  <a:srgbClr val="FFC000"/>
                </a:solidFill>
              </a:rPr>
              <a:t>0.07</a:t>
            </a:r>
            <a:r>
              <a:rPr lang="ko-KR" altLang="en-US" sz="1600" dirty="0">
                <a:solidFill>
                  <a:srgbClr val="FFC000"/>
                </a:solidFill>
              </a:rPr>
              <a:t>로 거의 없다고 판단</a:t>
            </a:r>
            <a:r>
              <a:rPr lang="en-US" altLang="ko-KR" sz="1600" dirty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112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4F914EC-1667-6B51-A5E3-136A712F449F}"/>
              </a:ext>
            </a:extLst>
          </p:cNvPr>
          <p:cNvSpPr txBox="1"/>
          <p:nvPr/>
        </p:nvSpPr>
        <p:spPr>
          <a:xfrm>
            <a:off x="192378" y="224428"/>
            <a:ext cx="396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 EDA </a:t>
            </a:r>
            <a:r>
              <a:rPr lang="ko-KR" altLang="en-US" sz="2800" b="1" dirty="0">
                <a:solidFill>
                  <a:schemeClr val="bg1"/>
                </a:solidFill>
              </a:rPr>
              <a:t>연관규칙 분석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1BFBE3-72DE-6CBE-0845-AAD035EEA49F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B1F804E-E08D-B9F5-658E-8D7A44480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89" b="51312"/>
          <a:stretch/>
        </p:blipFill>
        <p:spPr>
          <a:xfrm>
            <a:off x="611386" y="1902906"/>
            <a:ext cx="2751574" cy="11654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C44CE9-62D0-82E5-1216-F80116D98E1D}"/>
              </a:ext>
            </a:extLst>
          </p:cNvPr>
          <p:cNvSpPr txBox="1"/>
          <p:nvPr/>
        </p:nvSpPr>
        <p:spPr>
          <a:xfrm>
            <a:off x="611386" y="1034785"/>
            <a:ext cx="4275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신뢰도와 지지도 확인 </a:t>
            </a:r>
            <a:r>
              <a:rPr lang="en-US" altLang="ko-KR" b="1" dirty="0">
                <a:solidFill>
                  <a:schemeClr val="bg1"/>
                </a:solidFill>
              </a:rPr>
              <a:t>&amp; </a:t>
            </a:r>
            <a:r>
              <a:rPr lang="ko-KR" altLang="en-US" b="1" dirty="0">
                <a:solidFill>
                  <a:schemeClr val="bg1"/>
                </a:solidFill>
              </a:rPr>
              <a:t>시각화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9D8777B-07E7-C7DC-0990-C445DE796AEC}"/>
              </a:ext>
            </a:extLst>
          </p:cNvPr>
          <p:cNvSpPr/>
          <p:nvPr/>
        </p:nvSpPr>
        <p:spPr>
          <a:xfrm>
            <a:off x="426721" y="1207425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D7E2B-A3BB-41AB-6947-A9AEEEFA2714}"/>
              </a:ext>
            </a:extLst>
          </p:cNvPr>
          <p:cNvSpPr txBox="1"/>
          <p:nvPr/>
        </p:nvSpPr>
        <p:spPr>
          <a:xfrm>
            <a:off x="473514" y="1448614"/>
            <a:ext cx="309353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&lt; SPA </a:t>
            </a:r>
            <a:r>
              <a:rPr lang="ko-KR" altLang="en-US" sz="1400" dirty="0">
                <a:solidFill>
                  <a:schemeClr val="bg1"/>
                </a:solidFill>
              </a:rPr>
              <a:t>의류브랜드 추천 </a:t>
            </a:r>
            <a:r>
              <a:rPr lang="en-US" altLang="ko-KR" sz="1400" dirty="0">
                <a:solidFill>
                  <a:schemeClr val="bg1"/>
                </a:solidFill>
              </a:rPr>
              <a:t>＂</a:t>
            </a:r>
            <a:r>
              <a:rPr lang="ko-KR" altLang="en-US" sz="1400" dirty="0">
                <a:solidFill>
                  <a:schemeClr val="bg1"/>
                </a:solidFill>
              </a:rPr>
              <a:t>글쎄요</a:t>
            </a:r>
            <a:r>
              <a:rPr lang="en-US" altLang="ko-KR" sz="1400" dirty="0">
                <a:solidFill>
                  <a:schemeClr val="bg1"/>
                </a:solidFill>
              </a:rPr>
              <a:t>” 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7" name="그림 26" descr="원, 노랑, 라인, 예술이(가) 표시된 사진&#10;&#10;자동 생성된 설명">
            <a:extLst>
              <a:ext uri="{FF2B5EF4-FFF2-40B4-BE49-F238E27FC236}">
                <a16:creationId xmlns:a16="http://schemas.microsoft.com/office/drawing/2014/main" id="{324E6470-8621-DB9F-D37C-440358D3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6" y="3175680"/>
            <a:ext cx="3950534" cy="3457891"/>
          </a:xfrm>
          <a:prstGeom prst="rect">
            <a:avLst/>
          </a:prstGeom>
        </p:spPr>
      </p:pic>
      <p:pic>
        <p:nvPicPr>
          <p:cNvPr id="31" name="그림 3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2A17C4E-5D03-F31D-0FA7-8BCADC048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2" r="19493" b="51312"/>
          <a:stretch/>
        </p:blipFill>
        <p:spPr>
          <a:xfrm>
            <a:off x="3362960" y="1902906"/>
            <a:ext cx="1198880" cy="116541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413DC6-2700-F356-22A0-5E816BC1D7CD}"/>
              </a:ext>
            </a:extLst>
          </p:cNvPr>
          <p:cNvSpPr txBox="1"/>
          <p:nvPr/>
        </p:nvSpPr>
        <p:spPr>
          <a:xfrm>
            <a:off x="5018779" y="1489077"/>
            <a:ext cx="138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결과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5A8A82-79E9-6420-BB33-67A49121BF3E}"/>
              </a:ext>
            </a:extLst>
          </p:cNvPr>
          <p:cNvSpPr txBox="1"/>
          <p:nvPr/>
        </p:nvSpPr>
        <p:spPr>
          <a:xfrm>
            <a:off x="5176373" y="2628315"/>
            <a:ext cx="7292381" cy="425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</a:rPr>
              <a:t>- </a:t>
            </a:r>
            <a:r>
              <a:rPr lang="ko-KR" altLang="en-US" sz="1400" dirty="0">
                <a:solidFill>
                  <a:srgbClr val="FFC000"/>
                </a:solidFill>
              </a:rPr>
              <a:t>편의점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u="sng" dirty="0">
                <a:solidFill>
                  <a:schemeClr val="bg1"/>
                </a:solidFill>
              </a:rPr>
              <a:t>시간</a:t>
            </a:r>
            <a:r>
              <a:rPr lang="en-US" altLang="ko-KR" sz="1400" u="sng" dirty="0">
                <a:solidFill>
                  <a:schemeClr val="bg1"/>
                </a:solidFill>
              </a:rPr>
              <a:t>, </a:t>
            </a:r>
            <a:r>
              <a:rPr lang="ko-KR" altLang="en-US" sz="1400" u="sng" dirty="0">
                <a:solidFill>
                  <a:schemeClr val="bg1"/>
                </a:solidFill>
              </a:rPr>
              <a:t>일정을 고려</a:t>
            </a:r>
            <a:r>
              <a:rPr lang="ko-KR" altLang="en-US" sz="1400" dirty="0">
                <a:solidFill>
                  <a:schemeClr val="bg1"/>
                </a:solidFill>
              </a:rPr>
              <a:t>해주고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사장님이 친절하고 </a:t>
            </a:r>
            <a:r>
              <a:rPr lang="ko-KR" altLang="en-US" sz="1400" u="sng" dirty="0">
                <a:solidFill>
                  <a:schemeClr val="bg1"/>
                </a:solidFill>
              </a:rPr>
              <a:t>자유로운 분위기</a:t>
            </a:r>
            <a:r>
              <a:rPr lang="ko-KR" altLang="en-US" sz="1400" dirty="0">
                <a:solidFill>
                  <a:schemeClr val="bg1"/>
                </a:solidFill>
              </a:rPr>
              <a:t>일 때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       </a:t>
            </a:r>
            <a:r>
              <a:rPr lang="ko-KR" altLang="en-US" sz="1400" dirty="0">
                <a:solidFill>
                  <a:schemeClr val="bg1"/>
                </a:solidFill>
              </a:rPr>
              <a:t>알바생을 존중한다고 선택할 확률이 높다</a:t>
            </a:r>
            <a:r>
              <a:rPr lang="en-US" altLang="ko-KR" sz="1400" dirty="0">
                <a:solidFill>
                  <a:schemeClr val="bg1"/>
                </a:solidFill>
              </a:rPr>
              <a:t>.(</a:t>
            </a:r>
            <a:r>
              <a:rPr lang="ko-KR" altLang="en-US" sz="1400" dirty="0">
                <a:solidFill>
                  <a:schemeClr val="bg1"/>
                </a:solidFill>
              </a:rPr>
              <a:t>신뢰도 </a:t>
            </a:r>
            <a:r>
              <a:rPr lang="en-US" altLang="ko-KR" sz="1400" dirty="0">
                <a:solidFill>
                  <a:schemeClr val="bg1"/>
                </a:solidFill>
              </a:rPr>
              <a:t>90%</a:t>
            </a:r>
            <a:r>
              <a:rPr lang="ko-KR" altLang="en-US" sz="1400" dirty="0">
                <a:solidFill>
                  <a:schemeClr val="bg1"/>
                </a:solidFill>
              </a:rPr>
              <a:t>이상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</a:rPr>
              <a:t>- </a:t>
            </a:r>
            <a:r>
              <a:rPr lang="ko-KR" altLang="en-US" sz="1400" dirty="0">
                <a:solidFill>
                  <a:srgbClr val="FFC000"/>
                </a:solidFill>
              </a:rPr>
              <a:t>고가형</a:t>
            </a:r>
            <a:r>
              <a:rPr lang="en-US" altLang="ko-KR" sz="1400" dirty="0">
                <a:solidFill>
                  <a:srgbClr val="FFC000"/>
                </a:solidFill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</a:rPr>
              <a:t>저가형 카페 </a:t>
            </a:r>
            <a:r>
              <a:rPr lang="en-US" altLang="ko-KR" sz="1400" dirty="0">
                <a:solidFill>
                  <a:srgbClr val="FFC000"/>
                </a:solidFill>
              </a:rPr>
              <a:t>:</a:t>
            </a:r>
            <a:r>
              <a:rPr lang="ko-KR" altLang="en-US" sz="1400" dirty="0">
                <a:solidFill>
                  <a:srgbClr val="FFC000"/>
                </a:solidFill>
              </a:rPr>
              <a:t> </a:t>
            </a:r>
            <a:r>
              <a:rPr lang="ko-KR" altLang="en-US" sz="1400" u="sng" dirty="0">
                <a:solidFill>
                  <a:schemeClr val="bg1"/>
                </a:solidFill>
              </a:rPr>
              <a:t>사장님</a:t>
            </a:r>
            <a:r>
              <a:rPr lang="ko-KR" altLang="en-US" sz="1400" dirty="0">
                <a:solidFill>
                  <a:schemeClr val="bg1"/>
                </a:solidFill>
              </a:rPr>
              <a:t>이 친절하고 </a:t>
            </a:r>
            <a:r>
              <a:rPr lang="ko-KR" altLang="en-US" sz="1400" dirty="0" err="1">
                <a:solidFill>
                  <a:schemeClr val="bg1"/>
                </a:solidFill>
              </a:rPr>
              <a:t>인정있다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u="sng" dirty="0">
                <a:solidFill>
                  <a:schemeClr val="bg1"/>
                </a:solidFill>
              </a:rPr>
              <a:t>동료</a:t>
            </a:r>
            <a:r>
              <a:rPr lang="ko-KR" altLang="en-US" sz="1400" dirty="0">
                <a:solidFill>
                  <a:schemeClr val="bg1"/>
                </a:solidFill>
              </a:rPr>
              <a:t>가 성실하다 등 선택할 때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      </a:t>
            </a:r>
            <a:r>
              <a:rPr lang="ko-KR" altLang="en-US" sz="1400" dirty="0">
                <a:solidFill>
                  <a:schemeClr val="bg1"/>
                </a:solidFill>
              </a:rPr>
              <a:t>쾌적한 근무환경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알바생을 존중해준다 등을 선택함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         ‘</a:t>
            </a:r>
            <a:r>
              <a:rPr lang="ko-KR" altLang="en-US" sz="1400" dirty="0">
                <a:solidFill>
                  <a:schemeClr val="bg1"/>
                </a:solidFill>
              </a:rPr>
              <a:t>글쎄요</a:t>
            </a:r>
            <a:r>
              <a:rPr lang="en-US" altLang="ko-KR" sz="1400" dirty="0">
                <a:solidFill>
                  <a:schemeClr val="bg1"/>
                </a:solidFill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</a:rPr>
              <a:t> 답변 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고가형은 잔일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업무량이 많을 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저가형은 사장님이 감정적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         </a:t>
            </a:r>
            <a:r>
              <a:rPr lang="ko-KR" altLang="en-US" sz="1400" dirty="0">
                <a:solidFill>
                  <a:schemeClr val="bg1"/>
                </a:solidFill>
              </a:rPr>
              <a:t>잔소리를 할 때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눈치가 보인다고 답할 확률이 높았음</a:t>
            </a:r>
            <a:r>
              <a:rPr lang="en-US" altLang="ko-KR" sz="1400" dirty="0">
                <a:solidFill>
                  <a:schemeClr val="bg1"/>
                </a:solidFill>
              </a:rPr>
              <a:t>.(</a:t>
            </a:r>
            <a:r>
              <a:rPr lang="ko-KR" altLang="en-US" sz="1400" dirty="0">
                <a:solidFill>
                  <a:schemeClr val="bg1"/>
                </a:solidFill>
              </a:rPr>
              <a:t>신뢰도 </a:t>
            </a:r>
            <a:r>
              <a:rPr lang="en-US" altLang="ko-KR" sz="1400" dirty="0">
                <a:solidFill>
                  <a:schemeClr val="bg1"/>
                </a:solidFill>
              </a:rPr>
              <a:t>74% </a:t>
            </a:r>
            <a:r>
              <a:rPr lang="ko-KR" altLang="en-US" sz="1400" dirty="0">
                <a:solidFill>
                  <a:schemeClr val="bg1"/>
                </a:solidFill>
              </a:rPr>
              <a:t>이상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</a:rPr>
              <a:t>- SPA</a:t>
            </a:r>
            <a:r>
              <a:rPr lang="ko-KR" altLang="en-US" sz="1400" dirty="0">
                <a:solidFill>
                  <a:srgbClr val="FFC000"/>
                </a:solidFill>
              </a:rPr>
              <a:t> 의류매장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힘든 일을 함께해주고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친절하다고 답했을 때 근무환경이 쾌적하다고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      </a:t>
            </a:r>
            <a:r>
              <a:rPr lang="ko-KR" altLang="en-US" sz="1400" dirty="0">
                <a:solidFill>
                  <a:schemeClr val="bg1"/>
                </a:solidFill>
              </a:rPr>
              <a:t>선택함</a:t>
            </a:r>
            <a:r>
              <a:rPr lang="en-US" altLang="ko-KR" sz="1400" dirty="0">
                <a:solidFill>
                  <a:schemeClr val="bg1"/>
                </a:solidFill>
              </a:rPr>
              <a:t>. /</a:t>
            </a:r>
            <a:r>
              <a:rPr lang="ko-KR" altLang="en-US" sz="1400" dirty="0">
                <a:solidFill>
                  <a:schemeClr val="bg1"/>
                </a:solidFill>
              </a:rPr>
              <a:t> 여러 이유에서 업무량이 많고 잔일을 한다고 선택함</a:t>
            </a:r>
            <a:r>
              <a:rPr lang="en-US" altLang="ko-KR" sz="1400" dirty="0">
                <a:solidFill>
                  <a:schemeClr val="bg1"/>
                </a:solidFill>
              </a:rPr>
              <a:t>. (</a:t>
            </a:r>
            <a:r>
              <a:rPr lang="ko-KR" altLang="en-US" sz="1400" dirty="0">
                <a:solidFill>
                  <a:schemeClr val="bg1"/>
                </a:solidFill>
              </a:rPr>
              <a:t>신뢰도 </a:t>
            </a:r>
            <a:r>
              <a:rPr lang="en-US" altLang="ko-KR" sz="1400" dirty="0">
                <a:solidFill>
                  <a:schemeClr val="bg1"/>
                </a:solidFill>
              </a:rPr>
              <a:t>88%)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</a:rPr>
              <a:t>- </a:t>
            </a:r>
            <a:r>
              <a:rPr lang="ko-KR" altLang="en-US" sz="1400" dirty="0">
                <a:solidFill>
                  <a:srgbClr val="FFC000"/>
                </a:solidFill>
              </a:rPr>
              <a:t>영화관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</a:rPr>
              <a:t>글쎄요</a:t>
            </a:r>
            <a:r>
              <a:rPr lang="en-US" altLang="ko-KR" sz="1400" dirty="0">
                <a:solidFill>
                  <a:schemeClr val="bg1"/>
                </a:solidFill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</a:rPr>
              <a:t>일 경우 동료가 자주 바뀌고 매니저가 잔소리가 있다고 할 때 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           </a:t>
            </a:r>
            <a:r>
              <a:rPr lang="ko-KR" altLang="en-US" sz="1400" dirty="0">
                <a:solidFill>
                  <a:schemeClr val="bg1"/>
                </a:solidFill>
              </a:rPr>
              <a:t>진상 고객이 있다고 답할 확률이 높음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1C3B1-D24A-0F58-DE7A-FD2B2F430107}"/>
              </a:ext>
            </a:extLst>
          </p:cNvPr>
          <p:cNvSpPr txBox="1"/>
          <p:nvPr/>
        </p:nvSpPr>
        <p:spPr>
          <a:xfrm>
            <a:off x="5176373" y="1931265"/>
            <a:ext cx="639309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- ‘</a:t>
            </a:r>
            <a:r>
              <a:rPr lang="ko-KR" altLang="en-US" sz="1400" dirty="0">
                <a:solidFill>
                  <a:schemeClr val="bg1"/>
                </a:solidFill>
              </a:rPr>
              <a:t>추천한다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 dirty="0">
                <a:solidFill>
                  <a:schemeClr val="bg1"/>
                </a:solidFill>
              </a:rPr>
              <a:t>연관도 </a:t>
            </a:r>
            <a:r>
              <a:rPr lang="en-US" altLang="ko-KR" sz="1400" dirty="0">
                <a:solidFill>
                  <a:schemeClr val="bg1"/>
                </a:solidFill>
              </a:rPr>
              <a:t>&gt; ‘</a:t>
            </a:r>
            <a:r>
              <a:rPr lang="ko-KR" altLang="en-US" sz="1400" dirty="0">
                <a:solidFill>
                  <a:schemeClr val="bg1"/>
                </a:solidFill>
              </a:rPr>
              <a:t>할만하다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 dirty="0">
                <a:solidFill>
                  <a:schemeClr val="bg1"/>
                </a:solidFill>
              </a:rPr>
              <a:t> 연관도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편의점은 타 업종에 비해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</a:rPr>
              <a:t>글쎄요</a:t>
            </a:r>
            <a:r>
              <a:rPr lang="en-US" altLang="ko-KR" sz="1400" dirty="0">
                <a:solidFill>
                  <a:schemeClr val="bg1"/>
                </a:solidFill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</a:rPr>
              <a:t>라고 답한 사람의 선택지 연관도가 심플함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43849-F699-282A-DAC5-F46DD5766F8C}"/>
              </a:ext>
            </a:extLst>
          </p:cNvPr>
          <p:cNvSpPr txBox="1"/>
          <p:nvPr/>
        </p:nvSpPr>
        <p:spPr>
          <a:xfrm>
            <a:off x="611386" y="1034785"/>
            <a:ext cx="478357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어떤 선택지가 가장 추천에 영향을 많이 줄까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A17ED7-CAA4-83A4-E383-A1741D1C2B78}"/>
              </a:ext>
            </a:extLst>
          </p:cNvPr>
          <p:cNvSpPr/>
          <p:nvPr/>
        </p:nvSpPr>
        <p:spPr>
          <a:xfrm>
            <a:off x="426721" y="1207425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F1A4B-EA9D-2568-3E0F-8A65215C72B4}"/>
              </a:ext>
            </a:extLst>
          </p:cNvPr>
          <p:cNvSpPr txBox="1"/>
          <p:nvPr/>
        </p:nvSpPr>
        <p:spPr>
          <a:xfrm>
            <a:off x="192378" y="224428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 </a:t>
            </a:r>
            <a:r>
              <a:rPr lang="ko-KR" altLang="en-US" sz="3600" b="1" dirty="0">
                <a:solidFill>
                  <a:schemeClr val="bg1"/>
                </a:solidFill>
              </a:rPr>
              <a:t>회귀분석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255317-6DDC-1D13-27FB-1EFCB46BC168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08CAB-FD2B-929C-2C10-047A890B3A15}"/>
              </a:ext>
            </a:extLst>
          </p:cNvPr>
          <p:cNvSpPr txBox="1"/>
          <p:nvPr/>
        </p:nvSpPr>
        <p:spPr>
          <a:xfrm>
            <a:off x="662205" y="1783862"/>
            <a:ext cx="20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데이터 처리 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58B9B19F-8975-AEC2-B56A-82B60CCA67CF}"/>
              </a:ext>
            </a:extLst>
          </p:cNvPr>
          <p:cNvSpPr/>
          <p:nvPr/>
        </p:nvSpPr>
        <p:spPr>
          <a:xfrm>
            <a:off x="473262" y="1757942"/>
            <a:ext cx="4948813" cy="1235697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68D8E-3E14-D96B-1E90-DB089A9D7660}"/>
              </a:ext>
            </a:extLst>
          </p:cNvPr>
          <p:cNvSpPr txBox="1"/>
          <p:nvPr/>
        </p:nvSpPr>
        <p:spPr>
          <a:xfrm>
            <a:off x="900010" y="2200760"/>
            <a:ext cx="451758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종속 변수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추천한다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글쎄요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독립 변수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질문에 대한 더미변수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급여관련 항목 외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6" name="그림 15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24ECA628-3521-703B-2454-76454FCB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10"/>
          <a:stretch/>
        </p:blipFill>
        <p:spPr>
          <a:xfrm>
            <a:off x="611386" y="3835698"/>
            <a:ext cx="2712583" cy="2820429"/>
          </a:xfrm>
          <a:prstGeom prst="rect">
            <a:avLst/>
          </a:prstGeom>
        </p:spPr>
      </p:pic>
      <p:pic>
        <p:nvPicPr>
          <p:cNvPr id="17" name="그림 16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21F7E047-310B-0822-EB29-B432B1F5E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52"/>
          <a:stretch/>
        </p:blipFill>
        <p:spPr>
          <a:xfrm>
            <a:off x="3612593" y="3835698"/>
            <a:ext cx="2712583" cy="2825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29A102-DA6F-7143-918F-CCEDBFFEA6BD}"/>
              </a:ext>
            </a:extLst>
          </p:cNvPr>
          <p:cNvSpPr txBox="1"/>
          <p:nvPr/>
        </p:nvSpPr>
        <p:spPr>
          <a:xfrm>
            <a:off x="519054" y="3340628"/>
            <a:ext cx="432041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&lt; </a:t>
            </a:r>
            <a:r>
              <a:rPr lang="ko-KR" altLang="en-US" sz="1400" dirty="0">
                <a:solidFill>
                  <a:schemeClr val="bg1"/>
                </a:solidFill>
              </a:rPr>
              <a:t>편의점 </a:t>
            </a:r>
            <a:r>
              <a:rPr lang="en-US" altLang="ko-KR" sz="1400" dirty="0">
                <a:solidFill>
                  <a:schemeClr val="bg1"/>
                </a:solidFill>
              </a:rPr>
              <a:t>odds </a:t>
            </a:r>
            <a:r>
              <a:rPr lang="ko-KR" altLang="en-US" sz="1400" dirty="0">
                <a:solidFill>
                  <a:schemeClr val="bg1"/>
                </a:solidFill>
              </a:rPr>
              <a:t>내림차순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왼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상위 값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 오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하위 값</a:t>
            </a:r>
            <a:r>
              <a:rPr lang="en-US" altLang="ko-KR" sz="1400" dirty="0">
                <a:solidFill>
                  <a:schemeClr val="bg1"/>
                </a:solidFill>
              </a:rPr>
              <a:t>)&gt;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F0E141-F1BA-CFB2-460D-3B7BFBC4B982}"/>
              </a:ext>
            </a:extLst>
          </p:cNvPr>
          <p:cNvCxnSpPr>
            <a:cxnSpLocks/>
          </p:cNvCxnSpPr>
          <p:nvPr/>
        </p:nvCxnSpPr>
        <p:spPr>
          <a:xfrm>
            <a:off x="5984240" y="2122416"/>
            <a:ext cx="65024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516E70-6D1B-7D38-67C2-F5D4DA4FEE1C}"/>
              </a:ext>
            </a:extLst>
          </p:cNvPr>
          <p:cNvSpPr txBox="1"/>
          <p:nvPr/>
        </p:nvSpPr>
        <p:spPr>
          <a:xfrm>
            <a:off x="7140653" y="1757942"/>
            <a:ext cx="138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결과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E785F-18BD-1339-63E6-9F8876232063}"/>
              </a:ext>
            </a:extLst>
          </p:cNvPr>
          <p:cNvSpPr txBox="1"/>
          <p:nvPr/>
        </p:nvSpPr>
        <p:spPr>
          <a:xfrm>
            <a:off x="7298247" y="2200130"/>
            <a:ext cx="3624710" cy="434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C000"/>
                </a:solidFill>
              </a:rPr>
              <a:t>편의점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알바생을 존중해줘요</a:t>
            </a:r>
            <a:r>
              <a:rPr lang="en-US" altLang="ko-KR" sz="1400" dirty="0">
                <a:solidFill>
                  <a:schemeClr val="bg1"/>
                </a:solidFill>
              </a:rPr>
              <a:t>(3.9)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급여일</a:t>
            </a:r>
            <a:r>
              <a:rPr lang="en-US" altLang="ko-KR" sz="1400" dirty="0">
                <a:solidFill>
                  <a:schemeClr val="bg1"/>
                </a:solidFill>
              </a:rPr>
              <a:t> ‘</a:t>
            </a:r>
            <a:r>
              <a:rPr lang="ko-KR" altLang="en-US" sz="1400" dirty="0">
                <a:solidFill>
                  <a:schemeClr val="bg1"/>
                </a:solidFill>
              </a:rPr>
              <a:t>제때 나와요</a:t>
            </a:r>
            <a:r>
              <a:rPr lang="en-US" altLang="ko-KR" sz="1400" dirty="0">
                <a:solidFill>
                  <a:schemeClr val="bg1"/>
                </a:solidFill>
              </a:rPr>
              <a:t>‘ (3.4)</a:t>
            </a:r>
          </a:p>
          <a:p>
            <a:pPr lvl="2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C000"/>
                </a:solidFill>
              </a:rPr>
              <a:t>고가형 카페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근무환경 쾌적해요</a:t>
            </a:r>
            <a:r>
              <a:rPr lang="en-US" altLang="ko-KR" sz="1400" dirty="0">
                <a:solidFill>
                  <a:schemeClr val="bg1"/>
                </a:solidFill>
              </a:rPr>
              <a:t>(3.6)</a:t>
            </a: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유쾌하고 즐거워요</a:t>
            </a:r>
            <a:r>
              <a:rPr lang="en-US" altLang="ko-KR" sz="1400" dirty="0">
                <a:solidFill>
                  <a:schemeClr val="bg1"/>
                </a:solidFill>
              </a:rPr>
              <a:t>(3.1)</a:t>
            </a:r>
          </a:p>
          <a:p>
            <a:pPr lvl="3"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C000"/>
                </a:solidFill>
              </a:rPr>
              <a:t>저가형 카페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알바생을 존중해줘요</a:t>
            </a:r>
            <a:r>
              <a:rPr lang="en-US" altLang="ko-KR" sz="1400" dirty="0">
                <a:solidFill>
                  <a:schemeClr val="bg1"/>
                </a:solidFill>
              </a:rPr>
              <a:t>(3.8)</a:t>
            </a: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친절하고 </a:t>
            </a:r>
            <a:r>
              <a:rPr lang="ko-KR" altLang="en-US" sz="1400" dirty="0" err="1">
                <a:solidFill>
                  <a:schemeClr val="bg1"/>
                </a:solidFill>
              </a:rPr>
              <a:t>인정있어요</a:t>
            </a:r>
            <a:r>
              <a:rPr lang="en-US" altLang="ko-KR" sz="1400" dirty="0">
                <a:solidFill>
                  <a:schemeClr val="bg1"/>
                </a:solidFill>
              </a:rPr>
              <a:t>(2.8)</a:t>
            </a:r>
          </a:p>
          <a:p>
            <a:pPr lvl="3"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FFC000"/>
                </a:solidFill>
              </a:rPr>
              <a:t>SPA</a:t>
            </a:r>
            <a:r>
              <a:rPr lang="ko-KR" altLang="en-US" sz="1400" dirty="0">
                <a:solidFill>
                  <a:srgbClr val="FFC000"/>
                </a:solidFill>
              </a:rPr>
              <a:t>브랜드</a:t>
            </a:r>
            <a:r>
              <a:rPr lang="en-US" altLang="ko-KR" sz="1400" dirty="0">
                <a:solidFill>
                  <a:srgbClr val="FFC000"/>
                </a:solidFill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</a:rPr>
              <a:t>초보자도 금방 </a:t>
            </a:r>
            <a:r>
              <a:rPr lang="ko-KR" altLang="en-US" sz="1400" dirty="0" err="1">
                <a:solidFill>
                  <a:schemeClr val="bg1"/>
                </a:solidFill>
              </a:rPr>
              <a:t>배워요</a:t>
            </a:r>
            <a:r>
              <a:rPr lang="en-US" altLang="ko-KR" sz="1400" dirty="0">
                <a:solidFill>
                  <a:schemeClr val="bg1"/>
                </a:solidFill>
              </a:rPr>
              <a:t>(3.1)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</a:rPr>
              <a:t>알바생을 존중해줘요</a:t>
            </a:r>
            <a:r>
              <a:rPr lang="en-US" altLang="ko-KR" sz="1400" dirty="0">
                <a:solidFill>
                  <a:schemeClr val="bg1"/>
                </a:solidFill>
              </a:rPr>
              <a:t>(2.5)</a:t>
            </a:r>
          </a:p>
          <a:p>
            <a:pPr lvl="2"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C000"/>
                </a:solidFill>
              </a:rPr>
              <a:t>영화관 </a:t>
            </a:r>
            <a:r>
              <a:rPr lang="en-US" altLang="ko-KR" sz="1400" dirty="0">
                <a:solidFill>
                  <a:srgbClr val="FFC000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근무환경 쾌적해요</a:t>
            </a:r>
            <a:r>
              <a:rPr lang="en-US" altLang="ko-KR" sz="1400" dirty="0">
                <a:solidFill>
                  <a:schemeClr val="bg1"/>
                </a:solidFill>
              </a:rPr>
              <a:t>(3.7)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유쾌하고 즐거워요</a:t>
            </a:r>
            <a:r>
              <a:rPr lang="en-US" altLang="ko-KR" sz="1400" dirty="0">
                <a:solidFill>
                  <a:schemeClr val="bg1"/>
                </a:solidFill>
              </a:rPr>
              <a:t>(3.0)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AB8A4C-93CE-D24C-1341-FD0D5CBEAAEA}"/>
                  </a:ext>
                </a:extLst>
              </p:cNvPr>
              <p:cNvSpPr txBox="1"/>
              <p:nvPr/>
            </p:nvSpPr>
            <p:spPr>
              <a:xfrm>
                <a:off x="5581222" y="2243602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600" dirty="0">
                    <a:solidFill>
                      <a:srgbClr val="FFC000"/>
                    </a:solidFill>
                  </a:rPr>
                  <a:t>지스틱 회귀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AB8A4C-93CE-D24C-1341-FD0D5CBE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22" y="2243602"/>
                <a:ext cx="1487908" cy="338554"/>
              </a:xfrm>
              <a:prstGeom prst="rect">
                <a:avLst/>
              </a:prstGeom>
              <a:blipFill>
                <a:blip r:embed="rId3"/>
                <a:stretch>
                  <a:fillRect t="-5357" r="-820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50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7FC09-63CD-D7DF-3C6C-111CF632958B}"/>
              </a:ext>
            </a:extLst>
          </p:cNvPr>
          <p:cNvSpPr txBox="1"/>
          <p:nvPr/>
        </p:nvSpPr>
        <p:spPr>
          <a:xfrm>
            <a:off x="192378" y="224428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| </a:t>
            </a:r>
            <a:r>
              <a:rPr lang="ko-KR" altLang="en-US" sz="3600" b="1" dirty="0">
                <a:solidFill>
                  <a:schemeClr val="bg1"/>
                </a:solidFill>
              </a:rPr>
              <a:t>아이디어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AFF180-939D-577B-A2D7-B0BA63F78C26}"/>
              </a:ext>
            </a:extLst>
          </p:cNvPr>
          <p:cNvSpPr/>
          <p:nvPr/>
        </p:nvSpPr>
        <p:spPr>
          <a:xfrm>
            <a:off x="284480" y="264160"/>
            <a:ext cx="142240" cy="56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27E15-7D14-9B90-EE5D-613E9CD7BBFD}"/>
              </a:ext>
            </a:extLst>
          </p:cNvPr>
          <p:cNvSpPr txBox="1"/>
          <p:nvPr/>
        </p:nvSpPr>
        <p:spPr>
          <a:xfrm>
            <a:off x="6009946" y="1126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알바생에게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179265-0D98-E599-6D32-2A94A3676309}"/>
              </a:ext>
            </a:extLst>
          </p:cNvPr>
          <p:cNvSpPr/>
          <p:nvPr/>
        </p:nvSpPr>
        <p:spPr>
          <a:xfrm>
            <a:off x="5825280" y="1228236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3821B-9399-5227-923B-8D60A41FA51B}"/>
              </a:ext>
            </a:extLst>
          </p:cNvPr>
          <p:cNvSpPr txBox="1"/>
          <p:nvPr/>
        </p:nvSpPr>
        <p:spPr>
          <a:xfrm>
            <a:off x="6096000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사장님에게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ABA1E-D8FD-22CF-1BAA-D6C0E37EAF53}"/>
              </a:ext>
            </a:extLst>
          </p:cNvPr>
          <p:cNvSpPr/>
          <p:nvPr/>
        </p:nvSpPr>
        <p:spPr>
          <a:xfrm>
            <a:off x="5911334" y="3530520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4170A-DE7E-F103-4275-C1B463624825}"/>
              </a:ext>
            </a:extLst>
          </p:cNvPr>
          <p:cNvSpPr txBox="1"/>
          <p:nvPr/>
        </p:nvSpPr>
        <p:spPr>
          <a:xfrm>
            <a:off x="5911334" y="1577747"/>
            <a:ext cx="5064207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사람</a:t>
            </a:r>
            <a:r>
              <a:rPr lang="en-US" altLang="ko-KR" sz="1600" dirty="0">
                <a:solidFill>
                  <a:schemeClr val="bg1"/>
                </a:solidFill>
              </a:rPr>
              <a:t>? (</a:t>
            </a:r>
            <a:r>
              <a:rPr lang="ko-KR" altLang="en-US" sz="1600" dirty="0">
                <a:solidFill>
                  <a:schemeClr val="bg1"/>
                </a:solidFill>
              </a:rPr>
              <a:t>저가형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고가형 카페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ko-KR" altLang="en-US" sz="1600" dirty="0">
                <a:solidFill>
                  <a:schemeClr val="bg1"/>
                </a:solidFill>
              </a:rPr>
              <a:t>편의점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잔업</a:t>
            </a:r>
            <a:r>
              <a:rPr lang="en-US" altLang="ko-KR" sz="1600" dirty="0">
                <a:solidFill>
                  <a:schemeClr val="bg1"/>
                </a:solidFill>
              </a:rPr>
              <a:t>? (</a:t>
            </a:r>
            <a:r>
              <a:rPr lang="ko-KR" altLang="en-US" sz="1600" dirty="0">
                <a:solidFill>
                  <a:schemeClr val="bg1"/>
                </a:solidFill>
              </a:rPr>
              <a:t>편의점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저가형 카페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ko-KR" altLang="en-US" sz="1600" dirty="0">
                <a:solidFill>
                  <a:schemeClr val="bg1"/>
                </a:solidFill>
              </a:rPr>
              <a:t>고가형 카페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의류매장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규모</a:t>
            </a:r>
            <a:r>
              <a:rPr lang="en-US" altLang="ko-KR" sz="1600" dirty="0">
                <a:solidFill>
                  <a:schemeClr val="bg1"/>
                </a:solidFill>
              </a:rPr>
              <a:t>? (</a:t>
            </a:r>
            <a:r>
              <a:rPr lang="ko-KR" altLang="en-US" sz="1600" dirty="0">
                <a:solidFill>
                  <a:schemeClr val="bg1"/>
                </a:solidFill>
              </a:rPr>
              <a:t>편의점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저가형 카페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ko-KR" altLang="en-US" sz="1600" dirty="0">
                <a:solidFill>
                  <a:schemeClr val="bg1"/>
                </a:solidFill>
              </a:rPr>
              <a:t>의류매장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영화관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복지</a:t>
            </a:r>
            <a:r>
              <a:rPr lang="en-US" altLang="ko-KR" sz="1600" dirty="0">
                <a:solidFill>
                  <a:schemeClr val="bg1"/>
                </a:solidFill>
              </a:rPr>
              <a:t>? (</a:t>
            </a:r>
            <a:r>
              <a:rPr lang="ko-KR" altLang="en-US" sz="1600" dirty="0">
                <a:solidFill>
                  <a:schemeClr val="bg1"/>
                </a:solidFill>
              </a:rPr>
              <a:t>편의점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ko-KR" altLang="en-US" sz="1600" dirty="0">
                <a:solidFill>
                  <a:schemeClr val="bg1"/>
                </a:solidFill>
              </a:rPr>
              <a:t>영화관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BBFEF-E28C-2619-5CB5-CD273756B26B}"/>
              </a:ext>
            </a:extLst>
          </p:cNvPr>
          <p:cNvSpPr txBox="1"/>
          <p:nvPr/>
        </p:nvSpPr>
        <p:spPr>
          <a:xfrm>
            <a:off x="5911334" y="3899852"/>
            <a:ext cx="59559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편의점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알바생을 존중하는 분위기를 만들고 싶다면</a:t>
            </a:r>
            <a:r>
              <a:rPr lang="en-US" altLang="ko-KR" sz="1600" dirty="0">
                <a:solidFill>
                  <a:schemeClr val="bg1"/>
                </a:solidFill>
              </a:rPr>
              <a:t>? 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ko-KR" altLang="en-US" sz="1600" dirty="0">
                <a:solidFill>
                  <a:schemeClr val="bg1"/>
                </a:solidFill>
              </a:rPr>
              <a:t>동료에 대한 것보다는 </a:t>
            </a:r>
            <a:r>
              <a:rPr lang="ko-KR" altLang="en-US" sz="1600" u="sng" dirty="0">
                <a:solidFill>
                  <a:schemeClr val="bg1"/>
                </a:solidFill>
              </a:rPr>
              <a:t>개인의 시간이나 자율성 </a:t>
            </a:r>
            <a:r>
              <a:rPr lang="ko-KR" altLang="en-US" sz="1600" dirty="0">
                <a:solidFill>
                  <a:schemeClr val="bg1"/>
                </a:solidFill>
              </a:rPr>
              <a:t>만족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카페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일 자체는 배우기 쉬우나 동료들과 협업이 중요하니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ko-KR" altLang="en-US" sz="1600" u="sng" dirty="0">
                <a:solidFill>
                  <a:schemeClr val="bg1"/>
                </a:solidFill>
              </a:rPr>
              <a:t>친절한 동료를 양성</a:t>
            </a:r>
            <a:r>
              <a:rPr lang="ko-KR" altLang="en-US" sz="1600" dirty="0">
                <a:solidFill>
                  <a:schemeClr val="bg1"/>
                </a:solidFill>
              </a:rPr>
              <a:t>하는 것이 중요</a:t>
            </a:r>
            <a:r>
              <a:rPr lang="en-US" altLang="ko-KR" sz="1600" dirty="0">
                <a:solidFill>
                  <a:schemeClr val="bg1"/>
                </a:solidFill>
              </a:rPr>
              <a:t>!</a:t>
            </a: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SPA </a:t>
            </a:r>
            <a:r>
              <a:rPr lang="ko-KR" altLang="en-US" sz="1600" dirty="0">
                <a:solidFill>
                  <a:schemeClr val="bg1"/>
                </a:solidFill>
              </a:rPr>
              <a:t>의류매장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높은 업무강도를 이겨낼 수 있도록 </a:t>
            </a:r>
            <a:r>
              <a:rPr lang="ko-KR" altLang="en-US" sz="1600" u="sng" dirty="0">
                <a:solidFill>
                  <a:schemeClr val="bg1"/>
                </a:solidFill>
              </a:rPr>
              <a:t>팀워크를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ko-KR" altLang="en-US" sz="1600" dirty="0">
                <a:solidFill>
                  <a:schemeClr val="bg1"/>
                </a:solidFill>
              </a:rPr>
              <a:t>만들어 갈 수 있는 분위기를 주도하는 것이 관건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영화관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u="sng" dirty="0">
                <a:solidFill>
                  <a:schemeClr val="bg1"/>
                </a:solidFill>
              </a:rPr>
              <a:t>지점마다 고객 특성이 다른 것으로 예상</a:t>
            </a:r>
            <a:r>
              <a:rPr lang="ko-KR" altLang="en-US" sz="1600" dirty="0">
                <a:solidFill>
                  <a:schemeClr val="bg1"/>
                </a:solidFill>
              </a:rPr>
              <a:t>되니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ko-KR" altLang="en-US" sz="1600" dirty="0">
                <a:solidFill>
                  <a:schemeClr val="bg1"/>
                </a:solidFill>
              </a:rPr>
              <a:t> 진상고객을 잘 대처한다면 추천비율이 높아질 것</a:t>
            </a:r>
            <a:r>
              <a:rPr lang="en-US" altLang="ko-KR" sz="1600" dirty="0">
                <a:solidFill>
                  <a:schemeClr val="bg1"/>
                </a:solidFill>
              </a:rPr>
              <a:t>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46615-9975-989D-1704-A7F5927513E6}"/>
              </a:ext>
            </a:extLst>
          </p:cNvPr>
          <p:cNvSpPr txBox="1"/>
          <p:nvPr/>
        </p:nvSpPr>
        <p:spPr>
          <a:xfrm>
            <a:off x="611386" y="11267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시각화 제안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ABD125-E9C6-FDD7-793A-BC0C7401D7C1}"/>
              </a:ext>
            </a:extLst>
          </p:cNvPr>
          <p:cNvSpPr/>
          <p:nvPr/>
        </p:nvSpPr>
        <p:spPr>
          <a:xfrm>
            <a:off x="426720" y="1228236"/>
            <a:ext cx="184666" cy="184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7B588EB7-85C7-1710-AA4D-D359DEA0C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6"/>
          <a:stretch/>
        </p:blipFill>
        <p:spPr>
          <a:xfrm>
            <a:off x="519053" y="1577748"/>
            <a:ext cx="5064207" cy="28308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E4D7AD1-DB77-C197-B935-B320F5D9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40" y="2682521"/>
            <a:ext cx="2853720" cy="16959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693B71D-44AC-DC2C-2E26-DA8BFFD6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20" y="1577747"/>
            <a:ext cx="533740" cy="6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875</Words>
  <Application>Microsoft Office PowerPoint</Application>
  <PresentationFormat>와이드스크린</PresentationFormat>
  <Paragraphs>140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수영 김</dc:creator>
  <cp:lastModifiedBy>수영 김</cp:lastModifiedBy>
  <cp:revision>11</cp:revision>
  <dcterms:created xsi:type="dcterms:W3CDTF">2024-04-22T17:26:39Z</dcterms:created>
  <dcterms:modified xsi:type="dcterms:W3CDTF">2024-04-28T19:52:32Z</dcterms:modified>
</cp:coreProperties>
</file>