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jrriw8B4NxmgmtUiLMquWFeZ+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CBBC82-A963-4224-A276-714E45256183}">
  <a:tblStyle styleId="{88CBBC82-A963-4224-A276-714E4525618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각각의 독립변수(feature)들 = ‘최대인원수, 가격,... image_Casual, review_Classic…등등’ 이 종속변수(label)=’평점’에 유의미하게 영향을 미치는지 확인하기 위해 다중회귀분석을 한거고,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여기서는 , R-squared값과 각 종속변수의 p&gt;ItI = (p-value값)을 보면 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00"/>
              <a:t>&lt;개념&gt;.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R-squared는 </a:t>
            </a:r>
            <a:r>
              <a:rPr b="1" lang="ko-KR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독립변수가 종속변수를 얼마나 잘 설명하는 지</a:t>
            </a:r>
            <a:r>
              <a:rPr lang="ko-KR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를 나타냅니다. R-squared는 0과 1 사이 값을 가집니다. 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R-squared 는 클수록 좋습니다. 즉 </a:t>
            </a:r>
            <a:r>
              <a:rPr b="1" lang="ko-KR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1에 가까울수록 독립변수가 종속변수를 잘 설명할 수 있다</a:t>
            </a:r>
            <a:r>
              <a:rPr lang="ko-KR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는 뜻입니다.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&gt;&gt;&gt; 우리의 결과값을 해석해보면, ‘모든’ 독립변수가, 종속변수(평점)에 유의미하게 영향을 미치지 못해서 R-Squred는 낮게 나온 것이고,  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&gt;&gt;오른쪽 표 아래 빨간줄 부분 =  p-value값이 0.05보다 낮은 독립변수들만이 종속변수(평점)에 유의미하게 영향을 미친다는 것을 알 수 있다.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&gt;&gt; 즉, 모든 요소(독립변수)가 평점에 유의미하게 영향을 미치진 못하지만, 특정 몇몇 독립변수들은 평점(종속변수)에 유의미 하게 영향을 미치는 것을 볼 수 있다.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라고 설명하면 됨!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PR(&gt;F) 를 p-value(</a:t>
            </a:r>
            <a:r>
              <a:rPr lang="ko-KR" sz="1200">
                <a:solidFill>
                  <a:srgbClr val="202124"/>
                </a:solidFill>
                <a:highlight>
                  <a:srgbClr val="FFFFFF"/>
                </a:highlight>
              </a:rPr>
              <a:t> Probability-value의 줄임말로 </a:t>
            </a:r>
            <a:r>
              <a:rPr b="1" lang="ko-KR" sz="1200">
                <a:solidFill>
                  <a:srgbClr val="202124"/>
                </a:solidFill>
                <a:highlight>
                  <a:srgbClr val="FFFFFF"/>
                </a:highlight>
              </a:rPr>
              <a:t>확률 값</a:t>
            </a:r>
            <a:r>
              <a:rPr lang="ko-KR" sz="1200">
                <a:solidFill>
                  <a:srgbClr val="202124"/>
                </a:solidFill>
                <a:highlight>
                  <a:srgbClr val="FFFFFF"/>
                </a:highlight>
              </a:rPr>
              <a:t>을 뜻하며 어떤 사건이 우연히 발생할 확률)라고 보면 됨.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rgbClr val="202124"/>
                </a:solidFill>
                <a:highlight>
                  <a:srgbClr val="FFFFFF"/>
                </a:highlight>
              </a:rPr>
              <a:t>p-value가 0.05보다 작으면 우연히 일어날 확률이 그만큼 적은것이기 때문에 유의미하다고 하는거!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E2E2E2"/>
                </a:highlight>
              </a:rPr>
              <a:t>T-test = </a:t>
            </a:r>
            <a:endParaRPr b="1" sz="1200">
              <a:solidFill>
                <a:schemeClr val="dk1"/>
              </a:solidFill>
              <a:highlight>
                <a:srgbClr val="E2E2E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E2E2E2"/>
                </a:highlight>
              </a:rPr>
              <a:t>- 독립된 두 집단 (또는 대응표본t검정의 경우에는 한 집단)의 평균 차이가 있는지를 검사하는 방법이다.</a:t>
            </a:r>
            <a:endParaRPr b="1" sz="1200">
              <a:solidFill>
                <a:schemeClr val="dk1"/>
              </a:solidFill>
              <a:highlight>
                <a:srgbClr val="E2E2E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E2E2E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E2E2E2"/>
                </a:highlight>
              </a:rPr>
              <a:t>&gt;&gt;오른쪽 위의 결과값은 각 그룹에 대한 평점평균값이고,</a:t>
            </a:r>
            <a:endParaRPr b="1" sz="1200">
              <a:solidFill>
                <a:schemeClr val="dk1"/>
              </a:solidFill>
              <a:highlight>
                <a:srgbClr val="E2E2E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E2E2E2"/>
                </a:highlight>
              </a:rPr>
              <a:t>아래값은 Image/Review/Text 예측값이 모두 같은것(A group)과, 모두 같지 않은것(E group)간의 평점평균차이가 유의미한지 본거!</a:t>
            </a:r>
            <a:endParaRPr b="1" sz="1200">
              <a:solidFill>
                <a:schemeClr val="dk1"/>
              </a:solidFill>
              <a:highlight>
                <a:srgbClr val="E2E2E2"/>
              </a:highlight>
            </a:endParaRPr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4918b292c_0_1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1a4918b292c_0_1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4918b292c_0_85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a4918b292c_0_85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4918b292c_0_168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1a4918b292c_0_168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20775" y="2505675"/>
            <a:ext cx="1120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3600"/>
              <a:buFont typeface="Malgun Gothic"/>
              <a:buNone/>
            </a:pPr>
            <a:r>
              <a:rPr b="1" i="0" lang="ko-KR" sz="36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이미지와 텍스트를 활용한 에어비앤비 스타일 분석</a:t>
            </a:r>
            <a:endParaRPr b="1" i="0" sz="36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3600"/>
              <a:buFont typeface="Malgun Gothic"/>
              <a:buNone/>
            </a:pPr>
            <a:r>
              <a:rPr b="1" i="0" lang="ko-KR" sz="36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(평점 기준)</a:t>
            </a:r>
            <a:endParaRPr b="1" i="0" sz="36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47547" y="6407556"/>
            <a:ext cx="47444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Malgun Gothic"/>
              <a:buNone/>
            </a:pPr>
            <a:r>
              <a:rPr b="1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손지석 남보라 이소강 임수빈 박강우</a:t>
            </a:r>
            <a:endParaRPr b="1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 - 일반</a:t>
            </a:r>
            <a:endParaRPr b="1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842165" y="6511913"/>
            <a:ext cx="11299306" cy="270276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248830" y="1280131"/>
            <a:ext cx="109218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리뷰의 수 100개 미만인 숙소 제거 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제거 후 2514개의 숙소에 대해 51,823개의 Dataset에서 내부사진 수집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중복으로 올라온 숙소 제거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 내부 사진이 아닌 외부 사진으로 올린 숙소 제거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 10개 미만 숙소 제거  → 총 17,300개 Image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Deep Learning Model(VGG16-Place365)을 통해 Image Data 학습 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b="0" i="0" lang="ko-KR" sz="12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(Stochastic Detection of Interior Design Styles Using a Deep-Learning Model for Reference Images – Kim J.s)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Text, Review에서 대표 Topic 추출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ANOVA, Multiple Linear Regression, T-Test 분석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p11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결과 - 일반 </a:t>
            </a:r>
            <a:endParaRPr b="1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842165" y="6511913"/>
            <a:ext cx="11299306" cy="270276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163" y="1743060"/>
            <a:ext cx="4793526" cy="163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580" y="3872707"/>
            <a:ext cx="4889990" cy="1687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 txBox="1"/>
          <p:nvPr/>
        </p:nvSpPr>
        <p:spPr>
          <a:xfrm>
            <a:off x="411059" y="1232414"/>
            <a:ext cx="4793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VGG16-Place365 Deep Learning 학습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1915" y="1232414"/>
            <a:ext cx="3114286" cy="471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15914" y="1196933"/>
            <a:ext cx="3325557" cy="4685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12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결과  - 일반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842165" y="6511913"/>
            <a:ext cx="11299306" cy="270276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434325" y="1232425"/>
            <a:ext cx="440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Multiple Linear Regression 분석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434323" y="2189185"/>
            <a:ext cx="789897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R-squared → 0.082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Review - Casual → 0.004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Review - Natural → 0.015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Text - Natural → 0.011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→  R-squared 값은 낮지만 스타일과 Review,Text 간의 유의미한 값 존재</a:t>
            </a:r>
            <a:endParaRPr b="0" i="0" sz="18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4" name="Google Shape;224;p14"/>
          <p:cNvCxnSpPr/>
          <p:nvPr/>
        </p:nvCxnSpPr>
        <p:spPr>
          <a:xfrm>
            <a:off x="10922466" y="5796793"/>
            <a:ext cx="570451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5" name="Google Shape;2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9963" y="1061206"/>
            <a:ext cx="3454847" cy="5268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4"/>
          <p:cNvCxnSpPr/>
          <p:nvPr/>
        </p:nvCxnSpPr>
        <p:spPr>
          <a:xfrm>
            <a:off x="10538744" y="5638800"/>
            <a:ext cx="241884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14"/>
          <p:cNvCxnSpPr/>
          <p:nvPr/>
        </p:nvCxnSpPr>
        <p:spPr>
          <a:xfrm>
            <a:off x="10531753" y="5036190"/>
            <a:ext cx="241884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14"/>
          <p:cNvCxnSpPr/>
          <p:nvPr/>
        </p:nvCxnSpPr>
        <p:spPr>
          <a:xfrm>
            <a:off x="10531753" y="4574795"/>
            <a:ext cx="241884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14"/>
          <p:cNvCxnSpPr/>
          <p:nvPr/>
        </p:nvCxnSpPr>
        <p:spPr>
          <a:xfrm>
            <a:off x="11136638" y="1220419"/>
            <a:ext cx="241884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0" name="Google Shape;230;p14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결과  - 일반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842165" y="6511913"/>
            <a:ext cx="11299306" cy="270276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604007" y="1232414"/>
            <a:ext cx="4236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ANOVA 분석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842165" y="5478011"/>
            <a:ext cx="84360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 PR(&gt;F)가 0.0008로 0.05보다 작으므로 유의미 함.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413" y="1402482"/>
            <a:ext cx="5295900" cy="374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15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15"/>
          <p:cNvSpPr txBox="1"/>
          <p:nvPr/>
        </p:nvSpPr>
        <p:spPr>
          <a:xfrm>
            <a:off x="545284" y="1887523"/>
            <a:ext cx="5469600" cy="2585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27" l="-888" r="0" t="-14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결과  - 일반</a:t>
            </a:r>
            <a:endParaRPr b="1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842165" y="6511913"/>
            <a:ext cx="11299306" cy="270276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604007" y="1232414"/>
            <a:ext cx="42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T-Test 분석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9064" y="2993968"/>
            <a:ext cx="5781675" cy="13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0325" y="1431947"/>
            <a:ext cx="5781675" cy="1615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17"/>
          <p:cNvCxnSpPr/>
          <p:nvPr/>
        </p:nvCxnSpPr>
        <p:spPr>
          <a:xfrm>
            <a:off x="10412909" y="4162338"/>
            <a:ext cx="1658849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17"/>
          <p:cNvSpPr txBox="1"/>
          <p:nvPr/>
        </p:nvSpPr>
        <p:spPr>
          <a:xfrm>
            <a:off x="1488119" y="5256094"/>
            <a:ext cx="96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 평점의 평균으로 T-Test 분석 결과 P-value가 0.001로 0.05보다 작으므로 유의미 함.</a:t>
            </a:r>
            <a:endParaRPr b="0" i="0" sz="18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545284" y="1887523"/>
            <a:ext cx="5469622" cy="258532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27" l="-888" r="0" t="-14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17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 - Plus</a:t>
            </a:r>
            <a:endParaRPr b="1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842165" y="6511913"/>
            <a:ext cx="11299306" cy="270276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545284" y="1630030"/>
            <a:ext cx="11483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리뷰의 수 100개 미만인 숙소 제거 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제거 후 2808개의 숙소에 대해 86,767개의 Dataset에서 내부사진 수집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중복으로 올라온 숙소 제거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 내부 사진이 아닌 외부 사진으로 올린 숙소 제거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 10개 미만 숙소 제거  → 총 28,080개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Deep Learning Model(VGG16-Place365)을 통해 Image Data 학습 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b="0" i="0" lang="ko-KR" sz="12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(Stochastic Detection of Interior Design Styles Using a Deep-Learning Model for Reference Images – Kim J.s)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ANOVA, T-Test 분석</a:t>
            </a:r>
            <a:endParaRPr b="0" i="0" sz="16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2" name="Google Shape;262;p18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결과  - Plus </a:t>
            </a:r>
            <a:endParaRPr b="1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842165" y="6511913"/>
            <a:ext cx="11299306" cy="270276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281332" y="1776272"/>
            <a:ext cx="6027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Noto Sans"/>
              <a:buChar char="✔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ANOVA 분석 결과 PR(&gt;F) 값은 0.302106 으로 유의미 하게 나오지 않음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Noto Sans"/>
              <a:buChar char="✔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T-Test 분석 결과 또한 P-Value 값은 0.717로 유의미 한 값이 나오지 않음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Plus 숙소는 평점이 좋은 숙소들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좋게 줘서 ANOVA분석, T-Test 결과 유의미한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값이 나오지 않은 것 같음.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0" name="Google Shape;2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521" y="1119862"/>
            <a:ext cx="531495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0325" y="4302838"/>
            <a:ext cx="5781675" cy="72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21"/>
          <p:cNvCxnSpPr/>
          <p:nvPr/>
        </p:nvCxnSpPr>
        <p:spPr>
          <a:xfrm>
            <a:off x="10690175" y="4875470"/>
            <a:ext cx="848413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21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결과  - Plus</a:t>
            </a:r>
            <a:endParaRPr b="1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842165" y="6511913"/>
            <a:ext cx="11299306" cy="270276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394455" y="1663756"/>
            <a:ext cx="9588443" cy="3264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Noto Sans"/>
              <a:buChar char="✔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Airbnb 일반 : 2514개 52,000장 → 1개의 숙소당 20.6개의 사진 업로드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Noto Sans"/>
              <a:buChar char="✔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Airbnb Plus : 3494개 105,399장 → 1개의 숙소당 30.1개의 사진 업로드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→ 일반과 Plus의 업로드 사진이 약 10장 차이가 존재.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Noto Sans"/>
              <a:buChar char="✔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숙소의 1박 평균 가격 : 123,780원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Noto Sans"/>
              <a:buChar char="✔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Plus 숙소의 1박 평균 가격 : 274,772원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→ 일반과 Plus의 평균 가격은 약 15만원 차이가 존재.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1" name="Google Shape;281;p19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결과  - Plus</a:t>
            </a:r>
            <a:endParaRPr b="1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842165" y="6511913"/>
            <a:ext cx="11299306" cy="270276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394455" y="1120980"/>
            <a:ext cx="6864183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Noto Sans"/>
              <a:buChar char="✔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Airbnb 일반 : 1730개 중 Modern, Natural이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892개와 528개로 가장 많이 나왔다. 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Noto Sans"/>
              <a:buChar char="✔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Airbnb Plus : 2808개 중 Modern, Casual이 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1752개와 662개로 가장 많이 나왔다. 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일반, Plus 숙소 모두 깔끔하고 심플한 Modern이 많았고 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우리나라는 편안하고 아늑한 분위기의 Natural이 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Plus는 따뜻하고 신선한 분위기의 Casual 이 많이 나왔다.</a:t>
            </a: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Noto Sans"/>
              <a:buChar char="✔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VGG16 – Place365 모델 결과(정확도 96% 기준) –  스타일 유형이 뚜렷한 숙소의 비율이 Plus 57% 일반 44%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Plus의 호스트가 숙소의 스타일에 맞게 더 많은 양질의 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정보를 제공함.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위의 결과들로</a:t>
            </a: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H2 채택.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9" name="Google Shape;2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188" y="1023709"/>
            <a:ext cx="4688948" cy="287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1188" y="3630271"/>
            <a:ext cx="4688948" cy="2681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20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b="1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842165" y="6511913"/>
            <a:ext cx="11299306" cy="270276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211123" y="2062316"/>
            <a:ext cx="1193034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Noto Sans"/>
              <a:buChar char="⮚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게스트들의 선호하는 스타일이 Image와 Text와 Review에 따라 평점에 유의미한 값이 나왔다.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Noto Sans"/>
              <a:buChar char="⮚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Plus와 일반 숙소의 차이는 다양하게 나타나는데 대표적으로 사진의 수와 가격에서 차이가 존재한다.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Noto Sans"/>
              <a:buChar char="⮚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Plus의 숙소는 게스트들이 대부분 좋은 평가를 주어서 유의미한 차이가 나오지 않았다. 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9" name="Google Shape;299;p22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2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06348" y="1535701"/>
            <a:ext cx="11299200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이론적 배경</a:t>
            </a:r>
            <a:endParaRPr b="0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방법</a:t>
            </a:r>
            <a:endParaRPr b="0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결과</a:t>
            </a:r>
            <a:endParaRPr b="0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b="0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이론적 배경</a:t>
            </a:r>
            <a:endParaRPr b="1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211123" y="1470429"/>
            <a:ext cx="1175227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온라인에서의 제품에 대한 불확실성은 크기 때문에 사람들은 평점으로 불확실성을 낮추려 함.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마케터가 아닌 사람으로부터 전달된 정보는 소비자가 결정을 내릴 때 중요한 요인으로 작용(Herr et al. 1991).</a:t>
            </a:r>
            <a:endParaRPr b="0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호스트가 소개글을 작성하는 것은 소비자의 신뢰를 얻는 방법 중 하나(Park 2019).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리뷰나 평점 들의 온라인 리뷰 정보는 소비자가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구매의사 결정을 내릴 때 중요한 지원도구가 됨(Wang &amp; Fesenmaier 2004).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평점은 실제해당 숙소를 이용한 게스트들이 평가한 점수이므로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구매위험과 불확실성을 낮출 수 있는 속성(Gallagher 2017).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024B80"/>
                </a:solidFill>
                <a:latin typeface="Arial"/>
                <a:ea typeface="Arial"/>
                <a:cs typeface="Arial"/>
                <a:sym typeface="Arial"/>
              </a:rPr>
              <a:t>품질 불확실성에 보다 효과적으로 대항하기 위해 Airbnb는 2018년 자체 인증 프로그램인 Airbnb Plus 를 출시(Dewan et al. 2019)</a:t>
            </a:r>
            <a:endParaRPr b="0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9;p7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가설 </a:t>
            </a:r>
            <a:endParaRPr b="1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427940" y="1371967"/>
            <a:ext cx="10705116" cy="418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H1 : 스타일에 따라 선호도(평점)가 다를 것이다.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(선호하는 스타일과 같을 때는 평점이 높게 다를 때는 낮게) → 국내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H2 : 에어비앤비 일반 숙소와 PLUS는 차이가 있을 것이다.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(현재 어떤 기준으로 plus가 되는지 구체적으로 나와있지 않음) → 국외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H3 : 나라에 따라(문화,환경) 선호하는 스타일이 다를 것이다. → 국내/국외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" name="Google Shape;106;p8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모형</a:t>
            </a:r>
            <a:endParaRPr b="1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9690755" y="3503817"/>
            <a:ext cx="12931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</a:t>
            </a:r>
            <a:endParaRPr b="0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715" y="3059602"/>
            <a:ext cx="1567082" cy="14039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9"/>
          <p:cNvCxnSpPr/>
          <p:nvPr/>
        </p:nvCxnSpPr>
        <p:spPr>
          <a:xfrm flipH="1">
            <a:off x="2347121" y="2483459"/>
            <a:ext cx="845090" cy="1308697"/>
          </a:xfrm>
          <a:prstGeom prst="straightConnector1">
            <a:avLst/>
          </a:prstGeom>
          <a:noFill/>
          <a:ln cap="flat" cmpd="sng" w="1905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9"/>
          <p:cNvCxnSpPr/>
          <p:nvPr/>
        </p:nvCxnSpPr>
        <p:spPr>
          <a:xfrm rot="10800000">
            <a:off x="2347121" y="3810319"/>
            <a:ext cx="856275" cy="1477862"/>
          </a:xfrm>
          <a:prstGeom prst="straightConnector1">
            <a:avLst/>
          </a:prstGeom>
          <a:noFill/>
          <a:ln cap="flat" cmpd="sng" w="1905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9"/>
          <p:cNvCxnSpPr/>
          <p:nvPr/>
        </p:nvCxnSpPr>
        <p:spPr>
          <a:xfrm rot="10800000">
            <a:off x="2330330" y="3793554"/>
            <a:ext cx="871668" cy="0"/>
          </a:xfrm>
          <a:prstGeom prst="straightConnector1">
            <a:avLst/>
          </a:prstGeom>
          <a:noFill/>
          <a:ln cap="flat" cmpd="sng" w="1905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9"/>
          <p:cNvSpPr/>
          <p:nvPr/>
        </p:nvSpPr>
        <p:spPr>
          <a:xfrm>
            <a:off x="853442" y="4576528"/>
            <a:ext cx="1293153" cy="2692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Airbnb 숙소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9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9"/>
          <p:cNvSpPr/>
          <p:nvPr/>
        </p:nvSpPr>
        <p:spPr>
          <a:xfrm>
            <a:off x="7412727" y="1782585"/>
            <a:ext cx="1170989" cy="194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Casual</a:t>
            </a:r>
            <a:endParaRPr b="1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7414507" y="2026222"/>
            <a:ext cx="1170989" cy="194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Classic</a:t>
            </a:r>
            <a:endParaRPr b="1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7416287" y="2269859"/>
            <a:ext cx="1170989" cy="194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Modern</a:t>
            </a:r>
            <a:endParaRPr b="1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7410947" y="2513495"/>
            <a:ext cx="1170989" cy="194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Natural</a:t>
            </a:r>
            <a:endParaRPr b="1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3267807" y="2031931"/>
            <a:ext cx="1293153" cy="4908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b="1" i="0" sz="1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3274895" y="3537348"/>
            <a:ext cx="1293153" cy="4908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</a:t>
            </a:r>
            <a:endParaRPr b="1" i="0" sz="1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3260720" y="5042765"/>
            <a:ext cx="1293153" cy="4908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Review</a:t>
            </a:r>
            <a:endParaRPr b="1" i="0" sz="1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7142501" y="7226020"/>
            <a:ext cx="1104900" cy="927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Natural</a:t>
            </a:r>
            <a:endParaRPr b="1" i="0" sz="1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5232231" y="2033329"/>
            <a:ext cx="1293153" cy="4908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VGG16-Place365</a:t>
            </a:r>
            <a:endParaRPr b="1" i="0" sz="1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5239319" y="3538746"/>
            <a:ext cx="1293153" cy="4908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 mining</a:t>
            </a:r>
            <a:endParaRPr b="1" i="0" sz="1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5225144" y="5044163"/>
            <a:ext cx="1293153" cy="4908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 mining</a:t>
            </a:r>
            <a:endParaRPr b="1" i="0" sz="1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7419847" y="3344337"/>
            <a:ext cx="1170989" cy="194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Casual</a:t>
            </a:r>
            <a:endParaRPr b="1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7421627" y="3587974"/>
            <a:ext cx="1170989" cy="194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Classic</a:t>
            </a:r>
            <a:endParaRPr b="1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7423407" y="3831611"/>
            <a:ext cx="1170989" cy="194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Modern</a:t>
            </a:r>
            <a:endParaRPr b="1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7418067" y="4075247"/>
            <a:ext cx="1170989" cy="194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Natural</a:t>
            </a:r>
            <a:endParaRPr b="1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7426965" y="4847366"/>
            <a:ext cx="1170989" cy="194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Casual</a:t>
            </a:r>
            <a:endParaRPr b="1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7428743" y="5091003"/>
            <a:ext cx="1170989" cy="194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Classic</a:t>
            </a:r>
            <a:endParaRPr b="1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7430522" y="5334640"/>
            <a:ext cx="1170989" cy="194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Modern</a:t>
            </a:r>
            <a:endParaRPr b="1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7425187" y="5578276"/>
            <a:ext cx="1170989" cy="194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Natural</a:t>
            </a:r>
            <a:endParaRPr b="1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" name="Google Shape;138;p9"/>
          <p:cNvCxnSpPr>
            <a:endCxn id="119" idx="1"/>
          </p:cNvCxnSpPr>
          <p:nvPr/>
        </p:nvCxnSpPr>
        <p:spPr>
          <a:xfrm flipH="1" rot="10800000">
            <a:off x="6534927" y="1879897"/>
            <a:ext cx="877800" cy="37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24B8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9"/>
          <p:cNvCxnSpPr/>
          <p:nvPr/>
        </p:nvCxnSpPr>
        <p:spPr>
          <a:xfrm>
            <a:off x="6973901" y="2123533"/>
            <a:ext cx="451286" cy="0"/>
          </a:xfrm>
          <a:prstGeom prst="straightConnector1">
            <a:avLst/>
          </a:prstGeom>
          <a:noFill/>
          <a:ln cap="flat" cmpd="sng" w="9525">
            <a:solidFill>
              <a:srgbClr val="024B8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9"/>
          <p:cNvCxnSpPr>
            <a:endCxn id="122" idx="1"/>
          </p:cNvCxnSpPr>
          <p:nvPr/>
        </p:nvCxnSpPr>
        <p:spPr>
          <a:xfrm>
            <a:off x="6542147" y="2256507"/>
            <a:ext cx="868800" cy="354300"/>
          </a:xfrm>
          <a:prstGeom prst="bentConnector3">
            <a:avLst>
              <a:gd fmla="val 49035" name="adj1"/>
            </a:avLst>
          </a:prstGeom>
          <a:noFill/>
          <a:ln cap="flat" cmpd="sng" w="9525">
            <a:solidFill>
              <a:srgbClr val="024B8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9"/>
          <p:cNvCxnSpPr/>
          <p:nvPr/>
        </p:nvCxnSpPr>
        <p:spPr>
          <a:xfrm>
            <a:off x="6977089" y="2367170"/>
            <a:ext cx="451286" cy="0"/>
          </a:xfrm>
          <a:prstGeom prst="straightConnector1">
            <a:avLst/>
          </a:prstGeom>
          <a:noFill/>
          <a:ln cap="flat" cmpd="sng" w="9525">
            <a:solidFill>
              <a:srgbClr val="024B8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9"/>
          <p:cNvCxnSpPr/>
          <p:nvPr/>
        </p:nvCxnSpPr>
        <p:spPr>
          <a:xfrm flipH="1" rot="10800000">
            <a:off x="6553251" y="3450031"/>
            <a:ext cx="877800" cy="37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24B8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9"/>
          <p:cNvCxnSpPr/>
          <p:nvPr/>
        </p:nvCxnSpPr>
        <p:spPr>
          <a:xfrm>
            <a:off x="6992077" y="3693674"/>
            <a:ext cx="451286" cy="0"/>
          </a:xfrm>
          <a:prstGeom prst="straightConnector1">
            <a:avLst/>
          </a:prstGeom>
          <a:noFill/>
          <a:ln cap="flat" cmpd="sng" w="9525">
            <a:solidFill>
              <a:srgbClr val="024B8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9"/>
          <p:cNvCxnSpPr/>
          <p:nvPr/>
        </p:nvCxnSpPr>
        <p:spPr>
          <a:xfrm>
            <a:off x="6560338" y="3826533"/>
            <a:ext cx="868800" cy="354300"/>
          </a:xfrm>
          <a:prstGeom prst="bentConnector3">
            <a:avLst>
              <a:gd fmla="val 49033" name="adj1"/>
            </a:avLst>
          </a:prstGeom>
          <a:noFill/>
          <a:ln cap="flat" cmpd="sng" w="9525">
            <a:solidFill>
              <a:srgbClr val="024B8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" name="Google Shape;145;p9"/>
          <p:cNvCxnSpPr/>
          <p:nvPr/>
        </p:nvCxnSpPr>
        <p:spPr>
          <a:xfrm>
            <a:off x="6995265" y="3937311"/>
            <a:ext cx="451286" cy="0"/>
          </a:xfrm>
          <a:prstGeom prst="straightConnector1">
            <a:avLst/>
          </a:prstGeom>
          <a:noFill/>
          <a:ln cap="flat" cmpd="sng" w="9525">
            <a:solidFill>
              <a:srgbClr val="024B8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9"/>
          <p:cNvCxnSpPr/>
          <p:nvPr/>
        </p:nvCxnSpPr>
        <p:spPr>
          <a:xfrm flipH="1" rot="10800000">
            <a:off x="6554649" y="4927893"/>
            <a:ext cx="877800" cy="37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24B8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" name="Google Shape;147;p9"/>
          <p:cNvCxnSpPr/>
          <p:nvPr/>
        </p:nvCxnSpPr>
        <p:spPr>
          <a:xfrm>
            <a:off x="6993475" y="5171536"/>
            <a:ext cx="451286" cy="0"/>
          </a:xfrm>
          <a:prstGeom prst="straightConnector1">
            <a:avLst/>
          </a:prstGeom>
          <a:noFill/>
          <a:ln cap="flat" cmpd="sng" w="9525">
            <a:solidFill>
              <a:srgbClr val="024B8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9"/>
          <p:cNvCxnSpPr/>
          <p:nvPr/>
        </p:nvCxnSpPr>
        <p:spPr>
          <a:xfrm>
            <a:off x="6561736" y="5304395"/>
            <a:ext cx="868800" cy="354300"/>
          </a:xfrm>
          <a:prstGeom prst="bentConnector3">
            <a:avLst>
              <a:gd fmla="val 49033" name="adj1"/>
            </a:avLst>
          </a:prstGeom>
          <a:noFill/>
          <a:ln cap="flat" cmpd="sng" w="9525">
            <a:solidFill>
              <a:srgbClr val="024B8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9"/>
          <p:cNvCxnSpPr/>
          <p:nvPr/>
        </p:nvCxnSpPr>
        <p:spPr>
          <a:xfrm>
            <a:off x="6996663" y="5415173"/>
            <a:ext cx="451286" cy="0"/>
          </a:xfrm>
          <a:prstGeom prst="straightConnector1">
            <a:avLst/>
          </a:prstGeom>
          <a:noFill/>
          <a:ln cap="flat" cmpd="sng" w="9525">
            <a:solidFill>
              <a:srgbClr val="024B8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" name="Google Shape;150;p9"/>
          <p:cNvCxnSpPr/>
          <p:nvPr/>
        </p:nvCxnSpPr>
        <p:spPr>
          <a:xfrm rot="10800000">
            <a:off x="4568048" y="3782597"/>
            <a:ext cx="656966" cy="0"/>
          </a:xfrm>
          <a:prstGeom prst="straightConnector1">
            <a:avLst/>
          </a:prstGeom>
          <a:noFill/>
          <a:ln cap="flat" cmpd="sng" w="1905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9"/>
          <p:cNvCxnSpPr/>
          <p:nvPr/>
        </p:nvCxnSpPr>
        <p:spPr>
          <a:xfrm rot="10800000">
            <a:off x="4568048" y="2269859"/>
            <a:ext cx="656966" cy="0"/>
          </a:xfrm>
          <a:prstGeom prst="straightConnector1">
            <a:avLst/>
          </a:prstGeom>
          <a:noFill/>
          <a:ln cap="flat" cmpd="sng" w="1905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9"/>
          <p:cNvCxnSpPr/>
          <p:nvPr/>
        </p:nvCxnSpPr>
        <p:spPr>
          <a:xfrm rot="10800000">
            <a:off x="4560960" y="5298393"/>
            <a:ext cx="656966" cy="0"/>
          </a:xfrm>
          <a:prstGeom prst="straightConnector1">
            <a:avLst/>
          </a:prstGeom>
          <a:noFill/>
          <a:ln cap="flat" cmpd="sng" w="1905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9"/>
          <p:cNvCxnSpPr/>
          <p:nvPr/>
        </p:nvCxnSpPr>
        <p:spPr>
          <a:xfrm>
            <a:off x="8808440" y="3761569"/>
            <a:ext cx="882315" cy="0"/>
          </a:xfrm>
          <a:prstGeom prst="straightConnector1">
            <a:avLst/>
          </a:prstGeom>
          <a:noFill/>
          <a:ln cap="flat" cmpd="sng" w="28575">
            <a:solidFill>
              <a:srgbClr val="024B8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/>
        </p:nvSpPr>
        <p:spPr>
          <a:xfrm flipH="1">
            <a:off x="206339" y="360600"/>
            <a:ext cx="8887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방법  - 데이터 수집</a:t>
            </a:r>
            <a:endParaRPr b="1" i="0" sz="24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211122" y="1871253"/>
            <a:ext cx="7713677" cy="2883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 : 시,구 118개에서 각 300개씩 수집 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(Text, Review 35,400 Image : 531,000장 수집)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통제변수 : 숙소유형, 가격, 최대 인원수, 침실, 침대, 욕실 개수 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스타일에 따른 대표 Topic 설정</a:t>
            </a:r>
            <a:endParaRPr b="0" i="0" sz="20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 성격유형에 따른 주거공간 실내디자인 요구에 관한 연구)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7801762" y="1149292"/>
            <a:ext cx="4190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스타일에 따른 Topic</a:t>
            </a:r>
            <a:endParaRPr b="1" i="0" sz="1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7801761" y="5835461"/>
            <a:ext cx="41903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성격유형에 따른 주거공간에 실내디자인-이현주(2013)</a:t>
            </a:r>
            <a:endParaRPr b="1" i="0" sz="9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2" name="Google Shape;162;p10"/>
          <p:cNvGraphicFramePr/>
          <p:nvPr/>
        </p:nvGraphicFramePr>
        <p:xfrm>
          <a:off x="7801761" y="155246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{88CBBC82-A963-4224-A276-714E45256183}</a:tableStyleId>
              </a:tblPr>
              <a:tblGrid>
                <a:gridCol w="1047575"/>
                <a:gridCol w="1047575"/>
                <a:gridCol w="1047575"/>
                <a:gridCol w="1047575"/>
              </a:tblGrid>
              <a:tr h="37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C00000"/>
                          </a:solidFill>
                        </a:rPr>
                        <a:t>Casual</a:t>
                      </a:r>
                      <a:endParaRPr b="0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C00000"/>
                          </a:solidFill>
                        </a:rPr>
                        <a:t>Classic</a:t>
                      </a:r>
                      <a:endParaRPr b="0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C00000"/>
                          </a:solidFill>
                        </a:rPr>
                        <a:t>Modern</a:t>
                      </a:r>
                      <a:endParaRPr b="0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C00000"/>
                          </a:solidFill>
                        </a:rPr>
                        <a:t>Natural</a:t>
                      </a:r>
                      <a:endParaRPr b="0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225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신선한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고급스러운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단순한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자연스러운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225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경쾌한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우아한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현대적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여유로운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225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동적인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고풍스러운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깔끔한, 깨끗한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온화한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225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활동적인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화려한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간결한, 간단한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부드러운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225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즐거운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호화로운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심플한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포근한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225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발랄한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장식적인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기능적인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전원적인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225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재미있는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고전적인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도시적인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편안한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225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친근한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중후한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합리적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솔직한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225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따뜻한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전통적인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절제된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아늑한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225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dk1"/>
                          </a:solidFill>
                        </a:rPr>
                        <a:t>산뜻한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무거운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세련된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자연의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63" name="Google Shape;163;p10"/>
          <p:cNvCxnSpPr/>
          <p:nvPr/>
        </p:nvCxnSpPr>
        <p:spPr>
          <a:xfrm>
            <a:off x="280555" y="975360"/>
            <a:ext cx="11513127" cy="0"/>
          </a:xfrm>
          <a:prstGeom prst="straightConnector1">
            <a:avLst/>
          </a:prstGeom>
          <a:noFill/>
          <a:ln cap="flat" cmpd="sng" w="38100">
            <a:solidFill>
              <a:srgbClr val="024B8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g1a4918b292c_0_1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g1a4918b292c_0_1"/>
          <p:cNvSpPr txBox="1"/>
          <p:nvPr/>
        </p:nvSpPr>
        <p:spPr>
          <a:xfrm flipH="1">
            <a:off x="206465" y="284400"/>
            <a:ext cx="88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Dataset</a:t>
            </a:r>
            <a:endParaRPr b="1" i="0" sz="2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1a4918b292c_0_1"/>
          <p:cNvSpPr txBox="1"/>
          <p:nvPr/>
        </p:nvSpPr>
        <p:spPr>
          <a:xfrm>
            <a:off x="842165" y="6511913"/>
            <a:ext cx="11299200" cy="369300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g1a4918b292c_0_1"/>
          <p:cNvPicPr preferRelativeResize="0"/>
          <p:nvPr/>
        </p:nvPicPr>
        <p:blipFill rotWithShape="1">
          <a:blip r:embed="rId3">
            <a:alphaModFix/>
          </a:blip>
          <a:srcRect b="26204" l="0" r="63834" t="0"/>
          <a:stretch/>
        </p:blipFill>
        <p:spPr>
          <a:xfrm>
            <a:off x="5727925" y="2108275"/>
            <a:ext cx="4457451" cy="35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a4918b292c_0_1"/>
          <p:cNvSpPr txBox="1"/>
          <p:nvPr/>
        </p:nvSpPr>
        <p:spPr>
          <a:xfrm>
            <a:off x="206475" y="1268925"/>
            <a:ext cx="9978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이진국 교수님 랩실에 있는 Train Dataset 사용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ko-KR" sz="105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(Stochastic Detection of Interior Design Styles Using a Deep-Learning Model for Reference Images – Kim J.s)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1a4918b292c_0_1"/>
          <p:cNvSpPr txBox="1"/>
          <p:nvPr/>
        </p:nvSpPr>
        <p:spPr>
          <a:xfrm>
            <a:off x="842175" y="2951013"/>
            <a:ext cx="3000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-Classic : 86장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-Casual : 86장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-Modern : 86장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-Natural : 86장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g1a4918b292c_0_85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g1a4918b292c_0_85"/>
          <p:cNvSpPr txBox="1"/>
          <p:nvPr/>
        </p:nvSpPr>
        <p:spPr>
          <a:xfrm flipH="1">
            <a:off x="206465" y="284400"/>
            <a:ext cx="88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VGG16 - Place365 Model</a:t>
            </a:r>
            <a:endParaRPr b="1" i="0" sz="2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1a4918b292c_0_85"/>
          <p:cNvSpPr txBox="1"/>
          <p:nvPr/>
        </p:nvSpPr>
        <p:spPr>
          <a:xfrm>
            <a:off x="842165" y="6511913"/>
            <a:ext cx="11299200" cy="369300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1" name="Google Shape;181;g1a4918b292c_0_85"/>
          <p:cNvPicPr preferRelativeResize="0"/>
          <p:nvPr/>
        </p:nvPicPr>
        <p:blipFill rotWithShape="1">
          <a:blip r:embed="rId3">
            <a:alphaModFix/>
          </a:blip>
          <a:srcRect b="2553" l="0" r="0" t="0"/>
          <a:stretch/>
        </p:blipFill>
        <p:spPr>
          <a:xfrm>
            <a:off x="206475" y="1143088"/>
            <a:ext cx="6864375" cy="52617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g1a4918b292c_0_85"/>
          <p:cNvSpPr txBox="1"/>
          <p:nvPr/>
        </p:nvSpPr>
        <p:spPr>
          <a:xfrm>
            <a:off x="7340200" y="1263650"/>
            <a:ext cx="450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실내외 Place365 이미지셋을 학습한 VGG16모델을 재활용하여 실내 디자인 스타일 학습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g1a4918b292c_0_168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g1a4918b292c_0_168"/>
          <p:cNvSpPr txBox="1"/>
          <p:nvPr/>
        </p:nvSpPr>
        <p:spPr>
          <a:xfrm flipH="1">
            <a:off x="206465" y="284400"/>
            <a:ext cx="88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2400"/>
              <a:buFont typeface="Malgun Gothic"/>
              <a:buNone/>
            </a:pPr>
            <a:r>
              <a:rPr b="1" i="0" lang="ko-KR" sz="2800" u="none" cap="none" strike="noStrike">
                <a:solidFill>
                  <a:srgbClr val="024B80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Transfer_learning and Fine tuning</a:t>
            </a:r>
            <a:endParaRPr b="1" i="0" sz="2800" u="none" cap="none" strike="noStrike">
              <a:solidFill>
                <a:srgbClr val="024B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1a4918b292c_0_168"/>
          <p:cNvSpPr txBox="1"/>
          <p:nvPr/>
        </p:nvSpPr>
        <p:spPr>
          <a:xfrm>
            <a:off x="842165" y="6511913"/>
            <a:ext cx="11299200" cy="369300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1a4918b292c_0_168"/>
          <p:cNvSpPr txBox="1"/>
          <p:nvPr/>
        </p:nvSpPr>
        <p:spPr>
          <a:xfrm>
            <a:off x="0" y="1031400"/>
            <a:ext cx="78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아무 조정없이 Transfer_learning 결과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1" name="Google Shape;191;g1a4918b292c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900" y="1549150"/>
            <a:ext cx="93249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a4918b292c_0_168"/>
          <p:cNvSpPr txBox="1"/>
          <p:nvPr/>
        </p:nvSpPr>
        <p:spPr>
          <a:xfrm>
            <a:off x="0" y="4528900"/>
            <a:ext cx="105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learning rate 0.01 -&gt; 0.0001, base model의 globalpooling을 주석처리, 시드값 49로 고정 등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g1a4918b292c_0_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888" y="5084375"/>
            <a:ext cx="91059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a4918b292c_0_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5150" y="3066298"/>
            <a:ext cx="6610350" cy="14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a4918b292c_0_168"/>
          <p:cNvSpPr txBox="1"/>
          <p:nvPr/>
        </p:nvSpPr>
        <p:spPr>
          <a:xfrm>
            <a:off x="1155150" y="2298800"/>
            <a:ext cx="558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-성능 평가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9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2021-10-08T06:27:15Z</dcterms:created>
  <dc:creator>강우 박</dc:creator>
</cp:coreProperties>
</file>