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</p:sldIdLst>
  <p:sldSz cx="12192000" cy="6858000"/>
  <p:notesSz cx="6797675" cy="9926638"/>
  <p:embeddedFontLs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Oswald" panose="020B0604020202020204" charset="0"/>
      <p:regular r:id="rId36"/>
      <p:bold r:id="rId37"/>
    </p:embeddedFont>
    <p:embeddedFont>
      <p:font typeface="Roboto Condensed Light" panose="020B0604020202020204" charset="0"/>
      <p:regular r:id="rId38"/>
      <p:italic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4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2ygN8KDYBP7pESZbFtXbcu5X9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F2D7A38-A3E0-4F04-B148-B669758469A7}">
  <a:tblStyle styleId="{6F2D7A38-A3E0-4F04-B148-B66975846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8" y="42"/>
      </p:cViewPr>
      <p:guideLst>
        <p:guide orient="horz" pos="2160"/>
        <p:guide pos="39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8390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2850bf1c0_1_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62850bf1c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2f70af9ab_0_5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1.왼쪽의 그래프는 출근시간에 지역별 하차인원을 그린 그래프.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출근시간대에는 강남구와 중구에 가장 많이 하차하는것으로 보여, 이 지역에는 직장이 많은것으로 추측이 됌.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//// 08시 승차 &gt;&gt; 대림,신도림(구로구) 2호선으로 갈아타야함.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2.오른쪽의 그래프는 지역별 승차하차 총인원을 그린 그래프.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오른쪽 그래프 역시 강남구와 중구에 많은 유동인구가 보이며, 광진구도 많은 유동인구를 보임.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이로인해 강남구와 중구, 용산구의 인구가 가장 몰리는것을 관측할 수있음.</a:t>
            </a:r>
            <a:endParaRPr/>
          </a:p>
        </p:txBody>
      </p:sp>
      <p:sp>
        <p:nvSpPr>
          <p:cNvPr id="259" name="Google Shape;259;g162f70af9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62850bf1c0_10_6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이그래프는 지역별 승차하차 총인원을 그린 그래프입니다.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강남구와 중구에 많은 유동인구가 보이며, 광진구도 많은 유동인구를 보였습니다.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이로인해 강남구와 중구, 용산구의 인구가 가장 몰리는것을 관측할 수있습니다.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62850bf1c0_1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1ef708448_4_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구로와 강서구에는 각각 구로디지털단지역 환승센터, 개화동 환승센터가 있기 때문에 07시에 승차인원이 가장많은것으로 생각되고,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강서구와 송파구, 관악구, 노원구같은 인구가 많아 07시 승차인원이 비교적 많은것으로 생각된다.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강남, 중구, 영등포구, 종로구 같은 서울의 회사들이 밀집해 있는지역이므로 08시 하차인원이 많다고 생각됌.</a:t>
            </a:r>
            <a:endParaRPr/>
          </a:p>
        </p:txBody>
      </p:sp>
      <p:sp>
        <p:nvSpPr>
          <p:cNvPr id="289" name="Google Shape;289;g161ef70844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62850bf1c0_10_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퇴근시간에는 강남구가 압도적으로 승차인원이 많고,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그뒤를 잇는 중구, 영등포구, 종로구 등이 승차인원이 많은것으로보아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회사가 밀집되어 있는 지역을 유추해 볼 수 있음</a:t>
            </a:r>
            <a:endParaRPr/>
          </a:p>
        </p:txBody>
      </p:sp>
      <p:sp>
        <p:nvSpPr>
          <p:cNvPr id="302" name="Google Shape;302;g162850bf1c0_1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2850bf1c0_9_3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지역구별 출근시간/퇴근시간의 상관관계를 heatmap으로 나타냄.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공통 - 승차인원 하차인원 모두 출,퇴근시간을 기점으로 많이 나타나며, 강남구가 월등함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-KR"/>
              <a:t>왼쪽(승차인원) - 출근시간보다 퇴근시간 (주요 상권 발달지역?)에서 이용객 수가 많음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-KR"/>
              <a:t>오른쪽(하차인원) - 퇴근시간보다 출근시간  (주요 상권 발달지역?)에서 이용객 수가 많음</a:t>
            </a:r>
            <a:endParaRPr/>
          </a:p>
        </p:txBody>
      </p:sp>
      <p:sp>
        <p:nvSpPr>
          <p:cNvPr id="315" name="Google Shape;315;g162850bf1c0_9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61ef708448_1_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서울 지역구 전체, 승/하차 인원을 나눠서 시간대별로 비교 함.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강남구, 종로구, 중구, 서초구, 영등포구(빨간색동그라미) 는 승차인원과 하차인원 양상이 정반대로 나타나고,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광진구, 구로구, 동대문구는 승차인원과 하차인원 양상이 비슷함.</a:t>
            </a:r>
            <a:endParaRPr/>
          </a:p>
        </p:txBody>
      </p:sp>
      <p:sp>
        <p:nvSpPr>
          <p:cNvPr id="334" name="Google Shape;334;g161ef70844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1ef708448_1_2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앞에서 본 데이터 3개씩만 선택해서 확대해서 가져온 슬라이드.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/>
              <a:t>왼쪽 그래프 = 강남구, 중구, 종로구  → 출근시간 하차가 많고, 퇴근시간 승차가 많음 → 회사?가 밀집되어 있을 것이라 추측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/>
              <a:t>오른쪽 그래프 = 광진구, 구로구, 동대문구 → 출/퇴근시간 하차,승차인원이 같음 → 주거지역과 회사가 비슷한 비율로? 분포되어 있을 것이라 추측?(추측 부분은 조금 더 생각해서 의견 나누기) </a:t>
            </a:r>
            <a:endParaRPr/>
          </a:p>
        </p:txBody>
      </p:sp>
      <p:sp>
        <p:nvSpPr>
          <p:cNvPr id="348" name="Google Shape;348;g161ef70844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44f13791d_0_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644f1379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2c7daac0a_0_1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162c7daac0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2850bf1c0_11_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162850bf1c0_1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61ef708448_8_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161ef708448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644f13791d_1_1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1644f13791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44f13791d_1_1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1644f13791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출처 쓰기 </a:t>
            </a: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/>
              <a:t>오라클 안에서 주어지는 한계 용량이 존재하여 데이터 용량이 커지면 데이터 임포트에 실패. 옆 사진처럼 용량을 별도로 늘려주거나 자동으로 늘려주는 명령어를 수행야함. </a:t>
            </a:r>
            <a:r>
              <a:rPr lang="ko-KR" sz="1000"/>
              <a:t>, </a:t>
            </a:r>
            <a:r>
              <a:rPr lang="ko-KR" sz="1400"/>
              <a:t>옆 사진처럼 용량을 별도로 늘려주거나 자동으로 늘려주는 명령어를 수행야함.</a:t>
            </a:r>
            <a:endParaRPr sz="400"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--Bus,Subway columns match 맞추기위한 컬럼위치 변경&gt;&gt;위치 중요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--오라클 11g 이하 버전에서 컬럼의 순서를 바꾸기 위해서는 기존 테이블을 삭제하고 다시 생성해야 한다.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--테이블의 데이터가 많이 쌓여있고 사용하는 곳이 많다면 테이블을 삭제하는 것은 어려운 일이다.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--대부분 컬럼 순서 변경이 꼭 필요한 경우만 작업을 하고 그 외는 마지막에 컬럼을 추가하는 편이다.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/>
              <a:t>-- 기존 테이블 드랍후 새로만든 테이블 이름변경.(필요시)</a:t>
            </a:r>
            <a:endParaRPr sz="800"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58" name="Google Shape;58;p29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2F738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29"/>
          <p:cNvSpPr txBox="1"/>
          <p:nvPr/>
        </p:nvSpPr>
        <p:spPr>
          <a:xfrm>
            <a:off x="312130" y="219074"/>
            <a:ext cx="7717500" cy="9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endParaRPr sz="4000" b="1" i="0" u="none" strike="noStrike" cap="none">
              <a:solidFill>
                <a:srgbClr val="2F738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29"/>
          <p:cNvSpPr txBox="1">
            <a:spLocks noGrp="1"/>
          </p:cNvSpPr>
          <p:nvPr>
            <p:ph type="title"/>
          </p:nvPr>
        </p:nvSpPr>
        <p:spPr>
          <a:xfrm>
            <a:off x="312130" y="250832"/>
            <a:ext cx="10515600" cy="6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738D"/>
              </a:buClr>
              <a:buSzPts val="3600"/>
              <a:buFont typeface="Malgun Gothic"/>
              <a:buNone/>
              <a:defRPr sz="3600">
                <a:solidFill>
                  <a:srgbClr val="2F738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9018838" y="6334300"/>
            <a:ext cx="30588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1800"/>
              <a:buFont typeface="Open Sans"/>
              <a:buNone/>
            </a:pPr>
            <a:r>
              <a:rPr lang="ko-KR" sz="1000" b="1" i="0" u="none" strike="noStrike" cap="none" dirty="0">
                <a:solidFill>
                  <a:srgbClr val="4E60A3"/>
                </a:solidFill>
                <a:latin typeface="Open Sans"/>
                <a:ea typeface="Open Sans"/>
                <a:cs typeface="Open Sans"/>
                <a:sym typeface="Open Sans"/>
              </a:rPr>
              <a:t>한건희, 남보라, </a:t>
            </a:r>
            <a:r>
              <a:rPr lang="ko-KR" sz="1000" b="1" dirty="0">
                <a:solidFill>
                  <a:srgbClr val="4E60A3"/>
                </a:solidFill>
                <a:latin typeface="Open Sans"/>
                <a:ea typeface="Open Sans"/>
                <a:cs typeface="Open Sans"/>
                <a:sym typeface="Open Sans"/>
              </a:rPr>
              <a:t>임수빈</a:t>
            </a:r>
            <a:r>
              <a:rPr lang="ko-KR" sz="1000" b="1" i="0" u="none" strike="noStrike" cap="none" dirty="0">
                <a:solidFill>
                  <a:srgbClr val="4E60A3"/>
                </a:solidFill>
                <a:latin typeface="Open Sans"/>
                <a:ea typeface="Open Sans"/>
                <a:cs typeface="Open Sans"/>
                <a:sym typeface="Open Sans"/>
              </a:rPr>
              <a:t>, 백해성, 박강우</a:t>
            </a:r>
            <a:endParaRPr sz="1000" b="1" i="0" u="none" strike="noStrike" cap="none" dirty="0">
              <a:solidFill>
                <a:srgbClr val="4E60A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"/>
          <p:cNvSpPr txBox="1"/>
          <p:nvPr/>
        </p:nvSpPr>
        <p:spPr>
          <a:xfrm flipH="1">
            <a:off x="743325" y="1444760"/>
            <a:ext cx="6952800" cy="13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 dirty="0">
                <a:solidFill>
                  <a:srgbClr val="4E5E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버스 지하철</a:t>
            </a:r>
            <a:endParaRPr sz="4500" dirty="0">
              <a:solidFill>
                <a:srgbClr val="4E5E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 b="1" dirty="0">
                <a:solidFill>
                  <a:srgbClr val="4E5E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시각화</a:t>
            </a:r>
            <a:endParaRPr sz="4500" b="1" dirty="0">
              <a:solidFill>
                <a:srgbClr val="4E5E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4E5E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844385" y="2929368"/>
            <a:ext cx="4208350" cy="192185"/>
            <a:chOff x="948060" y="2996029"/>
            <a:chExt cx="4208350" cy="192185"/>
          </a:xfrm>
        </p:grpSpPr>
        <p:sp>
          <p:nvSpPr>
            <p:cNvPr id="94" name="Google Shape;94;p1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rgbClr val="4E5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"/>
            <p:cNvCxnSpPr>
              <a:stCxn id="96" idx="6"/>
              <a:endCxn id="97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rgbClr val="4E5EA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rgbClr val="4E5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rgbClr val="4E5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"/>
          <p:cNvSpPr txBox="1"/>
          <p:nvPr/>
        </p:nvSpPr>
        <p:spPr>
          <a:xfrm flipH="1">
            <a:off x="743325" y="3181061"/>
            <a:ext cx="69528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E5EA3"/>
                </a:solidFill>
                <a:latin typeface="Montserrat"/>
                <a:ea typeface="Montserrat"/>
                <a:cs typeface="Montserrat"/>
                <a:sym typeface="Montserrat"/>
              </a:rPr>
              <a:t>Analysis of Public Transportation Usage Status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E5E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9" name="Google Shape;99;p1"/>
          <p:cNvGrpSpPr/>
          <p:nvPr/>
        </p:nvGrpSpPr>
        <p:grpSpPr>
          <a:xfrm>
            <a:off x="-469711" y="3960208"/>
            <a:ext cx="12324406" cy="3283202"/>
            <a:chOff x="711150" y="1559663"/>
            <a:chExt cx="7721575" cy="2350013"/>
          </a:xfrm>
        </p:grpSpPr>
        <p:sp>
          <p:nvSpPr>
            <p:cNvPr id="100" name="Google Shape;100;p1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rgbClr val="1E35A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Google Shape;101;p1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606536" y="3960206"/>
            <a:ext cx="12326994" cy="2519041"/>
            <a:chOff x="710288" y="2137750"/>
            <a:chExt cx="7723197" cy="1803050"/>
          </a:xfrm>
        </p:grpSpPr>
        <p:sp>
          <p:nvSpPr>
            <p:cNvPr id="114" name="Google Shape;114;p1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rgbClr val="00D4F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" name="Google Shape;115;p1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331180" y="228599"/>
            <a:ext cx="7717500" cy="9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 i="0" u="none" strike="noStrike" cap="none" dirty="0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연구방법 - </a:t>
            </a:r>
            <a:r>
              <a:rPr lang="ko-KR" sz="3400" b="1" i="0" u="none" strike="noStrike" cap="none" dirty="0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sz="3400" b="1" i="0" u="none" strike="noStrike" cap="none" dirty="0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12" name="Google Shape;212;p11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11"/>
          <p:cNvSpPr txBox="1"/>
          <p:nvPr/>
        </p:nvSpPr>
        <p:spPr>
          <a:xfrm>
            <a:off x="533931" y="1638300"/>
            <a:ext cx="11315100" cy="4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400"/>
              <a:buFont typeface="Malgun Gothic"/>
              <a:buChar char="•"/>
            </a:pPr>
            <a:r>
              <a:rPr lang="ko-KR" sz="1800" b="1" i="0" u="none" strike="noStrike" cap="none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</a:t>
            </a:r>
            <a:r>
              <a:rPr lang="ko-KR" sz="18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,이상치 제거 </a:t>
            </a:r>
            <a:endParaRPr sz="1800" b="1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535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600"/>
              <a:buFont typeface="Malgun Gothic"/>
              <a:buChar char="✔"/>
            </a:pPr>
            <a:r>
              <a:rPr lang="ko-KR" sz="16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이외의 지역 제거 </a:t>
            </a:r>
            <a:r>
              <a:rPr lang="ko-KR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종로구,중구,용산구,성동구,광진구,동대문구,중랑구,성북구,강북구,도봉구,노원구,은평구,서대문구,마포구,양천구,강서구,구로구,금천구,영등포구,동작구,관악구,서초구,강남구,송파구,강동구(25</a:t>
            </a:r>
            <a:r>
              <a:rPr lang="ko-KR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개)만 추출</a:t>
            </a:r>
            <a:endParaRPr b="1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535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600"/>
              <a:buFont typeface="Malgun Gothic"/>
              <a:buChar char="✔"/>
            </a:pPr>
            <a:r>
              <a:rPr lang="ko-KR" sz="1600" b="1" i="0" u="none" strike="noStrike" cap="none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사용년월</a:t>
            </a:r>
            <a:r>
              <a:rPr lang="ko-KR" sz="16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, 대중교통 이상치 존재 → </a:t>
            </a:r>
            <a:r>
              <a:rPr lang="ko-KR" sz="1600" b="1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제거</a:t>
            </a:r>
            <a:endParaRPr sz="1600" b="1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535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600"/>
              <a:buFont typeface="Malgun Gothic"/>
              <a:buChar char="✔"/>
            </a:pPr>
            <a:r>
              <a:rPr lang="ko-KR" sz="16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 새벽 4시~다음날 새벽 1시까지 제외한 시간 제거(버스/지하철 비교)</a:t>
            </a:r>
            <a:endParaRPr sz="1600" b="1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52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200"/>
              <a:buFont typeface="Open Sans"/>
              <a:buNone/>
            </a:pPr>
            <a:r>
              <a:rPr lang="ko-KR" sz="16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</a:t>
            </a:r>
            <a:r>
              <a:rPr lang="ko-KR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 </a:t>
            </a:r>
            <a:r>
              <a:rPr lang="ko-KR" b="1" i="0" u="none" strike="noStrike" cap="none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사용년월</a:t>
            </a:r>
            <a:r>
              <a:rPr lang="ko-KR" b="1" i="0" u="none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,ARS,역명,시간대별(승차,하차)인원, 지역구,대중교통 총 49개 columns 추출</a:t>
            </a:r>
            <a:endParaRPr b="1" i="0" u="none" strike="noStrike" cap="none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815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200"/>
              <a:buFont typeface="Arial"/>
              <a:buNone/>
            </a:pPr>
            <a:endParaRPr sz="1800" b="0" i="0" u="none" strike="noStrike" cap="none" dirty="0">
              <a:solidFill>
                <a:srgbClr val="4E60A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815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</a:t>
            </a:r>
            <a:r>
              <a:rPr lang="ko-KR" sz="1800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altLang="ko-KR" sz="1800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지역구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, 연도, 월별, 대중교통(버스,지하철)  G</a:t>
            </a:r>
            <a:r>
              <a:rPr lang="ko-KR" sz="18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roupby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실행 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3815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승차</a:t>
            </a:r>
            <a:r>
              <a:rPr lang="ko-KR" sz="1800" b="1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altLang="ko-KR" sz="1800" b="1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하차인원</a:t>
            </a:r>
            <a:r>
              <a:rPr lang="ko-KR" sz="1800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 타입 변경(Float → Int)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2850bf1c0_1_0"/>
          <p:cNvSpPr txBox="1"/>
          <p:nvPr/>
        </p:nvSpPr>
        <p:spPr>
          <a:xfrm>
            <a:off x="38833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 i="0" u="none" strike="noStrike" cap="none" dirty="0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연구방법 - </a:t>
            </a:r>
            <a:r>
              <a:rPr lang="ko-KR" sz="3400" b="1" i="0" u="none" strike="noStrike" cap="none" dirty="0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sz="3400" b="1" i="0" u="none" strike="noStrike" cap="none" dirty="0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0" name="Google Shape;220;g162850bf1c0_1_0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g162850bf1c0_1_0"/>
          <p:cNvCxnSpPr/>
          <p:nvPr/>
        </p:nvCxnSpPr>
        <p:spPr>
          <a:xfrm rot="10800000" flipH="1">
            <a:off x="8886150" y="5012100"/>
            <a:ext cx="2955000" cy="9120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222;g162850bf1c0_1_0"/>
          <p:cNvPicPr preferRelativeResize="0"/>
          <p:nvPr/>
        </p:nvPicPr>
        <p:blipFill rotWithShape="1">
          <a:blip r:embed="rId3">
            <a:alphaModFix/>
          </a:blip>
          <a:srcRect l="14915" b="72672"/>
          <a:stretch/>
        </p:blipFill>
        <p:spPr>
          <a:xfrm>
            <a:off x="200025" y="2991775"/>
            <a:ext cx="2520850" cy="215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62850bf1c0_1_0"/>
          <p:cNvSpPr txBox="1"/>
          <p:nvPr/>
        </p:nvSpPr>
        <p:spPr>
          <a:xfrm>
            <a:off x="3228600" y="3661325"/>
            <a:ext cx="123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</a:t>
            </a:r>
            <a:r>
              <a:rPr lang="ko-KR" sz="12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제거</a:t>
            </a:r>
            <a:endParaRPr sz="12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g162850bf1c0_1_0"/>
          <p:cNvPicPr preferRelativeResize="0"/>
          <p:nvPr/>
        </p:nvPicPr>
        <p:blipFill rotWithShape="1">
          <a:blip r:embed="rId4">
            <a:alphaModFix/>
          </a:blip>
          <a:srcRect b="70974"/>
          <a:stretch/>
        </p:blipFill>
        <p:spPr>
          <a:xfrm>
            <a:off x="4689131" y="2805950"/>
            <a:ext cx="2799094" cy="21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62850bf1c0_1_0"/>
          <p:cNvSpPr/>
          <p:nvPr/>
        </p:nvSpPr>
        <p:spPr>
          <a:xfrm>
            <a:off x="1056500" y="3960800"/>
            <a:ext cx="1556400" cy="216900"/>
          </a:xfrm>
          <a:prstGeom prst="ellipse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226" name="Google Shape;226;g162850bf1c0_1_0"/>
          <p:cNvSpPr/>
          <p:nvPr/>
        </p:nvSpPr>
        <p:spPr>
          <a:xfrm>
            <a:off x="5707850" y="4018000"/>
            <a:ext cx="852000" cy="942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cxnSp>
        <p:nvCxnSpPr>
          <p:cNvPr id="227" name="Google Shape;227;g162850bf1c0_1_0"/>
          <p:cNvCxnSpPr>
            <a:stCxn id="225" idx="6"/>
            <a:endCxn id="228" idx="2"/>
          </p:cNvCxnSpPr>
          <p:nvPr/>
        </p:nvCxnSpPr>
        <p:spPr>
          <a:xfrm rot="10800000" flipH="1">
            <a:off x="2612900" y="3815450"/>
            <a:ext cx="3047700" cy="253800"/>
          </a:xfrm>
          <a:prstGeom prst="straightConnector1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g162850bf1c0_1_0"/>
          <p:cNvSpPr/>
          <p:nvPr/>
        </p:nvSpPr>
        <p:spPr>
          <a:xfrm>
            <a:off x="5660708" y="3706925"/>
            <a:ext cx="1556400" cy="216900"/>
          </a:xfrm>
          <a:prstGeom prst="ellipse">
            <a:avLst/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pic>
        <p:nvPicPr>
          <p:cNvPr id="229" name="Google Shape;229;g162850bf1c0_1_0"/>
          <p:cNvPicPr preferRelativeResize="0"/>
          <p:nvPr/>
        </p:nvPicPr>
        <p:blipFill rotWithShape="1">
          <a:blip r:embed="rId5">
            <a:alphaModFix/>
          </a:blip>
          <a:srcRect b="71023"/>
          <a:stretch/>
        </p:blipFill>
        <p:spPr>
          <a:xfrm>
            <a:off x="9456475" y="2805950"/>
            <a:ext cx="2699280" cy="215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62850bf1c0_1_0"/>
          <p:cNvSpPr txBox="1"/>
          <p:nvPr/>
        </p:nvSpPr>
        <p:spPr>
          <a:xfrm>
            <a:off x="6794375" y="6007200"/>
            <a:ext cx="155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이상치 제거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(서울 외의 지역 제거)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162850bf1c0_1_0"/>
          <p:cNvSpPr/>
          <p:nvPr/>
        </p:nvSpPr>
        <p:spPr>
          <a:xfrm>
            <a:off x="6702885" y="4018000"/>
            <a:ext cx="671100" cy="942900"/>
          </a:xfrm>
          <a:prstGeom prst="ellipse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232" name="Google Shape;232;g162850bf1c0_1_0"/>
          <p:cNvSpPr/>
          <p:nvPr/>
        </p:nvSpPr>
        <p:spPr>
          <a:xfrm>
            <a:off x="10424475" y="4069250"/>
            <a:ext cx="852000" cy="942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233" name="Google Shape;233;g162850bf1c0_1_0"/>
          <p:cNvSpPr/>
          <p:nvPr/>
        </p:nvSpPr>
        <p:spPr>
          <a:xfrm>
            <a:off x="11419510" y="4069250"/>
            <a:ext cx="671100" cy="942900"/>
          </a:xfrm>
          <a:prstGeom prst="ellipse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cxnSp>
        <p:nvCxnSpPr>
          <p:cNvPr id="234" name="Google Shape;234;g162850bf1c0_1_0"/>
          <p:cNvCxnSpPr/>
          <p:nvPr/>
        </p:nvCxnSpPr>
        <p:spPr>
          <a:xfrm>
            <a:off x="7124450" y="4960900"/>
            <a:ext cx="1761600" cy="9633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g162850bf1c0_1_0"/>
          <p:cNvSpPr txBox="1"/>
          <p:nvPr/>
        </p:nvSpPr>
        <p:spPr>
          <a:xfrm>
            <a:off x="8886150" y="5807450"/>
            <a:ext cx="116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문자타입 변경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(실수 </a:t>
            </a:r>
            <a:r>
              <a:rPr lang="ko-KR" sz="1200" b="1">
                <a:solidFill>
                  <a:srgbClr val="4E60A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→</a:t>
            </a: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정수)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" name="Google Shape;236;g162850bf1c0_1_0"/>
          <p:cNvCxnSpPr/>
          <p:nvPr/>
        </p:nvCxnSpPr>
        <p:spPr>
          <a:xfrm rot="10800000" flipH="1">
            <a:off x="7564875" y="5012150"/>
            <a:ext cx="3209400" cy="959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g162850bf1c0_1_0"/>
          <p:cNvCxnSpPr/>
          <p:nvPr/>
        </p:nvCxnSpPr>
        <p:spPr>
          <a:xfrm>
            <a:off x="6057650" y="4960900"/>
            <a:ext cx="1507200" cy="1010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38" name="Google Shape;238;g162850bf1c0_1_0"/>
          <p:cNvGraphicFramePr/>
          <p:nvPr>
            <p:extLst>
              <p:ext uri="{D42A27DB-BD31-4B8C-83A1-F6EECF244321}">
                <p14:modId xmlns:p14="http://schemas.microsoft.com/office/powerpoint/2010/main" val="3659070369"/>
              </p:ext>
            </p:extLst>
          </p:nvPr>
        </p:nvGraphicFramePr>
        <p:xfrm>
          <a:off x="2186375" y="1111493"/>
          <a:ext cx="7282225" cy="1182534"/>
        </p:xfrm>
        <a:graphic>
          <a:graphicData uri="http://schemas.openxmlformats.org/drawingml/2006/table">
            <a:tbl>
              <a:tblPr>
                <a:noFill/>
                <a:tableStyleId>{6F2D7A38-A3E0-4F04-B148-B669758469A7}</a:tableStyleId>
              </a:tblPr>
              <a:tblGrid>
                <a:gridCol w="1423750"/>
                <a:gridCol w="1337150"/>
                <a:gridCol w="1125525"/>
                <a:gridCol w="1346775"/>
                <a:gridCol w="1089425"/>
                <a:gridCol w="959600"/>
              </a:tblGrid>
              <a:tr h="308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rgbClr val="4E60A3"/>
                          </a:solidFill>
                        </a:rPr>
                        <a:t>　</a:t>
                      </a:r>
                      <a:endParaRPr sz="1200" dirty="0">
                        <a:solidFill>
                          <a:srgbClr val="4E60A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4E60A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Raw Data</a:t>
                      </a:r>
                      <a:endParaRPr sz="1200" b="1" dirty="0">
                        <a:solidFill>
                          <a:srgbClr val="4E60A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 err="1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결측치</a:t>
                      </a:r>
                      <a:r>
                        <a:rPr lang="ko-KR" sz="1200" b="1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제거</a:t>
                      </a:r>
                      <a:endParaRPr sz="1200" b="1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4E60A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Modified Data</a:t>
                      </a:r>
                      <a:endParaRPr sz="1200" b="1" dirty="0">
                        <a:solidFill>
                          <a:srgbClr val="4E60A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이상치 제거</a:t>
                      </a:r>
                      <a:endParaRPr sz="1200" b="1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4E60A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Final Data</a:t>
                      </a:r>
                      <a:endParaRPr sz="1200" b="1" dirty="0">
                        <a:solidFill>
                          <a:srgbClr val="4E60A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4E60A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수</a:t>
                      </a:r>
                      <a:endParaRPr sz="1200" b="1" dirty="0">
                        <a:solidFill>
                          <a:srgbClr val="4E60A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4E60A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1,581,113</a:t>
                      </a:r>
                      <a:endParaRPr sz="1200" b="1" dirty="0">
                        <a:solidFill>
                          <a:srgbClr val="4E60A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rgbClr val="C00000"/>
                          </a:solidFill>
                        </a:rPr>
                        <a:t>→ </a:t>
                      </a:r>
                      <a:endParaRPr sz="1200"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4E60A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1,581,112</a:t>
                      </a:r>
                      <a:endParaRPr sz="1200" b="1" dirty="0">
                        <a:solidFill>
                          <a:srgbClr val="4E60A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rgbClr val="C00000"/>
                          </a:solidFill>
                        </a:rPr>
                        <a:t>→ </a:t>
                      </a:r>
                      <a:endParaRPr sz="1200" dirty="0">
                        <a:solidFill>
                          <a:srgbClr val="C00000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solidFill>
                            <a:srgbClr val="4E60A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1,570,401</a:t>
                      </a:r>
                      <a:endParaRPr sz="1200" b="1">
                        <a:solidFill>
                          <a:srgbClr val="4E60A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4E60A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제거된 데이터 수</a:t>
                      </a:r>
                      <a:endParaRPr sz="1200" b="1" dirty="0">
                        <a:solidFill>
                          <a:srgbClr val="4E60A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E60A3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1개</a:t>
                      </a:r>
                      <a:endParaRPr sz="1200" b="1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4E60A3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sz="1200" b="1" dirty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711</a:t>
                      </a:r>
                      <a:r>
                        <a:rPr lang="ko-KR" sz="1200" b="1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1200" b="1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4E60A3"/>
                        </a:solidFill>
                      </a:endParaRP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/>
        </p:nvSpPr>
        <p:spPr>
          <a:xfrm>
            <a:off x="331172" y="228600"/>
            <a:ext cx="116490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(Time)</a:t>
            </a:r>
            <a:endParaRPr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7" name="Google Shape;247;p13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075" y="1841475"/>
            <a:ext cx="8460974" cy="3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7477200" y="5926600"/>
            <a:ext cx="482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&lt;서울 기준&gt;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08시(출근)에 하차, 18시(퇴근) 승차 多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3969300" y="1812375"/>
            <a:ext cx="946500" cy="942900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4256350" y="4704222"/>
            <a:ext cx="372300" cy="6267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7521050" y="1812375"/>
            <a:ext cx="946500" cy="942900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7808098" y="4704222"/>
            <a:ext cx="372300" cy="6267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8426802" y="1501902"/>
            <a:ext cx="1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2019.01 ~ 2022.08</a:t>
            </a:r>
            <a:endParaRPr sz="800" b="1">
              <a:solidFill>
                <a:srgbClr val="4E60A3"/>
              </a:solidFill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3910213" y="1213717"/>
            <a:ext cx="391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승/하차 총 인원</a:t>
            </a:r>
            <a:endParaRPr b="1">
              <a:solidFill>
                <a:srgbClr val="4E60A3"/>
              </a:solidFill>
            </a:endParaRPr>
          </a:p>
        </p:txBody>
      </p:sp>
      <p:sp>
        <p:nvSpPr>
          <p:cNvPr id="256" name="Google Shape;256;p13"/>
          <p:cNvSpPr txBox="1"/>
          <p:nvPr/>
        </p:nvSpPr>
        <p:spPr>
          <a:xfrm rot="-5400000">
            <a:off x="1032400" y="3470325"/>
            <a:ext cx="107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승/하차인원</a:t>
            </a:r>
            <a:endParaRPr sz="300" b="1">
              <a:solidFill>
                <a:srgbClr val="4E60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62f70af9ab_0_53"/>
          <p:cNvSpPr txBox="1"/>
          <p:nvPr/>
        </p:nvSpPr>
        <p:spPr>
          <a:xfrm>
            <a:off x="331174" y="228600"/>
            <a:ext cx="86058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(Region)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2" name="Google Shape;262;g162f70af9ab_0_53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g162f70af9ab_0_53"/>
          <p:cNvSpPr txBox="1"/>
          <p:nvPr/>
        </p:nvSpPr>
        <p:spPr>
          <a:xfrm>
            <a:off x="6491900" y="6287825"/>
            <a:ext cx="500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승차 &gt; 강남구 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하차 &gt; 강남구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162f70af9ab_0_53"/>
          <p:cNvSpPr txBox="1"/>
          <p:nvPr/>
        </p:nvSpPr>
        <p:spPr>
          <a:xfrm>
            <a:off x="-90327" y="2401875"/>
            <a:ext cx="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승차</a:t>
            </a:r>
            <a:endParaRPr b="1">
              <a:solidFill>
                <a:srgbClr val="4E60A3"/>
              </a:solidFill>
            </a:endParaRPr>
          </a:p>
        </p:txBody>
      </p:sp>
      <p:sp>
        <p:nvSpPr>
          <p:cNvPr id="265" name="Google Shape;265;g162f70af9ab_0_53"/>
          <p:cNvSpPr txBox="1"/>
          <p:nvPr/>
        </p:nvSpPr>
        <p:spPr>
          <a:xfrm>
            <a:off x="-90327" y="4726275"/>
            <a:ext cx="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하차</a:t>
            </a:r>
            <a:endParaRPr b="1">
              <a:solidFill>
                <a:srgbClr val="4E60A3"/>
              </a:solidFill>
            </a:endParaRPr>
          </a:p>
        </p:txBody>
      </p:sp>
      <p:sp>
        <p:nvSpPr>
          <p:cNvPr id="266" name="Google Shape;266;g162f70af9ab_0_53"/>
          <p:cNvSpPr txBox="1"/>
          <p:nvPr/>
        </p:nvSpPr>
        <p:spPr>
          <a:xfrm>
            <a:off x="3020073" y="1260834"/>
            <a:ext cx="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08시</a:t>
            </a:r>
            <a:endParaRPr b="1">
              <a:solidFill>
                <a:srgbClr val="4E60A3"/>
              </a:solidFill>
            </a:endParaRPr>
          </a:p>
        </p:txBody>
      </p:sp>
      <p:sp>
        <p:nvSpPr>
          <p:cNvPr id="267" name="Google Shape;267;g162f70af9ab_0_53"/>
          <p:cNvSpPr txBox="1"/>
          <p:nvPr/>
        </p:nvSpPr>
        <p:spPr>
          <a:xfrm>
            <a:off x="8586773" y="1260825"/>
            <a:ext cx="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18시</a:t>
            </a:r>
            <a:endParaRPr b="1">
              <a:solidFill>
                <a:srgbClr val="4E60A3"/>
              </a:solidFill>
            </a:endParaRPr>
          </a:p>
        </p:txBody>
      </p:sp>
      <p:pic>
        <p:nvPicPr>
          <p:cNvPr id="268" name="Google Shape;268;g162f70af9ab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88" y="1641000"/>
            <a:ext cx="540000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62f70af9ab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00" y="3903150"/>
            <a:ext cx="540000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62f70af9ab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463" y="3891201"/>
            <a:ext cx="5400001" cy="216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62f70af9ab_0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288" y="1647313"/>
            <a:ext cx="5400001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62f70af9ab_0_53"/>
          <p:cNvSpPr txBox="1"/>
          <p:nvPr/>
        </p:nvSpPr>
        <p:spPr>
          <a:xfrm>
            <a:off x="9961377" y="1491702"/>
            <a:ext cx="1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2019.01 ~ 2022.08</a:t>
            </a:r>
            <a:endParaRPr sz="800" b="1">
              <a:solidFill>
                <a:srgbClr val="4E60A3"/>
              </a:solidFill>
            </a:endParaRPr>
          </a:p>
        </p:txBody>
      </p:sp>
      <p:sp>
        <p:nvSpPr>
          <p:cNvPr id="273" name="Google Shape;273;g162f70af9ab_0_53"/>
          <p:cNvSpPr/>
          <p:nvPr/>
        </p:nvSpPr>
        <p:spPr>
          <a:xfrm>
            <a:off x="938200" y="5685475"/>
            <a:ext cx="216000" cy="2769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274" name="Google Shape;274;g162f70af9ab_0_53"/>
          <p:cNvSpPr/>
          <p:nvPr/>
        </p:nvSpPr>
        <p:spPr>
          <a:xfrm>
            <a:off x="6500800" y="5685475"/>
            <a:ext cx="216000" cy="2769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275" name="Google Shape;275;g162f70af9ab_0_53"/>
          <p:cNvSpPr/>
          <p:nvPr/>
        </p:nvSpPr>
        <p:spPr>
          <a:xfrm>
            <a:off x="6500702" y="3406300"/>
            <a:ext cx="216000" cy="2769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276" name="Google Shape;276;g162f70af9ab_0_53"/>
          <p:cNvSpPr/>
          <p:nvPr/>
        </p:nvSpPr>
        <p:spPr>
          <a:xfrm>
            <a:off x="938200" y="3416080"/>
            <a:ext cx="216000" cy="2769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277" name="Google Shape;277;g162f70af9ab_0_53"/>
          <p:cNvSpPr txBox="1"/>
          <p:nvPr/>
        </p:nvSpPr>
        <p:spPr>
          <a:xfrm>
            <a:off x="1005500" y="6287825"/>
            <a:ext cx="500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승차 &gt; 구로구 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하차 &gt; 강남구                                             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2850bf1c0_10_64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(Region)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83" name="Google Shape;283;g162850bf1c0_10_64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4" name="Google Shape;284;g162850bf1c0_1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25" y="1771973"/>
            <a:ext cx="10635351" cy="45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62850bf1c0_10_64"/>
          <p:cNvSpPr txBox="1"/>
          <p:nvPr/>
        </p:nvSpPr>
        <p:spPr>
          <a:xfrm>
            <a:off x="8817777" y="2000577"/>
            <a:ext cx="1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2019.01 ~ 2022.08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g162850bf1c0_10_64"/>
          <p:cNvSpPr txBox="1"/>
          <p:nvPr/>
        </p:nvSpPr>
        <p:spPr>
          <a:xfrm>
            <a:off x="4138638" y="1439479"/>
            <a:ext cx="3914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지역별 승/하차 총 인원</a:t>
            </a:r>
            <a:endParaRPr sz="1700" b="1">
              <a:solidFill>
                <a:srgbClr val="4E60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1ef708448_4_0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</a:t>
            </a:r>
            <a:r>
              <a:rPr lang="ko-KR" sz="36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 (</a:t>
            </a: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출근시간)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92" name="Google Shape;292;g161ef708448_4_0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g161ef708448_4_0"/>
          <p:cNvSpPr txBox="1"/>
          <p:nvPr/>
        </p:nvSpPr>
        <p:spPr>
          <a:xfrm>
            <a:off x="466725" y="5419717"/>
            <a:ext cx="70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161ef708448_4_0"/>
          <p:cNvSpPr txBox="1"/>
          <p:nvPr/>
        </p:nvSpPr>
        <p:spPr>
          <a:xfrm>
            <a:off x="977600" y="4951825"/>
            <a:ext cx="389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07시 승차인원</a:t>
            </a:r>
            <a:endParaRPr sz="20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161ef708448_4_0"/>
          <p:cNvSpPr txBox="1"/>
          <p:nvPr/>
        </p:nvSpPr>
        <p:spPr>
          <a:xfrm>
            <a:off x="7100375" y="4926200"/>
            <a:ext cx="389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08시 하차인원</a:t>
            </a:r>
            <a:endParaRPr sz="20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161ef708448_4_0"/>
          <p:cNvSpPr txBox="1"/>
          <p:nvPr/>
        </p:nvSpPr>
        <p:spPr>
          <a:xfrm>
            <a:off x="3741650" y="5816975"/>
            <a:ext cx="5361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 </a:t>
            </a:r>
            <a:r>
              <a:rPr lang="ko-KR" sz="2000" b="1" u="sng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구로구</a:t>
            </a:r>
            <a:r>
              <a:rPr lang="ko-KR" sz="20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승차인원이 제일 많고,</a:t>
            </a:r>
            <a:endParaRPr sz="20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2000" b="1" u="sng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강남구</a:t>
            </a:r>
            <a:r>
              <a:rPr lang="ko-KR" sz="20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하차인원이 제일 많다.</a:t>
            </a:r>
            <a:endParaRPr sz="20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7" name="Google Shape;297;g161ef708448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1725" y="1813400"/>
            <a:ext cx="7283925" cy="3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161ef708448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550" y="1806500"/>
            <a:ext cx="7425000" cy="3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61ef708448_4_0"/>
          <p:cNvSpPr txBox="1"/>
          <p:nvPr/>
        </p:nvSpPr>
        <p:spPr>
          <a:xfrm>
            <a:off x="10113177" y="1390977"/>
            <a:ext cx="169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2019.01 ~ 2022.08</a:t>
            </a:r>
            <a:endParaRPr sz="1000">
              <a:solidFill>
                <a:srgbClr val="4E60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2850bf1c0_10_8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</a:t>
            </a:r>
            <a:r>
              <a:rPr lang="ko-KR" sz="36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퇴근시간)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5" name="Google Shape;305;g162850bf1c0_10_8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6" name="Google Shape;306;g162850bf1c0_10_8"/>
          <p:cNvSpPr txBox="1"/>
          <p:nvPr/>
        </p:nvSpPr>
        <p:spPr>
          <a:xfrm>
            <a:off x="477425" y="5419717"/>
            <a:ext cx="70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162850bf1c0_10_8"/>
          <p:cNvSpPr txBox="1"/>
          <p:nvPr/>
        </p:nvSpPr>
        <p:spPr>
          <a:xfrm>
            <a:off x="977600" y="4927125"/>
            <a:ext cx="389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18시 승차인원</a:t>
            </a:r>
            <a:endParaRPr sz="20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162850bf1c0_10_8"/>
          <p:cNvSpPr txBox="1"/>
          <p:nvPr/>
        </p:nvSpPr>
        <p:spPr>
          <a:xfrm>
            <a:off x="7101775" y="4927125"/>
            <a:ext cx="389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19시 승차인원</a:t>
            </a:r>
            <a:endParaRPr sz="20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9" name="Google Shape;309;g162850bf1c0_1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153" y="1797463"/>
            <a:ext cx="7567271" cy="310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162850bf1c0_1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75700" y="1797463"/>
            <a:ext cx="7283925" cy="31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62850bf1c0_10_8"/>
          <p:cNvSpPr txBox="1"/>
          <p:nvPr/>
        </p:nvSpPr>
        <p:spPr>
          <a:xfrm>
            <a:off x="3817850" y="5816975"/>
            <a:ext cx="536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 </a:t>
            </a:r>
            <a:r>
              <a:rPr lang="ko-KR" sz="2000" b="1" u="sng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강남구</a:t>
            </a:r>
            <a:r>
              <a:rPr lang="ko-KR" sz="20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승차인원이 제일 많다.</a:t>
            </a:r>
            <a:endParaRPr sz="20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162850bf1c0_10_8"/>
          <p:cNvSpPr txBox="1"/>
          <p:nvPr/>
        </p:nvSpPr>
        <p:spPr>
          <a:xfrm>
            <a:off x="10494177" y="1924377"/>
            <a:ext cx="1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2019.01 ~ 2022.08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2850bf1c0_9_34"/>
          <p:cNvSpPr txBox="1"/>
          <p:nvPr/>
        </p:nvSpPr>
        <p:spPr>
          <a:xfrm>
            <a:off x="331175" y="228600"/>
            <a:ext cx="91323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 dirty="0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(Region)</a:t>
            </a:r>
            <a:endParaRPr sz="3600" b="1" dirty="0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endParaRPr sz="3600" b="1" dirty="0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8" name="Google Shape;318;g162850bf1c0_9_34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9" name="Google Shape;319;g162850bf1c0_9_34"/>
          <p:cNvSpPr txBox="1"/>
          <p:nvPr/>
        </p:nvSpPr>
        <p:spPr>
          <a:xfrm>
            <a:off x="2285675" y="1253400"/>
            <a:ext cx="143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승차인원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162850bf1c0_9_34"/>
          <p:cNvSpPr txBox="1"/>
          <p:nvPr/>
        </p:nvSpPr>
        <p:spPr>
          <a:xfrm>
            <a:off x="8320050" y="1253400"/>
            <a:ext cx="143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하차인원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1" name="Google Shape;321;g162850bf1c0_9_34"/>
          <p:cNvPicPr preferRelativeResize="0"/>
          <p:nvPr/>
        </p:nvPicPr>
        <p:blipFill rotWithShape="1">
          <a:blip r:embed="rId3">
            <a:alphaModFix/>
          </a:blip>
          <a:srcRect l="8297" t="10429" r="16133" b="10255"/>
          <a:stretch/>
        </p:blipFill>
        <p:spPr>
          <a:xfrm>
            <a:off x="331175" y="1650825"/>
            <a:ext cx="5475523" cy="440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62850bf1c0_9_34"/>
          <p:cNvPicPr preferRelativeResize="0"/>
          <p:nvPr/>
        </p:nvPicPr>
        <p:blipFill rotWithShape="1">
          <a:blip r:embed="rId4">
            <a:alphaModFix/>
          </a:blip>
          <a:srcRect l="8312" t="10193" r="16187" b="10042"/>
          <a:stretch/>
        </p:blipFill>
        <p:spPr>
          <a:xfrm>
            <a:off x="6265575" y="1699275"/>
            <a:ext cx="5319777" cy="44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62850bf1c0_9_34"/>
          <p:cNvSpPr/>
          <p:nvPr/>
        </p:nvSpPr>
        <p:spPr>
          <a:xfrm>
            <a:off x="1669692" y="1576500"/>
            <a:ext cx="606600" cy="4574100"/>
          </a:xfrm>
          <a:prstGeom prst="rect">
            <a:avLst/>
          </a:prstGeom>
          <a:noFill/>
          <a:ln w="9525" cap="flat" cmpd="sng">
            <a:solidFill>
              <a:srgbClr val="086D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24" name="Google Shape;324;g162850bf1c0_9_34"/>
          <p:cNvSpPr/>
          <p:nvPr/>
        </p:nvSpPr>
        <p:spPr>
          <a:xfrm>
            <a:off x="3719675" y="1576500"/>
            <a:ext cx="606600" cy="4574100"/>
          </a:xfrm>
          <a:prstGeom prst="rect">
            <a:avLst/>
          </a:prstGeom>
          <a:noFill/>
          <a:ln w="9525" cap="flat" cmpd="sng">
            <a:solidFill>
              <a:srgbClr val="086D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25" name="Google Shape;325;g162850bf1c0_9_34"/>
          <p:cNvSpPr txBox="1"/>
          <p:nvPr/>
        </p:nvSpPr>
        <p:spPr>
          <a:xfrm>
            <a:off x="1462866" y="6186275"/>
            <a:ext cx="1020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출근시간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g162850bf1c0_9_34"/>
          <p:cNvSpPr txBox="1"/>
          <p:nvPr/>
        </p:nvSpPr>
        <p:spPr>
          <a:xfrm>
            <a:off x="3512825" y="6186275"/>
            <a:ext cx="1020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퇴근시간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162850bf1c0_9_34"/>
          <p:cNvSpPr/>
          <p:nvPr/>
        </p:nvSpPr>
        <p:spPr>
          <a:xfrm>
            <a:off x="7556500" y="1614225"/>
            <a:ext cx="606600" cy="4574100"/>
          </a:xfrm>
          <a:prstGeom prst="rect">
            <a:avLst/>
          </a:prstGeom>
          <a:noFill/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28" name="Google Shape;328;g162850bf1c0_9_34"/>
          <p:cNvSpPr/>
          <p:nvPr/>
        </p:nvSpPr>
        <p:spPr>
          <a:xfrm>
            <a:off x="9549342" y="1614233"/>
            <a:ext cx="606600" cy="4574100"/>
          </a:xfrm>
          <a:prstGeom prst="rect">
            <a:avLst/>
          </a:prstGeom>
          <a:noFill/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29" name="Google Shape;329;g162850bf1c0_9_34"/>
          <p:cNvSpPr txBox="1"/>
          <p:nvPr/>
        </p:nvSpPr>
        <p:spPr>
          <a:xfrm>
            <a:off x="7331550" y="6185541"/>
            <a:ext cx="1020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출근시간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162850bf1c0_9_34"/>
          <p:cNvSpPr txBox="1"/>
          <p:nvPr/>
        </p:nvSpPr>
        <p:spPr>
          <a:xfrm>
            <a:off x="9361358" y="6185541"/>
            <a:ext cx="1020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퇴근시간</a:t>
            </a:r>
            <a:endParaRPr sz="12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162850bf1c0_9_34"/>
          <p:cNvSpPr txBox="1"/>
          <p:nvPr/>
        </p:nvSpPr>
        <p:spPr>
          <a:xfrm>
            <a:off x="10322727" y="1519990"/>
            <a:ext cx="1694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2019.01 ~ 2022.08</a:t>
            </a:r>
            <a:endParaRPr sz="10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1ef708448_1_1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(Region)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37" name="Google Shape;337;g161ef708448_1_1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8" name="Google Shape;338;g161ef708448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88" y="1127277"/>
            <a:ext cx="11448075" cy="573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61ef708448_1_1"/>
          <p:cNvSpPr/>
          <p:nvPr/>
        </p:nvSpPr>
        <p:spPr>
          <a:xfrm>
            <a:off x="688625" y="971550"/>
            <a:ext cx="2160300" cy="1254600"/>
          </a:xfrm>
          <a:prstGeom prst="flowChartConnector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340" name="Google Shape;340;g161ef708448_1_1"/>
          <p:cNvSpPr/>
          <p:nvPr/>
        </p:nvSpPr>
        <p:spPr>
          <a:xfrm>
            <a:off x="7386275" y="5603400"/>
            <a:ext cx="2160300" cy="1254600"/>
          </a:xfrm>
          <a:prstGeom prst="flowChartConnector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341" name="Google Shape;341;g161ef708448_1_1"/>
          <p:cNvSpPr/>
          <p:nvPr/>
        </p:nvSpPr>
        <p:spPr>
          <a:xfrm>
            <a:off x="5122275" y="5537375"/>
            <a:ext cx="2160300" cy="1254600"/>
          </a:xfrm>
          <a:prstGeom prst="flowChartConnector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342" name="Google Shape;342;g161ef708448_1_1"/>
          <p:cNvSpPr/>
          <p:nvPr/>
        </p:nvSpPr>
        <p:spPr>
          <a:xfrm>
            <a:off x="2961975" y="2112950"/>
            <a:ext cx="2160300" cy="1254600"/>
          </a:xfrm>
          <a:prstGeom prst="flowChartConnector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43" name="Google Shape;343;g161ef708448_1_1"/>
          <p:cNvSpPr/>
          <p:nvPr/>
        </p:nvSpPr>
        <p:spPr>
          <a:xfrm>
            <a:off x="631950" y="2112950"/>
            <a:ext cx="2160300" cy="1254600"/>
          </a:xfrm>
          <a:prstGeom prst="flowChartConnector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44" name="Google Shape;344;g161ef708448_1_1"/>
          <p:cNvSpPr/>
          <p:nvPr/>
        </p:nvSpPr>
        <p:spPr>
          <a:xfrm>
            <a:off x="584775" y="3254500"/>
            <a:ext cx="2160300" cy="1254600"/>
          </a:xfrm>
          <a:prstGeom prst="flowChartConnector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45" name="Google Shape;345;g161ef708448_1_1"/>
          <p:cNvSpPr txBox="1"/>
          <p:nvPr/>
        </p:nvSpPr>
        <p:spPr>
          <a:xfrm>
            <a:off x="10212152" y="663740"/>
            <a:ext cx="1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2019.01 ~ 2022.08</a:t>
            </a:r>
            <a:endParaRPr sz="800" b="1">
              <a:solidFill>
                <a:srgbClr val="4E60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1ef708448_1_21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(Region)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51" name="Google Shape;351;g161ef708448_1_21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2" name="Google Shape;352;g161ef708448_1_21"/>
          <p:cNvPicPr preferRelativeResize="0"/>
          <p:nvPr/>
        </p:nvPicPr>
        <p:blipFill rotWithShape="1">
          <a:blip r:embed="rId3">
            <a:alphaModFix/>
          </a:blip>
          <a:srcRect l="9055" t="8735" r="8990" b="9317"/>
          <a:stretch/>
        </p:blipFill>
        <p:spPr>
          <a:xfrm>
            <a:off x="1170025" y="1396375"/>
            <a:ext cx="4788374" cy="44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161ef708448_1_21"/>
          <p:cNvPicPr preferRelativeResize="0"/>
          <p:nvPr/>
        </p:nvPicPr>
        <p:blipFill rotWithShape="1">
          <a:blip r:embed="rId4">
            <a:alphaModFix/>
          </a:blip>
          <a:srcRect l="9878" t="9526" r="9353" b="9119"/>
          <a:stretch/>
        </p:blipFill>
        <p:spPr>
          <a:xfrm>
            <a:off x="6769775" y="1416463"/>
            <a:ext cx="4707199" cy="437007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161ef708448_1_21"/>
          <p:cNvSpPr txBox="1"/>
          <p:nvPr/>
        </p:nvSpPr>
        <p:spPr>
          <a:xfrm>
            <a:off x="10212152" y="663740"/>
            <a:ext cx="169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2019.01 ~ 2022.08</a:t>
            </a:r>
            <a:endParaRPr sz="800" b="1">
              <a:solidFill>
                <a:srgbClr val="4E60A3"/>
              </a:solidFill>
            </a:endParaRPr>
          </a:p>
        </p:txBody>
      </p:sp>
      <p:sp>
        <p:nvSpPr>
          <p:cNvPr id="355" name="Google Shape;355;g161ef708448_1_21"/>
          <p:cNvSpPr/>
          <p:nvPr/>
        </p:nvSpPr>
        <p:spPr>
          <a:xfrm>
            <a:off x="1219425" y="1428750"/>
            <a:ext cx="389700" cy="183600"/>
          </a:xfrm>
          <a:prstGeom prst="ellipse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56" name="Google Shape;356;g161ef708448_1_21"/>
          <p:cNvSpPr/>
          <p:nvPr/>
        </p:nvSpPr>
        <p:spPr>
          <a:xfrm>
            <a:off x="6782025" y="1409700"/>
            <a:ext cx="389700" cy="183600"/>
          </a:xfrm>
          <a:prstGeom prst="ellipse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57" name="Google Shape;357;g161ef708448_1_21"/>
          <p:cNvSpPr txBox="1"/>
          <p:nvPr/>
        </p:nvSpPr>
        <p:spPr>
          <a:xfrm>
            <a:off x="1116300" y="5893175"/>
            <a:ext cx="8964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Arial" panose="020B0604020202020204" pitchFamily="34" charset="0"/>
              <a:buChar char="•"/>
            </a:pPr>
            <a:r>
              <a:rPr lang="ko-KR" sz="1800" b="1" u="sng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강남구, 중구, 종로구(회사)</a:t>
            </a:r>
            <a:r>
              <a:rPr lang="ko-KR" sz="18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승차,하차 차이가 제일 많고,</a:t>
            </a:r>
            <a:endParaRPr sz="18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Arial" panose="020B0604020202020204" pitchFamily="34" charset="0"/>
              <a:buChar char="•"/>
            </a:pPr>
            <a:r>
              <a:rPr lang="ko-KR" sz="1800" b="1" u="sng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광진구, 구로구, 동대문구(주거)</a:t>
            </a:r>
            <a:r>
              <a:rPr lang="ko-KR" sz="18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승차,</a:t>
            </a:r>
            <a:r>
              <a:rPr lang="ko-KR" sz="1800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하차</a:t>
            </a:r>
            <a:r>
              <a:rPr lang="en-US" altLang="ko-KR" sz="1800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</a:t>
            </a:r>
            <a:r>
              <a:rPr lang="ko-KR" sz="1800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lang="ko-KR" altLang="en-US" sz="1800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ko-KR" sz="1800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제일 적다.</a:t>
            </a:r>
            <a:endParaRPr sz="18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44f13791d_0_1"/>
          <p:cNvSpPr txBox="1"/>
          <p:nvPr/>
        </p:nvSpPr>
        <p:spPr>
          <a:xfrm>
            <a:off x="427790" y="1255497"/>
            <a:ext cx="11315100" cy="5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Introduction</a:t>
            </a:r>
            <a:endParaRPr sz="1800" b="1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Purpose</a:t>
            </a:r>
            <a:endParaRPr sz="1800" b="1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Charts Infographics</a:t>
            </a:r>
            <a:endParaRPr sz="1800" b="1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2" indent="-3302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600"/>
              <a:buFont typeface="Wingdings" panose="05000000000000000000" pitchFamily="2" charset="2"/>
              <a:buChar char="§"/>
            </a:pPr>
            <a:r>
              <a:rPr lang="ko-KR" sz="16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Collection</a:t>
            </a:r>
            <a:endParaRPr sz="1600" b="1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600"/>
              <a:buFont typeface="Wingdings" panose="05000000000000000000" pitchFamily="2" charset="2"/>
              <a:buChar char="§"/>
            </a:pPr>
            <a:r>
              <a:rPr lang="ko-KR" sz="16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Divisibility	</a:t>
            </a:r>
            <a:endParaRPr sz="16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endParaRPr lang="en-US" sz="16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endParaRPr sz="16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Discussion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g1644f13791d_0_1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g1644f13791d_0_1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 dirty="0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Table</a:t>
            </a:r>
            <a:r>
              <a:rPr lang="ko-KR" sz="3600" b="1" dirty="0">
                <a:solidFill>
                  <a:srgbClr val="246B87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ko-KR" sz="3600" b="1" dirty="0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of contents</a:t>
            </a:r>
            <a:endParaRPr sz="3600" b="1" i="0" u="none" strike="noStrike" cap="none" dirty="0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12504" y="3924405"/>
            <a:ext cx="2292000" cy="1015632"/>
            <a:chOff x="3112504" y="3924405"/>
            <a:chExt cx="2292000" cy="1015632"/>
          </a:xfrm>
        </p:grpSpPr>
        <p:sp>
          <p:nvSpPr>
            <p:cNvPr id="134" name="Google Shape;134;g1644f13791d_0_1"/>
            <p:cNvSpPr txBox="1"/>
            <p:nvPr/>
          </p:nvSpPr>
          <p:spPr>
            <a:xfrm>
              <a:off x="3112504" y="3924405"/>
              <a:ext cx="2292000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3716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rgbClr val="4E60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Time</a:t>
              </a:r>
              <a:endParaRPr sz="12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3716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rgbClr val="4E60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Region</a:t>
              </a:r>
              <a:endParaRPr sz="12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3716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rgbClr val="4E60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Period</a:t>
              </a:r>
              <a:endParaRPr sz="12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5" name="Google Shape;135;g1644f13791d_0_1"/>
            <p:cNvCxnSpPr/>
            <p:nvPr/>
          </p:nvCxnSpPr>
          <p:spPr>
            <a:xfrm>
              <a:off x="3524032" y="4186393"/>
              <a:ext cx="996300" cy="0"/>
            </a:xfrm>
            <a:prstGeom prst="straightConnector1">
              <a:avLst/>
            </a:prstGeom>
            <a:noFill/>
            <a:ln w="19050" cap="flat" cmpd="sng">
              <a:solidFill>
                <a:srgbClr val="4E60A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g1644f13791d_0_1"/>
            <p:cNvCxnSpPr/>
            <p:nvPr/>
          </p:nvCxnSpPr>
          <p:spPr>
            <a:xfrm>
              <a:off x="3825282" y="4457889"/>
              <a:ext cx="685500" cy="0"/>
            </a:xfrm>
            <a:prstGeom prst="straightConnector1">
              <a:avLst/>
            </a:prstGeom>
            <a:noFill/>
            <a:ln w="19050" cap="flat" cmpd="sng">
              <a:solidFill>
                <a:srgbClr val="4E60A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g1644f13791d_0_1"/>
            <p:cNvCxnSpPr/>
            <p:nvPr/>
          </p:nvCxnSpPr>
          <p:spPr>
            <a:xfrm>
              <a:off x="3824207" y="4707364"/>
              <a:ext cx="696000" cy="5400"/>
            </a:xfrm>
            <a:prstGeom prst="straightConnector1">
              <a:avLst/>
            </a:prstGeom>
            <a:noFill/>
            <a:ln w="19050" cap="flat" cmpd="sng">
              <a:solidFill>
                <a:srgbClr val="4E60A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g1644f13791d_0_1"/>
            <p:cNvCxnSpPr/>
            <p:nvPr/>
          </p:nvCxnSpPr>
          <p:spPr>
            <a:xfrm>
              <a:off x="3815757" y="4188789"/>
              <a:ext cx="7200" cy="515700"/>
            </a:xfrm>
            <a:prstGeom prst="straightConnector1">
              <a:avLst/>
            </a:prstGeom>
            <a:noFill/>
            <a:ln w="19050" cap="flat" cmpd="sng">
              <a:solidFill>
                <a:srgbClr val="4E60A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2c7daac0a_0_11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(Region)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63" name="Google Shape;363;g162c7daac0a_0_11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162c7daac0a_0_11"/>
          <p:cNvSpPr txBox="1"/>
          <p:nvPr/>
        </p:nvSpPr>
        <p:spPr>
          <a:xfrm>
            <a:off x="9081600" y="1664124"/>
            <a:ext cx="28446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400"/>
              <a:buFont typeface="Malgun Gothic"/>
              <a:buAutoNum type="arabicPeriod"/>
            </a:pPr>
            <a:r>
              <a:rPr lang="ko-KR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지하철역 대비 버스정류장 수 많으나 이용 인원은 지하철이 많다</a:t>
            </a:r>
            <a:r>
              <a:rPr lang="ko-KR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400"/>
              <a:buFont typeface="Malgun Gothic"/>
              <a:buAutoNum type="arabicPeriod"/>
            </a:pPr>
            <a:endParaRPr lang="en-US" altLang="ko-KR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400"/>
              <a:buFont typeface="Malgun Gothic"/>
              <a:buAutoNum type="arabicPeriod"/>
            </a:pPr>
            <a:r>
              <a:rPr lang="ko-KR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강남구에서 </a:t>
            </a:r>
            <a:r>
              <a:rPr lang="ko-KR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승하,하차 인원이 </a:t>
            </a:r>
            <a:r>
              <a:rPr lang="ko-KR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다른지역보다</a:t>
            </a:r>
            <a:r>
              <a:rPr lang="ko-KR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월등히 높은 이유는 지하철 </a:t>
            </a:r>
            <a:endParaRPr lang="en-US" altLang="ko-KR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400"/>
              <a:buFont typeface="Malgun Gothic"/>
              <a:buAutoNum type="arabicPeriod"/>
            </a:pPr>
            <a:endParaRPr lang="en-US" altLang="ko-KR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400"/>
              <a:buFont typeface="Malgun Gothic"/>
              <a:buAutoNum type="arabicPeriod"/>
            </a:pPr>
            <a:r>
              <a:rPr lang="ko-KR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지역구별 </a:t>
            </a:r>
            <a:r>
              <a:rPr lang="ko-KR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버스이용객 차이는 많이 나지 않는다.</a:t>
            </a:r>
            <a:endParaRPr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5" name="Google Shape;365;g162c7daac0a_0_11"/>
          <p:cNvPicPr preferRelativeResize="0"/>
          <p:nvPr/>
        </p:nvPicPr>
        <p:blipFill rotWithShape="1">
          <a:blip r:embed="rId3">
            <a:alphaModFix/>
          </a:blip>
          <a:srcRect b="4970"/>
          <a:stretch/>
        </p:blipFill>
        <p:spPr>
          <a:xfrm>
            <a:off x="152400" y="1323900"/>
            <a:ext cx="9000000" cy="2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62c7daac0a_0_11"/>
          <p:cNvPicPr preferRelativeResize="0"/>
          <p:nvPr/>
        </p:nvPicPr>
        <p:blipFill rotWithShape="1">
          <a:blip r:embed="rId4">
            <a:alphaModFix/>
          </a:blip>
          <a:srcRect b="4970"/>
          <a:stretch/>
        </p:blipFill>
        <p:spPr>
          <a:xfrm>
            <a:off x="152400" y="3996300"/>
            <a:ext cx="9000000" cy="23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850bf1c0_11_9"/>
          <p:cNvSpPr txBox="1"/>
          <p:nvPr/>
        </p:nvSpPr>
        <p:spPr>
          <a:xfrm>
            <a:off x="331175" y="228600"/>
            <a:ext cx="90294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(Period)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72" name="Google Shape;372;g162850bf1c0_11_9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g162850bf1c0_11_9"/>
          <p:cNvSpPr txBox="1"/>
          <p:nvPr/>
        </p:nvSpPr>
        <p:spPr>
          <a:xfrm>
            <a:off x="3638550" y="6184050"/>
            <a:ext cx="52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1,2,7,8월&gt;방학(학교) 비교적 이용 저하</a:t>
            </a:r>
            <a:endParaRPr sz="18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4" name="Google Shape;374;g162850bf1c0_1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81100"/>
            <a:ext cx="11736033" cy="4174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62850bf1c0_11_9"/>
          <p:cNvSpPr txBox="1"/>
          <p:nvPr/>
        </p:nvSpPr>
        <p:spPr>
          <a:xfrm>
            <a:off x="4138638" y="1287080"/>
            <a:ext cx="3914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승/하차 총 인원</a:t>
            </a:r>
            <a:endParaRPr sz="1700" b="1">
              <a:solidFill>
                <a:srgbClr val="4E60A3"/>
              </a:solidFill>
            </a:endParaRPr>
          </a:p>
        </p:txBody>
      </p:sp>
      <p:sp>
        <p:nvSpPr>
          <p:cNvPr id="376" name="Google Shape;376;g162850bf1c0_11_9"/>
          <p:cNvSpPr/>
          <p:nvPr/>
        </p:nvSpPr>
        <p:spPr>
          <a:xfrm>
            <a:off x="796500" y="2190750"/>
            <a:ext cx="2011500" cy="3330900"/>
          </a:xfrm>
          <a:prstGeom prst="flowChartConnec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377" name="Google Shape;377;g162850bf1c0_11_9"/>
          <p:cNvSpPr/>
          <p:nvPr/>
        </p:nvSpPr>
        <p:spPr>
          <a:xfrm>
            <a:off x="5978100" y="2038350"/>
            <a:ext cx="2011500" cy="3330900"/>
          </a:xfrm>
          <a:prstGeom prst="flowChartConnec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1ef708448_8_6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(Period)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83" name="Google Shape;383;g161ef708448_8_6"/>
          <p:cNvCxnSpPr/>
          <p:nvPr/>
        </p:nvCxnSpPr>
        <p:spPr>
          <a:xfrm>
            <a:off x="200025" y="971550"/>
            <a:ext cx="11649000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4" name="Google Shape;384;g161ef708448_8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5800" y="718738"/>
            <a:ext cx="6792124" cy="339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161ef708448_8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00325" y="3538150"/>
            <a:ext cx="6792124" cy="33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161ef708448_8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6775" y="718738"/>
            <a:ext cx="6792124" cy="339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161ef708448_8_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44175" y="3538138"/>
            <a:ext cx="6792124" cy="3396062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161ef708448_8_6"/>
          <p:cNvSpPr/>
          <p:nvPr/>
        </p:nvSpPr>
        <p:spPr>
          <a:xfrm>
            <a:off x="28800" y="971550"/>
            <a:ext cx="389700" cy="183600"/>
          </a:xfrm>
          <a:prstGeom prst="ellipse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"/>
          <p:cNvSpPr txBox="1"/>
          <p:nvPr/>
        </p:nvSpPr>
        <p:spPr>
          <a:xfrm>
            <a:off x="331180" y="228599"/>
            <a:ext cx="7717500" cy="9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Charts Infographics (Period)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94" name="Google Shape;394;p17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395;p17"/>
          <p:cNvSpPr txBox="1"/>
          <p:nvPr/>
        </p:nvSpPr>
        <p:spPr>
          <a:xfrm>
            <a:off x="-38100" y="6311384"/>
            <a:ext cx="706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2019.03~2020.03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5162550" y="6311384"/>
            <a:ext cx="706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2020.04~2021.04</a:t>
            </a:r>
            <a:endParaRPr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7"/>
          <p:cNvSpPr txBox="1"/>
          <p:nvPr/>
        </p:nvSpPr>
        <p:spPr>
          <a:xfrm>
            <a:off x="4019550" y="1246925"/>
            <a:ext cx="415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강화정책 전후 변화</a:t>
            </a:r>
            <a:endParaRPr b="1">
              <a:solidFill>
                <a:srgbClr val="4E60A3"/>
              </a:solidFill>
            </a:endParaRPr>
          </a:p>
        </p:txBody>
      </p:sp>
      <p:pic>
        <p:nvPicPr>
          <p:cNvPr id="398" name="Google Shape;3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5874"/>
            <a:ext cx="5886450" cy="43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50" y="1845874"/>
            <a:ext cx="5848350" cy="436568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7"/>
          <p:cNvSpPr/>
          <p:nvPr/>
        </p:nvSpPr>
        <p:spPr>
          <a:xfrm>
            <a:off x="558300" y="2667300"/>
            <a:ext cx="460200" cy="124500"/>
          </a:xfrm>
          <a:prstGeom prst="ellipse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6569250" y="2416500"/>
            <a:ext cx="460200" cy="124500"/>
          </a:xfrm>
          <a:prstGeom prst="ellipse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/>
          <p:nvPr/>
        </p:nvSpPr>
        <p:spPr>
          <a:xfrm>
            <a:off x="331180" y="228599"/>
            <a:ext cx="7717500" cy="9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Results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15" name="Google Shape;415;p20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20"/>
          <p:cNvSpPr txBox="1"/>
          <p:nvPr/>
        </p:nvSpPr>
        <p:spPr>
          <a:xfrm>
            <a:off x="200025" y="1476375"/>
            <a:ext cx="11649000" cy="5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출근시간</a:t>
            </a:r>
            <a:r>
              <a:rPr lang="ko-KR" altLang="en-US" sz="1800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에는</a:t>
            </a:r>
            <a:r>
              <a:rPr lang="ko-KR" sz="1800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08시 하차인원이 제일 많고  </a:t>
            </a:r>
            <a:r>
              <a:rPr lang="ko-KR" sz="1800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퇴근시간</a:t>
            </a:r>
            <a:r>
              <a:rPr lang="ko-KR" altLang="en-US" sz="1800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에는</a:t>
            </a:r>
            <a:r>
              <a:rPr lang="ko-KR" sz="1800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18시 승차인원이 제일 많다.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출근시간이 사람마다 다 다르지만  07시,08시 두 시간대 모두 구로구에서 승차인원이 제일 많다. 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퇴근시간에 18시 승차,하차 인원 모두 강남에서 제일 많다.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&gt;&gt; 2019~2022 지역별 총 </a:t>
            </a:r>
            <a:r>
              <a:rPr lang="ko-KR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승하차인원</a:t>
            </a: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강남에서 제일 많다.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계절(월별)에 따른 변화 존재(1,2,7,8월은 비교적 이용 저하)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•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시간에 따른 </a:t>
            </a:r>
            <a:r>
              <a:rPr lang="ko-KR" sz="1800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승하차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차이가 많은 강남구,중구,종로구는 회사들이 밀집되어 있을 가능성이 존재 有/ 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차이가 많이 나지 않은 광진구,구로구,동대문구는 주거지역이 밀집되어 있을 확률이 크다라고 추정. 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ex) 거주지역 → 08시 </a:t>
            </a:r>
            <a:r>
              <a:rPr lang="ko-KR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출근후</a:t>
            </a: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20시 귀가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/>
        </p:nvSpPr>
        <p:spPr>
          <a:xfrm>
            <a:off x="331173" y="228600"/>
            <a:ext cx="115179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Discussion </a:t>
            </a:r>
            <a:r>
              <a:rPr lang="ko-KR" sz="1800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(Limitations &amp; Research Directions) </a:t>
            </a:r>
            <a:endParaRPr sz="1800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22" name="Google Shape;422;p21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3" name="Google Shape;423;p21"/>
          <p:cNvSpPr txBox="1"/>
          <p:nvPr/>
        </p:nvSpPr>
        <p:spPr>
          <a:xfrm>
            <a:off x="200025" y="1628774"/>
            <a:ext cx="116490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r>
              <a:rPr lang="ko-KR" sz="20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Limitations</a:t>
            </a:r>
            <a:endParaRPr sz="20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535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✔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환승역의 </a:t>
            </a:r>
            <a:r>
              <a:rPr lang="ko-KR" sz="1800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밀집도는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 불가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535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✔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경기도와 그 외의 지역까지 확인 불가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endParaRPr sz="21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r>
              <a:rPr lang="ko-KR" sz="20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Research Directions   </a:t>
            </a:r>
            <a:endParaRPr sz="20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535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✔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이전과 이후, 각 </a:t>
            </a:r>
            <a:r>
              <a:rPr lang="ko-KR" sz="1800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거리두기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변화에 따른 </a:t>
            </a:r>
            <a:r>
              <a:rPr lang="ko-KR" sz="1800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이용량의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차이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535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800"/>
              <a:buFont typeface="Malgun Gothic"/>
              <a:buChar char="✔"/>
            </a:pP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 수, 상업 단지 등이 대중교통 </a:t>
            </a:r>
            <a:r>
              <a:rPr lang="ko-KR" sz="1800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이용량에</a:t>
            </a:r>
            <a:r>
              <a:rPr lang="ko-KR" sz="18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미치는 영향</a:t>
            </a:r>
            <a:endParaRPr sz="18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644f13791d_1_12"/>
          <p:cNvSpPr txBox="1"/>
          <p:nvPr/>
        </p:nvSpPr>
        <p:spPr>
          <a:xfrm>
            <a:off x="2328975" y="2595367"/>
            <a:ext cx="70677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3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 sz="83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44f13791d_1_19"/>
          <p:cNvSpPr txBox="1"/>
          <p:nvPr/>
        </p:nvSpPr>
        <p:spPr>
          <a:xfrm>
            <a:off x="2562150" y="2766817"/>
            <a:ext cx="7067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sz="70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/>
        </p:nvSpPr>
        <p:spPr>
          <a:xfrm>
            <a:off x="331180" y="228599"/>
            <a:ext cx="7717500" cy="9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4" name="Google Shape;144;p3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3"/>
          <p:cNvSpPr txBox="1"/>
          <p:nvPr/>
        </p:nvSpPr>
        <p:spPr>
          <a:xfrm>
            <a:off x="533930" y="1638300"/>
            <a:ext cx="11315100" cy="4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2000"/>
              <a:buFont typeface="Malgun Gothic"/>
              <a:buChar char="•"/>
            </a:pPr>
            <a:r>
              <a:rPr lang="ko-KR" sz="20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1949년 처음 버스 운행을 시작한 이후로 1970년대에 도심지역 교통난을 해결하기 위해 지하철(地下鐵) 등장</a:t>
            </a:r>
            <a:endParaRPr sz="20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2000"/>
              <a:buFont typeface="Malgun Gothic"/>
              <a:buChar char="•"/>
            </a:pPr>
            <a:r>
              <a:rPr lang="ko-KR" sz="20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현재는 이동수단 이상의 가치</a:t>
            </a:r>
            <a:endParaRPr sz="20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2000"/>
              <a:buFont typeface="Malgun Gothic"/>
              <a:buChar char="•"/>
            </a:pPr>
            <a:r>
              <a:rPr lang="ko-KR" sz="20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sz="2000" i="0" u="none" strike="noStrike" cap="none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역세권</a:t>
            </a:r>
            <a:r>
              <a:rPr lang="ko-KR" sz="20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’은 상권형성</a:t>
            </a:r>
            <a:r>
              <a:rPr lang="ko-KR" sz="2000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altLang="ko-KR" sz="2000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 </a:t>
            </a:r>
            <a:r>
              <a:rPr lang="ko-KR" sz="20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ko-KR" sz="2000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altLang="ko-KR" sz="2000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 </a:t>
            </a:r>
            <a:r>
              <a:rPr lang="ko-KR" sz="20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가격에 영향</a:t>
            </a:r>
            <a:r>
              <a:rPr lang="ko-KR" sz="20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None/>
            </a:pPr>
            <a:r>
              <a:rPr lang="ko-KR" sz="20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1600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역세권이란</a:t>
            </a:r>
            <a:r>
              <a:rPr lang="ko-KR" sz="16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도시철도법에</a:t>
            </a:r>
            <a:r>
              <a:rPr lang="ko-KR" sz="16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따라 </a:t>
            </a:r>
            <a:r>
              <a:rPr lang="ko-KR" sz="1600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철도역과</a:t>
            </a:r>
            <a:r>
              <a:rPr lang="ko-KR" sz="16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인근 주변지역을 지칭 </a:t>
            </a:r>
            <a:endParaRPr sz="16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2000"/>
              <a:buFont typeface="Malgun Gothic"/>
              <a:buChar char="•"/>
            </a:pPr>
            <a:r>
              <a:rPr lang="ko-KR" sz="2000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이용량을</a:t>
            </a:r>
            <a:r>
              <a:rPr lang="ko-KR" sz="20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서울시 인구밀집도 유추 가능</a:t>
            </a:r>
            <a:endParaRPr sz="20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331180" y="228599"/>
            <a:ext cx="7717500" cy="9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 dirty="0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Purpose</a:t>
            </a:r>
            <a:endParaRPr sz="3600" b="1" i="0" u="none" strike="noStrike" cap="none" dirty="0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4"/>
          <p:cNvSpPr txBox="1"/>
          <p:nvPr/>
        </p:nvSpPr>
        <p:spPr>
          <a:xfrm>
            <a:off x="47625" y="1526350"/>
            <a:ext cx="11649000" cy="3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1300"/>
              <a:buFont typeface="Malgun Gothic"/>
              <a:buChar char="•"/>
            </a:pPr>
            <a:r>
              <a:rPr lang="ko-KR" sz="17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주민등록인구 9백 5십만명인 점을 고려 매일 대중교통을 이용하는 사람들 규모</a:t>
            </a:r>
            <a:endParaRPr sz="12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1300"/>
              <a:buFont typeface="Malgun Gothic"/>
              <a:buChar char="•"/>
            </a:pPr>
            <a:r>
              <a:rPr lang="ko-KR" sz="1700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시간대/ 지역/ 기간에 </a:t>
            </a:r>
            <a:r>
              <a:rPr lang="ko-KR" sz="17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따른 특징 분석 </a:t>
            </a:r>
            <a:endParaRPr sz="17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퇴근 후 가장 많이 하차한 지역의 특징, 월별 승차,하차 인원의 특징(방학,여름휴가 등등)</a:t>
            </a:r>
            <a:endParaRPr sz="1300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096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1200"/>
              <a:buFont typeface="Roboto Condensed Light"/>
              <a:buNone/>
            </a:pPr>
            <a:endParaRPr sz="13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1300"/>
              <a:buFont typeface="Malgun Gothic"/>
              <a:buChar char="•"/>
            </a:pPr>
            <a:r>
              <a:rPr lang="ko-KR" sz="1700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이전과 이후 비교</a:t>
            </a:r>
            <a:endParaRPr sz="1700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708" y="2378576"/>
            <a:ext cx="4762235" cy="392251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2328900" y="5104400"/>
            <a:ext cx="43335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300" b="1" dirty="0">
                <a:solidFill>
                  <a:srgbClr val="4E60A3"/>
                </a:solidFill>
                <a:latin typeface="Open Sans"/>
                <a:ea typeface="Open Sans"/>
                <a:cs typeface="Open Sans"/>
                <a:sym typeface="Open Sans"/>
              </a:rPr>
              <a:t>&gt;  </a:t>
            </a:r>
            <a:r>
              <a:rPr lang="ko-KR" sz="2300" b="1" u="sng" dirty="0">
                <a:solidFill>
                  <a:srgbClr val="4E60A3"/>
                </a:solidFill>
                <a:latin typeface="Open Sans"/>
                <a:ea typeface="Open Sans"/>
                <a:cs typeface="Open Sans"/>
                <a:sym typeface="Open Sans"/>
              </a:rPr>
              <a:t>인구통계학적 특징 분석</a:t>
            </a:r>
            <a:endParaRPr sz="2100" b="1" u="sng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9378650" y="6377300"/>
            <a:ext cx="260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과학기술정보 통신부</a:t>
            </a:r>
            <a:endParaRPr sz="12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331180" y="228599"/>
            <a:ext cx="7717500" cy="9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Data set</a:t>
            </a:r>
            <a:endParaRPr sz="36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1" name="Google Shape;161;p5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5"/>
          <p:cNvSpPr txBox="1"/>
          <p:nvPr/>
        </p:nvSpPr>
        <p:spPr>
          <a:xfrm>
            <a:off x="-142148" y="2965784"/>
            <a:ext cx="5155800" cy="1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200"/>
              <a:buFont typeface="Malgun Gothic"/>
              <a:buChar char="•"/>
            </a:pPr>
            <a:r>
              <a:rPr lang="ko-KR" sz="19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국토교통부-도시철도여객수송</a:t>
            </a:r>
            <a:br>
              <a:rPr lang="ko-KR" sz="19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5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55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2015~</a:t>
            </a:r>
            <a:r>
              <a:rPr lang="ko-KR" sz="155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2022년 서울,경기지역 버스/지하철</a:t>
            </a:r>
            <a:r>
              <a:rPr lang="ko-KR" sz="155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Data</a:t>
            </a:r>
            <a:r>
              <a:rPr lang="ko-KR" sz="155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900" b="1" i="0" u="none" strike="noStrike" cap="none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4997703" y="3290130"/>
            <a:ext cx="63153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2015.01~2022.08 서울경기 시간대별 지하철 </a:t>
            </a:r>
            <a:r>
              <a:rPr lang="ko-KR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r>
              <a:rPr lang="ko-KR" sz="1400" b="1" i="0" u="none" strike="noStrike" cap="none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400" b="1" i="0" u="none" strike="noStrike" cap="none" dirty="0" smtClean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53</a:t>
            </a:r>
            <a:r>
              <a:rPr lang="en-US" altLang="ko-KR" sz="1400" b="1" i="0" u="none" strike="noStrike" cap="none" dirty="0" smtClean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sz="1400" b="1" i="0" u="none" strike="noStrike" cap="none" dirty="0" smtClean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884</a:t>
            </a:r>
            <a:r>
              <a:rPr lang="ko-KR" sz="14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dirty="0">
              <a:solidFill>
                <a:srgbClr val="4E60A3"/>
              </a:solidFill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5865" y="1409699"/>
            <a:ext cx="6686606" cy="174369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4997703" y="6004755"/>
            <a:ext cx="63153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sz="14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2015.01~2022.08 서울경기 시간대별 버스 </a:t>
            </a:r>
            <a:r>
              <a:rPr lang="ko-KR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r>
              <a:rPr lang="ko-KR" sz="1400" b="1" i="0" u="none" strike="noStrike" cap="none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400" b="1" i="0" u="none" strike="noStrike" cap="none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1,72</a:t>
            </a:r>
            <a:r>
              <a:rPr lang="ko-KR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2,051</a:t>
            </a:r>
            <a:r>
              <a:rPr lang="ko-KR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altLang="ko-KR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dirty="0">
              <a:solidFill>
                <a:srgbClr val="4E60A3"/>
              </a:solidFill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5866" y="3776607"/>
            <a:ext cx="6686606" cy="174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왼쪽으로 구부러진 화살표 10"/>
          <p:cNvSpPr/>
          <p:nvPr/>
        </p:nvSpPr>
        <p:spPr>
          <a:xfrm>
            <a:off x="10654411" y="3597907"/>
            <a:ext cx="898061" cy="2668438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79628" y="4802229"/>
            <a:ext cx="1387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30</a:t>
            </a:r>
            <a:r>
              <a:rPr lang="ko-KR" altLang="en-US" b="1" dirty="0" smtClean="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/>
        </p:nvSpPr>
        <p:spPr>
          <a:xfrm>
            <a:off x="331180" y="228599"/>
            <a:ext cx="7717500" cy="9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연구방법 - </a:t>
            </a:r>
            <a:r>
              <a:rPr lang="ko-KR" sz="34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Oracle(11</a:t>
            </a:r>
            <a:r>
              <a:rPr lang="ko-KR" sz="34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g_version)</a:t>
            </a:r>
            <a:endParaRPr sz="34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2" name="Google Shape;172;p7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7"/>
          <p:cNvSpPr txBox="1"/>
          <p:nvPr/>
        </p:nvSpPr>
        <p:spPr>
          <a:xfrm>
            <a:off x="7228990" y="2906652"/>
            <a:ext cx="4854000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 i="0" u="none" strike="noStrike" cap="none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 용량</a:t>
            </a:r>
            <a:r>
              <a:rPr lang="ko-KR" sz="21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존재(TableSpace)</a:t>
            </a:r>
            <a:endParaRPr sz="21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Data Size↑ →  Data Import 실패 </a:t>
            </a:r>
            <a:endParaRPr sz="19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Data Size(MB) 증가</a:t>
            </a:r>
            <a:endParaRPr sz="19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1575"/>
            <a:ext cx="6924202" cy="555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7"/>
          <p:cNvCxnSpPr/>
          <p:nvPr/>
        </p:nvCxnSpPr>
        <p:spPr>
          <a:xfrm>
            <a:off x="2119500" y="5433275"/>
            <a:ext cx="1053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8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8"/>
          <p:cNvSpPr txBox="1"/>
          <p:nvPr/>
        </p:nvSpPr>
        <p:spPr>
          <a:xfrm>
            <a:off x="178775" y="1019175"/>
            <a:ext cx="4315800" cy="58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버스 전체 데이터 확인 --</a:t>
            </a:r>
            <a:endParaRPr sz="2000" b="1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count(*) from BUS2019;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count(*) from BUS2020;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count(*) from BUS2021;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count(*) from BUS2022;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select count(*) from SUB;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이상치 제거 --</a:t>
            </a:r>
            <a:endParaRPr sz="20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BUS2019 where  BUS_ARSARS번호 IN ('~');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BUS2020 where  BUS_ARS IN ('~');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BUS2021 where  BUS_ARS IN ('~');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from BUS2022 where  BUS_ARS IN ('~');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서울시 이외 정류장 제거 --</a:t>
            </a:r>
            <a:endParaRPr sz="20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endParaRPr sz="12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BUS2019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BUS_ARSARS번호 between 26000 and 99999;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endParaRPr sz="12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BUS2020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BUS_ARS between 26000 and 99999;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endParaRPr sz="12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BUS2021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BUS_ARS between 26000 and 99999;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endParaRPr sz="120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BUS2022</a:t>
            </a:r>
            <a:endParaRPr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where BUS_ARS between 26000 and 99999;</a:t>
            </a:r>
            <a:endParaRPr>
              <a:solidFill>
                <a:srgbClr val="4E60A3"/>
              </a:solidFill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4865125" y="2412900"/>
            <a:ext cx="70977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버스 ARS(버스 정류장 번호)에 일부 ”~” 有</a:t>
            </a:r>
            <a:endParaRPr sz="22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→ 이상치 제거(10,067)</a:t>
            </a:r>
            <a:endParaRPr sz="20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이외의 정류장 제거</a:t>
            </a:r>
            <a:endParaRPr sz="22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→ 총 1,722,051 → </a:t>
            </a:r>
            <a:r>
              <a:rPr lang="ko-KR" sz="20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1,581,113</a:t>
            </a:r>
            <a:r>
              <a:rPr lang="ko-KR" sz="20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(제거수:140,938)</a:t>
            </a:r>
            <a:endParaRPr sz="20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연구방법 - </a:t>
            </a:r>
            <a:r>
              <a:rPr lang="ko-KR" sz="34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Oracle(11</a:t>
            </a:r>
            <a:r>
              <a:rPr lang="ko-KR" sz="34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g_version)</a:t>
            </a:r>
            <a:endParaRPr sz="34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9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9"/>
          <p:cNvSpPr txBox="1"/>
          <p:nvPr/>
        </p:nvSpPr>
        <p:spPr>
          <a:xfrm>
            <a:off x="513900" y="1046125"/>
            <a:ext cx="6094500" cy="57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-- 지하철 시간과 버스시간을 통일화 </a:t>
            </a:r>
            <a:r>
              <a:rPr lang="ko-KR" sz="1500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하기위해</a:t>
            </a:r>
            <a:r>
              <a:rPr lang="ko-KR" sz="15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버스시간컬럼</a:t>
            </a:r>
            <a:r>
              <a:rPr lang="ko-KR" sz="15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b="1" dirty="0" err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드랍</a:t>
            </a:r>
            <a:r>
              <a:rPr lang="ko-KR" sz="1500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500"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BUS2019 DROP COLUMN T2IN;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BUS2019 DROP COLUMN T2OUT;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BUS2019 DROP COLUMN T3IN;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BUS2019 DROP COLUMN T3OUT;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BUS2019 DROP COLUMN 등록일자;</a:t>
            </a:r>
            <a:endParaRPr sz="1200" dirty="0">
              <a:solidFill>
                <a:srgbClr val="4E60A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BUS2020 DROP COLUMN T2IN;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BUS2020 DROP COLUMN T2OUT;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BUS2020 DROP COLUMN T3IN;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BUS2020 DROP COLUMN T3OUT;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BUS2020 DROP COLUMN 등록일자;</a:t>
            </a:r>
            <a:endParaRPr sz="1200" dirty="0">
              <a:solidFill>
                <a:srgbClr val="4E60A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BUS2021 DROP COLUMN T2IN;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BUS2021 DROP COLUMN T2OUT;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BUS2021 DROP COLUMN T3IN;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BUS2021 DROP COLUMN T3OUT;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BUS2021 DROP COLUMN 등록일자;</a:t>
            </a:r>
            <a:endParaRPr sz="1200" dirty="0">
              <a:solidFill>
                <a:srgbClr val="4E60A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BUS2022 DROP COLUMN T2IN;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BUS2022 DROP COLUMN T2OUT;</a:t>
            </a:r>
            <a:endParaRPr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BUS2022 DROP COLUMN T3IN;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BUS2022 DROP COLUMN T3OUT;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BUS2022 DROP COLUMN DATA_DAY;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SUB DROP COLUMN T02_03IN;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SUB DROP COLUMN T02_03OUT;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SUB DROP COLUMN T03_04IN;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SUB DROP COLUMN T03_04OUT;</a:t>
            </a:r>
            <a:endParaRPr sz="1200" dirty="0">
              <a:solidFill>
                <a:srgbClr val="4E60A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TABLE SUB DROP COLUMN 작업일자;</a:t>
            </a:r>
            <a:endParaRPr sz="1200" dirty="0">
              <a:solidFill>
                <a:srgbClr val="4E60A3"/>
              </a:solidFill>
            </a:endParaRPr>
          </a:p>
        </p:txBody>
      </p:sp>
      <p:cxnSp>
        <p:nvCxnSpPr>
          <p:cNvPr id="191" name="Google Shape;191;p9"/>
          <p:cNvCxnSpPr/>
          <p:nvPr/>
        </p:nvCxnSpPr>
        <p:spPr>
          <a:xfrm>
            <a:off x="577625" y="2385275"/>
            <a:ext cx="39990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9"/>
          <p:cNvCxnSpPr/>
          <p:nvPr/>
        </p:nvCxnSpPr>
        <p:spPr>
          <a:xfrm>
            <a:off x="577625" y="3460975"/>
            <a:ext cx="39990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9"/>
          <p:cNvCxnSpPr/>
          <p:nvPr/>
        </p:nvCxnSpPr>
        <p:spPr>
          <a:xfrm>
            <a:off x="577625" y="4527775"/>
            <a:ext cx="39720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9"/>
          <p:cNvCxnSpPr/>
          <p:nvPr/>
        </p:nvCxnSpPr>
        <p:spPr>
          <a:xfrm>
            <a:off x="577625" y="5594575"/>
            <a:ext cx="41205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9"/>
          <p:cNvCxnSpPr/>
          <p:nvPr/>
        </p:nvCxnSpPr>
        <p:spPr>
          <a:xfrm>
            <a:off x="577625" y="6661375"/>
            <a:ext cx="36345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9"/>
          <p:cNvSpPr txBox="1"/>
          <p:nvPr/>
        </p:nvSpPr>
        <p:spPr>
          <a:xfrm>
            <a:off x="6516041" y="3668150"/>
            <a:ext cx="544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버스 02~04시,작업일자 Columns Drop</a:t>
            </a:r>
            <a:endParaRPr sz="2000" b="1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6026875" y="3699986"/>
            <a:ext cx="3816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E60A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E60A3"/>
              </a:solidFill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연구방법 - </a:t>
            </a:r>
            <a:r>
              <a:rPr lang="ko-KR" sz="34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Oracle(11</a:t>
            </a:r>
            <a:r>
              <a:rPr lang="ko-KR" sz="34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g_version)</a:t>
            </a:r>
            <a:endParaRPr sz="34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10"/>
          <p:cNvCxnSpPr/>
          <p:nvPr/>
        </p:nvCxnSpPr>
        <p:spPr>
          <a:xfrm>
            <a:off x="200025" y="971550"/>
            <a:ext cx="11649075" cy="0"/>
          </a:xfrm>
          <a:prstGeom prst="straightConnector1">
            <a:avLst/>
          </a:prstGeom>
          <a:noFill/>
          <a:ln w="38100" cap="flat" cmpd="sng">
            <a:solidFill>
              <a:srgbClr val="4E60A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10"/>
          <p:cNvSpPr txBox="1"/>
          <p:nvPr/>
        </p:nvSpPr>
        <p:spPr>
          <a:xfrm>
            <a:off x="222318" y="4324125"/>
            <a:ext cx="1019531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0A3"/>
              </a:buClr>
              <a:buSzPts val="1400"/>
              <a:buFont typeface="Arial" panose="020B0604020202020204" pitchFamily="34" charset="0"/>
              <a:buChar char="•"/>
            </a:pPr>
            <a:r>
              <a:rPr lang="ko-KR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Bus,Subway columns match</a:t>
            </a:r>
            <a:endParaRPr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>
              <a:lnSpc>
                <a:spcPct val="200000"/>
              </a:lnSpc>
              <a:buClr>
                <a:srgbClr val="4E60A3"/>
              </a:buClr>
              <a:buSzPts val="1400"/>
              <a:buFont typeface="Arial" panose="020B0604020202020204" pitchFamily="34" charset="0"/>
              <a:buChar char="•"/>
            </a:pPr>
            <a:r>
              <a:rPr lang="ko-KR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11g 이하 기존 Table </a:t>
            </a:r>
            <a:r>
              <a:rPr lang="ko-KR" altLang="en-US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 후 새로운 </a:t>
            </a:r>
            <a:r>
              <a:rPr lang="en-US" altLang="ko-KR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</a:t>
            </a:r>
            <a:r>
              <a:rPr lang="ko-KR" altLang="en-US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r>
              <a:rPr lang="ko-KR" altLang="ko-KR" b="1" dirty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</a:t>
            </a:r>
            <a:r>
              <a:rPr lang="ko-KR" altLang="en-US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기존 </a:t>
            </a:r>
            <a:r>
              <a:rPr lang="en-US" altLang="ko-KR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</a:t>
            </a:r>
            <a:r>
              <a:rPr lang="ko-KR" b="1" dirty="0" smtClean="0">
                <a:solidFill>
                  <a:srgbClr val="4E60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1" dirty="0">
              <a:solidFill>
                <a:srgbClr val="4E60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75" y="1471500"/>
            <a:ext cx="11517926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/>
        </p:nvSpPr>
        <p:spPr>
          <a:xfrm>
            <a:off x="331180" y="228599"/>
            <a:ext cx="77175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6B87"/>
              </a:buClr>
              <a:buSzPts val="2800"/>
              <a:buFont typeface="Oswald"/>
              <a:buNone/>
            </a:pPr>
            <a:r>
              <a:rPr lang="ko-KR" sz="36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연구방법 - </a:t>
            </a:r>
            <a:r>
              <a:rPr lang="ko-KR" sz="3400" b="1" i="0" u="none" strike="noStrike" cap="none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Oracle(11</a:t>
            </a:r>
            <a:r>
              <a:rPr lang="ko-KR" sz="3400" b="1">
                <a:solidFill>
                  <a:srgbClr val="4E60A3"/>
                </a:solidFill>
                <a:latin typeface="Oswald"/>
                <a:ea typeface="Oswald"/>
                <a:cs typeface="Oswald"/>
                <a:sym typeface="Oswald"/>
              </a:rPr>
              <a:t>g_version)</a:t>
            </a:r>
            <a:endParaRPr sz="3400" b="1" i="0" u="none" strike="noStrike" cap="none">
              <a:solidFill>
                <a:srgbClr val="4E60A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1615</Words>
  <Application>Microsoft Office PowerPoint</Application>
  <PresentationFormat>사용자 지정</PresentationFormat>
  <Paragraphs>246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굴림</vt:lpstr>
      <vt:lpstr>Arial</vt:lpstr>
      <vt:lpstr>Open Sans</vt:lpstr>
      <vt:lpstr>맑은 고딕</vt:lpstr>
      <vt:lpstr>Oswald</vt:lpstr>
      <vt:lpstr>Wingdings</vt:lpstr>
      <vt:lpstr>Roboto Condensed Light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(데이터사이언스학과)송한솔</dc:creator>
  <cp:lastModifiedBy>user</cp:lastModifiedBy>
  <cp:revision>19</cp:revision>
  <dcterms:created xsi:type="dcterms:W3CDTF">2020-10-11T08:57:17Z</dcterms:created>
  <dcterms:modified xsi:type="dcterms:W3CDTF">2022-10-11T03:12:22Z</dcterms:modified>
</cp:coreProperties>
</file>