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eta g" initials="sg" lastIdx="1" clrIdx="0">
    <p:extLst>
      <p:ext uri="{19B8F6BF-5375-455C-9EA6-DF929625EA0E}">
        <p15:presenceInfo xmlns:p15="http://schemas.microsoft.com/office/powerpoint/2012/main" userId="1acda973cc6452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E8BC0C-FAE8-4B2A-B1E2-C3AA7A1421AC}" v="214" dt="2019-07-27T00:38:25.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hyperlink" Target="https://www1.nyc.gov/site/finance/taxes/property-rolling-sales-data.page" TargetMode="External"/><Relationship Id="rId1" Type="http://schemas.openxmlformats.org/officeDocument/2006/relationships/hyperlink" Target="https://en.wikipedia.org/wiki/Neighborhoods_in_New_York_City" TargetMode="Externa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hyperlink" Target="https://en.wikipedia.org/wiki/Neighborhoods_in_New_York_City" TargetMode="External"/><Relationship Id="rId7" Type="http://schemas.openxmlformats.org/officeDocument/2006/relationships/image" Target="../media/image38.png"/><Relationship Id="rId2" Type="http://schemas.openxmlformats.org/officeDocument/2006/relationships/image" Target="../media/image29.svg"/><Relationship Id="rId1" Type="http://schemas.openxmlformats.org/officeDocument/2006/relationships/image" Target="../media/image36.png"/><Relationship Id="rId6" Type="http://schemas.openxmlformats.org/officeDocument/2006/relationships/hyperlink" Target="https://www1.nyc.gov/site/finance/taxes/property-rolling-sales-data.page" TargetMode="External"/><Relationship Id="rId5" Type="http://schemas.openxmlformats.org/officeDocument/2006/relationships/image" Target="../media/image31.svg"/><Relationship Id="rId10" Type="http://schemas.openxmlformats.org/officeDocument/2006/relationships/image" Target="../media/image35.svg"/><Relationship Id="rId4" Type="http://schemas.openxmlformats.org/officeDocument/2006/relationships/image" Target="../media/image37.pn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24292C-B8CC-4C41-8768-97AC2E4290F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A4F1959-149D-4D00-B1E4-F5DBC1F8B8A8}">
      <dgm:prSet/>
      <dgm:spPr/>
      <dgm:t>
        <a:bodyPr/>
        <a:lstStyle/>
        <a:p>
          <a:pPr>
            <a:defRPr cap="all"/>
          </a:pPr>
          <a:r>
            <a:rPr lang="en-US">
              <a:hlinkClick xmlns:r="http://schemas.openxmlformats.org/officeDocument/2006/relationships" r:id="rId1"/>
            </a:rPr>
            <a:t>https://en.wikipedia.org/wiki/Neighborhoods_in_New_York_City</a:t>
          </a:r>
          <a:endParaRPr lang="en-US"/>
        </a:p>
      </dgm:t>
    </dgm:pt>
    <dgm:pt modelId="{EFD57926-754A-4A9D-AD62-81EF62EA543A}" type="parTrans" cxnId="{6E68E775-0893-433F-9E05-9D9B2C9D686B}">
      <dgm:prSet/>
      <dgm:spPr/>
      <dgm:t>
        <a:bodyPr/>
        <a:lstStyle/>
        <a:p>
          <a:endParaRPr lang="en-US"/>
        </a:p>
      </dgm:t>
    </dgm:pt>
    <dgm:pt modelId="{AD027186-278D-4D73-BEA9-EA0D79368D26}" type="sibTrans" cxnId="{6E68E775-0893-433F-9E05-9D9B2C9D686B}">
      <dgm:prSet/>
      <dgm:spPr/>
      <dgm:t>
        <a:bodyPr/>
        <a:lstStyle/>
        <a:p>
          <a:endParaRPr lang="en-US"/>
        </a:p>
      </dgm:t>
    </dgm:pt>
    <dgm:pt modelId="{BEB6E62C-0002-4F4A-BF5C-98C79A98F0BD}">
      <dgm:prSet/>
      <dgm:spPr/>
      <dgm:t>
        <a:bodyPr/>
        <a:lstStyle/>
        <a:p>
          <a:pPr>
            <a:defRPr cap="all"/>
          </a:pPr>
          <a:r>
            <a:rPr lang="en-US">
              <a:hlinkClick xmlns:r="http://schemas.openxmlformats.org/officeDocument/2006/relationships" r:id="rId2"/>
            </a:rPr>
            <a:t>https://www1.nyc.gov/site/finance/taxes/property-rolling-sales-data.page</a:t>
          </a:r>
          <a:endParaRPr lang="en-US"/>
        </a:p>
      </dgm:t>
    </dgm:pt>
    <dgm:pt modelId="{54B43F95-4AFD-4683-BA00-D3D84C043DEF}" type="parTrans" cxnId="{528941E6-F20E-4FA7-91F8-A14421DD7526}">
      <dgm:prSet/>
      <dgm:spPr/>
      <dgm:t>
        <a:bodyPr/>
        <a:lstStyle/>
        <a:p>
          <a:endParaRPr lang="en-US"/>
        </a:p>
      </dgm:t>
    </dgm:pt>
    <dgm:pt modelId="{E3D52787-BCB0-46E2-986C-DDB2898D7A9E}" type="sibTrans" cxnId="{528941E6-F20E-4FA7-91F8-A14421DD7526}">
      <dgm:prSet/>
      <dgm:spPr/>
      <dgm:t>
        <a:bodyPr/>
        <a:lstStyle/>
        <a:p>
          <a:endParaRPr lang="en-US"/>
        </a:p>
      </dgm:t>
    </dgm:pt>
    <dgm:pt modelId="{4D77A56C-6DCE-43A8-8900-784C9C67B3FB}">
      <dgm:prSet/>
      <dgm:spPr/>
      <dgm:t>
        <a:bodyPr/>
        <a:lstStyle/>
        <a:p>
          <a:pPr>
            <a:defRPr cap="all"/>
          </a:pPr>
          <a:r>
            <a:rPr lang="en-US"/>
            <a:t>Foursquare API</a:t>
          </a:r>
        </a:p>
      </dgm:t>
    </dgm:pt>
    <dgm:pt modelId="{CE96EC17-0AA8-4961-AC1D-4B01FA745FCE}" type="parTrans" cxnId="{010922EF-738D-4348-94C3-5C2D745B2C76}">
      <dgm:prSet/>
      <dgm:spPr/>
      <dgm:t>
        <a:bodyPr/>
        <a:lstStyle/>
        <a:p>
          <a:endParaRPr lang="en-US"/>
        </a:p>
      </dgm:t>
    </dgm:pt>
    <dgm:pt modelId="{4D89A1B7-8DE1-4FCB-A38C-D17214402D91}" type="sibTrans" cxnId="{010922EF-738D-4348-94C3-5C2D745B2C76}">
      <dgm:prSet/>
      <dgm:spPr/>
      <dgm:t>
        <a:bodyPr/>
        <a:lstStyle/>
        <a:p>
          <a:endParaRPr lang="en-US"/>
        </a:p>
      </dgm:t>
    </dgm:pt>
    <dgm:pt modelId="{E73244BB-AD3B-425C-A804-9F957FB7683E}">
      <dgm:prSet/>
      <dgm:spPr/>
      <dgm:t>
        <a:bodyPr/>
        <a:lstStyle/>
        <a:p>
          <a:pPr>
            <a:defRPr cap="all"/>
          </a:pPr>
          <a:r>
            <a:rPr lang="en-US"/>
            <a:t>K-means Algorithm </a:t>
          </a:r>
        </a:p>
      </dgm:t>
    </dgm:pt>
    <dgm:pt modelId="{815270D6-663B-460C-84E2-8BB82928253C}" type="parTrans" cxnId="{58EDFDDE-E87D-4523-BCD3-19265B4AD96A}">
      <dgm:prSet/>
      <dgm:spPr/>
      <dgm:t>
        <a:bodyPr/>
        <a:lstStyle/>
        <a:p>
          <a:endParaRPr lang="en-US"/>
        </a:p>
      </dgm:t>
    </dgm:pt>
    <dgm:pt modelId="{BC095675-ABF4-47A9-AF03-C1F36978E353}" type="sibTrans" cxnId="{58EDFDDE-E87D-4523-BCD3-19265B4AD96A}">
      <dgm:prSet/>
      <dgm:spPr/>
      <dgm:t>
        <a:bodyPr/>
        <a:lstStyle/>
        <a:p>
          <a:endParaRPr lang="en-US"/>
        </a:p>
      </dgm:t>
    </dgm:pt>
    <dgm:pt modelId="{EB8CC71C-3295-40D8-8689-235296E7EBFA}" type="pres">
      <dgm:prSet presAssocID="{6024292C-B8CC-4C41-8768-97AC2E4290FF}" presName="root" presStyleCnt="0">
        <dgm:presLayoutVars>
          <dgm:dir/>
          <dgm:resizeHandles val="exact"/>
        </dgm:presLayoutVars>
      </dgm:prSet>
      <dgm:spPr/>
    </dgm:pt>
    <dgm:pt modelId="{96AE0468-3B67-4A73-AB7C-888EA2FB0599}" type="pres">
      <dgm:prSet presAssocID="{5A4F1959-149D-4D00-B1E4-F5DBC1F8B8A8}" presName="compNode" presStyleCnt="0"/>
      <dgm:spPr/>
    </dgm:pt>
    <dgm:pt modelId="{AAA86471-2076-4962-A294-F5BAFAAB3989}" type="pres">
      <dgm:prSet presAssocID="{5A4F1959-149D-4D00-B1E4-F5DBC1F8B8A8}" presName="iconBgRect" presStyleLbl="bgShp" presStyleIdx="0" presStyleCnt="4"/>
      <dgm:spPr/>
    </dgm:pt>
    <dgm:pt modelId="{7A19ECF5-4728-45C3-9B34-44BC8FD70D12}" type="pres">
      <dgm:prSet presAssocID="{5A4F1959-149D-4D00-B1E4-F5DBC1F8B8A8}"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F4374F4E-9344-47BE-884F-D2065272EFEA}" type="pres">
      <dgm:prSet presAssocID="{5A4F1959-149D-4D00-B1E4-F5DBC1F8B8A8}" presName="spaceRect" presStyleCnt="0"/>
      <dgm:spPr/>
    </dgm:pt>
    <dgm:pt modelId="{35B51F2D-9946-4061-98FC-5994859E1604}" type="pres">
      <dgm:prSet presAssocID="{5A4F1959-149D-4D00-B1E4-F5DBC1F8B8A8}" presName="textRect" presStyleLbl="revTx" presStyleIdx="0" presStyleCnt="4">
        <dgm:presLayoutVars>
          <dgm:chMax val="1"/>
          <dgm:chPref val="1"/>
        </dgm:presLayoutVars>
      </dgm:prSet>
      <dgm:spPr/>
    </dgm:pt>
    <dgm:pt modelId="{7518C779-81E3-4110-9E45-B26070D3749D}" type="pres">
      <dgm:prSet presAssocID="{AD027186-278D-4D73-BEA9-EA0D79368D26}" presName="sibTrans" presStyleCnt="0"/>
      <dgm:spPr/>
    </dgm:pt>
    <dgm:pt modelId="{B3084C06-E8D1-4DA6-B0BF-E87A089132BE}" type="pres">
      <dgm:prSet presAssocID="{BEB6E62C-0002-4F4A-BF5C-98C79A98F0BD}" presName="compNode" presStyleCnt="0"/>
      <dgm:spPr/>
    </dgm:pt>
    <dgm:pt modelId="{D68CAB0E-4386-4823-A00D-052DB4EA194E}" type="pres">
      <dgm:prSet presAssocID="{BEB6E62C-0002-4F4A-BF5C-98C79A98F0BD}" presName="iconBgRect" presStyleLbl="bgShp" presStyleIdx="1" presStyleCnt="4"/>
      <dgm:spPr/>
    </dgm:pt>
    <dgm:pt modelId="{34C57E8D-80E8-44C5-A161-770E2D2A8C43}" type="pres">
      <dgm:prSet presAssocID="{BEB6E62C-0002-4F4A-BF5C-98C79A98F0BD}"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2D78E87A-D323-49D1-A6AC-FD3889A6076A}" type="pres">
      <dgm:prSet presAssocID="{BEB6E62C-0002-4F4A-BF5C-98C79A98F0BD}" presName="spaceRect" presStyleCnt="0"/>
      <dgm:spPr/>
    </dgm:pt>
    <dgm:pt modelId="{16DC802B-24F6-4780-9A02-24A4419472C9}" type="pres">
      <dgm:prSet presAssocID="{BEB6E62C-0002-4F4A-BF5C-98C79A98F0BD}" presName="textRect" presStyleLbl="revTx" presStyleIdx="1" presStyleCnt="4">
        <dgm:presLayoutVars>
          <dgm:chMax val="1"/>
          <dgm:chPref val="1"/>
        </dgm:presLayoutVars>
      </dgm:prSet>
      <dgm:spPr/>
    </dgm:pt>
    <dgm:pt modelId="{0D913C4A-3CE2-4E77-B685-5470B33DFB5E}" type="pres">
      <dgm:prSet presAssocID="{E3D52787-BCB0-46E2-986C-DDB2898D7A9E}" presName="sibTrans" presStyleCnt="0"/>
      <dgm:spPr/>
    </dgm:pt>
    <dgm:pt modelId="{966AC022-9D6C-4CC0-B13C-FBE064D34D76}" type="pres">
      <dgm:prSet presAssocID="{4D77A56C-6DCE-43A8-8900-784C9C67B3FB}" presName="compNode" presStyleCnt="0"/>
      <dgm:spPr/>
    </dgm:pt>
    <dgm:pt modelId="{87D2EA9B-971C-4C92-B0BE-45CCD2B5395A}" type="pres">
      <dgm:prSet presAssocID="{4D77A56C-6DCE-43A8-8900-784C9C67B3FB}" presName="iconBgRect" presStyleLbl="bgShp" presStyleIdx="2" presStyleCnt="4"/>
      <dgm:spPr/>
    </dgm:pt>
    <dgm:pt modelId="{A5A86843-C618-4BC6-90D8-17297D622024}" type="pres">
      <dgm:prSet presAssocID="{4D77A56C-6DCE-43A8-8900-784C9C67B3FB}"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53AAC3F3-3A3A-4C0A-98FE-0ED2ED9A7AF0}" type="pres">
      <dgm:prSet presAssocID="{4D77A56C-6DCE-43A8-8900-784C9C67B3FB}" presName="spaceRect" presStyleCnt="0"/>
      <dgm:spPr/>
    </dgm:pt>
    <dgm:pt modelId="{08473C92-FAA3-43F4-B336-4D0AA2C8813C}" type="pres">
      <dgm:prSet presAssocID="{4D77A56C-6DCE-43A8-8900-784C9C67B3FB}" presName="textRect" presStyleLbl="revTx" presStyleIdx="2" presStyleCnt="4">
        <dgm:presLayoutVars>
          <dgm:chMax val="1"/>
          <dgm:chPref val="1"/>
        </dgm:presLayoutVars>
      </dgm:prSet>
      <dgm:spPr/>
    </dgm:pt>
    <dgm:pt modelId="{618DC4A3-A989-42EF-9767-3C54E14764D9}" type="pres">
      <dgm:prSet presAssocID="{4D89A1B7-8DE1-4FCB-A38C-D17214402D91}" presName="sibTrans" presStyleCnt="0"/>
      <dgm:spPr/>
    </dgm:pt>
    <dgm:pt modelId="{5018474A-0F84-4408-BA67-7F343B4B881A}" type="pres">
      <dgm:prSet presAssocID="{E73244BB-AD3B-425C-A804-9F957FB7683E}" presName="compNode" presStyleCnt="0"/>
      <dgm:spPr/>
    </dgm:pt>
    <dgm:pt modelId="{15592D1F-5C24-4EEB-80BD-6EABB80FABF1}" type="pres">
      <dgm:prSet presAssocID="{E73244BB-AD3B-425C-A804-9F957FB7683E}" presName="iconBgRect" presStyleLbl="bgShp" presStyleIdx="3" presStyleCnt="4"/>
      <dgm:spPr/>
    </dgm:pt>
    <dgm:pt modelId="{220C232E-FF12-464D-840D-AE775194DAED}" type="pres">
      <dgm:prSet presAssocID="{E73244BB-AD3B-425C-A804-9F957FB7683E}"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98583686-BD16-4B7E-96D9-2D4334348A5E}" type="pres">
      <dgm:prSet presAssocID="{E73244BB-AD3B-425C-A804-9F957FB7683E}" presName="spaceRect" presStyleCnt="0"/>
      <dgm:spPr/>
    </dgm:pt>
    <dgm:pt modelId="{2C07969E-3E4C-446B-A67E-86023FCDF83C}" type="pres">
      <dgm:prSet presAssocID="{E73244BB-AD3B-425C-A804-9F957FB7683E}" presName="textRect" presStyleLbl="revTx" presStyleIdx="3" presStyleCnt="4">
        <dgm:presLayoutVars>
          <dgm:chMax val="1"/>
          <dgm:chPref val="1"/>
        </dgm:presLayoutVars>
      </dgm:prSet>
      <dgm:spPr/>
    </dgm:pt>
  </dgm:ptLst>
  <dgm:cxnLst>
    <dgm:cxn modelId="{C4A7C235-36E7-4898-A3DB-1AD5E35DBA2B}" type="presOf" srcId="{E73244BB-AD3B-425C-A804-9F957FB7683E}" destId="{2C07969E-3E4C-446B-A67E-86023FCDF83C}" srcOrd="0" destOrd="0" presId="urn:microsoft.com/office/officeart/2018/5/layout/IconCircleLabelList"/>
    <dgm:cxn modelId="{6E68E775-0893-433F-9E05-9D9B2C9D686B}" srcId="{6024292C-B8CC-4C41-8768-97AC2E4290FF}" destId="{5A4F1959-149D-4D00-B1E4-F5DBC1F8B8A8}" srcOrd="0" destOrd="0" parTransId="{EFD57926-754A-4A9D-AD62-81EF62EA543A}" sibTransId="{AD027186-278D-4D73-BEA9-EA0D79368D26}"/>
    <dgm:cxn modelId="{61EAB378-CE4D-4582-ADF2-DEDCCD2BE0C6}" type="presOf" srcId="{5A4F1959-149D-4D00-B1E4-F5DBC1F8B8A8}" destId="{35B51F2D-9946-4061-98FC-5994859E1604}" srcOrd="0" destOrd="0" presId="urn:microsoft.com/office/officeart/2018/5/layout/IconCircleLabelList"/>
    <dgm:cxn modelId="{E30A4EAF-3BBE-405E-98DA-92BD4BD97A3D}" type="presOf" srcId="{4D77A56C-6DCE-43A8-8900-784C9C67B3FB}" destId="{08473C92-FAA3-43F4-B336-4D0AA2C8813C}" srcOrd="0" destOrd="0" presId="urn:microsoft.com/office/officeart/2018/5/layout/IconCircleLabelList"/>
    <dgm:cxn modelId="{EABA3EC8-146E-450B-97B7-00831E85FA29}" type="presOf" srcId="{BEB6E62C-0002-4F4A-BF5C-98C79A98F0BD}" destId="{16DC802B-24F6-4780-9A02-24A4419472C9}" srcOrd="0" destOrd="0" presId="urn:microsoft.com/office/officeart/2018/5/layout/IconCircleLabelList"/>
    <dgm:cxn modelId="{58EDFDDE-E87D-4523-BCD3-19265B4AD96A}" srcId="{6024292C-B8CC-4C41-8768-97AC2E4290FF}" destId="{E73244BB-AD3B-425C-A804-9F957FB7683E}" srcOrd="3" destOrd="0" parTransId="{815270D6-663B-460C-84E2-8BB82928253C}" sibTransId="{BC095675-ABF4-47A9-AF03-C1F36978E353}"/>
    <dgm:cxn modelId="{528941E6-F20E-4FA7-91F8-A14421DD7526}" srcId="{6024292C-B8CC-4C41-8768-97AC2E4290FF}" destId="{BEB6E62C-0002-4F4A-BF5C-98C79A98F0BD}" srcOrd="1" destOrd="0" parTransId="{54B43F95-4AFD-4683-BA00-D3D84C043DEF}" sibTransId="{E3D52787-BCB0-46E2-986C-DDB2898D7A9E}"/>
    <dgm:cxn modelId="{010922EF-738D-4348-94C3-5C2D745B2C76}" srcId="{6024292C-B8CC-4C41-8768-97AC2E4290FF}" destId="{4D77A56C-6DCE-43A8-8900-784C9C67B3FB}" srcOrd="2" destOrd="0" parTransId="{CE96EC17-0AA8-4961-AC1D-4B01FA745FCE}" sibTransId="{4D89A1B7-8DE1-4FCB-A38C-D17214402D91}"/>
    <dgm:cxn modelId="{94700AF0-FD24-42FE-AF64-DEC1C913673F}" type="presOf" srcId="{6024292C-B8CC-4C41-8768-97AC2E4290FF}" destId="{EB8CC71C-3295-40D8-8689-235296E7EBFA}" srcOrd="0" destOrd="0" presId="urn:microsoft.com/office/officeart/2018/5/layout/IconCircleLabelList"/>
    <dgm:cxn modelId="{B464032A-BFAF-4ED4-9DB9-C67BE4DE0BD1}" type="presParOf" srcId="{EB8CC71C-3295-40D8-8689-235296E7EBFA}" destId="{96AE0468-3B67-4A73-AB7C-888EA2FB0599}" srcOrd="0" destOrd="0" presId="urn:microsoft.com/office/officeart/2018/5/layout/IconCircleLabelList"/>
    <dgm:cxn modelId="{9F684959-B684-4174-8E1E-A0DC051E75A3}" type="presParOf" srcId="{96AE0468-3B67-4A73-AB7C-888EA2FB0599}" destId="{AAA86471-2076-4962-A294-F5BAFAAB3989}" srcOrd="0" destOrd="0" presId="urn:microsoft.com/office/officeart/2018/5/layout/IconCircleLabelList"/>
    <dgm:cxn modelId="{6BF1CC4C-A6B3-47BA-A952-42E82D92EAE5}" type="presParOf" srcId="{96AE0468-3B67-4A73-AB7C-888EA2FB0599}" destId="{7A19ECF5-4728-45C3-9B34-44BC8FD70D12}" srcOrd="1" destOrd="0" presId="urn:microsoft.com/office/officeart/2018/5/layout/IconCircleLabelList"/>
    <dgm:cxn modelId="{25FFBFEF-8270-44B0-95C0-4CE1312D026C}" type="presParOf" srcId="{96AE0468-3B67-4A73-AB7C-888EA2FB0599}" destId="{F4374F4E-9344-47BE-884F-D2065272EFEA}" srcOrd="2" destOrd="0" presId="urn:microsoft.com/office/officeart/2018/5/layout/IconCircleLabelList"/>
    <dgm:cxn modelId="{1312D1EB-D1D3-41EB-A5C3-04658FD09F2F}" type="presParOf" srcId="{96AE0468-3B67-4A73-AB7C-888EA2FB0599}" destId="{35B51F2D-9946-4061-98FC-5994859E1604}" srcOrd="3" destOrd="0" presId="urn:microsoft.com/office/officeart/2018/5/layout/IconCircleLabelList"/>
    <dgm:cxn modelId="{661560CD-934C-41A1-9B64-6D72536E998F}" type="presParOf" srcId="{EB8CC71C-3295-40D8-8689-235296E7EBFA}" destId="{7518C779-81E3-4110-9E45-B26070D3749D}" srcOrd="1" destOrd="0" presId="urn:microsoft.com/office/officeart/2018/5/layout/IconCircleLabelList"/>
    <dgm:cxn modelId="{EBA06CC7-648C-4466-8345-47C8503007E3}" type="presParOf" srcId="{EB8CC71C-3295-40D8-8689-235296E7EBFA}" destId="{B3084C06-E8D1-4DA6-B0BF-E87A089132BE}" srcOrd="2" destOrd="0" presId="urn:microsoft.com/office/officeart/2018/5/layout/IconCircleLabelList"/>
    <dgm:cxn modelId="{B9F6F3EC-8FE0-41F2-8568-4C4C3C403F96}" type="presParOf" srcId="{B3084C06-E8D1-4DA6-B0BF-E87A089132BE}" destId="{D68CAB0E-4386-4823-A00D-052DB4EA194E}" srcOrd="0" destOrd="0" presId="urn:microsoft.com/office/officeart/2018/5/layout/IconCircleLabelList"/>
    <dgm:cxn modelId="{25EE2255-F72C-46C4-8B82-A003F4384584}" type="presParOf" srcId="{B3084C06-E8D1-4DA6-B0BF-E87A089132BE}" destId="{34C57E8D-80E8-44C5-A161-770E2D2A8C43}" srcOrd="1" destOrd="0" presId="urn:microsoft.com/office/officeart/2018/5/layout/IconCircleLabelList"/>
    <dgm:cxn modelId="{7B848159-DB21-4E4F-B090-F7DF2D2E9067}" type="presParOf" srcId="{B3084C06-E8D1-4DA6-B0BF-E87A089132BE}" destId="{2D78E87A-D323-49D1-A6AC-FD3889A6076A}" srcOrd="2" destOrd="0" presId="urn:microsoft.com/office/officeart/2018/5/layout/IconCircleLabelList"/>
    <dgm:cxn modelId="{D16AD3A5-221F-41E7-B9AD-19AA670D5F38}" type="presParOf" srcId="{B3084C06-E8D1-4DA6-B0BF-E87A089132BE}" destId="{16DC802B-24F6-4780-9A02-24A4419472C9}" srcOrd="3" destOrd="0" presId="urn:microsoft.com/office/officeart/2018/5/layout/IconCircleLabelList"/>
    <dgm:cxn modelId="{0A34CC8A-0F56-40B9-A6CE-47CA32FF0A13}" type="presParOf" srcId="{EB8CC71C-3295-40D8-8689-235296E7EBFA}" destId="{0D913C4A-3CE2-4E77-B685-5470B33DFB5E}" srcOrd="3" destOrd="0" presId="urn:microsoft.com/office/officeart/2018/5/layout/IconCircleLabelList"/>
    <dgm:cxn modelId="{631E4F35-1621-4174-8BE0-588C62CB9A82}" type="presParOf" srcId="{EB8CC71C-3295-40D8-8689-235296E7EBFA}" destId="{966AC022-9D6C-4CC0-B13C-FBE064D34D76}" srcOrd="4" destOrd="0" presId="urn:microsoft.com/office/officeart/2018/5/layout/IconCircleLabelList"/>
    <dgm:cxn modelId="{4D210058-E6CF-4C7E-A777-8E75F7ACC1B2}" type="presParOf" srcId="{966AC022-9D6C-4CC0-B13C-FBE064D34D76}" destId="{87D2EA9B-971C-4C92-B0BE-45CCD2B5395A}" srcOrd="0" destOrd="0" presId="urn:microsoft.com/office/officeart/2018/5/layout/IconCircleLabelList"/>
    <dgm:cxn modelId="{F227E594-2BED-4671-B6FA-E59B9830FB5C}" type="presParOf" srcId="{966AC022-9D6C-4CC0-B13C-FBE064D34D76}" destId="{A5A86843-C618-4BC6-90D8-17297D622024}" srcOrd="1" destOrd="0" presId="urn:microsoft.com/office/officeart/2018/5/layout/IconCircleLabelList"/>
    <dgm:cxn modelId="{5C0BD37B-4FB1-44EA-B182-4B6C4399CC99}" type="presParOf" srcId="{966AC022-9D6C-4CC0-B13C-FBE064D34D76}" destId="{53AAC3F3-3A3A-4C0A-98FE-0ED2ED9A7AF0}" srcOrd="2" destOrd="0" presId="urn:microsoft.com/office/officeart/2018/5/layout/IconCircleLabelList"/>
    <dgm:cxn modelId="{2854F559-F0B6-4FFE-B48A-73C6270FDF7D}" type="presParOf" srcId="{966AC022-9D6C-4CC0-B13C-FBE064D34D76}" destId="{08473C92-FAA3-43F4-B336-4D0AA2C8813C}" srcOrd="3" destOrd="0" presId="urn:microsoft.com/office/officeart/2018/5/layout/IconCircleLabelList"/>
    <dgm:cxn modelId="{DD54E928-F353-4D48-B575-6108215FCFFB}" type="presParOf" srcId="{EB8CC71C-3295-40D8-8689-235296E7EBFA}" destId="{618DC4A3-A989-42EF-9767-3C54E14764D9}" srcOrd="5" destOrd="0" presId="urn:microsoft.com/office/officeart/2018/5/layout/IconCircleLabelList"/>
    <dgm:cxn modelId="{1F7B694B-4B1A-41B1-A8A2-FDEBB4482327}" type="presParOf" srcId="{EB8CC71C-3295-40D8-8689-235296E7EBFA}" destId="{5018474A-0F84-4408-BA67-7F343B4B881A}" srcOrd="6" destOrd="0" presId="urn:microsoft.com/office/officeart/2018/5/layout/IconCircleLabelList"/>
    <dgm:cxn modelId="{EEB99DBC-DF82-4E2C-B553-877A35D85A46}" type="presParOf" srcId="{5018474A-0F84-4408-BA67-7F343B4B881A}" destId="{15592D1F-5C24-4EEB-80BD-6EABB80FABF1}" srcOrd="0" destOrd="0" presId="urn:microsoft.com/office/officeart/2018/5/layout/IconCircleLabelList"/>
    <dgm:cxn modelId="{3A3AE41B-CEA2-464D-84F5-63F76E6EE1D1}" type="presParOf" srcId="{5018474A-0F84-4408-BA67-7F343B4B881A}" destId="{220C232E-FF12-464D-840D-AE775194DAED}" srcOrd="1" destOrd="0" presId="urn:microsoft.com/office/officeart/2018/5/layout/IconCircleLabelList"/>
    <dgm:cxn modelId="{59440843-427D-4CCD-B72B-5D88E554D5CD}" type="presParOf" srcId="{5018474A-0F84-4408-BA67-7F343B4B881A}" destId="{98583686-BD16-4B7E-96D9-2D4334348A5E}" srcOrd="2" destOrd="0" presId="urn:microsoft.com/office/officeart/2018/5/layout/IconCircleLabelList"/>
    <dgm:cxn modelId="{C14AE23A-A893-4886-BA99-6F77C0981EF9}" type="presParOf" srcId="{5018474A-0F84-4408-BA67-7F343B4B881A}" destId="{2C07969E-3E4C-446B-A67E-86023FCDF83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86471-2076-4962-A294-F5BAFAAB3989}">
      <dsp:nvSpPr>
        <dsp:cNvPr id="0" name=""/>
        <dsp:cNvSpPr/>
      </dsp:nvSpPr>
      <dsp:spPr>
        <a:xfrm>
          <a:off x="774129" y="67957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19ECF5-4728-45C3-9B34-44BC8FD70D12}">
      <dsp:nvSpPr>
        <dsp:cNvPr id="0" name=""/>
        <dsp:cNvSpPr/>
      </dsp:nvSpPr>
      <dsp:spPr>
        <a:xfrm>
          <a:off x="1041679" y="947125"/>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B51F2D-9946-4061-98FC-5994859E1604}">
      <dsp:nvSpPr>
        <dsp:cNvPr id="0" name=""/>
        <dsp:cNvSpPr/>
      </dsp:nvSpPr>
      <dsp:spPr>
        <a:xfrm>
          <a:off x="372805"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hlinkClick xmlns:r="http://schemas.openxmlformats.org/officeDocument/2006/relationships" r:id="rId3"/>
            </a:rPr>
            <a:t>https://en.wikipedia.org/wiki/Neighborhoods_in_New_York_City</a:t>
          </a:r>
          <a:endParaRPr lang="en-US" sz="1100" kern="1200"/>
        </a:p>
      </dsp:txBody>
      <dsp:txXfrm>
        <a:off x="372805" y="2326036"/>
        <a:ext cx="2058075" cy="720000"/>
      </dsp:txXfrm>
    </dsp:sp>
    <dsp:sp modelId="{D68CAB0E-4386-4823-A00D-052DB4EA194E}">
      <dsp:nvSpPr>
        <dsp:cNvPr id="0" name=""/>
        <dsp:cNvSpPr/>
      </dsp:nvSpPr>
      <dsp:spPr>
        <a:xfrm>
          <a:off x="3192368" y="67957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57E8D-80E8-44C5-A161-770E2D2A8C43}">
      <dsp:nvSpPr>
        <dsp:cNvPr id="0" name=""/>
        <dsp:cNvSpPr/>
      </dsp:nvSpPr>
      <dsp:spPr>
        <a:xfrm>
          <a:off x="3459917" y="947125"/>
          <a:ext cx="720326" cy="72032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DC802B-24F6-4780-9A02-24A4419472C9}">
      <dsp:nvSpPr>
        <dsp:cNvPr id="0" name=""/>
        <dsp:cNvSpPr/>
      </dsp:nvSpPr>
      <dsp:spPr>
        <a:xfrm>
          <a:off x="2791043"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hlinkClick xmlns:r="http://schemas.openxmlformats.org/officeDocument/2006/relationships" r:id="rId6"/>
            </a:rPr>
            <a:t>https://www1.nyc.gov/site/finance/taxes/property-rolling-sales-data.page</a:t>
          </a:r>
          <a:endParaRPr lang="en-US" sz="1100" kern="1200"/>
        </a:p>
      </dsp:txBody>
      <dsp:txXfrm>
        <a:off x="2791043" y="2326036"/>
        <a:ext cx="2058075" cy="720000"/>
      </dsp:txXfrm>
    </dsp:sp>
    <dsp:sp modelId="{87D2EA9B-971C-4C92-B0BE-45CCD2B5395A}">
      <dsp:nvSpPr>
        <dsp:cNvPr id="0" name=""/>
        <dsp:cNvSpPr/>
      </dsp:nvSpPr>
      <dsp:spPr>
        <a:xfrm>
          <a:off x="5610606" y="67957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86843-C618-4BC6-90D8-17297D622024}">
      <dsp:nvSpPr>
        <dsp:cNvPr id="0" name=""/>
        <dsp:cNvSpPr/>
      </dsp:nvSpPr>
      <dsp:spPr>
        <a:xfrm>
          <a:off x="5878155" y="947125"/>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473C92-FAA3-43F4-B336-4D0AA2C8813C}">
      <dsp:nvSpPr>
        <dsp:cNvPr id="0" name=""/>
        <dsp:cNvSpPr/>
      </dsp:nvSpPr>
      <dsp:spPr>
        <a:xfrm>
          <a:off x="5209281"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Foursquare API</a:t>
          </a:r>
        </a:p>
      </dsp:txBody>
      <dsp:txXfrm>
        <a:off x="5209281" y="2326036"/>
        <a:ext cx="2058075" cy="720000"/>
      </dsp:txXfrm>
    </dsp:sp>
    <dsp:sp modelId="{15592D1F-5C24-4EEB-80BD-6EABB80FABF1}">
      <dsp:nvSpPr>
        <dsp:cNvPr id="0" name=""/>
        <dsp:cNvSpPr/>
      </dsp:nvSpPr>
      <dsp:spPr>
        <a:xfrm>
          <a:off x="8028844" y="67957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C232E-FF12-464D-840D-AE775194DAED}">
      <dsp:nvSpPr>
        <dsp:cNvPr id="0" name=""/>
        <dsp:cNvSpPr/>
      </dsp:nvSpPr>
      <dsp:spPr>
        <a:xfrm>
          <a:off x="8296394" y="947125"/>
          <a:ext cx="720326" cy="7203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07969E-3E4C-446B-A67E-86023FCDF83C}">
      <dsp:nvSpPr>
        <dsp:cNvPr id="0" name=""/>
        <dsp:cNvSpPr/>
      </dsp:nvSpPr>
      <dsp:spPr>
        <a:xfrm>
          <a:off x="7627519"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K-means Algorithm </a:t>
          </a:r>
        </a:p>
      </dsp:txBody>
      <dsp:txXfrm>
        <a:off x="7627519" y="2326036"/>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ABBEA2-C20B-439C-B02E-4C08633D27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7F3778-C271-486B-955F-E61A781D61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8C9F4-3857-422F-A948-4416BCBDB6FF}" type="datetimeFigureOut">
              <a:rPr lang="en-US" smtClean="0"/>
              <a:t>7/22/2019</a:t>
            </a:fld>
            <a:endParaRPr lang="en-US"/>
          </a:p>
        </p:txBody>
      </p:sp>
      <p:sp>
        <p:nvSpPr>
          <p:cNvPr id="4" name="Footer Placeholder 3">
            <a:extLst>
              <a:ext uri="{FF2B5EF4-FFF2-40B4-BE49-F238E27FC236}">
                <a16:creationId xmlns:a16="http://schemas.microsoft.com/office/drawing/2014/main" id="{6584C5DB-D7B3-4DFA-869F-2CB4D71A9D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CD64088-4173-4C96-9199-D5860AF170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3FB58-5244-4891-866E-E9838D86F287}" type="slidenum">
              <a:rPr lang="en-US" smtClean="0"/>
              <a:t>‹#›</a:t>
            </a:fld>
            <a:endParaRPr lang="en-US"/>
          </a:p>
        </p:txBody>
      </p:sp>
    </p:spTree>
    <p:extLst>
      <p:ext uri="{BB962C8B-B14F-4D97-AF65-F5344CB8AC3E}">
        <p14:creationId xmlns:p14="http://schemas.microsoft.com/office/powerpoint/2010/main" val="3385181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8CB1F-4FD4-4B0D-8AE6-7D7B6CA31EB6}" type="datetimeFigureOut">
              <a:rPr lang="en-US" smtClean="0"/>
              <a:t>7/22/2019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AF2FA-2E11-4DFF-A445-3F19451EC0F8}" type="slidenum">
              <a:rPr lang="en-US" smtClean="0"/>
              <a:t>‹#›</a:t>
            </a:fld>
            <a:endParaRPr lang="en-US"/>
          </a:p>
        </p:txBody>
      </p:sp>
    </p:spTree>
    <p:extLst>
      <p:ext uri="{BB962C8B-B14F-4D97-AF65-F5344CB8AC3E}">
        <p14:creationId xmlns:p14="http://schemas.microsoft.com/office/powerpoint/2010/main" val="40525968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useBgFill="1">
        <p:nvSpPr>
          <p:cNvPr id="10" name="Rectangle 9"/>
          <p:cNvSpPr/>
          <p:nvPr/>
        </p:nvSpPr>
        <p:spPr>
          <a:xfrm>
            <a:off x="1307870" y="1267730"/>
            <a:ext cx="9576263"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51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2" y="4682064"/>
            <a:ext cx="8936847" cy="457201"/>
          </a:xfrm>
        </p:spPr>
        <p:txBody>
          <a:bodyPr>
            <a:normAutofit/>
          </a:bodyPr>
          <a:lstStyle>
            <a:lvl1pPr marL="0" indent="0" algn="ctr">
              <a:spcBef>
                <a:spcPts val="0"/>
              </a:spcBef>
              <a:buNone/>
              <a:defRPr sz="1350" spc="60" baseline="0">
                <a:solidFill>
                  <a:schemeClr val="tx1">
                    <a:lumMod val="95000"/>
                    <a:lumOff val="5000"/>
                  </a:schemeClr>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975" spc="0" baseline="0">
                <a:solidFill>
                  <a:srgbClr val="FFFFFF"/>
                </a:solidFill>
                <a:latin typeface="+mn-lt"/>
              </a:defRPr>
            </a:lvl1pPr>
          </a:lstStyle>
          <a:p>
            <a:fld id="{EA0C0817-A112-4847-8014-A94B7D2A4EA3}" type="datetime1">
              <a:rPr lang="en-US" smtClean="0"/>
              <a:t>7/20/2019</a:t>
            </a:fld>
            <a:endParaRPr lang="en-US" dirty="0"/>
          </a:p>
        </p:txBody>
      </p:sp>
      <p:sp>
        <p:nvSpPr>
          <p:cNvPr id="21" name="Footer Placeholder 20"/>
          <p:cNvSpPr>
            <a:spLocks noGrp="1"/>
          </p:cNvSpPr>
          <p:nvPr>
            <p:ph type="ftr" sz="quarter" idx="11"/>
          </p:nvPr>
        </p:nvSpPr>
        <p:spPr>
          <a:xfrm>
            <a:off x="1629102"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1"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75541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0789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0337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098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useBgFill="1">
        <p:nvSpPr>
          <p:cNvPr id="23" name="Rectangle 22"/>
          <p:cNvSpPr/>
          <p:nvPr/>
        </p:nvSpPr>
        <p:spPr>
          <a:xfrm>
            <a:off x="1307870" y="1267730"/>
            <a:ext cx="9576263"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6"/>
            <a:ext cx="8933688" cy="2406895"/>
          </a:xfrm>
        </p:spPr>
        <p:txBody>
          <a:bodyPr anchor="ctr">
            <a:normAutofit/>
          </a:bodyPr>
          <a:lstStyle>
            <a:lvl1pPr algn="ctr">
              <a:lnSpc>
                <a:spcPct val="83000"/>
              </a:lnSpc>
              <a:defRPr lang="en-US" sz="51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1975247" algn="l"/>
              </a:tabLst>
              <a:defRPr sz="1350">
                <a:solidFill>
                  <a:schemeClr val="tx1">
                    <a:lumMod val="95000"/>
                    <a:lumOff val="5000"/>
                  </a:schemeClr>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4"/>
            <a:ext cx="1554480" cy="498781"/>
          </a:xfrm>
        </p:spPr>
        <p:txBody>
          <a:bodyPr/>
          <a:lstStyle>
            <a:lvl1pPr algn="ctr">
              <a:defRPr lang="en-US" sz="975" kern="1200" spc="0" baseline="0">
                <a:solidFill>
                  <a:srgbClr val="FFFFFF"/>
                </a:solidFill>
                <a:latin typeface="+mn-lt"/>
                <a:ea typeface="+mn-ea"/>
                <a:cs typeface="+mn-cs"/>
              </a:defRPr>
            </a:lvl1pPr>
          </a:lstStyle>
          <a:p>
            <a:fld id="{D9C646AA-F36E-4540-911D-FFFC0A0EF24A}" type="datetime1">
              <a:rPr lang="en-US" smtClean="0"/>
              <a:t>7/20/2019</a:t>
            </a:fld>
            <a:endParaRPr lang="en-US" dirty="0"/>
          </a:p>
        </p:txBody>
      </p:sp>
      <p:sp>
        <p:nvSpPr>
          <p:cNvPr id="5" name="Footer Placeholder 4"/>
          <p:cNvSpPr>
            <a:spLocks noGrp="1"/>
          </p:cNvSpPr>
          <p:nvPr>
            <p:ph type="ftr" sz="quarter" idx="11"/>
          </p:nvPr>
        </p:nvSpPr>
        <p:spPr>
          <a:xfrm>
            <a:off x="1629158" y="5177408"/>
            <a:ext cx="5660135"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5"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3678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235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425" b="1" i="0">
                <a:solidFill>
                  <a:schemeClr val="tx1"/>
                </a:solidFill>
                <a:latin typeface="+mn-lt"/>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069848" y="2792474"/>
            <a:ext cx="4663440" cy="3163825"/>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425" b="1">
                <a:solidFill>
                  <a:schemeClr val="tx1"/>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458712" y="2792473"/>
            <a:ext cx="4663440" cy="3164509"/>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4668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920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85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1"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1" y="607392"/>
            <a:ext cx="3161963" cy="1645920"/>
          </a:xfrm>
        </p:spPr>
        <p:txBody>
          <a:bodyPr anchor="b">
            <a:normAutofit/>
          </a:bodyPr>
          <a:lstStyle>
            <a:lvl1pPr algn="l" defTabSz="685800" rtl="0" eaLnBrk="1" latinLnBrk="0" hangingPunct="1">
              <a:lnSpc>
                <a:spcPct val="100000"/>
              </a:lnSpc>
              <a:spcBef>
                <a:spcPct val="0"/>
              </a:spcBef>
              <a:buNone/>
              <a:defRPr lang="en-US" sz="24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425"/>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1" y="2336800"/>
            <a:ext cx="3161963" cy="3606800"/>
          </a:xfrm>
        </p:spPr>
        <p:txBody>
          <a:bodyPr>
            <a:normAutofit/>
          </a:bodyPr>
          <a:lstStyle>
            <a:lvl1pPr marL="0" indent="0">
              <a:lnSpc>
                <a:spcPct val="110000"/>
              </a:lnSpc>
              <a:spcBef>
                <a:spcPts val="600"/>
              </a:spcBef>
              <a:buNone/>
              <a:defRPr sz="135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7/20/2019</a:t>
            </a:fld>
            <a:endParaRPr lang="en-US"/>
          </a:p>
        </p:txBody>
      </p:sp>
      <p:sp>
        <p:nvSpPr>
          <p:cNvPr id="9" name="Footer Placeholder 8"/>
          <p:cNvSpPr>
            <a:spLocks noGrp="1"/>
          </p:cNvSpPr>
          <p:nvPr>
            <p:ph type="ftr" sz="quarter" idx="11"/>
          </p:nvPr>
        </p:nvSpPr>
        <p:spPr>
          <a:xfrm>
            <a:off x="685802"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9"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9770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1"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601" y="237744"/>
            <a:ext cx="7696201" cy="6382512"/>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7/20/2019</a:t>
            </a:fld>
            <a:endParaRPr lang="en-US" dirty="0"/>
          </a:p>
        </p:txBody>
      </p:sp>
      <p:sp>
        <p:nvSpPr>
          <p:cNvPr id="6" name="Footer Placeholder 5"/>
          <p:cNvSpPr>
            <a:spLocks noGrp="1"/>
          </p:cNvSpPr>
          <p:nvPr>
            <p:ph type="ftr" sz="quarter" idx="11"/>
          </p:nvPr>
        </p:nvSpPr>
        <p:spPr>
          <a:xfrm>
            <a:off x="612648" y="6035040"/>
            <a:ext cx="4588003" cy="365760"/>
          </a:xfrm>
        </p:spPr>
        <p:txBody>
          <a:bodyPr/>
          <a:lstStyle>
            <a:lvl1pPr marL="0" algn="r" defTabSz="685800" rtl="0" eaLnBrk="1" latinLnBrk="0" hangingPunct="1">
              <a:defRPr lang="en-US" sz="75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5" cy="1645920"/>
          </a:xfrm>
        </p:spPr>
        <p:txBody>
          <a:bodyPr anchor="b">
            <a:noAutofit/>
          </a:bodyPr>
          <a:lstStyle>
            <a:lvl1pPr algn="l">
              <a:lnSpc>
                <a:spcPct val="100000"/>
              </a:lnSpc>
              <a:defRPr sz="24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5" cy="3511296"/>
          </a:xfrm>
        </p:spPr>
        <p:txBody>
          <a:bodyPr>
            <a:normAutofit/>
          </a:bodyPr>
          <a:lstStyle>
            <a:lvl1pPr marL="0" indent="0" algn="l">
              <a:lnSpc>
                <a:spcPct val="110000"/>
              </a:lnSpc>
              <a:spcBef>
                <a:spcPts val="600"/>
              </a:spcBef>
              <a:buNone/>
              <a:defRPr sz="135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82993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5" y="6035040"/>
            <a:ext cx="2893045" cy="36576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fld id="{F6FA2B21-3FCD-4721-B95C-427943F61125}" type="datetime1">
              <a:rPr lang="en-US" smtClean="0"/>
              <a:t>7/20/2019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75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5094936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1.nyc.gov/site/finance/taxes/property-rolling-sales-data.p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E4FD1080-F2B6-4021-AE47-6EC64459A88B}"/>
              </a:ext>
            </a:extLst>
          </p:cNvPr>
          <p:cNvPicPr>
            <a:picLocks noChangeAspect="1"/>
          </p:cNvPicPr>
          <p:nvPr/>
        </p:nvPicPr>
        <p:blipFill rotWithShape="1">
          <a:blip r:embed="rId2">
            <a:alphaModFix amt="90000"/>
          </a:blip>
          <a:srcRect b="15730"/>
          <a:stretch/>
        </p:blipFill>
        <p:spPr>
          <a:xfrm>
            <a:off x="1524002" y="857258"/>
            <a:ext cx="9143999" cy="5143492"/>
          </a:xfrm>
          <a:prstGeom prst="rect">
            <a:avLst/>
          </a:prstGeom>
        </p:spPr>
      </p:pic>
      <p:sp>
        <p:nvSpPr>
          <p:cNvPr id="18"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903" y="1808048"/>
            <a:ext cx="7182197" cy="3230963"/>
          </a:xfrm>
          <a:prstGeom prst="rect">
            <a:avLst/>
          </a:prstGeom>
          <a:solidFill>
            <a:schemeClr val="bg1">
              <a:lumMod val="85000"/>
              <a:lumOff val="15000"/>
              <a:alpha val="93000"/>
            </a:schemeClr>
          </a:solidFill>
          <a:ln w="6350" cap="flat" cmpd="sng" algn="ctr">
            <a:noFill/>
            <a:prstDash val="solid"/>
          </a:ln>
          <a:effectLst>
            <a:softEdge rad="0"/>
          </a:effectLst>
        </p:spPr>
      </p:sp>
      <p:sp>
        <p:nvSpPr>
          <p:cNvPr id="20"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9851" y="1915961"/>
            <a:ext cx="6972300" cy="3026078"/>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B48BE03B-8FD1-4AC8-8575-54263794C562}"/>
              </a:ext>
            </a:extLst>
          </p:cNvPr>
          <p:cNvSpPr>
            <a:spLocks noGrp="1"/>
          </p:cNvSpPr>
          <p:nvPr>
            <p:ph type="ctrTitle"/>
          </p:nvPr>
        </p:nvSpPr>
        <p:spPr>
          <a:xfrm>
            <a:off x="2745828" y="2540873"/>
            <a:ext cx="6700347" cy="1827924"/>
          </a:xfrm>
        </p:spPr>
        <p:txBody>
          <a:bodyPr>
            <a:normAutofit fontScale="90000"/>
          </a:bodyPr>
          <a:lstStyle/>
          <a:p>
            <a:r>
              <a:rPr lang="en-US" sz="3675" b="1" dirty="0"/>
              <a:t>NYC data Property Analysis -Final capstone Project</a:t>
            </a:r>
            <a:br>
              <a:rPr lang="en-US" dirty="0"/>
            </a:br>
            <a:endParaRPr lang="en-US" dirty="0"/>
          </a:p>
        </p:txBody>
      </p:sp>
      <p:sp>
        <p:nvSpPr>
          <p:cNvPr id="3" name="Subtitle 2">
            <a:extLst>
              <a:ext uri="{FF2B5EF4-FFF2-40B4-BE49-F238E27FC236}">
                <a16:creationId xmlns:a16="http://schemas.microsoft.com/office/drawing/2014/main" id="{917674A9-74BB-472E-9F1B-6F097A085F70}"/>
              </a:ext>
            </a:extLst>
          </p:cNvPr>
          <p:cNvSpPr>
            <a:spLocks noGrp="1"/>
          </p:cNvSpPr>
          <p:nvPr>
            <p:ph type="subTitle" idx="1"/>
          </p:nvPr>
        </p:nvSpPr>
        <p:spPr>
          <a:xfrm>
            <a:off x="2745827" y="4368798"/>
            <a:ext cx="6702635" cy="342901"/>
          </a:xfrm>
        </p:spPr>
        <p:txBody>
          <a:bodyPr>
            <a:normAutofit/>
          </a:bodyPr>
          <a:lstStyle/>
          <a:p>
            <a:r>
              <a:rPr lang="en-US" dirty="0"/>
              <a:t>Sucheta Gangullapattu</a:t>
            </a:r>
          </a:p>
        </p:txBody>
      </p:sp>
      <p:sp>
        <p:nvSpPr>
          <p:cNvPr id="21"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5910" y="1808048"/>
            <a:ext cx="144018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61635" y="1808048"/>
            <a:ext cx="0" cy="48006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0365" y="1808048"/>
            <a:ext cx="0" cy="48006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61635" y="2292019"/>
            <a:ext cx="126873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1096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67DC-1F68-4424-8E10-46A85F1934C6}"/>
              </a:ext>
            </a:extLst>
          </p:cNvPr>
          <p:cNvSpPr>
            <a:spLocks noGrp="1"/>
          </p:cNvSpPr>
          <p:nvPr>
            <p:ph type="title"/>
          </p:nvPr>
        </p:nvSpPr>
        <p:spPr>
          <a:xfrm>
            <a:off x="542925" y="476251"/>
            <a:ext cx="10134600" cy="895349"/>
          </a:xfrm>
        </p:spPr>
        <p:txBody>
          <a:bodyPr>
            <a:noAutofit/>
          </a:bodyPr>
          <a:lstStyle/>
          <a:p>
            <a:br>
              <a:rPr lang="en-US"/>
            </a:br>
            <a:r>
              <a:rPr lang="en-US"/>
              <a:t>Data Analysis Sale Price And Other Features</a:t>
            </a:r>
            <a:br>
              <a:rPr lang="en-US"/>
            </a:br>
            <a:endParaRPr lang="en-US" dirty="0"/>
          </a:p>
        </p:txBody>
      </p:sp>
      <p:pic>
        <p:nvPicPr>
          <p:cNvPr id="4" name="Content Placeholder 3">
            <a:extLst>
              <a:ext uri="{FF2B5EF4-FFF2-40B4-BE49-F238E27FC236}">
                <a16:creationId xmlns:a16="http://schemas.microsoft.com/office/drawing/2014/main" id="{23008B35-0EBF-4850-B584-4253DBD5F335}"/>
              </a:ext>
            </a:extLst>
          </p:cNvPr>
          <p:cNvPicPr>
            <a:picLocks noGrp="1" noChangeAspect="1"/>
          </p:cNvPicPr>
          <p:nvPr>
            <p:ph idx="1"/>
          </p:nvPr>
        </p:nvPicPr>
        <p:blipFill>
          <a:blip r:embed="rId2"/>
          <a:stretch>
            <a:fillRect/>
          </a:stretch>
        </p:blipFill>
        <p:spPr>
          <a:xfrm>
            <a:off x="1090612" y="1905000"/>
            <a:ext cx="1990725" cy="1762125"/>
          </a:xfrm>
          <a:prstGeom prst="rect">
            <a:avLst/>
          </a:prstGeom>
        </p:spPr>
      </p:pic>
      <p:pic>
        <p:nvPicPr>
          <p:cNvPr id="6" name="Picture 5">
            <a:extLst>
              <a:ext uri="{FF2B5EF4-FFF2-40B4-BE49-F238E27FC236}">
                <a16:creationId xmlns:a16="http://schemas.microsoft.com/office/drawing/2014/main" id="{E0126DAA-DC96-4A34-A5FA-7968315FFB93}"/>
              </a:ext>
            </a:extLst>
          </p:cNvPr>
          <p:cNvPicPr>
            <a:picLocks noChangeAspect="1"/>
          </p:cNvPicPr>
          <p:nvPr/>
        </p:nvPicPr>
        <p:blipFill>
          <a:blip r:embed="rId3"/>
          <a:stretch>
            <a:fillRect/>
          </a:stretch>
        </p:blipFill>
        <p:spPr>
          <a:xfrm>
            <a:off x="3838575" y="1785937"/>
            <a:ext cx="4514850" cy="3286125"/>
          </a:xfrm>
          <a:prstGeom prst="rect">
            <a:avLst/>
          </a:prstGeom>
        </p:spPr>
      </p:pic>
      <p:sp>
        <p:nvSpPr>
          <p:cNvPr id="7" name="TextBox 6">
            <a:extLst>
              <a:ext uri="{FF2B5EF4-FFF2-40B4-BE49-F238E27FC236}">
                <a16:creationId xmlns:a16="http://schemas.microsoft.com/office/drawing/2014/main" id="{B9885273-F87D-4302-A912-8F502FFB57FD}"/>
              </a:ext>
            </a:extLst>
          </p:cNvPr>
          <p:cNvSpPr txBox="1"/>
          <p:nvPr/>
        </p:nvSpPr>
        <p:spPr>
          <a:xfrm>
            <a:off x="9110664" y="2666999"/>
            <a:ext cx="2128836" cy="1477328"/>
          </a:xfrm>
          <a:prstGeom prst="rect">
            <a:avLst/>
          </a:prstGeom>
          <a:noFill/>
        </p:spPr>
        <p:txBody>
          <a:bodyPr wrap="square" rtlCol="0">
            <a:spAutoFit/>
          </a:bodyPr>
          <a:lstStyle/>
          <a:p>
            <a:r>
              <a:rPr lang="en-US" dirty="0"/>
              <a:t>Brough Manhattan has the highest Average Priced Properties and least Price is Staten Island</a:t>
            </a:r>
          </a:p>
        </p:txBody>
      </p:sp>
    </p:spTree>
    <p:extLst>
      <p:ext uri="{BB962C8B-B14F-4D97-AF65-F5344CB8AC3E}">
        <p14:creationId xmlns:p14="http://schemas.microsoft.com/office/powerpoint/2010/main" val="50060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53">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5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57">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4D3FA-9E63-406D-B4D3-4E0EB40F912A}"/>
              </a:ext>
            </a:extLst>
          </p:cNvPr>
          <p:cNvSpPr>
            <a:spLocks noGrp="1"/>
          </p:cNvSpPr>
          <p:nvPr>
            <p:ph type="title"/>
          </p:nvPr>
        </p:nvSpPr>
        <p:spPr>
          <a:xfrm>
            <a:off x="6846137" y="3567774"/>
            <a:ext cx="4602152" cy="939074"/>
          </a:xfrm>
        </p:spPr>
        <p:txBody>
          <a:bodyPr>
            <a:normAutofit/>
          </a:bodyPr>
          <a:lstStyle/>
          <a:p>
            <a:r>
              <a:rPr lang="en-US" sz="3000"/>
              <a:t>Building Class Category and its Sale Price Distribution </a:t>
            </a:r>
            <a:endParaRPr lang="en-US" sz="3000" dirty="0"/>
          </a:p>
        </p:txBody>
      </p:sp>
      <p:pic>
        <p:nvPicPr>
          <p:cNvPr id="5" name="Picture 4">
            <a:extLst>
              <a:ext uri="{FF2B5EF4-FFF2-40B4-BE49-F238E27FC236}">
                <a16:creationId xmlns:a16="http://schemas.microsoft.com/office/drawing/2014/main" id="{A0D2ABAF-5415-444C-88DB-067AF76340AC}"/>
              </a:ext>
            </a:extLst>
          </p:cNvPr>
          <p:cNvPicPr/>
          <p:nvPr/>
        </p:nvPicPr>
        <p:blipFill>
          <a:blip r:embed="rId2"/>
          <a:stretch>
            <a:fillRect/>
          </a:stretch>
        </p:blipFill>
        <p:spPr>
          <a:xfrm>
            <a:off x="684099" y="619330"/>
            <a:ext cx="4979729" cy="5595203"/>
          </a:xfrm>
          <a:prstGeom prst="rect">
            <a:avLst/>
          </a:prstGeom>
        </p:spPr>
      </p:pic>
      <p:pic>
        <p:nvPicPr>
          <p:cNvPr id="6" name="Picture 5">
            <a:extLst>
              <a:ext uri="{FF2B5EF4-FFF2-40B4-BE49-F238E27FC236}">
                <a16:creationId xmlns:a16="http://schemas.microsoft.com/office/drawing/2014/main" id="{7253A4DC-D0B4-4D62-85D9-43DA92FD6627}"/>
              </a:ext>
            </a:extLst>
          </p:cNvPr>
          <p:cNvPicPr>
            <a:picLocks noChangeAspect="1"/>
          </p:cNvPicPr>
          <p:nvPr/>
        </p:nvPicPr>
        <p:blipFill>
          <a:blip r:embed="rId3"/>
          <a:stretch>
            <a:fillRect/>
          </a:stretch>
        </p:blipFill>
        <p:spPr>
          <a:xfrm>
            <a:off x="6683387" y="564693"/>
            <a:ext cx="4959822" cy="2864298"/>
          </a:xfrm>
          <a:prstGeom prst="rect">
            <a:avLst/>
          </a:prstGeom>
        </p:spPr>
      </p:pic>
      <p:sp>
        <p:nvSpPr>
          <p:cNvPr id="3" name="Content Placeholder 2">
            <a:extLst>
              <a:ext uri="{FF2B5EF4-FFF2-40B4-BE49-F238E27FC236}">
                <a16:creationId xmlns:a16="http://schemas.microsoft.com/office/drawing/2014/main" id="{0678B46F-5D20-404C-BC4F-88D31664864D}"/>
              </a:ext>
            </a:extLst>
          </p:cNvPr>
          <p:cNvSpPr>
            <a:spLocks noGrp="1"/>
          </p:cNvSpPr>
          <p:nvPr>
            <p:ph idx="1"/>
          </p:nvPr>
        </p:nvSpPr>
        <p:spPr>
          <a:xfrm>
            <a:off x="6846137" y="4555671"/>
            <a:ext cx="4602152" cy="1463315"/>
          </a:xfrm>
        </p:spPr>
        <p:txBody>
          <a:bodyPr>
            <a:normAutofit/>
          </a:bodyPr>
          <a:lstStyle/>
          <a:p>
            <a:r>
              <a:rPr lang="en-US"/>
              <a:t>As the figure indicates 25 LUXURY HOTELS , 11A CONDO-RENTALS , 34 THEATRES , are highly Priced Building Class Categories</a:t>
            </a:r>
          </a:p>
          <a:p>
            <a:r>
              <a:rPr lang="en-US"/>
              <a:t>Least Priced : CONDO NON-BUSINESS STORAGE, CONDO WAREHOUSES/FACTORY/INDUS	</a:t>
            </a:r>
          </a:p>
          <a:p>
            <a:pPr marL="0" indent="0">
              <a:buNone/>
            </a:pPr>
            <a:endParaRPr lang="en-US" dirty="0"/>
          </a:p>
        </p:txBody>
      </p:sp>
    </p:spTree>
    <p:extLst>
      <p:ext uri="{BB962C8B-B14F-4D97-AF65-F5344CB8AC3E}">
        <p14:creationId xmlns:p14="http://schemas.microsoft.com/office/powerpoint/2010/main" val="414969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949D-827A-4A47-8C94-204C0D14AC8E}"/>
              </a:ext>
            </a:extLst>
          </p:cNvPr>
          <p:cNvSpPr>
            <a:spLocks noGrp="1"/>
          </p:cNvSpPr>
          <p:nvPr>
            <p:ph type="title"/>
          </p:nvPr>
        </p:nvSpPr>
        <p:spPr/>
        <p:txBody>
          <a:bodyPr/>
          <a:lstStyle/>
          <a:p>
            <a:r>
              <a:rPr lang="en-US" dirty="0"/>
              <a:t>Residential Vs Commercial Properties </a:t>
            </a:r>
          </a:p>
        </p:txBody>
      </p:sp>
      <p:sp>
        <p:nvSpPr>
          <p:cNvPr id="3" name="Text Placeholder 2">
            <a:extLst>
              <a:ext uri="{FF2B5EF4-FFF2-40B4-BE49-F238E27FC236}">
                <a16:creationId xmlns:a16="http://schemas.microsoft.com/office/drawing/2014/main" id="{3A6B5D71-36A1-48F0-8B9A-83DBB0BAE51D}"/>
              </a:ext>
            </a:extLst>
          </p:cNvPr>
          <p:cNvSpPr>
            <a:spLocks noGrp="1"/>
          </p:cNvSpPr>
          <p:nvPr>
            <p:ph type="body" idx="1"/>
          </p:nvPr>
        </p:nvSpPr>
        <p:spPr/>
        <p:txBody>
          <a:bodyPr>
            <a:normAutofit lnSpcReduction="10000"/>
          </a:bodyPr>
          <a:lstStyle/>
          <a:p>
            <a:r>
              <a:rPr lang="en-US" b="0" dirty="0"/>
              <a:t>The plot shows that Borough Bronx has more Residential properties than the other Boroughs.</a:t>
            </a:r>
          </a:p>
        </p:txBody>
      </p:sp>
      <p:pic>
        <p:nvPicPr>
          <p:cNvPr id="7" name="Content Placeholder 6">
            <a:extLst>
              <a:ext uri="{FF2B5EF4-FFF2-40B4-BE49-F238E27FC236}">
                <a16:creationId xmlns:a16="http://schemas.microsoft.com/office/drawing/2014/main" id="{0A507606-00DA-44B1-B24B-8BCE7690C35E}"/>
              </a:ext>
            </a:extLst>
          </p:cNvPr>
          <p:cNvPicPr>
            <a:picLocks noGrp="1" noChangeAspect="1"/>
          </p:cNvPicPr>
          <p:nvPr>
            <p:ph sz="half" idx="2"/>
          </p:nvPr>
        </p:nvPicPr>
        <p:blipFill>
          <a:blip r:embed="rId2"/>
          <a:stretch>
            <a:fillRect/>
          </a:stretch>
        </p:blipFill>
        <p:spPr>
          <a:xfrm>
            <a:off x="1478558" y="2959962"/>
            <a:ext cx="3846909" cy="2828789"/>
          </a:xfrm>
          <a:prstGeom prst="rect">
            <a:avLst/>
          </a:prstGeom>
        </p:spPr>
      </p:pic>
      <p:sp>
        <p:nvSpPr>
          <p:cNvPr id="5" name="Text Placeholder 4">
            <a:extLst>
              <a:ext uri="{FF2B5EF4-FFF2-40B4-BE49-F238E27FC236}">
                <a16:creationId xmlns:a16="http://schemas.microsoft.com/office/drawing/2014/main" id="{E1F45C3B-35C8-47BB-95B2-CDA3E06881AF}"/>
              </a:ext>
            </a:extLst>
          </p:cNvPr>
          <p:cNvSpPr>
            <a:spLocks noGrp="1"/>
          </p:cNvSpPr>
          <p:nvPr>
            <p:ph type="body" sz="quarter" idx="3"/>
          </p:nvPr>
        </p:nvSpPr>
        <p:spPr>
          <a:xfrm>
            <a:off x="6458712" y="2074334"/>
            <a:ext cx="4663440" cy="885628"/>
          </a:xfrm>
        </p:spPr>
        <p:txBody>
          <a:bodyPr>
            <a:normAutofit lnSpcReduction="10000"/>
          </a:bodyPr>
          <a:lstStyle/>
          <a:p>
            <a:endParaRPr lang="en-US" dirty="0"/>
          </a:p>
          <a:p>
            <a:endParaRPr lang="en-US" b="0" dirty="0"/>
          </a:p>
          <a:p>
            <a:r>
              <a:rPr lang="en-US" b="0" dirty="0"/>
              <a:t>The plot shows That Manhattan houses the highest number of commercials properties.</a:t>
            </a:r>
          </a:p>
          <a:p>
            <a:endParaRPr lang="en-US" b="0" dirty="0"/>
          </a:p>
          <a:p>
            <a:endParaRPr lang="en-US" dirty="0"/>
          </a:p>
          <a:p>
            <a:endParaRPr lang="en-US" dirty="0"/>
          </a:p>
          <a:p>
            <a:endParaRPr lang="en-US" dirty="0"/>
          </a:p>
        </p:txBody>
      </p:sp>
      <p:pic>
        <p:nvPicPr>
          <p:cNvPr id="8" name="Content Placeholder 7">
            <a:extLst>
              <a:ext uri="{FF2B5EF4-FFF2-40B4-BE49-F238E27FC236}">
                <a16:creationId xmlns:a16="http://schemas.microsoft.com/office/drawing/2014/main" id="{384B9566-CC37-4F05-ADEC-A208A0EA8DD0}"/>
              </a:ext>
            </a:extLst>
          </p:cNvPr>
          <p:cNvPicPr>
            <a:picLocks noGrp="1" noChangeAspect="1"/>
          </p:cNvPicPr>
          <p:nvPr>
            <p:ph sz="quarter" idx="4"/>
          </p:nvPr>
        </p:nvPicPr>
        <p:blipFill>
          <a:blip r:embed="rId3"/>
          <a:stretch>
            <a:fillRect/>
          </a:stretch>
        </p:blipFill>
        <p:spPr>
          <a:xfrm>
            <a:off x="7003704" y="3081892"/>
            <a:ext cx="3572566" cy="2584928"/>
          </a:xfrm>
          <a:prstGeom prst="rect">
            <a:avLst/>
          </a:prstGeom>
        </p:spPr>
      </p:pic>
    </p:spTree>
    <p:extLst>
      <p:ext uri="{BB962C8B-B14F-4D97-AF65-F5344CB8AC3E}">
        <p14:creationId xmlns:p14="http://schemas.microsoft.com/office/powerpoint/2010/main" val="378021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1ED5F-9A75-459B-AB0C-8D72F33A10B7}"/>
              </a:ext>
            </a:extLst>
          </p:cNvPr>
          <p:cNvSpPr>
            <a:spLocks noGrp="1"/>
          </p:cNvSpPr>
          <p:nvPr>
            <p:ph sz="half" idx="1"/>
          </p:nvPr>
        </p:nvSpPr>
        <p:spPr>
          <a:xfrm>
            <a:off x="368006" y="428624"/>
            <a:ext cx="5057661" cy="5423535"/>
          </a:xfrm>
        </p:spPr>
        <p:txBody>
          <a:bodyPr/>
          <a:lstStyle/>
          <a:p>
            <a:pPr marL="0" indent="0">
              <a:buNone/>
            </a:pPr>
            <a:r>
              <a:rPr lang="en-US" b="1" dirty="0"/>
              <a:t>Borough with Highest Sale Price for sale year -2o18</a:t>
            </a:r>
          </a:p>
          <a:p>
            <a:pPr marL="0" indent="0">
              <a:buNone/>
            </a:pPr>
            <a:endParaRPr lang="en-US" dirty="0"/>
          </a:p>
          <a:p>
            <a:pPr marL="0" indent="0">
              <a:buNone/>
            </a:pPr>
            <a:r>
              <a:rPr lang="en-US" dirty="0"/>
              <a:t>Highest Sale Priced Properties in Year -2018 were sold in Borough Manhattan.</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EADABE20-8206-4966-886F-80638482B8F6}"/>
              </a:ext>
            </a:extLst>
          </p:cNvPr>
          <p:cNvSpPr>
            <a:spLocks noGrp="1"/>
          </p:cNvSpPr>
          <p:nvPr>
            <p:ph sz="half" idx="2"/>
          </p:nvPr>
        </p:nvSpPr>
        <p:spPr>
          <a:xfrm>
            <a:off x="5212439" y="428625"/>
            <a:ext cx="6465211" cy="5423536"/>
          </a:xfrm>
        </p:spPr>
        <p:txBody>
          <a:bodyPr/>
          <a:lstStyle/>
          <a:p>
            <a:pPr marL="0" indent="0">
              <a:buNone/>
            </a:pPr>
            <a:r>
              <a:rPr lang="en-US" dirty="0"/>
              <a:t>      </a:t>
            </a:r>
            <a:r>
              <a:rPr lang="en-US" b="1" dirty="0"/>
              <a:t>Monthly Sales Per Borough from Jan -Dec 2018</a:t>
            </a:r>
          </a:p>
          <a:p>
            <a:pPr marL="0" indent="0">
              <a:buNone/>
            </a:pPr>
            <a:endParaRPr lang="en-US" b="1" dirty="0"/>
          </a:p>
          <a:p>
            <a:pPr marL="0" indent="0">
              <a:buNone/>
            </a:pPr>
            <a:r>
              <a:rPr lang="en-US" dirty="0"/>
              <a:t>Borough Manhattan sold  Properties with high sale price in Month 3rd (March) and 12</a:t>
            </a:r>
            <a:r>
              <a:rPr lang="en-US" baseline="30000" dirty="0"/>
              <a:t>th</a:t>
            </a:r>
            <a:r>
              <a:rPr lang="en-US" dirty="0"/>
              <a:t>(December).</a:t>
            </a:r>
          </a:p>
          <a:p>
            <a:pPr marL="0" indent="0">
              <a:buNone/>
            </a:pPr>
            <a:r>
              <a:rPr lang="en-US" dirty="0"/>
              <a:t>Manhattan property Sales Price drooped in month 6th(June) and July  </a:t>
            </a:r>
          </a:p>
        </p:txBody>
      </p:sp>
      <p:pic>
        <p:nvPicPr>
          <p:cNvPr id="5" name="Picture 4">
            <a:extLst>
              <a:ext uri="{FF2B5EF4-FFF2-40B4-BE49-F238E27FC236}">
                <a16:creationId xmlns:a16="http://schemas.microsoft.com/office/drawing/2014/main" id="{6F514DD6-949B-41C0-BB0C-13B7A5790F93}"/>
              </a:ext>
            </a:extLst>
          </p:cNvPr>
          <p:cNvPicPr>
            <a:picLocks noChangeAspect="1"/>
          </p:cNvPicPr>
          <p:nvPr/>
        </p:nvPicPr>
        <p:blipFill>
          <a:blip r:embed="rId2"/>
          <a:stretch>
            <a:fillRect/>
          </a:stretch>
        </p:blipFill>
        <p:spPr>
          <a:xfrm>
            <a:off x="590550" y="2142689"/>
            <a:ext cx="4145639" cy="1995406"/>
          </a:xfrm>
          <a:prstGeom prst="rect">
            <a:avLst/>
          </a:prstGeom>
        </p:spPr>
      </p:pic>
      <p:pic>
        <p:nvPicPr>
          <p:cNvPr id="6" name="Picture 5">
            <a:extLst>
              <a:ext uri="{FF2B5EF4-FFF2-40B4-BE49-F238E27FC236}">
                <a16:creationId xmlns:a16="http://schemas.microsoft.com/office/drawing/2014/main" id="{E9BBEC49-CFA6-45E7-BD50-04AFA19F3A01}"/>
              </a:ext>
            </a:extLst>
          </p:cNvPr>
          <p:cNvPicPr>
            <a:picLocks noChangeAspect="1"/>
          </p:cNvPicPr>
          <p:nvPr/>
        </p:nvPicPr>
        <p:blipFill>
          <a:blip r:embed="rId3"/>
          <a:stretch>
            <a:fillRect/>
          </a:stretch>
        </p:blipFill>
        <p:spPr>
          <a:xfrm>
            <a:off x="5463767" y="1996182"/>
            <a:ext cx="6175783" cy="2865635"/>
          </a:xfrm>
          <a:prstGeom prst="rect">
            <a:avLst/>
          </a:prstGeom>
        </p:spPr>
      </p:pic>
    </p:spTree>
    <p:extLst>
      <p:ext uri="{BB962C8B-B14F-4D97-AF65-F5344CB8AC3E}">
        <p14:creationId xmlns:p14="http://schemas.microsoft.com/office/powerpoint/2010/main" val="427908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2">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4">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C6EAD4-C0B3-42B2-BEBD-B27C6B2DD9D0}"/>
              </a:ext>
            </a:extLst>
          </p:cNvPr>
          <p:cNvSpPr>
            <a:spLocks noGrp="1"/>
          </p:cNvSpPr>
          <p:nvPr>
            <p:ph type="title"/>
          </p:nvPr>
        </p:nvSpPr>
        <p:spPr>
          <a:xfrm>
            <a:off x="748934" y="642593"/>
            <a:ext cx="6736084" cy="1744183"/>
          </a:xfrm>
        </p:spPr>
        <p:txBody>
          <a:bodyPr>
            <a:normAutofit/>
          </a:bodyPr>
          <a:lstStyle/>
          <a:p>
            <a:r>
              <a:rPr lang="en-US"/>
              <a:t>Venues per Neighborhood </a:t>
            </a:r>
            <a:endParaRPr lang="en-US" dirty="0"/>
          </a:p>
        </p:txBody>
      </p:sp>
      <p:sp>
        <p:nvSpPr>
          <p:cNvPr id="3" name="Content Placeholder 2">
            <a:extLst>
              <a:ext uri="{FF2B5EF4-FFF2-40B4-BE49-F238E27FC236}">
                <a16:creationId xmlns:a16="http://schemas.microsoft.com/office/drawing/2014/main" id="{E43AFAD3-1581-40BD-8A73-DCD4B43E0534}"/>
              </a:ext>
            </a:extLst>
          </p:cNvPr>
          <p:cNvSpPr>
            <a:spLocks noGrp="1"/>
          </p:cNvSpPr>
          <p:nvPr>
            <p:ph idx="1"/>
          </p:nvPr>
        </p:nvSpPr>
        <p:spPr>
          <a:xfrm>
            <a:off x="748934" y="2386584"/>
            <a:ext cx="6608101" cy="3648456"/>
          </a:xfrm>
        </p:spPr>
        <p:txBody>
          <a:bodyPr>
            <a:normAutofit/>
          </a:bodyPr>
          <a:lstStyle/>
          <a:p>
            <a:pPr marL="0" indent="0">
              <a:buNone/>
            </a:pPr>
            <a:r>
              <a:rPr lang="en-US"/>
              <a:t>1 . Figure 1 shows Number of venues in a Neighborhood belonging to Borough </a:t>
            </a:r>
          </a:p>
          <a:p>
            <a:pPr marL="0" indent="0">
              <a:buNone/>
            </a:pPr>
            <a:r>
              <a:rPr lang="en-US"/>
              <a:t>   Queens </a:t>
            </a:r>
          </a:p>
          <a:p>
            <a:r>
              <a:rPr lang="en-US"/>
              <a:t>Neighborhoods </a:t>
            </a:r>
            <a:r>
              <a:rPr lang="en-US" b="1"/>
              <a:t>Long Island City, Elmhurst, Kew Gardens </a:t>
            </a:r>
            <a:r>
              <a:rPr lang="en-US"/>
              <a:t>have a greater number of venues then rest of the Neighborhoods in Queens Borough.</a:t>
            </a:r>
          </a:p>
          <a:p>
            <a:pPr marL="0" indent="0">
              <a:buNone/>
            </a:pPr>
            <a:endParaRPr lang="en-US"/>
          </a:p>
          <a:p>
            <a:pPr marL="0" indent="0">
              <a:buNone/>
            </a:pPr>
            <a:endParaRPr lang="en-US"/>
          </a:p>
          <a:p>
            <a:pPr marL="0" indent="0">
              <a:buNone/>
            </a:pPr>
            <a:endParaRPr lang="en-US"/>
          </a:p>
          <a:p>
            <a:pPr marL="0" indent="0">
              <a:buNone/>
            </a:pPr>
            <a:r>
              <a:rPr lang="en-US"/>
              <a:t>2 . Figure 2 shows Number of venues in a Neighborhood belonging to Borough </a:t>
            </a:r>
          </a:p>
          <a:p>
            <a:pPr marL="0" indent="0">
              <a:buNone/>
            </a:pPr>
            <a:r>
              <a:rPr lang="en-US"/>
              <a:t>   Manhattan </a:t>
            </a:r>
          </a:p>
          <a:p>
            <a:pPr marL="0" indent="0">
              <a:buNone/>
            </a:pPr>
            <a:endParaRPr lang="en-US"/>
          </a:p>
          <a:p>
            <a:r>
              <a:rPr lang="en-US"/>
              <a:t>Majority of Neighborhoods have almost same number of venues in Manhattan Borough </a:t>
            </a:r>
          </a:p>
          <a:p>
            <a:pPr marL="0" indent="0">
              <a:buNone/>
            </a:pPr>
            <a:endParaRPr lang="en-US"/>
          </a:p>
          <a:p>
            <a:pPr marL="0" indent="0">
              <a:buNone/>
            </a:pPr>
            <a:endParaRPr lang="en-US" dirty="0"/>
          </a:p>
        </p:txBody>
      </p:sp>
      <p:pic>
        <p:nvPicPr>
          <p:cNvPr id="5" name="Picture 4">
            <a:extLst>
              <a:ext uri="{FF2B5EF4-FFF2-40B4-BE49-F238E27FC236}">
                <a16:creationId xmlns:a16="http://schemas.microsoft.com/office/drawing/2014/main" id="{E29CC42B-D6A9-4E99-B0F5-A5E6BB4873CE}"/>
              </a:ext>
            </a:extLst>
          </p:cNvPr>
          <p:cNvPicPr>
            <a:picLocks noChangeAspect="1"/>
          </p:cNvPicPr>
          <p:nvPr/>
        </p:nvPicPr>
        <p:blipFill rotWithShape="1">
          <a:blip r:embed="rId2"/>
          <a:srcRect r="3943" b="2"/>
          <a:stretch/>
        </p:blipFill>
        <p:spPr>
          <a:xfrm>
            <a:off x="8386173" y="484635"/>
            <a:ext cx="3318953" cy="2790023"/>
          </a:xfrm>
          <a:prstGeom prst="rect">
            <a:avLst/>
          </a:prstGeom>
        </p:spPr>
      </p:pic>
      <p:sp>
        <p:nvSpPr>
          <p:cNvPr id="55" name="Rectangle 36">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4" name="Picture 3">
            <a:extLst>
              <a:ext uri="{FF2B5EF4-FFF2-40B4-BE49-F238E27FC236}">
                <a16:creationId xmlns:a16="http://schemas.microsoft.com/office/drawing/2014/main" id="{6CC57CE6-90EE-44B8-8F31-485DDB186601}"/>
              </a:ext>
            </a:extLst>
          </p:cNvPr>
          <p:cNvPicPr>
            <a:picLocks noChangeAspect="1"/>
          </p:cNvPicPr>
          <p:nvPr/>
        </p:nvPicPr>
        <p:blipFill rotWithShape="1">
          <a:blip r:embed="rId3"/>
          <a:srcRect b="6659"/>
          <a:stretch/>
        </p:blipFill>
        <p:spPr>
          <a:xfrm>
            <a:off x="8386167" y="3435519"/>
            <a:ext cx="3321198" cy="2790024"/>
          </a:xfrm>
          <a:prstGeom prst="rect">
            <a:avLst/>
          </a:prstGeom>
        </p:spPr>
      </p:pic>
    </p:spTree>
    <p:extLst>
      <p:ext uri="{BB962C8B-B14F-4D97-AF65-F5344CB8AC3E}">
        <p14:creationId xmlns:p14="http://schemas.microsoft.com/office/powerpoint/2010/main" val="336660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82">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84">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86">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B61E27-0E0D-40A0-875B-5E2E0D434040}"/>
              </a:ext>
            </a:extLst>
          </p:cNvPr>
          <p:cNvPicPr>
            <a:picLocks noChangeAspect="1"/>
          </p:cNvPicPr>
          <p:nvPr/>
        </p:nvPicPr>
        <p:blipFill>
          <a:blip r:embed="rId2"/>
          <a:stretch>
            <a:fillRect/>
          </a:stretch>
        </p:blipFill>
        <p:spPr>
          <a:xfrm>
            <a:off x="1649251" y="619331"/>
            <a:ext cx="3049425" cy="2729236"/>
          </a:xfrm>
          <a:prstGeom prst="rect">
            <a:avLst/>
          </a:prstGeom>
        </p:spPr>
      </p:pic>
      <p:pic>
        <p:nvPicPr>
          <p:cNvPr id="32" name="Content Placeholder 3" descr="C:\Users\suuch\AppData\Local\Microsoft\Windows\INetCache\Content.MSO\C3F44341.tmp">
            <a:extLst>
              <a:ext uri="{FF2B5EF4-FFF2-40B4-BE49-F238E27FC236}">
                <a16:creationId xmlns:a16="http://schemas.microsoft.com/office/drawing/2014/main" id="{7BC24E29-63F7-4388-9E4F-5E486E25E108}"/>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1711275" y="3509433"/>
            <a:ext cx="2925377" cy="2771795"/>
          </a:xfrm>
          <a:prstGeom prst="rect">
            <a:avLst/>
          </a:prstGeom>
          <a:noFill/>
        </p:spPr>
      </p:pic>
      <p:sp>
        <p:nvSpPr>
          <p:cNvPr id="33" name="Content Placeholder 9">
            <a:extLst>
              <a:ext uri="{FF2B5EF4-FFF2-40B4-BE49-F238E27FC236}">
                <a16:creationId xmlns:a16="http://schemas.microsoft.com/office/drawing/2014/main" id="{5C8E0AE3-77CC-4013-91F2-1B1A87389B40}"/>
              </a:ext>
            </a:extLst>
          </p:cNvPr>
          <p:cNvSpPr>
            <a:spLocks noGrp="1"/>
          </p:cNvSpPr>
          <p:nvPr>
            <p:ph idx="1"/>
          </p:nvPr>
        </p:nvSpPr>
        <p:spPr>
          <a:xfrm>
            <a:off x="6846137" y="2303563"/>
            <a:ext cx="4602152" cy="3715424"/>
          </a:xfrm>
        </p:spPr>
        <p:txBody>
          <a:bodyPr>
            <a:normAutofit/>
          </a:bodyPr>
          <a:lstStyle/>
          <a:p>
            <a:pPr marL="0" indent="0">
              <a:lnSpc>
                <a:spcPct val="90000"/>
              </a:lnSpc>
              <a:buNone/>
            </a:pPr>
            <a:r>
              <a:rPr lang="en-US" dirty="0"/>
              <a:t>1 . Venues per Neighborhood Brooklyn </a:t>
            </a:r>
          </a:p>
          <a:p>
            <a:pPr>
              <a:lnSpc>
                <a:spcPct val="90000"/>
              </a:lnSpc>
            </a:pPr>
            <a:r>
              <a:rPr lang="en-US" dirty="0"/>
              <a:t>As we can see from the figure in Green Bars :Prospect Heights, Williamsburg-south, Williamsburg-North , Green points and Brooklyn Heights have larger group of venues in Brooklyn Borough.</a:t>
            </a:r>
          </a:p>
          <a:p>
            <a:pPr>
              <a:lnSpc>
                <a:spcPct val="90000"/>
              </a:lnSpc>
            </a:pPr>
            <a:r>
              <a:rPr lang="en-US" dirty="0"/>
              <a:t>Whereas Jamaica Bay, Spring creek and old mill basin have least number of venues.</a:t>
            </a:r>
          </a:p>
          <a:p>
            <a:pPr>
              <a:lnSpc>
                <a:spcPct val="90000"/>
              </a:lnSpc>
            </a:pPr>
            <a:endParaRPr lang="en-US" dirty="0"/>
          </a:p>
          <a:p>
            <a:pPr>
              <a:lnSpc>
                <a:spcPct val="90000"/>
              </a:lnSpc>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r>
              <a:rPr lang="en-US" dirty="0"/>
              <a:t>2. Venues per Neighborhood Bronx </a:t>
            </a:r>
          </a:p>
          <a:p>
            <a:pPr>
              <a:lnSpc>
                <a:spcPct val="90000"/>
              </a:lnSpc>
            </a:pPr>
            <a:r>
              <a:rPr lang="en-US" dirty="0"/>
              <a:t>Fordham, Pelham parkway station and Throgs Neck Neighborhood have a greater number of venues than the rest of the neighborhoods in Bronx.</a:t>
            </a:r>
          </a:p>
          <a:p>
            <a:pPr marL="0" indent="0">
              <a:lnSpc>
                <a:spcPct val="90000"/>
              </a:lnSpc>
              <a:buNone/>
            </a:pPr>
            <a:endParaRPr lang="en-US" dirty="0"/>
          </a:p>
        </p:txBody>
      </p:sp>
    </p:spTree>
    <p:extLst>
      <p:ext uri="{BB962C8B-B14F-4D97-AF65-F5344CB8AC3E}">
        <p14:creationId xmlns:p14="http://schemas.microsoft.com/office/powerpoint/2010/main" val="196350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BBCE2F2-C1C0-4494-BE7F-D46F0BDE91BE}"/>
              </a:ext>
            </a:extLst>
          </p:cNvPr>
          <p:cNvPicPr>
            <a:picLocks noChangeAspect="1"/>
          </p:cNvPicPr>
          <p:nvPr/>
        </p:nvPicPr>
        <p:blipFill>
          <a:blip r:embed="rId2"/>
          <a:stretch>
            <a:fillRect/>
          </a:stretch>
        </p:blipFill>
        <p:spPr>
          <a:xfrm>
            <a:off x="727654" y="1483097"/>
            <a:ext cx="5367165" cy="3904613"/>
          </a:xfrm>
          <a:prstGeom prst="rect">
            <a:avLst/>
          </a:prstGeom>
        </p:spPr>
      </p:pic>
      <p:sp>
        <p:nvSpPr>
          <p:cNvPr id="14" name="Rectangle 1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2F5430D-2827-4237-BC18-AF04E1070858}"/>
              </a:ext>
            </a:extLst>
          </p:cNvPr>
          <p:cNvSpPr>
            <a:spLocks noGrp="1"/>
          </p:cNvSpPr>
          <p:nvPr>
            <p:ph idx="1"/>
          </p:nvPr>
        </p:nvSpPr>
        <p:spPr>
          <a:xfrm>
            <a:off x="7064082" y="2562224"/>
            <a:ext cx="4472922" cy="3472815"/>
          </a:xfrm>
        </p:spPr>
        <p:txBody>
          <a:bodyPr>
            <a:normAutofit/>
          </a:bodyPr>
          <a:lstStyle/>
          <a:p>
            <a:pPr marL="0" indent="0">
              <a:buNone/>
            </a:pPr>
            <a:r>
              <a:rPr lang="en-US" dirty="0"/>
              <a:t>Venues per Borough Staten Island </a:t>
            </a:r>
          </a:p>
          <a:p>
            <a:r>
              <a:rPr lang="en-US" dirty="0"/>
              <a:t>From the figure  Eltingville , New Springville , Sunside hold maximum number of venues in Staten Island Borough.</a:t>
            </a:r>
          </a:p>
          <a:p>
            <a:endParaRPr lang="en-US" dirty="0"/>
          </a:p>
        </p:txBody>
      </p:sp>
    </p:spTree>
    <p:extLst>
      <p:ext uri="{BB962C8B-B14F-4D97-AF65-F5344CB8AC3E}">
        <p14:creationId xmlns:p14="http://schemas.microsoft.com/office/powerpoint/2010/main" val="19338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B52AB7B-4C93-4632-B2F9-555771FD692B}"/>
              </a:ext>
            </a:extLst>
          </p:cNvPr>
          <p:cNvPicPr>
            <a:picLocks noChangeAspect="1"/>
          </p:cNvPicPr>
          <p:nvPr/>
        </p:nvPicPr>
        <p:blipFill>
          <a:blip r:embed="rId2"/>
          <a:stretch>
            <a:fillRect/>
          </a:stretch>
        </p:blipFill>
        <p:spPr>
          <a:xfrm>
            <a:off x="727654" y="1610567"/>
            <a:ext cx="5367165" cy="3649673"/>
          </a:xfrm>
          <a:prstGeom prst="rect">
            <a:avLst/>
          </a:prstGeom>
        </p:spPr>
      </p:pic>
      <p:sp>
        <p:nvSpPr>
          <p:cNvPr id="51" name="Rectangle 50">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2DB5A-F197-460B-882B-3CED46E921B2}"/>
              </a:ext>
            </a:extLst>
          </p:cNvPr>
          <p:cNvSpPr>
            <a:spLocks noGrp="1"/>
          </p:cNvSpPr>
          <p:nvPr>
            <p:ph type="title"/>
          </p:nvPr>
        </p:nvSpPr>
        <p:spPr>
          <a:xfrm>
            <a:off x="7064082" y="642594"/>
            <a:ext cx="4472921" cy="1371600"/>
          </a:xfrm>
        </p:spPr>
        <p:txBody>
          <a:bodyPr>
            <a:normAutofit/>
          </a:bodyPr>
          <a:lstStyle/>
          <a:p>
            <a:r>
              <a:rPr lang="en-US" sz="2800" dirty="0"/>
              <a:t>Top Neighborhoods in Each Borough With Max Sale Price</a:t>
            </a:r>
          </a:p>
        </p:txBody>
      </p:sp>
      <p:sp>
        <p:nvSpPr>
          <p:cNvPr id="5" name="Content Placeholder 4">
            <a:extLst>
              <a:ext uri="{FF2B5EF4-FFF2-40B4-BE49-F238E27FC236}">
                <a16:creationId xmlns:a16="http://schemas.microsoft.com/office/drawing/2014/main" id="{0C3788F0-9CE5-4601-8A83-E46725D2F657}"/>
              </a:ext>
            </a:extLst>
          </p:cNvPr>
          <p:cNvSpPr>
            <a:spLocks noGrp="1"/>
          </p:cNvSpPr>
          <p:nvPr>
            <p:ph idx="1"/>
          </p:nvPr>
        </p:nvSpPr>
        <p:spPr>
          <a:xfrm>
            <a:off x="7064082" y="2103120"/>
            <a:ext cx="4472922" cy="3931920"/>
          </a:xfrm>
        </p:spPr>
        <p:txBody>
          <a:bodyPr>
            <a:normAutofit lnSpcReduction="10000"/>
          </a:bodyPr>
          <a:lstStyle/>
          <a:p>
            <a:pPr marL="0" indent="0">
              <a:buNone/>
            </a:pPr>
            <a:endParaRPr lang="en-US" dirty="0"/>
          </a:p>
          <a:p>
            <a:r>
              <a:rPr lang="en-US" dirty="0"/>
              <a:t> Manhattan: CHELSEA, UPPER WEST SIDE (59-79)</a:t>
            </a:r>
          </a:p>
          <a:p>
            <a:r>
              <a:rPr lang="en-US" dirty="0"/>
              <a:t> Brooklyn: SPRING CREEK, RED HOOK</a:t>
            </a:r>
          </a:p>
          <a:p>
            <a:pPr algn="just"/>
            <a:r>
              <a:rPr lang="en-US" dirty="0"/>
              <a:t> Queens: LONG ISLAND CITY, REGO PARK</a:t>
            </a:r>
          </a:p>
          <a:p>
            <a:r>
              <a:rPr lang="en-US" dirty="0"/>
              <a:t>Bronx: WESTCHESTER, PELHAM GARDENS</a:t>
            </a:r>
          </a:p>
          <a:p>
            <a:r>
              <a:rPr lang="en-US" dirty="0"/>
              <a:t>Staten Island: ROSEBANK, ROSSVILLE-CHARLESTON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Cont.……</a:t>
            </a:r>
          </a:p>
        </p:txBody>
      </p:sp>
    </p:spTree>
    <p:extLst>
      <p:ext uri="{BB962C8B-B14F-4D97-AF65-F5344CB8AC3E}">
        <p14:creationId xmlns:p14="http://schemas.microsoft.com/office/powerpoint/2010/main" val="107738996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A30352-C193-4DEB-B632-DA3152933135}"/>
              </a:ext>
            </a:extLst>
          </p:cNvPr>
          <p:cNvPicPr>
            <a:picLocks noChangeAspect="1"/>
          </p:cNvPicPr>
          <p:nvPr/>
        </p:nvPicPr>
        <p:blipFill>
          <a:blip r:embed="rId2"/>
          <a:stretch>
            <a:fillRect/>
          </a:stretch>
        </p:blipFill>
        <p:spPr>
          <a:xfrm>
            <a:off x="10601325" y="475869"/>
            <a:ext cx="733425" cy="5476875"/>
          </a:xfrm>
          <a:prstGeom prst="rect">
            <a:avLst/>
          </a:prstGeom>
        </p:spPr>
      </p:pic>
      <p:sp>
        <p:nvSpPr>
          <p:cNvPr id="3" name="Content Placeholder 2">
            <a:extLst>
              <a:ext uri="{FF2B5EF4-FFF2-40B4-BE49-F238E27FC236}">
                <a16:creationId xmlns:a16="http://schemas.microsoft.com/office/drawing/2014/main" id="{B556F2ED-402E-43F3-B091-155B3A26E9C0}"/>
              </a:ext>
            </a:extLst>
          </p:cNvPr>
          <p:cNvSpPr>
            <a:spLocks noGrp="1"/>
          </p:cNvSpPr>
          <p:nvPr>
            <p:ph idx="1"/>
          </p:nvPr>
        </p:nvSpPr>
        <p:spPr>
          <a:xfrm>
            <a:off x="704849" y="475869"/>
            <a:ext cx="10772775" cy="5476875"/>
          </a:xfrm>
        </p:spPr>
        <p:txBody>
          <a:bodyPr>
            <a:normAutofit fontScale="25000" lnSpcReduction="20000"/>
          </a:bodyPr>
          <a:lstStyle/>
          <a:p>
            <a:pPr marL="0" indent="0">
              <a:buNone/>
            </a:pPr>
            <a:endParaRPr lang="en-US" sz="8000" dirty="0"/>
          </a:p>
          <a:p>
            <a:pPr marL="0" indent="0">
              <a:buNone/>
            </a:pPr>
            <a:r>
              <a:rPr lang="en-US" sz="8000" dirty="0"/>
              <a:t>Building Class Category /Sale Price  </a:t>
            </a:r>
          </a:p>
          <a:p>
            <a:pPr marL="0" indent="0">
              <a:buNone/>
            </a:pPr>
            <a:endParaRPr lang="en-US" sz="2900" dirty="0"/>
          </a:p>
          <a:p>
            <a:r>
              <a:rPr lang="en-US" sz="4800" dirty="0"/>
              <a:t>From the data we can see that Manhattan Borough has Highest priced </a:t>
            </a:r>
          </a:p>
          <a:p>
            <a:pPr marL="0" indent="0">
              <a:buNone/>
            </a:pPr>
            <a:r>
              <a:rPr lang="en-US" sz="4800" dirty="0"/>
              <a:t>Neighborhoods with Building Class Category : 21 OFFICE BUILDINGS </a:t>
            </a:r>
          </a:p>
          <a:p>
            <a:pPr marL="0" indent="0">
              <a:buNone/>
            </a:pPr>
            <a:r>
              <a:rPr lang="en-US" sz="4800" dirty="0"/>
              <a:t>And 34 THEATERS</a:t>
            </a:r>
          </a:p>
          <a:p>
            <a:pPr marL="0" indent="0">
              <a:buNone/>
            </a:pPr>
            <a:endParaRPr lang="en-US" sz="4800" dirty="0"/>
          </a:p>
          <a:p>
            <a:r>
              <a:rPr lang="en-US" sz="4800" dirty="0"/>
              <a:t>Borough Brooklyn has second highest priced Building class Categories namely </a:t>
            </a:r>
          </a:p>
          <a:p>
            <a:pPr marL="0" indent="0">
              <a:buNone/>
            </a:pPr>
            <a:r>
              <a:rPr lang="en-US" sz="4800" dirty="0"/>
              <a:t>COMMERICAL GARAGES and RENTAL ELEVATOR APARTMENTS.</a:t>
            </a:r>
          </a:p>
          <a:p>
            <a:pPr marL="0" indent="0">
              <a:buNone/>
            </a:pPr>
            <a:endParaRPr lang="en-US" sz="4800" dirty="0"/>
          </a:p>
          <a:p>
            <a:pPr marL="0" indent="0">
              <a:buNone/>
            </a:pPr>
            <a:r>
              <a:rPr lang="en-US" sz="4800" dirty="0"/>
              <a:t>As we can see Building Class Category – RENTAL ELEVATOR APRATMENTS </a:t>
            </a:r>
          </a:p>
          <a:p>
            <a:pPr marL="0" indent="0">
              <a:buNone/>
            </a:pPr>
            <a:r>
              <a:rPr lang="en-US" sz="4800" dirty="0"/>
              <a:t>in Spring Creek- Brooklyn  are Highly Priced than </a:t>
            </a:r>
            <a:r>
              <a:rPr lang="en-US" sz="4800" dirty="0" err="1"/>
              <a:t>Rego</a:t>
            </a:r>
            <a:r>
              <a:rPr lang="en-US" sz="4800" dirty="0"/>
              <a:t> Park in Queen's borough.</a:t>
            </a:r>
          </a:p>
          <a:p>
            <a:pPr marL="0" indent="0">
              <a:buNone/>
            </a:pPr>
            <a:endParaRPr lang="en-US" sz="4800" dirty="0"/>
          </a:p>
          <a:p>
            <a:r>
              <a:rPr lang="en-US" sz="4800" dirty="0"/>
              <a:t>Building Class Categories in Bronx – WAREHOUSES in Westchester have higher </a:t>
            </a:r>
          </a:p>
          <a:p>
            <a:pPr marL="0" indent="0">
              <a:buNone/>
            </a:pPr>
            <a:r>
              <a:rPr lang="en-US" sz="4800" dirty="0"/>
              <a:t>Sale Price than Staten Island Building Class categories –OFFICE BUILDINGS,</a:t>
            </a:r>
          </a:p>
          <a:p>
            <a:pPr marL="0" indent="0">
              <a:buNone/>
            </a:pPr>
            <a:r>
              <a:rPr lang="en-US" sz="4800" dirty="0"/>
              <a:t>STORE BUILDING</a:t>
            </a:r>
          </a:p>
          <a:p>
            <a:pPr marL="0" indent="0">
              <a:buNone/>
            </a:pPr>
            <a:endParaRPr lang="en-US" sz="4800" dirty="0"/>
          </a:p>
          <a:p>
            <a:r>
              <a:rPr lang="en-US" sz="4800" dirty="0"/>
              <a:t>In Staten Island Building class category – STORE BUILDINGS  are highly Priced than</a:t>
            </a:r>
          </a:p>
          <a:p>
            <a:pPr marL="0" indent="0">
              <a:buNone/>
            </a:pPr>
            <a:r>
              <a:rPr lang="en-US" sz="4800" dirty="0"/>
              <a:t>Bronx – Pelham Gardens.</a:t>
            </a:r>
          </a:p>
          <a:p>
            <a:pPr marL="0" indent="0">
              <a:buNone/>
            </a:pPr>
            <a:endParaRPr lang="en-US" sz="4800" dirty="0"/>
          </a:p>
          <a:p>
            <a:pPr marL="0" indent="0">
              <a:buNone/>
            </a:pPr>
            <a:endParaRPr lang="en-US" sz="3700" dirty="0"/>
          </a:p>
          <a:p>
            <a:pPr marL="0" indent="0">
              <a:buNone/>
            </a:pPr>
            <a:endParaRPr lang="en-US" sz="3700" dirty="0"/>
          </a:p>
          <a:p>
            <a:pPr marL="0" indent="0">
              <a:buNone/>
            </a:pPr>
            <a:endParaRPr lang="en-US" sz="3700" dirty="0"/>
          </a:p>
          <a:p>
            <a:endParaRPr lang="en-US" sz="3700" dirty="0"/>
          </a:p>
          <a:p>
            <a:pPr marL="0" indent="0">
              <a:buNone/>
            </a:pPr>
            <a:endParaRPr lang="en-US" dirty="0"/>
          </a:p>
          <a:p>
            <a:pPr marL="0" indent="0">
              <a:buNone/>
            </a:pPr>
            <a:r>
              <a:rPr lang="en-US" dirty="0"/>
              <a:t>  </a:t>
            </a:r>
          </a:p>
          <a:p>
            <a:pPr marL="0" indent="0">
              <a:buNone/>
            </a:pPr>
            <a:r>
              <a:rPr lang="en-US" dirty="0"/>
              <a:t>  </a:t>
            </a:r>
          </a:p>
        </p:txBody>
      </p:sp>
      <p:pic>
        <p:nvPicPr>
          <p:cNvPr id="4" name="Picture 3">
            <a:extLst>
              <a:ext uri="{FF2B5EF4-FFF2-40B4-BE49-F238E27FC236}">
                <a16:creationId xmlns:a16="http://schemas.microsoft.com/office/drawing/2014/main" id="{7BCDB579-A835-4D3E-B563-6BB06001E76F}"/>
              </a:ext>
            </a:extLst>
          </p:cNvPr>
          <p:cNvPicPr>
            <a:picLocks noChangeAspect="1"/>
          </p:cNvPicPr>
          <p:nvPr/>
        </p:nvPicPr>
        <p:blipFill>
          <a:blip r:embed="rId3"/>
          <a:stretch>
            <a:fillRect/>
          </a:stretch>
        </p:blipFill>
        <p:spPr>
          <a:xfrm>
            <a:off x="6619875" y="475869"/>
            <a:ext cx="3981450" cy="5438775"/>
          </a:xfrm>
          <a:prstGeom prst="rect">
            <a:avLst/>
          </a:prstGeom>
        </p:spPr>
      </p:pic>
    </p:spTree>
    <p:extLst>
      <p:ext uri="{BB962C8B-B14F-4D97-AF65-F5344CB8AC3E}">
        <p14:creationId xmlns:p14="http://schemas.microsoft.com/office/powerpoint/2010/main" val="184521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B795-EE3D-4DB3-87DA-A5EB37197809}"/>
              </a:ext>
            </a:extLst>
          </p:cNvPr>
          <p:cNvSpPr>
            <a:spLocks noGrp="1"/>
          </p:cNvSpPr>
          <p:nvPr>
            <p:ph type="title"/>
          </p:nvPr>
        </p:nvSpPr>
        <p:spPr>
          <a:xfrm>
            <a:off x="685800" y="661644"/>
            <a:ext cx="10439400" cy="538506"/>
          </a:xfrm>
        </p:spPr>
        <p:txBody>
          <a:bodyPr>
            <a:normAutofit fontScale="90000"/>
          </a:bodyPr>
          <a:lstStyle/>
          <a:p>
            <a:r>
              <a:rPr lang="en-US" dirty="0"/>
              <a:t>Conclusion </a:t>
            </a:r>
          </a:p>
        </p:txBody>
      </p:sp>
      <p:sp>
        <p:nvSpPr>
          <p:cNvPr id="3" name="Content Placeholder 2">
            <a:extLst>
              <a:ext uri="{FF2B5EF4-FFF2-40B4-BE49-F238E27FC236}">
                <a16:creationId xmlns:a16="http://schemas.microsoft.com/office/drawing/2014/main" id="{80A9230B-1FDC-4050-966F-116C47D21E82}"/>
              </a:ext>
            </a:extLst>
          </p:cNvPr>
          <p:cNvSpPr>
            <a:spLocks noGrp="1"/>
          </p:cNvSpPr>
          <p:nvPr>
            <p:ph idx="1"/>
          </p:nvPr>
        </p:nvSpPr>
        <p:spPr>
          <a:xfrm>
            <a:off x="1066800" y="1104900"/>
            <a:ext cx="10058400" cy="5295901"/>
          </a:xfrm>
        </p:spPr>
        <p:txBody>
          <a:bodyPr>
            <a:normAutofit/>
          </a:bodyPr>
          <a:lstStyle/>
          <a:p>
            <a:pPr marL="0" indent="0">
              <a:buNone/>
            </a:pPr>
            <a:r>
              <a:rPr lang="en-US" dirty="0"/>
              <a:t>Observations :</a:t>
            </a:r>
          </a:p>
          <a:p>
            <a:pPr marL="0" indent="0">
              <a:buNone/>
            </a:pPr>
            <a:r>
              <a:rPr lang="en-US" dirty="0"/>
              <a:t>In Manhattan Borough its been observed as per the analysis the Property Prices in Neighborhoods CHELSEA, UPPER WEST SIDE have high property Sales Price and Number of Venues are also more.</a:t>
            </a:r>
          </a:p>
          <a:p>
            <a:pPr marL="0" indent="0">
              <a:buNone/>
            </a:pPr>
            <a:endParaRPr lang="en-US" dirty="0"/>
          </a:p>
          <a:p>
            <a:pPr marL="0" indent="0">
              <a:buNone/>
            </a:pPr>
            <a:r>
              <a:rPr lang="en-US" dirty="0"/>
              <a:t>In Brooklyn Borough Neighborhoods </a:t>
            </a:r>
            <a:r>
              <a:rPr lang="nl-NL" dirty="0"/>
              <a:t>SPRING CREEK has lower venues a comapred to RED HOOK.</a:t>
            </a:r>
            <a:endParaRPr lang="en-US" dirty="0"/>
          </a:p>
          <a:p>
            <a:pPr marL="0" indent="0">
              <a:buNone/>
            </a:pPr>
            <a:endParaRPr lang="en-US" dirty="0"/>
          </a:p>
          <a:p>
            <a:pPr marL="0" indent="0">
              <a:buNone/>
            </a:pPr>
            <a:r>
              <a:rPr lang="en-US" dirty="0"/>
              <a:t>In Queens Borough Neighborhoods : LONG ISLAND CITY have large number of venues and the Highest sale priced properties where as number of venues in  are considerably lower in REGO PARK </a:t>
            </a:r>
          </a:p>
          <a:p>
            <a:pPr marL="0" indent="0">
              <a:buNone/>
            </a:pPr>
            <a:endParaRPr lang="en-US" dirty="0"/>
          </a:p>
          <a:p>
            <a:pPr marL="0" indent="0">
              <a:buNone/>
            </a:pPr>
            <a:r>
              <a:rPr lang="en-US" dirty="0"/>
              <a:t>In  Bronx Neighborhoods   PELHAM GARDENS has more Venues than WESTCHESTER, WESTCHESTER has Higher Sale Priced Building category property.</a:t>
            </a:r>
          </a:p>
          <a:p>
            <a:pPr marL="0" indent="0">
              <a:buNone/>
            </a:pPr>
            <a:endParaRPr lang="en-US" dirty="0"/>
          </a:p>
          <a:p>
            <a:pPr marL="0" indent="0">
              <a:buNone/>
            </a:pPr>
            <a:r>
              <a:rPr lang="en-US" dirty="0"/>
              <a:t>In Staten  Island Neighborhoods  ROSEBANK  has more venues  then ROSSVILLE-CHARLESTON where as in terms of properties with the borough ROSSVILLE-CHARLESTON hold higher sale priced properties</a:t>
            </a:r>
          </a:p>
          <a:p>
            <a:pPr marL="0" indent="0">
              <a:buNone/>
            </a:pPr>
            <a:endParaRPr lang="en-US" dirty="0"/>
          </a:p>
          <a:p>
            <a:pPr marL="0" indent="0">
              <a:buNone/>
            </a:pPr>
            <a:r>
              <a:rPr lang="en-US" dirty="0"/>
              <a:t>A stack holder or a Potential Business man can explore more about selling / Buying or exploring to open new ventures in New York City through similar analysis of this kind.</a:t>
            </a:r>
          </a:p>
          <a:p>
            <a:pPr marL="0" indent="0">
              <a:buNone/>
            </a:pPr>
            <a:r>
              <a:rPr lang="en-US" dirty="0"/>
              <a:t>This project could be explored in terms of using foursquare API to dive deep into elaborating / choosing on specific venues /venue locations and carrying out analysis using any other clustering algorithm.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57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857250"/>
            <a:ext cx="9144001" cy="51435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7" name="Rectangle 9">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24863" y="1200151"/>
            <a:ext cx="6400235" cy="445770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8" name="Rectangle 11">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3351" y="1323595"/>
            <a:ext cx="6149085" cy="4210812"/>
          </a:xfrm>
          <a:prstGeom prst="rect">
            <a:avLst/>
          </a:prstGeom>
          <a:solidFill>
            <a:schemeClr val="bg1">
              <a:lumMod val="75000"/>
              <a:alpha val="60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F5D72809-FF8C-4E83-B0CE-A8B32192823C}"/>
              </a:ext>
            </a:extLst>
          </p:cNvPr>
          <p:cNvSpPr>
            <a:spLocks noGrp="1"/>
          </p:cNvSpPr>
          <p:nvPr>
            <p:ph type="title"/>
          </p:nvPr>
        </p:nvSpPr>
        <p:spPr>
          <a:xfrm>
            <a:off x="4407462" y="1518158"/>
            <a:ext cx="5563444" cy="1137776"/>
          </a:xfrm>
        </p:spPr>
        <p:txBody>
          <a:bodyPr>
            <a:normAutofit/>
          </a:bodyPr>
          <a:lstStyle/>
          <a:p>
            <a:r>
              <a:rPr lang="en-US" sz="3000" dirty="0">
                <a:solidFill>
                  <a:schemeClr val="tx1"/>
                </a:solidFill>
              </a:rPr>
              <a:t>Introduction / Business Problem</a:t>
            </a:r>
          </a:p>
        </p:txBody>
      </p:sp>
      <p:sp>
        <p:nvSpPr>
          <p:cNvPr id="5" name="Content Placeholder 4">
            <a:extLst>
              <a:ext uri="{FF2B5EF4-FFF2-40B4-BE49-F238E27FC236}">
                <a16:creationId xmlns:a16="http://schemas.microsoft.com/office/drawing/2014/main" id="{C28A7FD4-0DE1-4D0C-BF53-71B6F167ACBE}"/>
              </a:ext>
            </a:extLst>
          </p:cNvPr>
          <p:cNvSpPr>
            <a:spLocks noGrp="1"/>
          </p:cNvSpPr>
          <p:nvPr>
            <p:ph idx="1"/>
          </p:nvPr>
        </p:nvSpPr>
        <p:spPr>
          <a:xfrm>
            <a:off x="4284800" y="2564606"/>
            <a:ext cx="5583100" cy="2757202"/>
          </a:xfrm>
        </p:spPr>
        <p:txBody>
          <a:bodyPr/>
          <a:lstStyle/>
          <a:p>
            <a:pPr marL="0" indent="0">
              <a:buNone/>
            </a:pPr>
            <a:r>
              <a:rPr lang="en-US" dirty="0"/>
              <a:t>New York City is the largest Metropolitan city with diverse culture and Financially , Economically Power House.</a:t>
            </a:r>
          </a:p>
          <a:p>
            <a:pPr>
              <a:buFont typeface="Courier New" panose="02070309020205020404" pitchFamily="49" charset="0"/>
              <a:buChar char="o"/>
            </a:pPr>
            <a:r>
              <a:rPr lang="en-US" dirty="0"/>
              <a:t>Exploring NYC Sales Data to find out  answers to some of the questions Below:</a:t>
            </a:r>
          </a:p>
          <a:p>
            <a:pPr>
              <a:buFont typeface="Courier New" panose="02070309020205020404" pitchFamily="49" charset="0"/>
              <a:buChar char="o"/>
            </a:pPr>
            <a:r>
              <a:rPr lang="en-US" dirty="0"/>
              <a:t>As we can Know from the statistics NYC, NYC is a very diverse and financial capital, we can derive many ideas and problems like:</a:t>
            </a:r>
          </a:p>
          <a:p>
            <a:pPr>
              <a:buFont typeface="Courier New" panose="02070309020205020404" pitchFamily="49" charset="0"/>
              <a:buChar char="o"/>
            </a:pPr>
            <a:r>
              <a:rPr lang="en-US" dirty="0"/>
              <a:t> if I am looking to open a restaurant or business, I would like to explore neighborhoods /areas with low real estate property values? </a:t>
            </a:r>
          </a:p>
          <a:p>
            <a:pPr>
              <a:buFont typeface="Courier New" panose="02070309020205020404" pitchFamily="49" charset="0"/>
              <a:buChar char="o"/>
            </a:pPr>
            <a:r>
              <a:rPr lang="en-US" dirty="0"/>
              <a:t>If someone is looking for office / house to rent which area should they prefer and why?</a:t>
            </a:r>
          </a:p>
          <a:p>
            <a:pPr marL="0" indent="0">
              <a:buNone/>
            </a:pPr>
            <a:endParaRPr lang="en-US" dirty="0"/>
          </a:p>
        </p:txBody>
      </p:sp>
    </p:spTree>
    <p:extLst>
      <p:ext uri="{BB962C8B-B14F-4D97-AF65-F5344CB8AC3E}">
        <p14:creationId xmlns:p14="http://schemas.microsoft.com/office/powerpoint/2010/main" val="4243382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CDFE-E498-4F6C-A13E-17D52AD00BDA}"/>
              </a:ext>
            </a:extLst>
          </p:cNvPr>
          <p:cNvSpPr>
            <a:spLocks noGrp="1"/>
          </p:cNvSpPr>
          <p:nvPr>
            <p:ph type="title"/>
          </p:nvPr>
        </p:nvSpPr>
        <p:spPr>
          <a:xfrm>
            <a:off x="1066800" y="642594"/>
            <a:ext cx="10058400" cy="1371600"/>
          </a:xfrm>
        </p:spPr>
        <p:txBody>
          <a:bodyPr>
            <a:normAutofit/>
          </a:bodyPr>
          <a:lstStyle/>
          <a:p>
            <a:pPr algn="ctr"/>
            <a:r>
              <a:rPr lang="en-US"/>
              <a:t>Reference </a:t>
            </a:r>
          </a:p>
        </p:txBody>
      </p:sp>
      <p:graphicFrame>
        <p:nvGraphicFramePr>
          <p:cNvPr id="36" name="Content Placeholder 2">
            <a:extLst>
              <a:ext uri="{FF2B5EF4-FFF2-40B4-BE49-F238E27FC236}">
                <a16:creationId xmlns:a16="http://schemas.microsoft.com/office/drawing/2014/main" id="{3919CDEA-7D4C-4C01-B562-E1F24ECAF2CB}"/>
              </a:ext>
            </a:extLst>
          </p:cNvPr>
          <p:cNvGraphicFramePr>
            <a:graphicFrameLocks noGrp="1"/>
          </p:cNvGraphicFramePr>
          <p:nvPr>
            <p:ph idx="1"/>
            <p:extLst>
              <p:ext uri="{D42A27DB-BD31-4B8C-83A1-F6EECF244321}">
                <p14:modId xmlns:p14="http://schemas.microsoft.com/office/powerpoint/2010/main" val="153369576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2623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85725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1">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2296" y="1035558"/>
            <a:ext cx="5739733" cy="478688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3">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1858" y="1152275"/>
            <a:ext cx="5496727" cy="4544455"/>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F9A700A-DEDB-497F-B9B0-C6024599E631}"/>
              </a:ext>
            </a:extLst>
          </p:cNvPr>
          <p:cNvSpPr>
            <a:spLocks noGrp="1"/>
          </p:cNvSpPr>
          <p:nvPr>
            <p:ph type="title"/>
          </p:nvPr>
        </p:nvSpPr>
        <p:spPr>
          <a:xfrm>
            <a:off x="2175510" y="1339196"/>
            <a:ext cx="4711446" cy="1308137"/>
          </a:xfrm>
        </p:spPr>
        <p:txBody>
          <a:bodyPr>
            <a:normAutofit/>
          </a:bodyPr>
          <a:lstStyle/>
          <a:p>
            <a:r>
              <a:rPr lang="en-US" dirty="0"/>
              <a:t>Data Understanding and Cleansing </a:t>
            </a:r>
          </a:p>
        </p:txBody>
      </p:sp>
      <p:sp>
        <p:nvSpPr>
          <p:cNvPr id="3" name="Content Placeholder 2">
            <a:extLst>
              <a:ext uri="{FF2B5EF4-FFF2-40B4-BE49-F238E27FC236}">
                <a16:creationId xmlns:a16="http://schemas.microsoft.com/office/drawing/2014/main" id="{31C94F8E-7E6D-4481-A04C-18B0B39394B7}"/>
              </a:ext>
            </a:extLst>
          </p:cNvPr>
          <p:cNvSpPr>
            <a:spLocks noGrp="1"/>
          </p:cNvSpPr>
          <p:nvPr>
            <p:ph idx="1"/>
          </p:nvPr>
        </p:nvSpPr>
        <p:spPr>
          <a:xfrm>
            <a:off x="2175510" y="2647188"/>
            <a:ext cx="4711446" cy="2736342"/>
          </a:xfrm>
        </p:spPr>
        <p:txBody>
          <a:bodyPr>
            <a:normAutofit fontScale="92500" lnSpcReduction="20000"/>
          </a:bodyPr>
          <a:lstStyle/>
          <a:p>
            <a:pPr>
              <a:lnSpc>
                <a:spcPct val="90000"/>
              </a:lnSpc>
            </a:pPr>
            <a:r>
              <a:rPr lang="en-US" dirty="0"/>
              <a:t>NYC Sales data Has been acquired from (12-Month Period 2018) </a:t>
            </a:r>
            <a:r>
              <a:rPr lang="en-US" u="sng" dirty="0">
                <a:solidFill>
                  <a:srgbClr val="FF6600"/>
                </a:solidFill>
                <a:hlinkClick r:id="rId2">
                  <a:extLst>
                    <a:ext uri="{A12FA001-AC4F-418D-AE19-62706E023703}">
                      <ahyp:hlinkClr xmlns:ahyp="http://schemas.microsoft.com/office/drawing/2018/hyperlinkcolor" val="tx"/>
                    </a:ext>
                  </a:extLst>
                </a:hlinkClick>
              </a:rPr>
              <a:t>https://www1.nyc.gov/site/finance/taxes/property-rolling-sales-data.page</a:t>
            </a:r>
            <a:endParaRPr lang="en-US" u="sng" dirty="0">
              <a:solidFill>
                <a:srgbClr val="FF6600"/>
              </a:solidFill>
            </a:endParaRPr>
          </a:p>
          <a:p>
            <a:pPr>
              <a:lnSpc>
                <a:spcPct val="90000"/>
              </a:lnSpc>
            </a:pPr>
            <a:r>
              <a:rPr lang="en-US" dirty="0"/>
              <a:t>Foursquare Location Data is also used </a:t>
            </a:r>
          </a:p>
          <a:p>
            <a:pPr>
              <a:lnSpc>
                <a:spcPct val="90000"/>
              </a:lnSpc>
            </a:pPr>
            <a:r>
              <a:rPr lang="en-US" dirty="0"/>
              <a:t>Data consists of rolling property sales data for all 5 boroughs and information about taxes, type of property, neighborhood, date of sales, square footage info etc. </a:t>
            </a:r>
          </a:p>
          <a:p>
            <a:pPr>
              <a:lnSpc>
                <a:spcPct val="90000"/>
              </a:lnSpc>
            </a:pPr>
            <a:r>
              <a:rPr lang="en-US" dirty="0"/>
              <a:t>The data corresponds to 12-month period (year 2018). The source has sales data recorded per each Borough. The Sale data has been consolidated into one data source.</a:t>
            </a:r>
          </a:p>
          <a:p>
            <a:pPr>
              <a:lnSpc>
                <a:spcPct val="90000"/>
              </a:lnSpc>
            </a:pPr>
            <a:r>
              <a:rPr lang="en-US" dirty="0"/>
              <a:t>The data consists of 5 Boroughs (</a:t>
            </a:r>
            <a:r>
              <a:rPr lang="sv-SE" dirty="0"/>
              <a:t>Manhattan (1), Brooklyn (3), Staten Island (5), Bronx (2), Queens (4)).</a:t>
            </a:r>
          </a:p>
          <a:p>
            <a:pPr>
              <a:lnSpc>
                <a:spcPct val="90000"/>
              </a:lnSpc>
            </a:pPr>
            <a:r>
              <a:rPr lang="sv-SE" dirty="0"/>
              <a:t>As we can there are 79626  Records , 21 Columns in total .</a:t>
            </a:r>
          </a:p>
          <a:p>
            <a:pPr>
              <a:lnSpc>
                <a:spcPct val="90000"/>
              </a:lnSpc>
            </a:pPr>
            <a:r>
              <a:rPr lang="sv-SE" dirty="0"/>
              <a:t>Figure in the Picture shows Column Information.</a:t>
            </a:r>
          </a:p>
          <a:p>
            <a:pPr>
              <a:lnSpc>
                <a:spcPct val="90000"/>
              </a:lnSpc>
            </a:pPr>
            <a:r>
              <a:rPr lang="en-US" dirty="0"/>
              <a:t>Duplicates, Null Values , invalid entries were dropped.</a:t>
            </a:r>
          </a:p>
          <a:p>
            <a:pPr>
              <a:lnSpc>
                <a:spcPct val="90000"/>
              </a:lnSpc>
            </a:pPr>
            <a:endParaRPr lang="en-US" dirty="0"/>
          </a:p>
          <a:p>
            <a:pPr>
              <a:lnSpc>
                <a:spcPct val="90000"/>
              </a:lnSpc>
            </a:pPr>
            <a:endParaRPr lang="en-US" u="sng" dirty="0"/>
          </a:p>
          <a:p>
            <a:pPr marL="0" indent="0">
              <a:lnSpc>
                <a:spcPct val="90000"/>
              </a:lnSpc>
              <a:buNone/>
            </a:pPr>
            <a:endParaRPr lang="en-US" dirty="0"/>
          </a:p>
          <a:p>
            <a:pPr>
              <a:lnSpc>
                <a:spcPct val="90000"/>
              </a:lnSpc>
            </a:pPr>
            <a:endParaRPr lang="en-US" dirty="0"/>
          </a:p>
          <a:p>
            <a:pPr>
              <a:lnSpc>
                <a:spcPct val="90000"/>
              </a:lnSpc>
            </a:pPr>
            <a:endParaRPr lang="en-US" dirty="0"/>
          </a:p>
        </p:txBody>
      </p:sp>
      <p:sp>
        <p:nvSpPr>
          <p:cNvPr id="21" name="Rectangle 15">
            <a:extLst>
              <a:ext uri="{FF2B5EF4-FFF2-40B4-BE49-F238E27FC236}">
                <a16:creationId xmlns:a16="http://schemas.microsoft.com/office/drawing/2014/main" id="{619EC706-8928-4DFD-8084-35D599EB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2028" y="857250"/>
            <a:ext cx="326597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a:extLst>
              <a:ext uri="{FF2B5EF4-FFF2-40B4-BE49-F238E27FC236}">
                <a16:creationId xmlns:a16="http://schemas.microsoft.com/office/drawing/2014/main" id="{ABED2B47-D4FA-4563-8E80-F674FE29F0AE}"/>
              </a:ext>
            </a:extLst>
          </p:cNvPr>
          <p:cNvPicPr>
            <a:picLocks noChangeAspect="1"/>
          </p:cNvPicPr>
          <p:nvPr/>
        </p:nvPicPr>
        <p:blipFill>
          <a:blip r:embed="rId3"/>
          <a:stretch>
            <a:fillRect/>
          </a:stretch>
        </p:blipFill>
        <p:spPr>
          <a:xfrm>
            <a:off x="7761183" y="2153860"/>
            <a:ext cx="2491591" cy="2551172"/>
          </a:xfrm>
          <a:prstGeom prst="rect">
            <a:avLst/>
          </a:prstGeom>
        </p:spPr>
      </p:pic>
    </p:spTree>
    <p:extLst>
      <p:ext uri="{BB962C8B-B14F-4D97-AF65-F5344CB8AC3E}">
        <p14:creationId xmlns:p14="http://schemas.microsoft.com/office/powerpoint/2010/main" val="16718894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AE135-E66F-4864-8904-459A255BB5F1}"/>
              </a:ext>
            </a:extLst>
          </p:cNvPr>
          <p:cNvSpPr>
            <a:spLocks noGrp="1"/>
          </p:cNvSpPr>
          <p:nvPr>
            <p:ph type="title"/>
          </p:nvPr>
        </p:nvSpPr>
        <p:spPr>
          <a:xfrm>
            <a:off x="868680" y="642594"/>
            <a:ext cx="6281928" cy="1157632"/>
          </a:xfrm>
        </p:spPr>
        <p:txBody>
          <a:bodyPr>
            <a:normAutofit/>
          </a:bodyPr>
          <a:lstStyle/>
          <a:p>
            <a:pPr algn="just"/>
            <a:r>
              <a:rPr lang="en-US" dirty="0"/>
              <a:t>Methodology </a:t>
            </a:r>
          </a:p>
        </p:txBody>
      </p:sp>
      <p:sp>
        <p:nvSpPr>
          <p:cNvPr id="3" name="Content Placeholder 2">
            <a:extLst>
              <a:ext uri="{FF2B5EF4-FFF2-40B4-BE49-F238E27FC236}">
                <a16:creationId xmlns:a16="http://schemas.microsoft.com/office/drawing/2014/main" id="{2508A7E9-D638-4933-A204-982A64290EB0}"/>
              </a:ext>
            </a:extLst>
          </p:cNvPr>
          <p:cNvSpPr>
            <a:spLocks noGrp="1"/>
          </p:cNvSpPr>
          <p:nvPr>
            <p:ph idx="1"/>
          </p:nvPr>
        </p:nvSpPr>
        <p:spPr>
          <a:xfrm>
            <a:off x="868680" y="1800225"/>
            <a:ext cx="6281928" cy="4234815"/>
          </a:xfrm>
        </p:spPr>
        <p:txBody>
          <a:bodyPr>
            <a:normAutofit/>
          </a:bodyPr>
          <a:lstStyle/>
          <a:p>
            <a:r>
              <a:rPr lang="en-US" dirty="0"/>
              <a:t>Foursquare API is used to for exploring / obtaining venue information.</a:t>
            </a:r>
          </a:p>
          <a:p>
            <a:r>
              <a:rPr lang="en-US" dirty="0"/>
              <a:t> Foursquare user information, explore geographical information and to get trending venues around a location. </a:t>
            </a:r>
          </a:p>
          <a:p>
            <a:r>
              <a:rPr lang="en-US" dirty="0"/>
              <a:t>Foursquare API can be used by Constructing an URL with credentials obtained by signing up into Foursquare and sending a request to the API for search of a specific venue, to explore the geographical locations around a venue etc.</a:t>
            </a:r>
          </a:p>
          <a:p>
            <a:r>
              <a:rPr lang="en-US" dirty="0"/>
              <a:t>Note:  The snap shots that are taken to show as results, from Borough Manhattan.</a:t>
            </a:r>
          </a:p>
          <a:p>
            <a:r>
              <a:rPr lang="en-US" dirty="0"/>
              <a:t>The above process is carried out for Each Borough and their neighborhoods (Brooklyn, Bronx, Staten Island, Queens, Manhattan). </a:t>
            </a:r>
          </a:p>
          <a:p>
            <a:r>
              <a:rPr lang="en-US" dirty="0"/>
              <a:t>Call is made to Foursquare API , an URL is generated in the next step using Credentials.</a:t>
            </a:r>
          </a:p>
          <a:p>
            <a:r>
              <a:rPr lang="en-US" dirty="0"/>
              <a:t>The URL is processed, and result is captured in json file which contains venue information .</a:t>
            </a:r>
          </a:p>
          <a:p>
            <a:r>
              <a:rPr lang="en-US" dirty="0"/>
              <a:t>Python function is used to retrieve information from of all venues corresponding to each Neighborhood resulting into a data frame containing Latitude, longitude, Venue, Venue category, Neighborhood information.</a:t>
            </a:r>
          </a:p>
          <a:p>
            <a:pPr marL="0" indent="0">
              <a:buNone/>
            </a:pPr>
            <a:r>
              <a:rPr lang="en-US" dirty="0"/>
              <a:t> </a:t>
            </a:r>
          </a:p>
          <a:p>
            <a:pPr marL="0" indent="0">
              <a:buNone/>
            </a:pPr>
            <a:endParaRPr lang="en-US" dirty="0"/>
          </a:p>
          <a:p>
            <a:pPr marL="0" indent="0">
              <a:buNone/>
            </a:pPr>
            <a:endParaRPr lang="en-US" dirty="0"/>
          </a:p>
        </p:txBody>
      </p:sp>
      <p:sp>
        <p:nvSpPr>
          <p:cNvPr id="15" name="Rectangle 14">
            <a:extLst>
              <a:ext uri="{FF2B5EF4-FFF2-40B4-BE49-F238E27FC236}">
                <a16:creationId xmlns:a16="http://schemas.microsoft.com/office/drawing/2014/main" id="{619EC706-8928-4DFD-8084-35D599EB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5E203B-C5E1-46C0-9A25-352473761126}"/>
              </a:ext>
            </a:extLst>
          </p:cNvPr>
          <p:cNvPicPr>
            <a:picLocks noChangeAspect="1"/>
          </p:cNvPicPr>
          <p:nvPr/>
        </p:nvPicPr>
        <p:blipFill>
          <a:blip r:embed="rId2"/>
          <a:stretch>
            <a:fillRect/>
          </a:stretch>
        </p:blipFill>
        <p:spPr>
          <a:xfrm>
            <a:off x="8362240" y="2702881"/>
            <a:ext cx="3276123" cy="2450144"/>
          </a:xfrm>
          <a:prstGeom prst="rect">
            <a:avLst/>
          </a:prstGeom>
        </p:spPr>
      </p:pic>
    </p:spTree>
    <p:extLst>
      <p:ext uri="{BB962C8B-B14F-4D97-AF65-F5344CB8AC3E}">
        <p14:creationId xmlns:p14="http://schemas.microsoft.com/office/powerpoint/2010/main" val="8057871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3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776EFC1-467E-4608-AE75-E2865CF85E69}"/>
              </a:ext>
            </a:extLst>
          </p:cNvPr>
          <p:cNvPicPr>
            <a:picLocks noChangeAspect="1"/>
          </p:cNvPicPr>
          <p:nvPr/>
        </p:nvPicPr>
        <p:blipFill>
          <a:blip r:embed="rId2"/>
          <a:stretch>
            <a:fillRect/>
          </a:stretch>
        </p:blipFill>
        <p:spPr>
          <a:xfrm>
            <a:off x="156344" y="1152525"/>
            <a:ext cx="5844344" cy="1780136"/>
          </a:xfrm>
          <a:prstGeom prst="rect">
            <a:avLst/>
          </a:prstGeom>
        </p:spPr>
      </p:pic>
      <p:pic>
        <p:nvPicPr>
          <p:cNvPr id="5" name="Picture 4">
            <a:extLst>
              <a:ext uri="{FF2B5EF4-FFF2-40B4-BE49-F238E27FC236}">
                <a16:creationId xmlns:a16="http://schemas.microsoft.com/office/drawing/2014/main" id="{63FEF50B-4789-4BE4-B770-C9C972D19B7F}"/>
              </a:ext>
            </a:extLst>
          </p:cNvPr>
          <p:cNvPicPr>
            <a:picLocks noChangeAspect="1"/>
          </p:cNvPicPr>
          <p:nvPr/>
        </p:nvPicPr>
        <p:blipFill>
          <a:blip r:embed="rId3"/>
          <a:stretch>
            <a:fillRect/>
          </a:stretch>
        </p:blipFill>
        <p:spPr>
          <a:xfrm>
            <a:off x="643468" y="3687019"/>
            <a:ext cx="5060992" cy="2416623"/>
          </a:xfrm>
          <a:prstGeom prst="rect">
            <a:avLst/>
          </a:prstGeom>
        </p:spPr>
      </p:pic>
      <p:sp>
        <p:nvSpPr>
          <p:cNvPr id="3" name="Content Placeholder 2">
            <a:extLst>
              <a:ext uri="{FF2B5EF4-FFF2-40B4-BE49-F238E27FC236}">
                <a16:creationId xmlns:a16="http://schemas.microsoft.com/office/drawing/2014/main" id="{B6948823-EE5C-435A-8AF6-BEF91A6A6F6D}"/>
              </a:ext>
            </a:extLst>
          </p:cNvPr>
          <p:cNvSpPr>
            <a:spLocks noGrp="1"/>
          </p:cNvSpPr>
          <p:nvPr>
            <p:ph idx="1"/>
          </p:nvPr>
        </p:nvSpPr>
        <p:spPr>
          <a:xfrm>
            <a:off x="6846137" y="504825"/>
            <a:ext cx="4602152" cy="5514162"/>
          </a:xfrm>
        </p:spPr>
        <p:txBody>
          <a:bodyPr>
            <a:normAutofit/>
          </a:bodyPr>
          <a:lstStyle/>
          <a:p>
            <a:r>
              <a:rPr lang="en-US" dirty="0"/>
              <a:t>As we can see from the snapshot URL takes longitude and latitude information , for example Manhattan Borough is shown.</a:t>
            </a:r>
          </a:p>
          <a:p>
            <a:pPr marL="0" indent="0">
              <a:buNone/>
            </a:pPr>
            <a:r>
              <a:rPr lang="en-US" dirty="0"/>
              <a:t>Note: This processes is repeated to get venue information for all 5 Boroughs separately.</a:t>
            </a:r>
          </a:p>
          <a:p>
            <a:pPr marL="0" indent="0">
              <a:buNone/>
            </a:pPr>
            <a:r>
              <a:rPr lang="en-US" dirty="0"/>
              <a:t>The result is venues data and frequency of occurrence of venues data for each Borough(Manhattan , Brooklyn, Bronx, Staten Island, Queens)</a:t>
            </a:r>
          </a:p>
          <a:p>
            <a:pPr marL="0" indent="0">
              <a:buNone/>
            </a:pPr>
            <a:r>
              <a:rPr lang="en-US" dirty="0"/>
              <a:t>The result sets for Boroughs Brooklyn, Bronx, Staten Island, Queens:</a:t>
            </a:r>
          </a:p>
          <a:p>
            <a:pPr marL="0" indent="0">
              <a:buNone/>
            </a:pPr>
            <a:endParaRPr lang="en-US" dirty="0"/>
          </a:p>
          <a:p>
            <a:pPr marL="0" indent="0">
              <a:buNone/>
            </a:pPr>
            <a:r>
              <a:rPr lang="en-US" dirty="0"/>
              <a:t>Top 10 most common Venues in each Neighborhood and across all Boroughs.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85548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3DDA0-4151-44D7-B233-19C6AA9D0DB4}"/>
              </a:ext>
            </a:extLst>
          </p:cNvPr>
          <p:cNvSpPr>
            <a:spLocks noGrp="1"/>
          </p:cNvSpPr>
          <p:nvPr>
            <p:ph type="title"/>
          </p:nvPr>
        </p:nvSpPr>
        <p:spPr>
          <a:xfrm>
            <a:off x="7064082" y="642594"/>
            <a:ext cx="4472921" cy="1643928"/>
          </a:xfrm>
        </p:spPr>
        <p:txBody>
          <a:bodyPr>
            <a:normAutofit/>
          </a:bodyPr>
          <a:lstStyle/>
          <a:p>
            <a:r>
              <a:rPr lang="en-US" sz="3700"/>
              <a:t>Feature Selection : K-Means and Elbow Method</a:t>
            </a:r>
          </a:p>
        </p:txBody>
      </p:sp>
      <p:sp>
        <p:nvSpPr>
          <p:cNvPr id="7" name="Content Placeholder 6">
            <a:extLst>
              <a:ext uri="{FF2B5EF4-FFF2-40B4-BE49-F238E27FC236}">
                <a16:creationId xmlns:a16="http://schemas.microsoft.com/office/drawing/2014/main" id="{C16AC127-A58E-4420-AA58-F82100EDA757}"/>
              </a:ext>
            </a:extLst>
          </p:cNvPr>
          <p:cNvSpPr>
            <a:spLocks noGrp="1"/>
          </p:cNvSpPr>
          <p:nvPr>
            <p:ph idx="1"/>
          </p:nvPr>
        </p:nvSpPr>
        <p:spPr>
          <a:xfrm>
            <a:off x="7064082" y="2385390"/>
            <a:ext cx="4472922" cy="3649649"/>
          </a:xfrm>
        </p:spPr>
        <p:txBody>
          <a:bodyPr>
            <a:normAutofit/>
          </a:bodyPr>
          <a:lstStyle/>
          <a:p>
            <a:pPr>
              <a:lnSpc>
                <a:spcPct val="90000"/>
              </a:lnSpc>
            </a:pPr>
            <a:r>
              <a:rPr lang="en-US" sz="1000"/>
              <a:t>Longitude and latitude  Features of 5 Borough to calculate clusters has been used.</a:t>
            </a:r>
          </a:p>
          <a:p>
            <a:pPr>
              <a:lnSpc>
                <a:spcPct val="90000"/>
              </a:lnSpc>
            </a:pPr>
            <a:r>
              <a:rPr lang="en-US" sz="1000"/>
              <a:t>The dataset of neighborhood venues for all 5 boroughs in New York City is consolidated to one dataset. For each venue category, the mean of frequency of venues across each neighborhood was calculated using one –hot Encoding. This information would then be used to fit a K-Means clustering algorithm to the data to determine neighborhoods of similar venue profile.</a:t>
            </a:r>
          </a:p>
          <a:p>
            <a:pPr>
              <a:lnSpc>
                <a:spcPct val="90000"/>
              </a:lnSpc>
            </a:pPr>
            <a:r>
              <a:rPr lang="en-US" sz="1000"/>
              <a:t>K-means is an unsupervised learning methods of clustering unlabeled data into k clusters. </a:t>
            </a:r>
          </a:p>
          <a:p>
            <a:pPr>
              <a:lnSpc>
                <a:spcPct val="90000"/>
              </a:lnSpc>
            </a:pPr>
            <a:r>
              <a:rPr lang="en-US" sz="1000"/>
              <a:t>K-means is used in this project to cluster Neighborhoods of NYC and their Boroughs.</a:t>
            </a:r>
          </a:p>
          <a:p>
            <a:pPr marL="0" indent="0">
              <a:lnSpc>
                <a:spcPct val="90000"/>
              </a:lnSpc>
              <a:buNone/>
            </a:pPr>
            <a:r>
              <a:rPr lang="en-US" sz="1000"/>
              <a:t>Determine Optimal K : Elbow Method</a:t>
            </a:r>
          </a:p>
          <a:p>
            <a:pPr>
              <a:lnSpc>
                <a:spcPct val="90000"/>
              </a:lnSpc>
            </a:pPr>
            <a:r>
              <a:rPr lang="en-US" sz="1000"/>
              <a:t>The technique to determine K, the number of clusters, is called the elbow method.</a:t>
            </a:r>
          </a:p>
          <a:p>
            <a:pPr>
              <a:lnSpc>
                <a:spcPct val="90000"/>
              </a:lnSpc>
            </a:pPr>
            <a:r>
              <a:rPr lang="en-US" sz="1000"/>
              <a:t>Values for k on horizontal axis and Distortion (% of variance) Vertical axis</a:t>
            </a:r>
          </a:p>
          <a:p>
            <a:pPr>
              <a:lnSpc>
                <a:spcPct val="90000"/>
              </a:lnSpc>
            </a:pPr>
            <a:r>
              <a:rPr lang="en-US" sz="1000"/>
              <a:t>When K increases, the centroids are closer to the cluster’s centroids. The improvements will decline, creating the elbow shape.</a:t>
            </a:r>
          </a:p>
          <a:p>
            <a:pPr marL="0" indent="0">
              <a:lnSpc>
                <a:spcPct val="90000"/>
              </a:lnSpc>
              <a:buNone/>
            </a:pPr>
            <a:r>
              <a:rPr lang="en-US" sz="1000"/>
              <a:t>From The figure we can see that K=2</a:t>
            </a:r>
          </a:p>
          <a:p>
            <a:pPr marL="0" indent="0">
              <a:lnSpc>
                <a:spcPct val="90000"/>
              </a:lnSpc>
              <a:buNone/>
            </a:pPr>
            <a:endParaRPr lang="en-US" sz="1000"/>
          </a:p>
        </p:txBody>
      </p:sp>
      <p:pic>
        <p:nvPicPr>
          <p:cNvPr id="9" name="Picture 8">
            <a:extLst>
              <a:ext uri="{FF2B5EF4-FFF2-40B4-BE49-F238E27FC236}">
                <a16:creationId xmlns:a16="http://schemas.microsoft.com/office/drawing/2014/main" id="{E4FD71B3-3E29-493E-B71C-6DE39AD6AA66}"/>
              </a:ext>
            </a:extLst>
          </p:cNvPr>
          <p:cNvPicPr>
            <a:picLocks noChangeAspect="1"/>
          </p:cNvPicPr>
          <p:nvPr/>
        </p:nvPicPr>
        <p:blipFill>
          <a:blip r:embed="rId2"/>
          <a:stretch>
            <a:fillRect/>
          </a:stretch>
        </p:blipFill>
        <p:spPr>
          <a:xfrm>
            <a:off x="1071562" y="747090"/>
            <a:ext cx="5521449" cy="4320210"/>
          </a:xfrm>
          <a:prstGeom prst="rect">
            <a:avLst/>
          </a:prstGeom>
        </p:spPr>
      </p:pic>
    </p:spTree>
    <p:extLst>
      <p:ext uri="{BB962C8B-B14F-4D97-AF65-F5344CB8AC3E}">
        <p14:creationId xmlns:p14="http://schemas.microsoft.com/office/powerpoint/2010/main" val="363188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45">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47">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4" name="Picture 3">
            <a:extLst>
              <a:ext uri="{FF2B5EF4-FFF2-40B4-BE49-F238E27FC236}">
                <a16:creationId xmlns:a16="http://schemas.microsoft.com/office/drawing/2014/main" id="{09D49110-70F9-4FDB-9B76-773686A70F94}"/>
              </a:ext>
            </a:extLst>
          </p:cNvPr>
          <p:cNvPicPr>
            <a:picLocks noChangeAspect="1"/>
          </p:cNvPicPr>
          <p:nvPr/>
        </p:nvPicPr>
        <p:blipFill>
          <a:blip r:embed="rId2"/>
          <a:stretch>
            <a:fillRect/>
          </a:stretch>
        </p:blipFill>
        <p:spPr>
          <a:xfrm>
            <a:off x="877946" y="1703162"/>
            <a:ext cx="4572418" cy="1737518"/>
          </a:xfrm>
          <a:prstGeom prst="rect">
            <a:avLst/>
          </a:prstGeom>
        </p:spPr>
      </p:pic>
      <p:sp>
        <p:nvSpPr>
          <p:cNvPr id="68" name="Rectangle 49">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1">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0AA2F-C5A3-4E05-B415-5661C68747EF}"/>
              </a:ext>
            </a:extLst>
          </p:cNvPr>
          <p:cNvSpPr>
            <a:spLocks noGrp="1"/>
          </p:cNvSpPr>
          <p:nvPr>
            <p:ph type="title"/>
          </p:nvPr>
        </p:nvSpPr>
        <p:spPr>
          <a:xfrm>
            <a:off x="6846137" y="727626"/>
            <a:ext cx="4602152" cy="1718225"/>
          </a:xfrm>
        </p:spPr>
        <p:txBody>
          <a:bodyPr>
            <a:normAutofit/>
          </a:bodyPr>
          <a:lstStyle/>
          <a:p>
            <a:r>
              <a:rPr lang="en-US"/>
              <a:t>Adding Cluster Label's</a:t>
            </a:r>
            <a:endParaRPr lang="en-US" dirty="0"/>
          </a:p>
        </p:txBody>
      </p:sp>
      <p:sp>
        <p:nvSpPr>
          <p:cNvPr id="3" name="Content Placeholder 2">
            <a:extLst>
              <a:ext uri="{FF2B5EF4-FFF2-40B4-BE49-F238E27FC236}">
                <a16:creationId xmlns:a16="http://schemas.microsoft.com/office/drawing/2014/main" id="{84D135BB-18D2-4E0F-A19D-6F372C05D3CF}"/>
              </a:ext>
            </a:extLst>
          </p:cNvPr>
          <p:cNvSpPr>
            <a:spLocks noGrp="1"/>
          </p:cNvSpPr>
          <p:nvPr>
            <p:ph idx="1"/>
          </p:nvPr>
        </p:nvSpPr>
        <p:spPr>
          <a:xfrm>
            <a:off x="6846137" y="2538919"/>
            <a:ext cx="4602152" cy="3557805"/>
          </a:xfrm>
        </p:spPr>
        <p:txBody>
          <a:bodyPr>
            <a:normAutofit/>
          </a:bodyPr>
          <a:lstStyle/>
          <a:p>
            <a:r>
              <a:rPr lang="en-US"/>
              <a:t>Cluster labels for Each Borough has been created and added to there corresponding datasets.</a:t>
            </a:r>
          </a:p>
          <a:p>
            <a:pPr marL="0" indent="0">
              <a:buNone/>
            </a:pPr>
            <a:r>
              <a:rPr lang="en-US"/>
              <a:t>As we can see from the snapshot  Cluster labels for each Borough is created and added.</a:t>
            </a:r>
          </a:p>
          <a:p>
            <a:r>
              <a:rPr lang="en-US"/>
              <a:t>Creating New Data frame by combining Data from data set with clusters labels and top 10 most common venues for all 5 Boroughs and its Neighborhoods.</a:t>
            </a:r>
          </a:p>
          <a:p>
            <a:endParaRPr lang="en-US"/>
          </a:p>
          <a:p>
            <a:pPr marL="0" indent="0">
              <a:buNone/>
            </a:pPr>
            <a:endParaRPr lang="en-US" dirty="0"/>
          </a:p>
        </p:txBody>
      </p:sp>
    </p:spTree>
    <p:extLst>
      <p:ext uri="{BB962C8B-B14F-4D97-AF65-F5344CB8AC3E}">
        <p14:creationId xmlns:p14="http://schemas.microsoft.com/office/powerpoint/2010/main" val="94441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2" name="Content Placeholder 6">
            <a:extLst>
              <a:ext uri="{FF2B5EF4-FFF2-40B4-BE49-F238E27FC236}">
                <a16:creationId xmlns:a16="http://schemas.microsoft.com/office/drawing/2014/main" id="{CF8BF6FF-4EEC-4762-B979-76073CECC795}"/>
              </a:ext>
            </a:extLst>
          </p:cNvPr>
          <p:cNvPicPr>
            <a:picLocks noChangeAspect="1"/>
          </p:cNvPicPr>
          <p:nvPr/>
        </p:nvPicPr>
        <p:blipFill>
          <a:blip r:embed="rId2"/>
          <a:stretch>
            <a:fillRect/>
          </a:stretch>
        </p:blipFill>
        <p:spPr>
          <a:xfrm>
            <a:off x="807128" y="457390"/>
            <a:ext cx="10577744" cy="2723769"/>
          </a:xfrm>
          <a:prstGeom prst="rect">
            <a:avLst/>
          </a:prstGeom>
        </p:spPr>
      </p:pic>
      <p:pic>
        <p:nvPicPr>
          <p:cNvPr id="3" name="Picture 2">
            <a:extLst>
              <a:ext uri="{FF2B5EF4-FFF2-40B4-BE49-F238E27FC236}">
                <a16:creationId xmlns:a16="http://schemas.microsoft.com/office/drawing/2014/main" id="{7E16DC69-D67A-4F07-AA4B-FD387EB9B430}"/>
              </a:ext>
            </a:extLst>
          </p:cNvPr>
          <p:cNvPicPr>
            <a:picLocks noChangeAspect="1"/>
          </p:cNvPicPr>
          <p:nvPr/>
        </p:nvPicPr>
        <p:blipFill>
          <a:blip r:embed="rId3"/>
          <a:stretch>
            <a:fillRect/>
          </a:stretch>
        </p:blipFill>
        <p:spPr>
          <a:xfrm>
            <a:off x="807127" y="3276409"/>
            <a:ext cx="10577744" cy="2913504"/>
          </a:xfrm>
          <a:prstGeom prst="rect">
            <a:avLst/>
          </a:prstGeom>
        </p:spPr>
      </p:pic>
    </p:spTree>
    <p:extLst>
      <p:ext uri="{BB962C8B-B14F-4D97-AF65-F5344CB8AC3E}">
        <p14:creationId xmlns:p14="http://schemas.microsoft.com/office/powerpoint/2010/main" val="43519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 name="Rectangle 7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1" name="Rectangle 7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22" name="Rectangle 7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23" name="Rectangle 7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4" name="Group 7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1" name="Straight Connector 8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5" name="Rectangle 84">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86">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27" name="Rectangle 88">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Content Placeholder 3">
            <a:extLst>
              <a:ext uri="{FF2B5EF4-FFF2-40B4-BE49-F238E27FC236}">
                <a16:creationId xmlns:a16="http://schemas.microsoft.com/office/drawing/2014/main" id="{0931EAF8-5296-4C95-870D-BB48481145DD}"/>
              </a:ext>
            </a:extLst>
          </p:cNvPr>
          <p:cNvPicPr>
            <a:picLocks noChangeAspect="1"/>
          </p:cNvPicPr>
          <p:nvPr/>
        </p:nvPicPr>
        <p:blipFill rotWithShape="1">
          <a:blip r:embed="rId2"/>
          <a:srcRect l="26697" r="18654" b="-1"/>
          <a:stretch/>
        </p:blipFill>
        <p:spPr>
          <a:xfrm>
            <a:off x="643192" y="912194"/>
            <a:ext cx="6909386" cy="5025720"/>
          </a:xfrm>
          <a:prstGeom prst="rect">
            <a:avLst/>
          </a:prstGeom>
        </p:spPr>
      </p:pic>
      <p:sp>
        <p:nvSpPr>
          <p:cNvPr id="228" name="Rectangle 90">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itle 1">
            <a:extLst>
              <a:ext uri="{FF2B5EF4-FFF2-40B4-BE49-F238E27FC236}">
                <a16:creationId xmlns:a16="http://schemas.microsoft.com/office/drawing/2014/main" id="{DD7717C8-BFB8-456F-B412-6160AB707E0B}"/>
              </a:ext>
            </a:extLst>
          </p:cNvPr>
          <p:cNvSpPr>
            <a:spLocks noGrp="1"/>
          </p:cNvSpPr>
          <p:nvPr>
            <p:ph type="title"/>
          </p:nvPr>
        </p:nvSpPr>
        <p:spPr>
          <a:xfrm>
            <a:off x="8560024" y="1559768"/>
            <a:ext cx="3238829" cy="954831"/>
          </a:xfrm>
        </p:spPr>
        <p:txBody>
          <a:bodyPr vert="horz" lIns="91440" tIns="45720" rIns="91440" bIns="45720" rtlCol="0" anchor="ctr">
            <a:normAutofit fontScale="90000"/>
          </a:bodyPr>
          <a:lstStyle/>
          <a:p>
            <a:pPr algn="ctr" defTabSz="914400">
              <a:lnSpc>
                <a:spcPct val="83000"/>
              </a:lnSpc>
            </a:pPr>
            <a:r>
              <a:rPr lang="en-US" cap="all" spc="-100" dirty="0"/>
              <a:t>Map with Clusters</a:t>
            </a:r>
          </a:p>
        </p:txBody>
      </p:sp>
      <p:sp>
        <p:nvSpPr>
          <p:cNvPr id="229" name="Rectangle 92">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0" name="Straight Connector 94">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1" name="Straight Connector 96">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2" name="Straight Connector 98">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471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D24"/>
      </a:dk2>
      <a:lt2>
        <a:srgbClr val="E8E6E2"/>
      </a:lt2>
      <a:accent1>
        <a:srgbClr val="92A4C4"/>
      </a:accent1>
      <a:accent2>
        <a:srgbClr val="827FBA"/>
      </a:accent2>
      <a:accent3>
        <a:srgbClr val="AD96C6"/>
      </a:accent3>
      <a:accent4>
        <a:srgbClr val="B37FBA"/>
      </a:accent4>
      <a:accent5>
        <a:srgbClr val="C593B5"/>
      </a:accent5>
      <a:accent6>
        <a:srgbClr val="BA7F8F"/>
      </a:accent6>
      <a:hlink>
        <a:srgbClr val="95805A"/>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1536</Words>
  <Application>Microsoft Office PowerPoint</Application>
  <PresentationFormat>Widescreen</PresentationFormat>
  <Paragraphs>155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Courier New</vt:lpstr>
      <vt:lpstr>Garamond</vt:lpstr>
      <vt:lpstr>SavonVTI</vt:lpstr>
      <vt:lpstr>NYC data Property Analysis -Final capstone Project </vt:lpstr>
      <vt:lpstr>Introduction / Business Problem</vt:lpstr>
      <vt:lpstr>Data Understanding and Cleansing </vt:lpstr>
      <vt:lpstr>Methodology </vt:lpstr>
      <vt:lpstr>PowerPoint Presentation</vt:lpstr>
      <vt:lpstr>Feature Selection : K-Means and Elbow Method</vt:lpstr>
      <vt:lpstr>Adding Cluster Label's</vt:lpstr>
      <vt:lpstr>PowerPoint Presentation</vt:lpstr>
      <vt:lpstr>Map with Clusters</vt:lpstr>
      <vt:lpstr> Data Analysis Sale Price And Other Features </vt:lpstr>
      <vt:lpstr>Building Class Category and its Sale Price Distribution </vt:lpstr>
      <vt:lpstr>Residential Vs Commercial Properties </vt:lpstr>
      <vt:lpstr>PowerPoint Presentation</vt:lpstr>
      <vt:lpstr>Venues per Neighborhood </vt:lpstr>
      <vt:lpstr>PowerPoint Presentation</vt:lpstr>
      <vt:lpstr>PowerPoint Presentation</vt:lpstr>
      <vt:lpstr>Top Neighborhoods in Each Borough With Max Sale Price</vt:lpstr>
      <vt:lpstr>PowerPoint Presentation</vt:lpstr>
      <vt:lpstr>Conclusion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data Property Analysis -Final capstone Project </dc:title>
  <dc:creator>sucheta g</dc:creator>
  <cp:lastModifiedBy>sucheta g</cp:lastModifiedBy>
  <cp:revision>1</cp:revision>
  <dcterms:created xsi:type="dcterms:W3CDTF">2019-07-27T00:40:59Z</dcterms:created>
  <dcterms:modified xsi:type="dcterms:W3CDTF">2019-07-27T02:56:16Z</dcterms:modified>
</cp:coreProperties>
</file>