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9" r:id="rId3"/>
    <p:sldId id="257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5" autoAdjust="0"/>
    <p:restoredTop sz="94660"/>
  </p:normalViewPr>
  <p:slideViewPr>
    <p:cSldViewPr snapToGrid="0">
      <p:cViewPr>
        <p:scale>
          <a:sx n="99" d="100"/>
          <a:sy n="99" d="100"/>
        </p:scale>
        <p:origin x="417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29A5-98CF-47D2-94E3-AC4DF053950D}" type="datetimeFigureOut">
              <a:rPr lang="fi-FI" smtClean="0"/>
              <a:t>23.1.2018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6728A-8389-4608-9F33-CA28B291A13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764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Asiakkaan ongelman ratkaiseminen ohjelmistokehityksen avulla</a:t>
            </a:r>
          </a:p>
          <a:p>
            <a:r>
              <a:rPr lang="fi-FI" dirty="0"/>
              <a:t>Tarpeiden ymmärtäminen</a:t>
            </a:r>
          </a:p>
          <a:p>
            <a:r>
              <a:rPr lang="fi-FI" dirty="0"/>
              <a:t>Oman osaamisen lisääminen</a:t>
            </a:r>
            <a:r>
              <a:rPr lang="fi-FI" baseline="0" dirty="0"/>
              <a:t> teknologioista</a:t>
            </a:r>
          </a:p>
          <a:p>
            <a:r>
              <a:rPr lang="fi-FI" baseline="0" dirty="0"/>
              <a:t>Arviointia ja valitsemista -&gt; Ongelmanratkaisumenetelmien ja teknologioiden</a:t>
            </a:r>
          </a:p>
          <a:p>
            <a:r>
              <a:rPr lang="fi-FI" dirty="0"/>
              <a:t>Vastuunottoa</a:t>
            </a:r>
            <a:r>
              <a:rPr lang="fi-FI" baseline="0" dirty="0"/>
              <a:t> tietystä osa-alueesta</a:t>
            </a:r>
          </a:p>
          <a:p>
            <a:r>
              <a:rPr lang="fi-FI" baseline="0" dirty="0"/>
              <a:t>Tiedon jakamista</a:t>
            </a:r>
          </a:p>
          <a:p>
            <a:r>
              <a:rPr lang="fi-FI" baseline="0" dirty="0"/>
              <a:t>Tuotantokelpoisen ratkaisun toteuttaminen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728A-8389-4608-9F33-CA28B291A130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322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Itseoraganisoituvaa</a:t>
            </a:r>
            <a:endParaRPr lang="fi-FI" dirty="0"/>
          </a:p>
          <a:p>
            <a:r>
              <a:rPr lang="fi-FI" dirty="0"/>
              <a:t>Asiakaslähtöistä</a:t>
            </a:r>
          </a:p>
          <a:p>
            <a:r>
              <a:rPr lang="fi-FI" dirty="0"/>
              <a:t>Iteratiivista -&gt; tuotantoversioita tehdään</a:t>
            </a:r>
            <a:r>
              <a:rPr lang="fi-FI" baseline="0" dirty="0"/>
              <a:t> usein ja pienissä erissä</a:t>
            </a:r>
            <a:endParaRPr lang="fi-FI" dirty="0"/>
          </a:p>
          <a:p>
            <a:r>
              <a:rPr lang="fi-FI" dirty="0"/>
              <a:t>Asiakkaan teknologioilla ryhmän taidot huomioiden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728A-8389-4608-9F33-CA28B291A130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74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Asiakkaan ongelman ratkaiseminen ohjelmistokehityksen avulla</a:t>
            </a:r>
          </a:p>
          <a:p>
            <a:r>
              <a:rPr lang="fi-FI" dirty="0"/>
              <a:t>Tarpeiden ymmärtäminen</a:t>
            </a:r>
          </a:p>
          <a:p>
            <a:r>
              <a:rPr lang="fi-FI" dirty="0"/>
              <a:t>Oman osaamisen lisääminen</a:t>
            </a:r>
            <a:r>
              <a:rPr lang="fi-FI" baseline="0" dirty="0"/>
              <a:t> teknologioista</a:t>
            </a:r>
          </a:p>
          <a:p>
            <a:r>
              <a:rPr lang="fi-FI" baseline="0" dirty="0"/>
              <a:t>Arviointia ja valitsemista -&gt; Ongelmanratkaisumenetelmien ja teknologioiden</a:t>
            </a:r>
          </a:p>
          <a:p>
            <a:r>
              <a:rPr lang="fi-FI" dirty="0"/>
              <a:t>Vastuunottoa</a:t>
            </a:r>
            <a:r>
              <a:rPr lang="fi-FI" baseline="0" dirty="0"/>
              <a:t> tietystä osa-alueesta</a:t>
            </a:r>
          </a:p>
          <a:p>
            <a:r>
              <a:rPr lang="fi-FI" baseline="0" dirty="0"/>
              <a:t>Tiedon jakamista</a:t>
            </a:r>
          </a:p>
          <a:p>
            <a:r>
              <a:rPr lang="fi-FI" baseline="0" dirty="0"/>
              <a:t>Tuotantokelpoisen ratkaisun toteuttaminen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728A-8389-4608-9F33-CA28B291A130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322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Asiakkaan ongelman ratkaiseminen ohjelmistokehityksen avulla</a:t>
            </a:r>
          </a:p>
          <a:p>
            <a:r>
              <a:rPr lang="fi-FI" dirty="0"/>
              <a:t>Tarpeiden ymmärtäminen</a:t>
            </a:r>
          </a:p>
          <a:p>
            <a:r>
              <a:rPr lang="fi-FI" dirty="0"/>
              <a:t>Oman osaamisen lisääminen</a:t>
            </a:r>
            <a:r>
              <a:rPr lang="fi-FI" baseline="0" dirty="0"/>
              <a:t> teknologioista</a:t>
            </a:r>
          </a:p>
          <a:p>
            <a:r>
              <a:rPr lang="fi-FI" baseline="0" dirty="0"/>
              <a:t>Arviointia ja valitsemista -&gt; Ongelmanratkaisumenetelmien ja teknologioiden</a:t>
            </a:r>
          </a:p>
          <a:p>
            <a:r>
              <a:rPr lang="fi-FI" dirty="0"/>
              <a:t>Vastuunottoa</a:t>
            </a:r>
            <a:r>
              <a:rPr lang="fi-FI" baseline="0" dirty="0"/>
              <a:t> tietystä osa-alueesta</a:t>
            </a:r>
          </a:p>
          <a:p>
            <a:r>
              <a:rPr lang="fi-FI" baseline="0" dirty="0"/>
              <a:t>Tiedon jakamista</a:t>
            </a:r>
          </a:p>
          <a:p>
            <a:r>
              <a:rPr lang="fi-FI" baseline="0" dirty="0"/>
              <a:t>Tuotantokelpoisen ratkaisun toteuttaminen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728A-8389-4608-9F33-CA28B291A130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322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Asiakkaan ongelman ratkaiseminen ohjelmistokehityksen avulla</a:t>
            </a:r>
          </a:p>
          <a:p>
            <a:r>
              <a:rPr lang="fi-FI" dirty="0"/>
              <a:t>Tarpeiden ymmärtäminen</a:t>
            </a:r>
          </a:p>
          <a:p>
            <a:r>
              <a:rPr lang="fi-FI" dirty="0"/>
              <a:t>Oman osaamisen lisääminen</a:t>
            </a:r>
            <a:r>
              <a:rPr lang="fi-FI" baseline="0" dirty="0"/>
              <a:t> teknologioista</a:t>
            </a:r>
          </a:p>
          <a:p>
            <a:r>
              <a:rPr lang="fi-FI" baseline="0" dirty="0"/>
              <a:t>Arviointia ja valitsemista -&gt; Ongelmanratkaisumenetelmien ja teknologioiden</a:t>
            </a:r>
          </a:p>
          <a:p>
            <a:r>
              <a:rPr lang="fi-FI" dirty="0"/>
              <a:t>Vastuunottoa</a:t>
            </a:r>
            <a:r>
              <a:rPr lang="fi-FI" baseline="0" dirty="0"/>
              <a:t> tietystä osa-alueesta</a:t>
            </a:r>
          </a:p>
          <a:p>
            <a:r>
              <a:rPr lang="fi-FI" baseline="0" dirty="0"/>
              <a:t>Tiedon jakamista</a:t>
            </a:r>
          </a:p>
          <a:p>
            <a:r>
              <a:rPr lang="fi-FI" baseline="0" dirty="0"/>
              <a:t>Tuotantokelpoisen ratkaisun toteuttaminen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728A-8389-4608-9F33-CA28B291A130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3229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Asiakkaan ongelman ratkaiseminen ohjelmistokehityksen avulla</a:t>
            </a:r>
          </a:p>
          <a:p>
            <a:r>
              <a:rPr lang="fi-FI" dirty="0"/>
              <a:t>Tarpeiden ymmärtäminen</a:t>
            </a:r>
          </a:p>
          <a:p>
            <a:r>
              <a:rPr lang="fi-FI" dirty="0"/>
              <a:t>Oman osaamisen lisääminen</a:t>
            </a:r>
            <a:r>
              <a:rPr lang="fi-FI" baseline="0" dirty="0"/>
              <a:t> teknologioista</a:t>
            </a:r>
          </a:p>
          <a:p>
            <a:r>
              <a:rPr lang="fi-FI" baseline="0" dirty="0"/>
              <a:t>Arviointia ja valitsemista -&gt; Ongelmanratkaisumenetelmien ja teknologioiden</a:t>
            </a:r>
          </a:p>
          <a:p>
            <a:r>
              <a:rPr lang="fi-FI" dirty="0"/>
              <a:t>Vastuunottoa</a:t>
            </a:r>
            <a:r>
              <a:rPr lang="fi-FI" baseline="0" dirty="0"/>
              <a:t> tietystä osa-alueesta</a:t>
            </a:r>
          </a:p>
          <a:p>
            <a:r>
              <a:rPr lang="fi-FI" baseline="0" dirty="0"/>
              <a:t>Tiedon jakamista</a:t>
            </a:r>
          </a:p>
          <a:p>
            <a:r>
              <a:rPr lang="fi-FI" baseline="0" dirty="0"/>
              <a:t>Tuotantokelpoisen ratkaisun toteuttaminen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728A-8389-4608-9F33-CA28B291A130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322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330027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/>
            </a:lvl1pPr>
          </a:lstStyle>
          <a:p>
            <a:fld id="{3381FA81-F82C-4DAC-8AB0-D5DAAE7A85B9}" type="datetimeFigureOut">
              <a:rPr lang="fi-FI" smtClean="0"/>
              <a:pPr/>
              <a:t>23.1.2018</a:t>
            </a:fld>
            <a:endParaRPr lang="fi-FI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844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1FA81-F82C-4DAC-8AB0-D5DAAE7A85B9}" type="datetimeFigureOut">
              <a:rPr lang="fi-FI" smtClean="0"/>
              <a:t>23.1.2018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74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20193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5905500" cy="4572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1FA81-F82C-4DAC-8AB0-D5DAAE7A85B9}" type="datetimeFigureOut">
              <a:rPr lang="fi-FI" smtClean="0"/>
              <a:t>23.1.2018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8786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0772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1FA81-F82C-4DAC-8AB0-D5DAAE7A85B9}" type="datetimeFigureOut">
              <a:rPr lang="fi-FI" smtClean="0"/>
              <a:t>23.1.2018</a:t>
            </a:fld>
            <a:endParaRPr lang="fi-FI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953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1FA81-F82C-4DAC-8AB0-D5DAAE7A85B9}" type="datetimeFigureOut">
              <a:rPr lang="fi-FI" smtClean="0"/>
              <a:t>23.1.2018</a:t>
            </a:fld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210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1FA81-F82C-4DAC-8AB0-D5DAAE7A85B9}" type="datetimeFigureOut">
              <a:rPr lang="fi-FI" smtClean="0"/>
              <a:t>23.1.2018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256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1FA81-F82C-4DAC-8AB0-D5DAAE7A85B9}" type="datetimeFigureOut">
              <a:rPr lang="fi-FI" smtClean="0"/>
              <a:t>23.1.2018</a:t>
            </a:fld>
            <a:endParaRPr lang="fi-FI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155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1FA81-F82C-4DAC-8AB0-D5DAAE7A85B9}" type="datetimeFigureOut">
              <a:rPr lang="fi-FI" smtClean="0"/>
              <a:t>23.1.2018</a:t>
            </a:fld>
            <a:endParaRPr 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6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1FA81-F82C-4DAC-8AB0-D5DAAE7A85B9}" type="datetimeFigureOut">
              <a:rPr lang="fi-FI" smtClean="0"/>
              <a:t>23.1.2018</a:t>
            </a:fld>
            <a:endParaRPr 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594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1FA81-F82C-4DAC-8AB0-D5DAAE7A85B9}" type="datetimeFigureOut">
              <a:rPr lang="fi-FI" smtClean="0"/>
              <a:t>23.1.2018</a:t>
            </a:fld>
            <a:endParaRPr 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551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1FA81-F82C-4DAC-8AB0-D5DAAE7A85B9}" type="datetimeFigureOut">
              <a:rPr lang="fi-FI" smtClean="0"/>
              <a:t>23.1.2018</a:t>
            </a:fld>
            <a:endParaRPr lang="fi-FI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025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1FA81-F82C-4DAC-8AB0-D5DAAE7A85B9}" type="datetimeFigureOut">
              <a:rPr lang="fi-FI" smtClean="0"/>
              <a:t>23.1.2018</a:t>
            </a:fld>
            <a:endParaRPr lang="fi-FI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1642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1998"/>
            <a:ext cx="8229600" cy="106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 dirty="0"/>
              <a:t>Click to edit Master title style</a:t>
            </a:r>
            <a:endParaRPr lang="fi-FI" altLang="fi-FI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85999"/>
            <a:ext cx="8229600" cy="387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 dirty="0"/>
              <a:t>Edit Master text styles</a:t>
            </a:r>
          </a:p>
          <a:p>
            <a:pPr lvl="1"/>
            <a:r>
              <a:rPr lang="en-US" altLang="fi-FI" dirty="0"/>
              <a:t>Second level</a:t>
            </a:r>
          </a:p>
          <a:p>
            <a:pPr lvl="2"/>
            <a:r>
              <a:rPr lang="en-US" altLang="fi-FI" dirty="0"/>
              <a:t>Third level</a:t>
            </a:r>
          </a:p>
          <a:p>
            <a:pPr lvl="3"/>
            <a:r>
              <a:rPr lang="en-US" altLang="fi-FI" dirty="0"/>
              <a:t>Fourth level</a:t>
            </a:r>
          </a:p>
          <a:p>
            <a:pPr lvl="4"/>
            <a:r>
              <a:rPr lang="en-US" altLang="fi-FI" dirty="0"/>
              <a:t>Fifth level</a:t>
            </a:r>
            <a:endParaRPr lang="fi-FI" altLang="fi-FI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7353"/>
            <a:ext cx="1127620" cy="32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fld id="{3381FA81-F82C-4DAC-8AB0-D5DAAE7A85B9}" type="datetimeFigureOut">
              <a:rPr lang="fi-FI" smtClean="0"/>
              <a:pPr/>
              <a:t>23.1.2018</a:t>
            </a:fld>
            <a:endParaRPr lang="fi-FI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350423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C4C4C"/>
                </a:solidFill>
                <a:latin typeface="Tahoma" panose="020B0604030504040204" pitchFamily="34" charset="0"/>
              </a:defRPr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686800" y="5576888"/>
            <a:ext cx="127000" cy="914400"/>
            <a:chOff x="5568" y="2064"/>
            <a:chExt cx="295" cy="2112"/>
          </a:xfrm>
        </p:grpSpPr>
        <p:sp>
          <p:nvSpPr>
            <p:cNvPr id="1033" name="Rectangle 8"/>
            <p:cNvSpPr>
              <a:spLocks noChangeArrowheads="1"/>
            </p:cNvSpPr>
            <p:nvPr/>
          </p:nvSpPr>
          <p:spPr bwMode="auto">
            <a:xfrm>
              <a:off x="5568" y="3120"/>
              <a:ext cx="295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5568" y="3886"/>
              <a:ext cx="295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5568" y="2064"/>
              <a:ext cx="295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6" name="Rectangle 11"/>
            <p:cNvSpPr>
              <a:spLocks noChangeArrowheads="1"/>
            </p:cNvSpPr>
            <p:nvPr/>
          </p:nvSpPr>
          <p:spPr bwMode="auto">
            <a:xfrm>
              <a:off x="5568" y="2401"/>
              <a:ext cx="295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7" name="Rectangle 12"/>
            <p:cNvSpPr>
              <a:spLocks noChangeArrowheads="1"/>
            </p:cNvSpPr>
            <p:nvPr/>
          </p:nvSpPr>
          <p:spPr bwMode="auto">
            <a:xfrm>
              <a:off x="5568" y="3457"/>
              <a:ext cx="295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8" name="Rectangle 13"/>
            <p:cNvSpPr>
              <a:spLocks noChangeArrowheads="1"/>
            </p:cNvSpPr>
            <p:nvPr/>
          </p:nvSpPr>
          <p:spPr bwMode="auto">
            <a:xfrm>
              <a:off x="5568" y="2735"/>
              <a:ext cx="295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</p:grpSp>
      <p:pic>
        <p:nvPicPr>
          <p:cNvPr id="1032" name="Kuva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0891"/>
            <a:ext cx="1326025" cy="42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88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CD568"/>
        </a:buClr>
        <a:buFont typeface="Wingdings" panose="05000000000000000000" pitchFamily="2" charset="2"/>
        <a:buChar char="§"/>
        <a:defRPr sz="24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AC9"/>
        </a:buClr>
        <a:buFont typeface="Wingdings" panose="05000000000000000000" pitchFamily="2" charset="2"/>
        <a:buChar char="§"/>
        <a:defRPr sz="2000">
          <a:solidFill>
            <a:schemeClr val="tx1">
              <a:lumMod val="85000"/>
              <a:lumOff val="15000"/>
            </a:schemeClr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38CBC"/>
        </a:buClr>
        <a:buFont typeface="Wingdings" panose="05000000000000000000" pitchFamily="2" charset="2"/>
        <a:buChar char="§"/>
        <a:defRPr sz="2000">
          <a:solidFill>
            <a:schemeClr val="tx1">
              <a:lumMod val="85000"/>
              <a:lumOff val="15000"/>
            </a:schemeClr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9B1"/>
        </a:buClr>
        <a:buFont typeface="Wingdings" panose="05000000000000000000" pitchFamily="2" charset="2"/>
        <a:buChar char="§"/>
        <a:defRPr>
          <a:solidFill>
            <a:schemeClr val="tx1">
              <a:lumMod val="85000"/>
              <a:lumOff val="15000"/>
            </a:schemeClr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anose="05000000000000000000" pitchFamily="2" charset="2"/>
        <a:buChar char="§"/>
        <a:defRPr>
          <a:solidFill>
            <a:schemeClr val="tx1">
              <a:lumMod val="85000"/>
              <a:lumOff val="15000"/>
            </a:schemeClr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umguide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tutorial/tutorial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b="1" dirty="0"/>
              <a:t>Ohjelmistoprojekti-tiimin suunnitelma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b="1" dirty="0"/>
              <a:t>Suunta</a:t>
            </a:r>
          </a:p>
          <a:p>
            <a:r>
              <a:rPr lang="fi-FI" dirty="0"/>
              <a:t>Severi Tikkanen</a:t>
            </a:r>
          </a:p>
          <a:p>
            <a:r>
              <a:rPr lang="fi-FI" dirty="0"/>
              <a:t>Mikko Järvinen</a:t>
            </a:r>
          </a:p>
          <a:p>
            <a:r>
              <a:rPr lang="fi-FI" dirty="0"/>
              <a:t>Marcus Kivi</a:t>
            </a:r>
          </a:p>
          <a:p>
            <a:r>
              <a:rPr lang="fi-FI" dirty="0"/>
              <a:t>Jeremias Kontinen</a:t>
            </a:r>
          </a:p>
          <a:p>
            <a:r>
              <a:rPr lang="fi-FI" dirty="0"/>
              <a:t>Marion Karlsson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4561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Tiimin tavoitteena oppia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i-FI" sz="1800" dirty="0"/>
              <a:t>Ymmärtämään </a:t>
            </a:r>
            <a:r>
              <a:rPr lang="fi-FI" sz="1800" dirty="0" err="1"/>
              <a:t>React</a:t>
            </a:r>
            <a:r>
              <a:rPr lang="fi-FI" sz="1800" dirty="0"/>
              <a:t> </a:t>
            </a:r>
            <a:r>
              <a:rPr lang="fi-FI" sz="1800" dirty="0" err="1"/>
              <a:t>Native</a:t>
            </a:r>
            <a:r>
              <a:rPr lang="fi-FI" sz="1800" dirty="0"/>
              <a:t> </a:t>
            </a:r>
          </a:p>
          <a:p>
            <a:pPr>
              <a:lnSpc>
                <a:spcPct val="130000"/>
              </a:lnSpc>
            </a:pPr>
            <a:r>
              <a:rPr lang="fi-FI" sz="1800" dirty="0"/>
              <a:t>Tekemään toimiva sovellus </a:t>
            </a:r>
            <a:r>
              <a:rPr lang="fi-FI" sz="1800" dirty="0" err="1"/>
              <a:t>React</a:t>
            </a:r>
            <a:r>
              <a:rPr lang="fi-FI" sz="1800" dirty="0"/>
              <a:t> </a:t>
            </a:r>
            <a:r>
              <a:rPr lang="fi-FI" sz="1800" dirty="0" err="1"/>
              <a:t>Nativea</a:t>
            </a:r>
            <a:r>
              <a:rPr lang="fi-FI" sz="1800" dirty="0"/>
              <a:t> käyttäen</a:t>
            </a:r>
          </a:p>
          <a:p>
            <a:pPr>
              <a:lnSpc>
                <a:spcPct val="130000"/>
              </a:lnSpc>
            </a:pPr>
            <a:r>
              <a:rPr lang="fi-FI" sz="1800" dirty="0"/>
              <a:t>Syventää tietämystä projekti –ja tiimityöskentelyä</a:t>
            </a:r>
          </a:p>
          <a:p>
            <a:pPr marL="0" indent="0">
              <a:lnSpc>
                <a:spcPct val="130000"/>
              </a:lnSpc>
              <a:buNone/>
            </a:pP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142767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578" y="677944"/>
            <a:ext cx="8229600" cy="1065401"/>
          </a:xfrm>
        </p:spPr>
        <p:txBody>
          <a:bodyPr/>
          <a:lstStyle/>
          <a:p>
            <a:r>
              <a:rPr lang="fi-FI" sz="3200" dirty="0"/>
              <a:t>Tiimin jäsenten esittelyt ja osaamiset</a:t>
            </a:r>
            <a:endParaRPr lang="fi-FI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64275"/>
              </p:ext>
            </p:extLst>
          </p:nvPr>
        </p:nvGraphicFramePr>
        <p:xfrm>
          <a:off x="308667" y="1792981"/>
          <a:ext cx="8171340" cy="4988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3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3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1042">
                <a:tc>
                  <a:txBody>
                    <a:bodyPr/>
                    <a:lstStyle/>
                    <a:p>
                      <a:r>
                        <a:rPr lang="en-US" dirty="0" err="1"/>
                        <a:t>Nimi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Osaamiset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Kiinnostukset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tavoitteet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kurssilla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930">
                <a:tc>
                  <a:txBody>
                    <a:bodyPr/>
                    <a:lstStyle/>
                    <a:p>
                      <a:r>
                        <a:rPr lang="en-US" dirty="0"/>
                        <a:t>Severi Tikkanen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Java, JavaScript, HTML,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React, </a:t>
                      </a:r>
                      <a:r>
                        <a:rPr lang="en-US" dirty="0" err="1"/>
                        <a:t>testaaminen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mr-IN" baseline="0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577">
                <a:tc>
                  <a:txBody>
                    <a:bodyPr/>
                    <a:lstStyle/>
                    <a:p>
                      <a:r>
                        <a:rPr lang="en-US" dirty="0" err="1"/>
                        <a:t>Mikko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Järvinen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Spring, Java, HTML, CSS, SQL, </a:t>
                      </a:r>
                      <a:r>
                        <a:rPr lang="en-US" dirty="0" err="1"/>
                        <a:t>Projektin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ohjaus</a:t>
                      </a:r>
                      <a:r>
                        <a:rPr lang="en-US" dirty="0"/>
                        <a:t>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577">
                <a:tc>
                  <a:txBody>
                    <a:bodyPr/>
                    <a:lstStyle/>
                    <a:p>
                      <a:r>
                        <a:rPr lang="en-US" dirty="0"/>
                        <a:t>Marcus </a:t>
                      </a:r>
                      <a:r>
                        <a:rPr lang="en-US" dirty="0" err="1"/>
                        <a:t>Kivi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Java, SQL,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577">
                <a:tc>
                  <a:txBody>
                    <a:bodyPr/>
                    <a:lstStyle/>
                    <a:p>
                      <a:r>
                        <a:rPr lang="en-US" dirty="0"/>
                        <a:t>Jeremias </a:t>
                      </a:r>
                      <a:r>
                        <a:rPr lang="en-US" dirty="0" err="1"/>
                        <a:t>Kontinen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577">
                <a:tc>
                  <a:txBody>
                    <a:bodyPr/>
                    <a:lstStyle/>
                    <a:p>
                      <a:r>
                        <a:rPr lang="en-US" dirty="0"/>
                        <a:t>Marion Karlsson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Spring, Java, JavaScript, UX, HTML, CSS, Android (native java)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Tiimin työn organisoiminen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i-FI" sz="1800" dirty="0"/>
              <a:t>Millä menetelmillä ja työkaluilla tiimi hallinnoi tekemistään</a:t>
            </a:r>
          </a:p>
          <a:p>
            <a:pPr marL="742950" lvl="2" indent="-342900">
              <a:buClr>
                <a:srgbClr val="7CD568"/>
              </a:buClr>
            </a:pPr>
            <a:r>
              <a:rPr lang="fi-FI" sz="1400" dirty="0"/>
              <a:t>Mitä konkreettisia ”seremonioita” työskentelyyn sisältyy (</a:t>
            </a:r>
            <a:r>
              <a:rPr lang="fi-FI" sz="1400" dirty="0" err="1"/>
              <a:t>esim</a:t>
            </a:r>
            <a:r>
              <a:rPr lang="fi-FI" sz="1400" dirty="0"/>
              <a:t> päivittäiset tai viikoittaiset </a:t>
            </a:r>
            <a:r>
              <a:rPr lang="fi-FI" sz="1400" dirty="0" err="1"/>
              <a:t>statuscheckit</a:t>
            </a:r>
            <a:r>
              <a:rPr lang="fi-FI" sz="1400" dirty="0"/>
              <a:t>, joissa käydään läpi tiimin status).</a:t>
            </a:r>
            <a:endParaRPr lang="fi-FI" sz="1800" dirty="0"/>
          </a:p>
          <a:p>
            <a:pPr>
              <a:lnSpc>
                <a:spcPct val="130000"/>
              </a:lnSpc>
            </a:pPr>
            <a:r>
              <a:rPr lang="fi-FI" sz="1800" dirty="0"/>
              <a:t>Työkalu x</a:t>
            </a:r>
          </a:p>
          <a:p>
            <a:pPr>
              <a:lnSpc>
                <a:spcPct val="130000"/>
              </a:lnSpc>
            </a:pPr>
            <a:r>
              <a:rPr lang="fi-FI" sz="1800" dirty="0"/>
              <a:t>Menetelmä Y</a:t>
            </a:r>
          </a:p>
          <a:p>
            <a:r>
              <a:rPr lang="fi-FI" sz="1800" dirty="0"/>
              <a:t>Mitä lähteitä käytätte menetelmän tukena (</a:t>
            </a:r>
            <a:r>
              <a:rPr lang="fi-FI" sz="1800" dirty="0" err="1"/>
              <a:t>esim</a:t>
            </a:r>
            <a:r>
              <a:rPr lang="fi-FI" sz="1800" dirty="0"/>
              <a:t> </a:t>
            </a:r>
            <a:r>
              <a:rPr lang="fi-FI" sz="1800" dirty="0">
                <a:hlinkClick r:id="rId3"/>
              </a:rPr>
              <a:t>http://www.scrumguides.org/</a:t>
            </a:r>
            <a:r>
              <a:rPr lang="fi-FI" sz="1800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3157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Tiimin vastuualueiden jakaminen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i-FI" sz="1800" dirty="0"/>
              <a:t>Miten tiimissä on ajateltu jakaa vastuualueita?</a:t>
            </a:r>
          </a:p>
          <a:p>
            <a:pPr>
              <a:lnSpc>
                <a:spcPct val="130000"/>
              </a:lnSpc>
            </a:pPr>
            <a:r>
              <a:rPr lang="fi-FI" sz="1800" dirty="0"/>
              <a:t>Mistä kukakin on ensisijaisesti vastuussa?</a:t>
            </a:r>
          </a:p>
          <a:p>
            <a:pPr>
              <a:lnSpc>
                <a:spcPct val="130000"/>
              </a:lnSpc>
            </a:pPr>
            <a:endParaRPr lang="fi-FI" sz="1800" dirty="0"/>
          </a:p>
          <a:p>
            <a:pPr marL="0" indent="0">
              <a:lnSpc>
                <a:spcPct val="130000"/>
              </a:lnSpc>
              <a:buNone/>
            </a:pP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126917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Tiimin osaamisen kehittäminen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i-FI" sz="1800" dirty="0"/>
              <a:t>Miten kehitätte osaamista aiemmin tuntemattomista teknologioista?</a:t>
            </a:r>
          </a:p>
          <a:p>
            <a:pPr>
              <a:lnSpc>
                <a:spcPct val="130000"/>
              </a:lnSpc>
            </a:pPr>
            <a:r>
              <a:rPr lang="fi-FI" sz="1800" dirty="0"/>
              <a:t>Mitkä ovat oletettavasti tärkeimmät opeteltavat uudet teknologiat?</a:t>
            </a:r>
          </a:p>
          <a:p>
            <a:pPr>
              <a:lnSpc>
                <a:spcPct val="130000"/>
              </a:lnSpc>
            </a:pPr>
            <a:r>
              <a:rPr lang="fi-FI" sz="1800" dirty="0"/>
              <a:t>Oppimisen lähteitä listattu (ne mitä nyt uskotaan käytettävät, ainakin 5 lähdettä)</a:t>
            </a:r>
          </a:p>
          <a:p>
            <a:pPr lvl="1"/>
            <a:r>
              <a:rPr lang="fi-FI" sz="1400" dirty="0" err="1"/>
              <a:t>Esim</a:t>
            </a:r>
            <a:r>
              <a:rPr lang="fi-FI" sz="1400" dirty="0"/>
              <a:t> </a:t>
            </a:r>
            <a:r>
              <a:rPr lang="fi-FI" sz="1400" dirty="0">
                <a:hlinkClick r:id="rId3"/>
              </a:rPr>
              <a:t>https://reactjs.org/tutorial/tutorial.html</a:t>
            </a:r>
            <a:endParaRPr lang="fi-FI" sz="1400" dirty="0"/>
          </a:p>
          <a:p>
            <a:pPr lvl="1"/>
            <a:r>
              <a:rPr lang="fi-FI" sz="1400" dirty="0">
                <a:hlinkClick r:id="rId4"/>
              </a:rPr>
              <a:t>https://developer.mozilla.org/en-US/docs/Web/JavaScript</a:t>
            </a:r>
            <a:endParaRPr lang="fi-FI" sz="1400" dirty="0"/>
          </a:p>
          <a:p>
            <a:pPr lvl="1"/>
            <a:r>
              <a:rPr lang="mr-IN" sz="1400" dirty="0"/>
              <a:t>…</a:t>
            </a:r>
            <a:r>
              <a:rPr lang="fi-FI" sz="1400" dirty="0"/>
              <a:t>.</a:t>
            </a:r>
          </a:p>
          <a:p>
            <a:pPr>
              <a:lnSpc>
                <a:spcPct val="130000"/>
              </a:lnSpc>
            </a:pPr>
            <a:endParaRPr lang="fi-FI" sz="1800" dirty="0"/>
          </a:p>
          <a:p>
            <a:pPr marL="0" indent="0">
              <a:lnSpc>
                <a:spcPct val="130000"/>
              </a:lnSpc>
              <a:buNone/>
            </a:pP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341183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Tiimin alustava aikatauluehdotus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44" y="1944636"/>
            <a:ext cx="8229600" cy="387364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dirty="0" err="1"/>
              <a:t>x.y</a:t>
            </a:r>
            <a:r>
              <a:rPr lang="fi-FI" dirty="0"/>
              <a:t>. 	Tekeminen alkaa</a:t>
            </a:r>
          </a:p>
          <a:p>
            <a:pPr>
              <a:lnSpc>
                <a:spcPct val="150000"/>
              </a:lnSpc>
            </a:pPr>
            <a:r>
              <a:rPr lang="fi-FI" dirty="0" err="1"/>
              <a:t>x.y</a:t>
            </a:r>
            <a:r>
              <a:rPr lang="fi-FI" dirty="0"/>
              <a:t>. 	Suunnitelman ja </a:t>
            </a:r>
            <a:r>
              <a:rPr lang="fi-FI" dirty="0" err="1"/>
              <a:t>backlogin</a:t>
            </a:r>
            <a:r>
              <a:rPr lang="fi-FI" dirty="0"/>
              <a:t> hyväksyttämien asiakkaalla</a:t>
            </a:r>
          </a:p>
          <a:p>
            <a:pPr>
              <a:lnSpc>
                <a:spcPct val="150000"/>
              </a:lnSpc>
            </a:pPr>
            <a:r>
              <a:rPr lang="fi-FI" dirty="0"/>
              <a:t>~ </a:t>
            </a:r>
            <a:r>
              <a:rPr lang="fi-FI" dirty="0" err="1"/>
              <a:t>x.y</a:t>
            </a:r>
            <a:r>
              <a:rPr lang="fi-FI" dirty="0"/>
              <a:t>.  	1. Sisäinen demo</a:t>
            </a:r>
          </a:p>
          <a:p>
            <a:pPr>
              <a:lnSpc>
                <a:spcPct val="150000"/>
              </a:lnSpc>
            </a:pPr>
            <a:r>
              <a:rPr lang="fi-FI" dirty="0"/>
              <a:t>~ </a:t>
            </a:r>
            <a:r>
              <a:rPr lang="fi-FI" dirty="0" err="1"/>
              <a:t>x.y</a:t>
            </a:r>
            <a:r>
              <a:rPr lang="fi-FI" dirty="0"/>
              <a:t>.	2. Demot asiakkaille</a:t>
            </a:r>
          </a:p>
          <a:p>
            <a:pPr>
              <a:lnSpc>
                <a:spcPct val="150000"/>
              </a:lnSpc>
            </a:pPr>
            <a:r>
              <a:rPr lang="fi-FI" dirty="0"/>
              <a:t>~ </a:t>
            </a:r>
            <a:r>
              <a:rPr lang="fi-FI" dirty="0" err="1"/>
              <a:t>x.y</a:t>
            </a:r>
            <a:r>
              <a:rPr lang="fi-FI" dirty="0"/>
              <a:t>.  	3. Demot asiakkaille</a:t>
            </a:r>
          </a:p>
          <a:p>
            <a:pPr>
              <a:lnSpc>
                <a:spcPct val="150000"/>
              </a:lnSpc>
            </a:pPr>
            <a:r>
              <a:rPr lang="fi-FI" dirty="0"/>
              <a:t>~ </a:t>
            </a:r>
            <a:r>
              <a:rPr lang="fi-FI" dirty="0" err="1"/>
              <a:t>x.y</a:t>
            </a:r>
            <a:r>
              <a:rPr lang="fi-FI" dirty="0"/>
              <a:t>.  	Loppudemot asiakkaille</a:t>
            </a:r>
          </a:p>
        </p:txBody>
      </p:sp>
    </p:spTree>
    <p:extLst>
      <p:ext uri="{BB962C8B-B14F-4D97-AF65-F5344CB8AC3E}">
        <p14:creationId xmlns:p14="http://schemas.microsoft.com/office/powerpoint/2010/main" val="147527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Tiimin ehdotus tavoitteeksi ja ensimmäisiksi tehtäviksi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i-FI" sz="1800" dirty="0"/>
              <a:t>Alustava ehdotus mitä tiimi rupeaa tekemään</a:t>
            </a:r>
          </a:p>
          <a:p>
            <a:pPr>
              <a:lnSpc>
                <a:spcPct val="130000"/>
              </a:lnSpc>
            </a:pPr>
            <a:r>
              <a:rPr lang="fi-FI" sz="1800" dirty="0"/>
              <a:t>Alustava </a:t>
            </a:r>
            <a:r>
              <a:rPr lang="fi-FI" sz="1800" dirty="0" err="1"/>
              <a:t>backlog</a:t>
            </a:r>
            <a:r>
              <a:rPr lang="fi-FI" sz="1800" dirty="0"/>
              <a:t> ensimmäisistä tehtävistä</a:t>
            </a:r>
          </a:p>
          <a:p>
            <a:pPr>
              <a:lnSpc>
                <a:spcPct val="130000"/>
              </a:lnSpc>
            </a:pPr>
            <a:r>
              <a:rPr lang="fi-FI" sz="1800" dirty="0"/>
              <a:t>Linkki tiimin </a:t>
            </a:r>
            <a:r>
              <a:rPr lang="fi-FI" sz="1800" dirty="0" err="1"/>
              <a:t>backlogiin</a:t>
            </a:r>
            <a:r>
              <a:rPr lang="fi-FI" sz="1800" dirty="0"/>
              <a:t> / tehtävälistaan (</a:t>
            </a:r>
            <a:r>
              <a:rPr lang="fi-FI" sz="1800" dirty="0" err="1"/>
              <a:t>google</a:t>
            </a:r>
            <a:r>
              <a:rPr lang="fi-FI" sz="1800" dirty="0"/>
              <a:t> </a:t>
            </a:r>
            <a:r>
              <a:rPr lang="fi-FI" sz="1800" dirty="0" err="1"/>
              <a:t>sheet</a:t>
            </a:r>
            <a:r>
              <a:rPr lang="fi-FI" sz="1800" dirty="0"/>
              <a:t>, </a:t>
            </a:r>
            <a:r>
              <a:rPr lang="fi-FI" sz="1800" dirty="0" err="1"/>
              <a:t>trello</a:t>
            </a:r>
            <a:r>
              <a:rPr lang="fi-FI" sz="1800" dirty="0"/>
              <a:t>, </a:t>
            </a:r>
            <a:r>
              <a:rPr lang="fi-FI" sz="1800" dirty="0" err="1"/>
              <a:t>github</a:t>
            </a:r>
            <a:r>
              <a:rPr lang="fi-FI" sz="1800" dirty="0"/>
              <a:t> </a:t>
            </a:r>
            <a:r>
              <a:rPr lang="fi-FI" sz="1800" dirty="0" err="1"/>
              <a:t>project</a:t>
            </a:r>
            <a:r>
              <a:rPr lang="fi-FI" sz="1800" dirty="0"/>
              <a:t> </a:t>
            </a:r>
            <a:r>
              <a:rPr lang="fi-FI" sz="1800" dirty="0" err="1"/>
              <a:t>board</a:t>
            </a:r>
            <a:r>
              <a:rPr lang="fi-FI" sz="1800" dirty="0"/>
              <a:t>)</a:t>
            </a:r>
          </a:p>
          <a:p>
            <a:pPr>
              <a:lnSpc>
                <a:spcPct val="130000"/>
              </a:lnSpc>
            </a:pPr>
            <a:endParaRPr lang="fi-FI" sz="1800" dirty="0"/>
          </a:p>
          <a:p>
            <a:pPr marL="0" indent="0">
              <a:lnSpc>
                <a:spcPct val="130000"/>
              </a:lnSpc>
              <a:buNone/>
            </a:pP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428256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em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eem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Hppkalvo_fin.pot [Read-Only] [Compatibility Mode]" id="{A94369B9-5C0C-4E2E-A129-8A24DF6E5445}" vid="{96EF3989-37E7-472D-A95E-DCE293777F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HHppkalvo_fin</Template>
  <TotalTime>1117</TotalTime>
  <Words>421</Words>
  <Application>Microsoft Office PowerPoint</Application>
  <PresentationFormat>Näytössä katseltava diaesitys (4:3)</PresentationFormat>
  <Paragraphs>101</Paragraphs>
  <Slides>8</Slides>
  <Notes>6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Tahoma</vt:lpstr>
      <vt:lpstr>Wingdings</vt:lpstr>
      <vt:lpstr>Office-teema</vt:lpstr>
      <vt:lpstr>Ohjelmistoprojekti-tiimin suunnitelma</vt:lpstr>
      <vt:lpstr>Tiimin tavoitteena oppia</vt:lpstr>
      <vt:lpstr>Tiimin jäsenten esittelyt ja osaamiset</vt:lpstr>
      <vt:lpstr>Tiimin työn organisoiminen</vt:lpstr>
      <vt:lpstr>Tiimin vastuualueiden jakaminen</vt:lpstr>
      <vt:lpstr>Tiimin osaamisen kehittäminen</vt:lpstr>
      <vt:lpstr>Tiimin alustava aikatauluehdotus</vt:lpstr>
      <vt:lpstr>Tiimin ehdotus tavoitteeksi ja ensimmäisiksi tehtäviksi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Ohjelmistoprojekti II</dc:title>
  <dc:creator>Teemu Havulinna</dc:creator>
  <cp:lastModifiedBy>Severi Tikkanen</cp:lastModifiedBy>
  <cp:revision>46</cp:revision>
  <dcterms:created xsi:type="dcterms:W3CDTF">2017-08-17T11:09:17Z</dcterms:created>
  <dcterms:modified xsi:type="dcterms:W3CDTF">2018-01-23T08:00:26Z</dcterms:modified>
</cp:coreProperties>
</file>