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png" ContentType="image/png"/>
  <Override PartName="/ppt/media/image2.jpeg" ContentType="image/jpeg"/>
  <Override PartName="/ppt/media/image12.png" ContentType="image/png"/>
  <Override PartName="/ppt/media/image7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9B01DD-3D2E-43E3-92E3-EF455C89F4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F32257-81D7-4F5F-B2C9-60C1C47827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2EF51-4C1B-4E72-A3C8-C1A84803A3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B5DF83-9773-45AC-AC6B-52A8763367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586462-1443-4844-8419-97496E1E6D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FD5562-B793-48B1-B75C-A4CF9940BF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CB112B-C7BD-46FA-8C2E-4409B596D5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58E283-D8BC-4B36-9761-2A425EC2B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A0DC1-90FC-4DC7-8E21-B670BD507D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C44042-92CF-404B-B687-6CDF4C4845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D6DFCA-17F1-473E-A969-BAE31C684A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7959AD-E7BC-4A02-8CAF-6F03E377D9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3372C1-6E6C-4291-9A6E-36305FE450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F0D786-F122-4F17-A41D-961E6C7E30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F43CA1-B2BF-4ACA-902A-F17BB9D3AF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E1720B-DBAA-4D15-86CB-DAB2DE5261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1599A3-D8C0-4A26-867A-43934561BC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7A2570-F385-4A69-A0F7-D928ECDB3A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F058E2-C64B-4365-9AD3-726DD1DF4F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89D2C-FCCD-461E-A2B8-E4A43267DF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93F2F-4A69-4EA9-ADB3-517932C835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3A38C-3E25-409F-9DD6-88B941ECEE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FCAE49-EE8C-4348-A451-FE51B847D4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D09993-2BBF-4F45-901A-0F6E5D04E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CE3A7A-D99A-4E7C-B1E5-3F1DBBE746E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D2A76C3-9397-45EF-982E-21D910C0F14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horosho-tam.ru/rossiya/coronavirus" TargetMode="External"/><Relationship Id="rId2" Type="http://schemas.openxmlformats.org/officeDocument/2006/relationships/hyperlink" Target="https://horosho-tam.ru/rossiya/coronavirus" TargetMode="External"/><Relationship Id="rId3" Type="http://schemas.openxmlformats.org/officeDocument/2006/relationships/hyperlink" Target="https://horosho-tam.ru/rossiya/coronavirus" TargetMode="External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vk.com/away.php?to=https://github.com/suupp/ulsu-etl-covid&amp;cc_key=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Выделенный сервер — надёжная платформа для крупного веб-проекта - Заметки"/>
          <p:cNvPicPr/>
          <p:nvPr/>
        </p:nvPicPr>
        <p:blipFill>
          <a:blip r:embed="rId1"/>
          <a:stretch/>
        </p:blipFill>
        <p:spPr>
          <a:xfrm>
            <a:off x="951480" y="1549080"/>
            <a:ext cx="5100120" cy="37447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677640" y="1913760"/>
            <a:ext cx="4059000" cy="373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 Light"/>
              </a:rPr>
              <a:t>ПРЕЗЕНТАЦИЯ ПРОЕКТНОЙ ЗАДАЧИ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753240" y="2502000"/>
            <a:ext cx="4219200" cy="183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1839a4"/>
                </a:solidFill>
                <a:latin typeface="Calibri"/>
              </a:rPr>
              <a:t>«Реализация </a:t>
            </a:r>
            <a:r>
              <a:rPr b="1" lang="en-US" sz="3200" spc="-1" strike="noStrike">
                <a:solidFill>
                  <a:srgbClr val="1839a4"/>
                </a:solidFill>
                <a:latin typeface="Calibri"/>
              </a:rPr>
              <a:t>ETL </a:t>
            </a:r>
            <a:r>
              <a:rPr b="1" lang="ru-RU" sz="3200" spc="-1" strike="noStrike">
                <a:solidFill>
                  <a:srgbClr val="1839a4"/>
                </a:solidFill>
                <a:latin typeface="Calibri"/>
              </a:rPr>
              <a:t>процесса и создание </a:t>
            </a:r>
            <a:r>
              <a:rPr b="1" lang="en-US" sz="3200" spc="-1" strike="noStrike">
                <a:solidFill>
                  <a:srgbClr val="1839a4"/>
                </a:solidFill>
                <a:latin typeface="Calibri"/>
              </a:rPr>
              <a:t>REST API </a:t>
            </a:r>
            <a:r>
              <a:rPr b="1" lang="ru-RU" sz="3200" spc="-1" strike="noStrike">
                <a:solidFill>
                  <a:srgbClr val="1839a4"/>
                </a:solidFill>
                <a:latin typeface="Calibri"/>
              </a:rPr>
              <a:t>для витрины данных»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5960" y="2337120"/>
            <a:ext cx="5348880" cy="17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Система логирования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.csv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парсера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Рисунок 1" descr=""/>
          <p:cNvPicPr/>
          <p:nvPr/>
        </p:nvPicPr>
        <p:blipFill>
          <a:blip r:embed="rId1"/>
          <a:stretch/>
        </p:blipFill>
        <p:spPr>
          <a:xfrm>
            <a:off x="6370200" y="827640"/>
            <a:ext cx="5226840" cy="479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70138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Создание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HTML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парсера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Прямоугольник 2"/>
          <p:cNvSpPr/>
          <p:nvPr/>
        </p:nvSpPr>
        <p:spPr>
          <a:xfrm>
            <a:off x="867600" y="1427040"/>
            <a:ext cx="9480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Была выбрана веб-страница для парсинга данных (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://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horosho-tam.ru/rossiya/coronavirus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Использовались библиотеки Python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Beautiful Soup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requests, pyodbc, logging.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Прямоугольник 3"/>
          <p:cNvSpPr/>
          <p:nvPr/>
        </p:nvSpPr>
        <p:spPr>
          <a:xfrm>
            <a:off x="838080" y="2456640"/>
            <a:ext cx="9414000" cy="30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Алгоритм работы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HTML </a:t>
            </a: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парсера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1) Отправка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GET </a:t>
            </a: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запроса на сайт: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2) Парсинг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HTML-</a:t>
            </a: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контента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используя библиотеку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BeautifulSoup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3) Извлечение даты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4) Поиск статистики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COVID-19:</a:t>
            </a: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5) Логирование и возврат данных: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6) Добавление данных в БД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7240" y="160560"/>
            <a:ext cx="8799480" cy="17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Система логирования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HTML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парсера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Рисунок 2" descr=""/>
          <p:cNvPicPr/>
          <p:nvPr/>
        </p:nvPicPr>
        <p:blipFill>
          <a:blip r:embed="rId1"/>
          <a:stretch/>
        </p:blipFill>
        <p:spPr>
          <a:xfrm>
            <a:off x="687240" y="1643040"/>
            <a:ext cx="6924240" cy="44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70200" y="2499840"/>
            <a:ext cx="5348880" cy="17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Добавление данных из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HTML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-парсера в базу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Рисунок 1" descr=""/>
          <p:cNvPicPr/>
          <p:nvPr/>
        </p:nvPicPr>
        <p:blipFill>
          <a:blip r:embed="rId1"/>
          <a:stretch/>
        </p:blipFill>
        <p:spPr>
          <a:xfrm>
            <a:off x="6319440" y="2774160"/>
            <a:ext cx="506700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9135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Поиск и выгрузка актуальных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Прямоугольник 2"/>
          <p:cNvSpPr/>
          <p:nvPr/>
        </p:nvSpPr>
        <p:spPr>
          <a:xfrm>
            <a:off x="838080" y="1417680"/>
            <a:ext cx="975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Был скачан датасет с актуальными данными в формате csv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https://ourworldindata.org/covid-deaths?country=%7ERUS#select-countries-to-show-in-all-charts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Рисунок 1" descr=""/>
          <p:cNvPicPr/>
          <p:nvPr/>
        </p:nvPicPr>
        <p:blipFill>
          <a:blip r:embed="rId1"/>
          <a:stretch/>
        </p:blipFill>
        <p:spPr>
          <a:xfrm>
            <a:off x="838080" y="2307960"/>
            <a:ext cx="5186160" cy="408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9135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Выгрузка актуальных данных в БД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Рисунок 3" descr=""/>
          <p:cNvPicPr/>
          <p:nvPr/>
        </p:nvPicPr>
        <p:blipFill>
          <a:blip r:embed="rId1"/>
          <a:stretch/>
        </p:blipFill>
        <p:spPr>
          <a:xfrm>
            <a:off x="838080" y="1488240"/>
            <a:ext cx="5348880" cy="48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8362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Работа с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REST API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и создание витрины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Прямоугольник 3"/>
          <p:cNvSpPr/>
          <p:nvPr/>
        </p:nvSpPr>
        <p:spPr>
          <a:xfrm>
            <a:off x="838080" y="2260440"/>
            <a:ext cx="56944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Использование фреймворка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Использование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JSON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Система логгирования и подключение к БД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Механизм проверки наличия и валидности API-ключа в заголовке HTTP запроса.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Дополнительная функция для получения данных из базы, используя фильтрацию, с дальнейшим     возвращение результатов в формате JSON.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Прямоугольник 6"/>
          <p:cNvSpPr/>
          <p:nvPr/>
        </p:nvSpPr>
        <p:spPr>
          <a:xfrm>
            <a:off x="5256360" y="5586480"/>
            <a:ext cx="60955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Этот фрагмент кода представляет собой маршрут Flask-приложения для обработки HTTP GET-запросов по пути '/covid-data'.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Рисунок 2" descr=""/>
          <p:cNvPicPr/>
          <p:nvPr/>
        </p:nvPicPr>
        <p:blipFill>
          <a:blip r:embed="rId1"/>
          <a:stretch/>
        </p:blipFill>
        <p:spPr>
          <a:xfrm>
            <a:off x="7062840" y="1594080"/>
            <a:ext cx="4592880" cy="36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8362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Система логгирования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REST API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Рисунок 2" descr=""/>
          <p:cNvPicPr/>
          <p:nvPr/>
        </p:nvPicPr>
        <p:blipFill>
          <a:blip r:embed="rId1"/>
          <a:stretch/>
        </p:blipFill>
        <p:spPr>
          <a:xfrm>
            <a:off x="838080" y="1994760"/>
            <a:ext cx="7276680" cy="31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95450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Пример отсутствия доступа без ключей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Рисунок 1" descr=""/>
          <p:cNvPicPr/>
          <p:nvPr/>
        </p:nvPicPr>
        <p:blipFill>
          <a:blip r:embed="rId1"/>
          <a:stretch/>
        </p:blipFill>
        <p:spPr>
          <a:xfrm>
            <a:off x="838080" y="2260080"/>
            <a:ext cx="7086240" cy="272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95450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HTML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отображение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Рисунок 2" descr=""/>
          <p:cNvPicPr/>
          <p:nvPr/>
        </p:nvPicPr>
        <p:blipFill>
          <a:blip r:embed="rId1"/>
          <a:stretch/>
        </p:blipFill>
        <p:spPr>
          <a:xfrm>
            <a:off x="838080" y="1989000"/>
            <a:ext cx="7191000" cy="32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2033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Команда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8161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Сатдаров Рафаиль – ответственный за разработку html-парсера, работу с БД, обработку ошибок, логгирование и документацию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Зайцев Сергей – ответственный за разработку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csv-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парсера,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rest api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docker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Измайлов Виталий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Гренадеров Данила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Новикова Ангелина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Рызыванова Анжелика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2" descr="Выделенный сервер — надёжная платформа для крупного веб-проекта - Заметки"/>
          <p:cNvPicPr/>
          <p:nvPr/>
        </p:nvPicPr>
        <p:blipFill>
          <a:blip r:embed="rId1"/>
          <a:stretch/>
        </p:blipFill>
        <p:spPr>
          <a:xfrm>
            <a:off x="6522120" y="2537640"/>
            <a:ext cx="4811400" cy="353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95450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Пример получения данных по запросу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Рисунок 1" descr=""/>
          <p:cNvPicPr/>
          <p:nvPr/>
        </p:nvPicPr>
        <p:blipFill>
          <a:blip r:embed="rId1"/>
          <a:stretch/>
        </p:blipFill>
        <p:spPr>
          <a:xfrm>
            <a:off x="838080" y="1775520"/>
            <a:ext cx="7067160" cy="37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8362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Развертывание и поддержка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Прямоугольник 3"/>
          <p:cNvSpPr/>
          <p:nvPr/>
        </p:nvSpPr>
        <p:spPr>
          <a:xfrm>
            <a:off x="838080" y="1346040"/>
            <a:ext cx="380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Использование платформы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Рисунок 2" descr=""/>
          <p:cNvPicPr/>
          <p:nvPr/>
        </p:nvPicPr>
        <p:blipFill>
          <a:blip r:embed="rId1"/>
          <a:stretch/>
        </p:blipFill>
        <p:spPr>
          <a:xfrm>
            <a:off x="838080" y="1992240"/>
            <a:ext cx="6276600" cy="41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8362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Отчет о регулярных коммитах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2" descr="https://sun9-58.userapi.com/impf/--5w05Edxb7HGK6xyjYNppnb8ik7x6S1QmDIGw/FAM3GH0HuTk.jpg?size=1828x911&amp;quality=96&amp;sign=88d4d0c41da2078e610d091688263cff&amp;type=album"/>
          <p:cNvPicPr/>
          <p:nvPr/>
        </p:nvPicPr>
        <p:blipFill>
          <a:blip r:embed="rId1"/>
          <a:stretch/>
        </p:blipFill>
        <p:spPr>
          <a:xfrm>
            <a:off x="838080" y="1717920"/>
            <a:ext cx="9113040" cy="45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8362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Выводы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Прямоугольник 1"/>
          <p:cNvSpPr/>
          <p:nvPr/>
        </p:nvSpPr>
        <p:spPr>
          <a:xfrm>
            <a:off x="838080" y="1500480"/>
            <a:ext cx="869652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-apple-system"/>
              </a:rPr>
              <a:t>Интеграция данных из различных источников: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-apple-system"/>
              </a:rPr>
              <a:t>В рамках проекта успешно реализован процесс сбора данных из различных источников, таких как веб-страницы, CSV файлы и SQL база данных. Это обеспечивает полноту и разнообразие данных, необходимых для анализа и принятия решений.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-apple-system"/>
              </a:rPr>
              <a:t>ETL процесс: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-apple-system"/>
              </a:rPr>
              <a:t>Разработанный ETL процесс (Extract, Transform, Load) эффективно обрабатывает данные из источников, выполняет необходимые преобразования и загружает их в хранилище данных. Это позволяет поддерживать актуальность и целостность данных на протяжении времени.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ru-RU" sz="1800" spc="-1" strike="noStrike">
                <a:solidFill>
                  <a:srgbClr val="000000"/>
                </a:solidFill>
                <a:latin typeface="-apple-system"/>
              </a:rPr>
              <a:t>REST API витрина данных: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-apple-system"/>
              </a:rPr>
              <a:t>Созданное REST API предоставляет удобный интерфейс для взаимодействия с данными. Он обеспечивает возможность получения необходимых данных из хранилища для дальнейшего использования в BI-системе или других приложениях. API является гибким и легко масштабируемым.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140000" y="636120"/>
            <a:ext cx="33710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Цель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96680" y="2357640"/>
            <a:ext cx="8257680" cy="207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Разработать ETL процесс для интеграции данных из различных источников (веб-страница, CSV файл, SQL база данных) и создать REST API в виде витрины данных для дальнейшего построения дашборда в системе бизнес-аналитики (BI).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Требования к проекту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5656680" cy="355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Распределение обязанностей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Использование инструментов управления проектами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(Jira, Trella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 др.)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Контроль версия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Gitlab, Github)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Документация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Тестирование и оценка качества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Презентация результатов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2" descr="Выделенный сервер — надёжная платформа для крупного веб-проекта - Заметки"/>
          <p:cNvPicPr/>
          <p:nvPr/>
        </p:nvPicPr>
        <p:blipFill>
          <a:blip r:embed="rId1"/>
          <a:stretch/>
        </p:blipFill>
        <p:spPr>
          <a:xfrm>
            <a:off x="6338880" y="2092320"/>
            <a:ext cx="5434920" cy="39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40200" y="702000"/>
            <a:ext cx="67759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Используемые инструменты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40200" y="2310480"/>
            <a:ext cx="8257680" cy="364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Управление задачами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Airtable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Контроль версий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Github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Python (Flask, BS4, requests), SQL, HTML, Docker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презентации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PowerPoint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01600" y="240120"/>
            <a:ext cx="2926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Ход работы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101600" y="1396080"/>
            <a:ext cx="5574960" cy="56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Список задач проекта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Airtable: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2" descr="https://sun7-23.userapi.com/impf/IZVzNFvHelpjKqbtTAIt4wRG8uiVGKxAIChJYg/UkIYBa03JVo.jpg?size=1186x741&amp;quality=96&amp;sign=84b9b1aaba45389b9a3b2fa2ae011165&amp;type=album"/>
          <p:cNvPicPr/>
          <p:nvPr/>
        </p:nvPicPr>
        <p:blipFill>
          <a:blip r:embed="rId1"/>
          <a:stretch/>
        </p:blipFill>
        <p:spPr>
          <a:xfrm>
            <a:off x="1205280" y="2041920"/>
            <a:ext cx="6986160" cy="436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70138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Github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репозиторий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Прямоугольник 2"/>
          <p:cNvSpPr/>
          <p:nvPr/>
        </p:nvSpPr>
        <p:spPr>
          <a:xfrm>
            <a:off x="863640" y="1302480"/>
            <a:ext cx="393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https://github.com/suupp/ulsu-etl-covid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2" descr="https://sun9-62.userapi.com/impf/6MQ2B4E_h-v8gWH95DRYrw8dNXok6vsK_cbptQ/N-xTrmAG1E0.jpg?size=1732x917&amp;quality=96&amp;sign=1bc595b84349fc33b48d70cb78f62921&amp;type=album"/>
          <p:cNvPicPr/>
          <p:nvPr/>
        </p:nvPicPr>
        <p:blipFill>
          <a:blip r:embed="rId2"/>
          <a:stretch/>
        </p:blipFill>
        <p:spPr>
          <a:xfrm>
            <a:off x="838080" y="1963440"/>
            <a:ext cx="7615440" cy="40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87200"/>
            <a:ext cx="70138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Создание </a:t>
            </a:r>
            <a:r>
              <a:rPr b="1" lang="en-US" sz="4400" spc="-1" strike="noStrike">
                <a:solidFill>
                  <a:srgbClr val="1839a4"/>
                </a:solidFill>
                <a:latin typeface="Calibri Light"/>
              </a:rPr>
              <a:t>.csv </a:t>
            </a: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парсера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2"/>
          <p:cNvSpPr/>
          <p:nvPr/>
        </p:nvSpPr>
        <p:spPr>
          <a:xfrm>
            <a:off x="838080" y="1368000"/>
            <a:ext cx="10875960" cy="48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Алгоритм работы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.csv </a:t>
            </a: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парсера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1)Создается пустой список plist, который будет заполнен распарсенными данными.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2) Функция использует контекстный менеджер with, чтобы гарантировать правильное закрытие файла после чтения. CSV-файл открывается, и его содержимое читается с использованием csv.DictReader, что позволяет обращаться к значениям по ключам (названиям столбцов).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3) Происходит итерация по каждой строке CSV-файла, и для каждой ячейки (k, v) проверяется, является ли значение v числовым.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4) Отбираются только нужные столбцы, указанные в аргументах функции. Все остальные столбцы удаляются из словаря row.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5) Для каждой строки выполняется преобразование числовых значений в тип float, а затем преобразование значения в столбце с датой с использованием функции parse из библиотеки dateutil.parser. Если страна в строке - 'Russia', то эта строка добавляется в список plist.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6) Список plist сортируется по значению даты.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7) В конце функции возвращается список plist, содержащий распарсенные данные.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8)Также присутствует логирование и обработка исключений.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70200" y="2499840"/>
            <a:ext cx="5348880" cy="17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1839a4"/>
                </a:solidFill>
                <a:latin typeface="Calibri Light"/>
              </a:rPr>
              <a:t>Добавление данных из csv-парсера в базу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Рисунок 4" descr=""/>
          <p:cNvPicPr/>
          <p:nvPr/>
        </p:nvPicPr>
        <p:blipFill>
          <a:blip r:embed="rId1"/>
          <a:stretch/>
        </p:blipFill>
        <p:spPr>
          <a:xfrm>
            <a:off x="6986520" y="650880"/>
            <a:ext cx="4158720" cy="547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Application>LibreOffice/7.5.9.2$Windows_X86_64 LibreOffice_project/cdeefe45c17511d326101eed8008ac4092f278a9</Application>
  <AppVersion>15.0000</AppVersion>
  <Words>633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2023-12-20T16:56:18Z</dcterms:created>
  <dc:creator>FleXX</dc:creator>
  <dc:description/>
  <dc:language>en-US</dc:language>
  <cp:lastModifiedBy/>
  <dcterms:modified xsi:type="dcterms:W3CDTF">2023-12-26T17:19:03Z</dcterms:modified>
  <cp:revision>64</cp:revision>
  <dc:subject/>
  <dc:title>ПРЕЗЕНТАЦИЯ ПРОЕКТНОЙ ЗАДАЧИ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