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71" r:id="rId7"/>
    <p:sldId id="262" r:id="rId8"/>
    <p:sldId id="267" r:id="rId9"/>
    <p:sldId id="268" r:id="rId10"/>
    <p:sldId id="269" r:id="rId11"/>
    <p:sldId id="270" r:id="rId12"/>
    <p:sldId id="263" r:id="rId13"/>
    <p:sldId id="266" r:id="rId14"/>
    <p:sldId id="273" r:id="rId15"/>
    <p:sldId id="275" r:id="rId16"/>
    <p:sldId id="265" r:id="rId17"/>
    <p:sldId id="272" r:id="rId18"/>
    <p:sldId id="274" r:id="rId19"/>
    <p:sldId id="276" r:id="rId20"/>
    <p:sldId id="277" r:id="rId21"/>
    <p:sldId id="278" r:id="rId22"/>
    <p:sldId id="279" r:id="rId23"/>
    <p:sldId id="280" r:id="rId2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424" autoAdjust="0"/>
  </p:normalViewPr>
  <p:slideViewPr>
    <p:cSldViewPr snapToGrid="0">
      <p:cViewPr>
        <p:scale>
          <a:sx n="73" d="100"/>
          <a:sy n="73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2C5E3-65B2-4C55-88CB-4322844DFB74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DE44B-EE87-439B-A0EB-52A98CCAB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009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DE44B-EE87-439B-A0EB-52A98CCABB6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535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DE44B-EE87-439B-A0EB-52A98CCABB6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04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DE44B-EE87-439B-A0EB-52A98CCABB6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645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由</a:t>
            </a:r>
            <a:r>
              <a:rPr lang="en-US" altLang="zh-CN" dirty="0" smtClean="0"/>
              <a:t>validators</a:t>
            </a:r>
            <a:r>
              <a:rPr lang="zh-CN" altLang="en-US" dirty="0" smtClean="0"/>
              <a:t>轮流提议新区块，每轮一个提议者，提议区块被广播给其他节点，由于网络异步、时钟可能超时，一个区块可能需要许多轮才能得到共识，共识的是对交易的处理顺序，保证顺序的一致性。提议者会发起两阶段投票，</a:t>
            </a:r>
            <a:r>
              <a:rPr lang="en-US" altLang="zh-CN" dirty="0" smtClean="0"/>
              <a:t>pre-vote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pre-commit</a:t>
            </a:r>
            <a:r>
              <a:rPr lang="zh-CN" altLang="en-US" dirty="0" smtClean="0"/>
              <a:t>，预投票阶段是对提出的区块有效性的一个认可，认可的话用自己的私钥签名区块（的什么？）并广播自己的</a:t>
            </a:r>
            <a:r>
              <a:rPr lang="en-US" altLang="zh-CN" dirty="0" err="1" smtClean="0"/>
              <a:t>prevote</a:t>
            </a:r>
            <a:r>
              <a:rPr lang="en-US" altLang="zh-CN" dirty="0" smtClean="0"/>
              <a:t> </a:t>
            </a:r>
            <a:r>
              <a:rPr lang="zh-CN" altLang="en-US" dirty="0" smtClean="0"/>
              <a:t>等待接受其他节点的</a:t>
            </a:r>
            <a:r>
              <a:rPr lang="en-US" altLang="zh-CN" dirty="0" smtClean="0"/>
              <a:t>pre-vote</a:t>
            </a:r>
            <a:r>
              <a:rPr lang="zh-CN" altLang="en-US" dirty="0" smtClean="0"/>
              <a:t>结果，预提交阶段是对预投票阶段结果的一个再次确认，验证</a:t>
            </a:r>
            <a:r>
              <a:rPr lang="en-US" altLang="zh-CN" dirty="0" smtClean="0"/>
              <a:t>pre-vote</a:t>
            </a:r>
            <a:r>
              <a:rPr lang="zh-CN" altLang="en-US" dirty="0" smtClean="0"/>
              <a:t>消息中的签名是否正确等等，只有接收到超过</a:t>
            </a:r>
            <a:r>
              <a:rPr lang="en-US" altLang="zh-CN" dirty="0" smtClean="0"/>
              <a:t>2/3</a:t>
            </a:r>
            <a:r>
              <a:rPr lang="zh-CN" altLang="en-US" dirty="0" smtClean="0"/>
              <a:t>的节点都</a:t>
            </a:r>
            <a:r>
              <a:rPr lang="en-US" altLang="zh-CN" dirty="0" smtClean="0"/>
              <a:t>pre-commit</a:t>
            </a:r>
            <a:r>
              <a:rPr lang="zh-CN" altLang="en-US" dirty="0" smtClean="0"/>
              <a:t>同一个区块，才能提交区块到应用逻辑去进行后续的使用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DE44B-EE87-439B-A0EB-52A98CCABB6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336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DE44B-EE87-439B-A0EB-52A98CCABB6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083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Pre-vote :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vote to prepare the network to commit the block.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Pre-commit : A pre-commit is a vote to actually commit a block.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DE44B-EE87-439B-A0EB-52A98CCABB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006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锁机制保证了提交的结果的一致性，类似</a:t>
            </a:r>
            <a:r>
              <a:rPr lang="en-US" altLang="zh-CN" dirty="0" smtClean="0"/>
              <a:t>PBFT</a:t>
            </a:r>
            <a:r>
              <a:rPr lang="zh-CN" altLang="en-US" dirty="0" smtClean="0"/>
              <a:t>中</a:t>
            </a:r>
            <a:r>
              <a:rPr lang="en-US" altLang="zh-CN" dirty="0" smtClean="0"/>
              <a:t>view</a:t>
            </a:r>
            <a:r>
              <a:rPr lang="en-US" altLang="zh-CN" baseline="0" dirty="0" smtClean="0"/>
              <a:t> change</a:t>
            </a:r>
            <a:r>
              <a:rPr lang="zh-CN" altLang="en-US" baseline="0" dirty="0" smtClean="0"/>
              <a:t>的作用</a:t>
            </a:r>
            <a:endParaRPr lang="en-US" altLang="zh-CN" baseline="0" dirty="0" smtClean="0"/>
          </a:p>
          <a:p>
            <a:r>
              <a:rPr lang="zh-CN" altLang="en-US" baseline="0" dirty="0" smtClean="0"/>
              <a:t>锁机制在跨</a:t>
            </a:r>
            <a:r>
              <a:rPr lang="en-US" altLang="zh-CN" baseline="0" dirty="0" smtClean="0"/>
              <a:t>round</a:t>
            </a:r>
            <a:r>
              <a:rPr lang="zh-CN" altLang="en-US" baseline="0" dirty="0" smtClean="0"/>
              <a:t>的共识过程中，起到很大的作用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DE44B-EE87-439B-A0EB-52A98CCABB6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252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u="sng" smtClean="0"/>
              <a:t>Question : </a:t>
            </a:r>
          </a:p>
          <a:p>
            <a:r>
              <a:rPr lang="zh-CN" altLang="en-US" b="1" u="sng" smtClean="0"/>
              <a:t>改</a:t>
            </a:r>
            <a:r>
              <a:rPr lang="zh-CN" altLang="en-US" b="1" u="sng" dirty="0" smtClean="0"/>
              <a:t>一下图：</a:t>
            </a:r>
            <a:r>
              <a:rPr lang="en-US" altLang="zh-CN" b="1" u="sng" dirty="0" smtClean="0"/>
              <a:t>A</a:t>
            </a:r>
            <a:r>
              <a:rPr lang="zh-CN" altLang="en-US" b="1" u="sng" dirty="0" smtClean="0"/>
              <a:t>不会给</a:t>
            </a:r>
            <a:r>
              <a:rPr lang="en-US" altLang="zh-CN" b="1" u="sng" dirty="0" smtClean="0"/>
              <a:t>B</a:t>
            </a:r>
            <a:r>
              <a:rPr lang="zh-CN" altLang="en-US" b="1" u="sng" dirty="0" smtClean="0"/>
              <a:t>发区块</a:t>
            </a:r>
            <a:r>
              <a:rPr lang="en-US" altLang="zh-CN" b="1" u="sng" dirty="0" smtClean="0"/>
              <a:t>Y</a:t>
            </a:r>
            <a:r>
              <a:rPr lang="zh-CN" altLang="en-US" b="1" u="sng" dirty="0" smtClean="0"/>
              <a:t>的这个消息，那么</a:t>
            </a:r>
            <a:r>
              <a:rPr lang="en-US" altLang="zh-CN" b="1" u="sng" dirty="0" smtClean="0"/>
              <a:t>B</a:t>
            </a:r>
            <a:r>
              <a:rPr lang="zh-CN" altLang="en-US" b="1" u="sng" dirty="0" smtClean="0"/>
              <a:t>的</a:t>
            </a:r>
            <a:r>
              <a:rPr lang="en-US" altLang="zh-CN" b="1" u="sng" dirty="0" smtClean="0"/>
              <a:t>polka</a:t>
            </a:r>
            <a:r>
              <a:rPr lang="zh-CN" altLang="en-US" b="1" u="sng" dirty="0" smtClean="0"/>
              <a:t>是哪来的</a:t>
            </a:r>
            <a:r>
              <a:rPr lang="zh-CN" altLang="en-US" b="1" u="sng" baseline="0" dirty="0" smtClean="0"/>
              <a:t> ？？？</a:t>
            </a:r>
            <a:endParaRPr lang="en-US" altLang="zh-CN" b="1" u="sng" baseline="0" dirty="0" smtClean="0"/>
          </a:p>
          <a:p>
            <a:r>
              <a:rPr lang="zh-CN" altLang="en-US" b="1" u="sng" baseline="0" dirty="0" smtClean="0"/>
              <a:t>是</a:t>
            </a:r>
            <a:r>
              <a:rPr lang="en-US" altLang="zh-CN" b="1" u="sng" baseline="0" dirty="0" smtClean="0"/>
              <a:t>C</a:t>
            </a:r>
            <a:r>
              <a:rPr lang="zh-CN" altLang="en-US" b="1" u="sng" baseline="0" dirty="0" smtClean="0"/>
              <a:t>和</a:t>
            </a:r>
            <a:r>
              <a:rPr lang="en-US" altLang="zh-CN" b="1" u="sng" baseline="0" dirty="0" smtClean="0"/>
              <a:t>D</a:t>
            </a:r>
            <a:r>
              <a:rPr lang="zh-CN" altLang="en-US" b="1" u="sng" baseline="0" dirty="0" smtClean="0"/>
              <a:t>发了</a:t>
            </a:r>
            <a:r>
              <a:rPr lang="en-US" altLang="zh-CN" b="1" u="sng" baseline="0" dirty="0" smtClean="0"/>
              <a:t>polka</a:t>
            </a:r>
            <a:r>
              <a:rPr lang="zh-CN" altLang="en-US" b="1" u="sng" baseline="0" dirty="0" smtClean="0"/>
              <a:t>给</a:t>
            </a:r>
            <a:r>
              <a:rPr lang="en-US" altLang="zh-CN" b="1" u="sng" baseline="0" dirty="0" smtClean="0"/>
              <a:t>B</a:t>
            </a:r>
            <a:r>
              <a:rPr lang="zh-CN" altLang="en-US" b="1" u="sng" baseline="0" dirty="0" smtClean="0"/>
              <a:t>吗？ 什么条件触发重发</a:t>
            </a:r>
            <a:r>
              <a:rPr lang="en-US" altLang="zh-CN" b="1" u="sng" baseline="0" dirty="0" smtClean="0"/>
              <a:t>polka</a:t>
            </a:r>
            <a:r>
              <a:rPr lang="zh-CN" altLang="en-US" b="1" u="sng" baseline="0" dirty="0" smtClean="0"/>
              <a:t>呢？</a:t>
            </a:r>
            <a:endParaRPr lang="zh-CN" altLang="en-US" b="1" u="sn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DE44B-EE87-439B-A0EB-52A98CCABB6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892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通过投票和锁机制保证安全性</a:t>
            </a:r>
            <a:endParaRPr lang="en-US" altLang="zh-CN" b="1" dirty="0" smtClean="0"/>
          </a:p>
          <a:p>
            <a:r>
              <a:rPr lang="zh-CN" altLang="en-US" b="1" dirty="0" smtClean="0"/>
              <a:t>通过</a:t>
            </a:r>
            <a:r>
              <a:rPr lang="en-US" altLang="zh-CN" b="1" dirty="0" smtClean="0"/>
              <a:t>proposer</a:t>
            </a:r>
            <a:r>
              <a:rPr lang="zh-CN" altLang="en-US" b="1" dirty="0" smtClean="0"/>
              <a:t>的轮换保证可用性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DE44B-EE87-439B-A0EB-52A98CCABB6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73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DE44B-EE87-439B-A0EB-52A98CCABB6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766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4710" y="153291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Arial Black" panose="020B0A04020102020204" pitchFamily="34" charset="0"/>
                <a:cs typeface="Aharoni" panose="02010803020104030203" pitchFamily="2" charset="-79"/>
              </a:rPr>
              <a:t>Tendermint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4800" dirty="0" smtClean="0"/>
              <a:t>在具有拜占庭错误的分布式网络中保证交易的顺序一致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t="13319"/>
          <a:stretch/>
        </p:blipFill>
        <p:spPr>
          <a:xfrm>
            <a:off x="496590" y="1398494"/>
            <a:ext cx="11695410" cy="5096434"/>
          </a:xfrm>
          <a:prstGeom prst="rect">
            <a:avLst/>
          </a:prstGeom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496590" y="418913"/>
            <a:ext cx="4971233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200" b="1">
                <a:latin typeface="Aharoni" panose="02010803020104030203" pitchFamily="2" charset="-79"/>
                <a:ea typeface="Gungsuh" panose="02030600000101010101" pitchFamily="18" charset="-127"/>
                <a:cs typeface="Aharoni" panose="02010803020104030203" pitchFamily="2" charset="-79"/>
              </a:defRPr>
            </a:lvl1pPr>
          </a:lstStyle>
          <a:p>
            <a:r>
              <a:rPr lang="en-US" altLang="zh-CN" dirty="0" smtClean="0"/>
              <a:t>Without unlock-on-polka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t="15004"/>
          <a:stretch/>
        </p:blipFill>
        <p:spPr>
          <a:xfrm>
            <a:off x="0" y="1159914"/>
            <a:ext cx="12192000" cy="569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2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392" y="212726"/>
            <a:ext cx="10515600" cy="995680"/>
          </a:xfrm>
        </p:spPr>
        <p:txBody>
          <a:bodyPr/>
          <a:lstStyle/>
          <a:p>
            <a:r>
              <a:rPr lang="en-US" altLang="zh-CN" dirty="0"/>
              <a:t>Application </a:t>
            </a:r>
            <a:r>
              <a:rPr lang="en-US" altLang="zh-CN" dirty="0" err="1"/>
              <a:t>Blockchain</a:t>
            </a:r>
            <a:r>
              <a:rPr lang="en-US" altLang="zh-CN" dirty="0"/>
              <a:t> Interface(ABCI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607" y="1208406"/>
            <a:ext cx="6844989" cy="54971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025" y="686435"/>
            <a:ext cx="8495030" cy="54857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" y="27305"/>
            <a:ext cx="3666490" cy="3009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57" y="674177"/>
            <a:ext cx="2419643" cy="63639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区块结构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43" y="2011674"/>
            <a:ext cx="11278245" cy="445945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151163" y="84433"/>
            <a:ext cx="9509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</a:t>
            </a:r>
            <a:r>
              <a:rPr lang="en-US" altLang="zh-CN" sz="2800" dirty="0" smtClean="0"/>
              <a:t>lock is </a:t>
            </a:r>
            <a:r>
              <a:rPr lang="en-US" altLang="zh-CN" sz="2800" dirty="0"/>
              <a:t>composed of three parts: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B</a:t>
            </a:r>
            <a:r>
              <a:rPr lang="en-US" altLang="zh-CN" sz="2800" dirty="0" smtClean="0"/>
              <a:t>lock header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List </a:t>
            </a:r>
            <a:r>
              <a:rPr lang="en-US" altLang="zh-CN" sz="2800" dirty="0"/>
              <a:t>of </a:t>
            </a:r>
            <a:r>
              <a:rPr lang="en-US" altLang="zh-CN" sz="2800" dirty="0" smtClean="0"/>
              <a:t>transactions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 smtClean="0"/>
              <a:t>LastCommit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27275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6320" y="320040"/>
            <a:ext cx="3396175" cy="746223"/>
          </a:xfrm>
        </p:spPr>
        <p:txBody>
          <a:bodyPr/>
          <a:lstStyle/>
          <a:p>
            <a:r>
              <a:rPr lang="en-US" altLang="zh-CN" dirty="0" err="1" smtClean="0"/>
              <a:t>LastCommits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3440" y="1607234"/>
            <a:ext cx="10515600" cy="4981209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区块高度为</a:t>
            </a:r>
            <a:r>
              <a:rPr lang="en-US" altLang="zh-CN" sz="4000" dirty="0" smtClean="0"/>
              <a:t>H</a:t>
            </a:r>
            <a:r>
              <a:rPr lang="zh-CN" altLang="en-US" sz="4000" dirty="0" smtClean="0"/>
              <a:t>，第</a:t>
            </a:r>
            <a:r>
              <a:rPr lang="en-US" altLang="zh-CN" sz="4000" dirty="0" smtClean="0"/>
              <a:t>R</a:t>
            </a:r>
            <a:r>
              <a:rPr lang="zh-CN" altLang="en-US" sz="4000" dirty="0" smtClean="0"/>
              <a:t>轮</a:t>
            </a:r>
            <a:r>
              <a:rPr lang="en-US" altLang="zh-CN" sz="4000" dirty="0" smtClean="0"/>
              <a:t>Proposal</a:t>
            </a:r>
            <a:r>
              <a:rPr lang="zh-CN" altLang="en-US" sz="4000" dirty="0"/>
              <a:t>的</a:t>
            </a:r>
            <a:r>
              <a:rPr lang="en-US" altLang="zh-CN" sz="4000" dirty="0"/>
              <a:t>validator</a:t>
            </a:r>
            <a:r>
              <a:rPr lang="zh-CN" altLang="en-US" sz="4000" dirty="0"/>
              <a:t>为</a:t>
            </a:r>
            <a:r>
              <a:rPr lang="en-US" altLang="zh-CN" sz="4000" dirty="0" smtClean="0"/>
              <a:t>A</a:t>
            </a:r>
            <a:r>
              <a:rPr lang="zh-CN" altLang="en-US" sz="4000" dirty="0" smtClean="0"/>
              <a:t>，区块中</a:t>
            </a:r>
            <a:r>
              <a:rPr lang="en-US" altLang="zh-CN" sz="4000" dirty="0" err="1"/>
              <a:t>l</a:t>
            </a:r>
            <a:r>
              <a:rPr lang="en-US" altLang="zh-CN" sz="4000" dirty="0" err="1" smtClean="0"/>
              <a:t>astCommits</a:t>
            </a:r>
            <a:r>
              <a:rPr lang="zh-CN" altLang="en-US" sz="4000" dirty="0" smtClean="0"/>
              <a:t>字段存放的是高度为</a:t>
            </a:r>
            <a:r>
              <a:rPr lang="en-US" altLang="zh-CN" sz="4000" dirty="0" smtClean="0"/>
              <a:t>H-1</a:t>
            </a:r>
            <a:r>
              <a:rPr lang="zh-CN" altLang="en-US" sz="4000" dirty="0" smtClean="0"/>
              <a:t>时</a:t>
            </a:r>
            <a:r>
              <a:rPr lang="en-US" altLang="zh-CN" sz="4000" dirty="0" smtClean="0"/>
              <a:t>A</a:t>
            </a:r>
            <a:r>
              <a:rPr lang="zh-CN" altLang="en-US" sz="4000" dirty="0" smtClean="0"/>
              <a:t>节点收到超过</a:t>
            </a:r>
            <a:r>
              <a:rPr lang="en-US" altLang="zh-CN" sz="4000" dirty="0" smtClean="0"/>
              <a:t>2/3</a:t>
            </a:r>
            <a:r>
              <a:rPr lang="zh-CN" altLang="en-US" sz="4000" dirty="0" smtClean="0"/>
              <a:t>节点的</a:t>
            </a:r>
            <a:r>
              <a:rPr lang="en-US" altLang="zh-CN" sz="4000" dirty="0" smtClean="0"/>
              <a:t>Pre-commit </a:t>
            </a:r>
            <a:r>
              <a:rPr lang="zh-CN" altLang="en-US" sz="4000" dirty="0"/>
              <a:t>消息</a:t>
            </a:r>
          </a:p>
        </p:txBody>
      </p:sp>
    </p:spTree>
    <p:extLst>
      <p:ext uri="{BB962C8B-B14F-4D97-AF65-F5344CB8AC3E}">
        <p14:creationId xmlns:p14="http://schemas.microsoft.com/office/powerpoint/2010/main" val="1651256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优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1690688"/>
            <a:ext cx="99138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zh-CN" sz="3600" dirty="0" smtClean="0"/>
              <a:t>Easy to use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altLang="zh-CN" sz="3600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zh-CN" sz="3600" dirty="0" smtClean="0"/>
              <a:t>Simple to understand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altLang="zh-CN" sz="3600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zh-CN" sz="3600" dirty="0" smtClean="0"/>
              <a:t>Highly performance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altLang="zh-CN" sz="3600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zh-CN" sz="3600" dirty="0" smtClean="0"/>
              <a:t>Useful for wide variety of distributed application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altLang="zh-CN" sz="3600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zh-CN" sz="3600" dirty="0" smtClean="0"/>
              <a:t>Support </a:t>
            </a:r>
            <a:r>
              <a:rPr lang="en-US" altLang="zh-CN" sz="3600" dirty="0"/>
              <a:t>v</a:t>
            </a:r>
            <a:r>
              <a:rPr lang="en-US" altLang="zh-CN" sz="3600" dirty="0" smtClean="0"/>
              <a:t>alidator set dynamic changes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4558" y="140678"/>
            <a:ext cx="5501640" cy="1021080"/>
          </a:xfrm>
        </p:spPr>
        <p:txBody>
          <a:bodyPr/>
          <a:lstStyle/>
          <a:p>
            <a:pPr algn="ctr"/>
            <a:r>
              <a:rPr lang="zh-CN" altLang="en-US" dirty="0" smtClean="0"/>
              <a:t>验证者集合动态改变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378" y="1654134"/>
            <a:ext cx="5847283" cy="424023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8372" y="1147685"/>
            <a:ext cx="526717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Through the </a:t>
            </a:r>
            <a:r>
              <a:rPr lang="en-US" altLang="zh-CN" sz="2800" dirty="0">
                <a:solidFill>
                  <a:srgbClr val="FF0000"/>
                </a:solidFill>
              </a:rPr>
              <a:t>TMSP interface </a:t>
            </a:r>
            <a:r>
              <a:rPr lang="en-US" altLang="zh-CN" sz="2800" dirty="0"/>
              <a:t>using the </a:t>
            </a:r>
            <a:r>
              <a:rPr lang="en-US" altLang="zh-CN" sz="2800" dirty="0" err="1">
                <a:solidFill>
                  <a:srgbClr val="FF0000"/>
                </a:solidFill>
              </a:rPr>
              <a:t>EndBlock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message</a:t>
            </a:r>
          </a:p>
          <a:p>
            <a:endParaRPr lang="en-US" altLang="zh-CN" sz="2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Request :</a:t>
            </a:r>
            <a:r>
              <a:rPr lang="zh-CN" altLang="en-US" sz="2400" dirty="0" smtClean="0"/>
              <a:t>若想要动态增删验证者</a:t>
            </a:r>
            <a:r>
              <a:rPr lang="zh-CN" altLang="en-US" sz="2400" dirty="0"/>
              <a:t>节点</a:t>
            </a:r>
            <a:r>
              <a:rPr lang="zh-CN" altLang="en-US" sz="2400" dirty="0" smtClean="0"/>
              <a:t>，写在交易中，</a:t>
            </a:r>
            <a:r>
              <a:rPr lang="en-US" altLang="zh-CN" sz="2400" dirty="0" err="1" smtClean="0"/>
              <a:t>AppendTx</a:t>
            </a:r>
            <a:r>
              <a:rPr lang="zh-CN" altLang="en-US" sz="2400" dirty="0" smtClean="0"/>
              <a:t>时传给应用逻辑</a:t>
            </a:r>
            <a:endParaRPr lang="en-US" altLang="zh-CN" sz="2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Response :</a:t>
            </a:r>
            <a:r>
              <a:rPr lang="zh-CN" altLang="en-US" sz="2400" dirty="0"/>
              <a:t>应用程序将更新过后的验证节点列表以及权重放入对 </a:t>
            </a:r>
            <a:r>
              <a:rPr lang="en-US" altLang="zh-CN" sz="2400" dirty="0" err="1"/>
              <a:t>EndBlock</a:t>
            </a:r>
            <a:r>
              <a:rPr lang="en-US" altLang="zh-CN" sz="2400" dirty="0"/>
              <a:t> </a:t>
            </a:r>
            <a:r>
              <a:rPr lang="zh-CN" altLang="en-US" sz="2400" dirty="0"/>
              <a:t>请求的响应消息中，返回给共识引擎，以对验证节点列表进行更新</a:t>
            </a:r>
            <a:endParaRPr lang="en-US" altLang="zh-CN" sz="2400" dirty="0" smtClean="0"/>
          </a:p>
          <a:p>
            <a:r>
              <a:rPr lang="zh-CN" altLang="en-US" sz="2400" dirty="0" smtClean="0"/>
              <a:t>优点：</a:t>
            </a:r>
            <a:endParaRPr lang="en-US" altLang="zh-CN" sz="2400" dirty="0"/>
          </a:p>
          <a:p>
            <a:r>
              <a:rPr lang="zh-CN" altLang="en-US" sz="2400" dirty="0" smtClean="0"/>
              <a:t>不需要为增删节点设置独特消息类型和连接；不需要停止服务去增删节点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841606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Problems----validator</a:t>
            </a:r>
            <a:r>
              <a:rPr lang="zh-CN" altLang="en-US" dirty="0" smtClean="0"/>
              <a:t>轮换机制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Validator</a:t>
            </a:r>
            <a:r>
              <a:rPr lang="zh-CN" altLang="en-US" dirty="0" smtClean="0"/>
              <a:t>的发出提案的次数与其所占股权份额是否相关？大股东可以更多次的发出提案？设计可能的轮询机制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高度</a:t>
            </a:r>
            <a:r>
              <a:rPr lang="en-US" altLang="zh-CN" dirty="0" smtClean="0"/>
              <a:t>H</a:t>
            </a:r>
            <a:r>
              <a:rPr lang="zh-CN" altLang="en-US" dirty="0" smtClean="0"/>
              <a:t>，在第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轮即达成共识提交了新的区块，进入新的高度</a:t>
            </a:r>
            <a:r>
              <a:rPr lang="en-US" altLang="zh-CN" dirty="0" smtClean="0"/>
              <a:t>H+1</a:t>
            </a:r>
            <a:r>
              <a:rPr lang="zh-CN" altLang="en-US" dirty="0" smtClean="0"/>
              <a:t>，又是从第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轮开始</a:t>
            </a:r>
            <a:r>
              <a:rPr lang="en-US" altLang="zh-CN" dirty="0" smtClean="0"/>
              <a:t>Proposal</a:t>
            </a:r>
            <a:r>
              <a:rPr lang="zh-CN" altLang="en-US" dirty="0" smtClean="0"/>
              <a:t>，那么这个</a:t>
            </a:r>
            <a:r>
              <a:rPr lang="en-US" altLang="zh-CN" dirty="0" smtClean="0"/>
              <a:t>Proposer</a:t>
            </a:r>
            <a:r>
              <a:rPr lang="zh-CN" altLang="en-US" dirty="0" smtClean="0"/>
              <a:t>应该是谁？新的验证者节点 </a:t>
            </a:r>
            <a:r>
              <a:rPr lang="en-US" altLang="zh-CN" dirty="0" smtClean="0"/>
              <a:t>or </a:t>
            </a:r>
            <a:r>
              <a:rPr lang="zh-CN" altLang="en-US" dirty="0" smtClean="0"/>
              <a:t>高度</a:t>
            </a:r>
            <a:r>
              <a:rPr lang="en-US" altLang="zh-CN" dirty="0" smtClean="0"/>
              <a:t>H</a:t>
            </a:r>
            <a:r>
              <a:rPr lang="zh-CN" altLang="en-US" dirty="0" smtClean="0"/>
              <a:t>时第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轮的验证者节点。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73491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Tendermint</a:t>
            </a:r>
            <a:r>
              <a:rPr lang="zh-CN" altLang="en-US" dirty="0" smtClean="0"/>
              <a:t>形式化描述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20138"/>
          <a:stretch/>
        </p:blipFill>
        <p:spPr>
          <a:xfrm>
            <a:off x="0" y="1403451"/>
            <a:ext cx="7538206" cy="325998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76165" y="1665848"/>
            <a:ext cx="5941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每个节点共识的起始状态：</a:t>
            </a:r>
            <a:r>
              <a:rPr lang="en-US" altLang="zh-CN" dirty="0" smtClean="0"/>
              <a:t>r=0,proposal for round 0</a:t>
            </a:r>
            <a:r>
              <a:rPr lang="zh-CN" altLang="en-US" dirty="0" smtClean="0"/>
              <a:t>为空集</a:t>
            </a:r>
            <a:endParaRPr lang="en-US" altLang="zh-CN" dirty="0" smtClean="0"/>
          </a:p>
          <a:p>
            <a:r>
              <a:rPr lang="zh-CN" altLang="en-US" dirty="0" smtClean="0"/>
              <a:t>为此</a:t>
            </a:r>
            <a:r>
              <a:rPr lang="en-US" altLang="zh-CN" dirty="0" smtClean="0"/>
              <a:t>height</a:t>
            </a:r>
            <a:r>
              <a:rPr lang="zh-CN" altLang="en-US" dirty="0" smtClean="0"/>
              <a:t>区块所有</a:t>
            </a:r>
            <a:r>
              <a:rPr lang="en-US" altLang="zh-CN" dirty="0" smtClean="0"/>
              <a:t>round</a:t>
            </a:r>
            <a:r>
              <a:rPr lang="zh-CN" altLang="en-US" dirty="0" smtClean="0"/>
              <a:t>投票的投票集合为空集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675148" y="2295421"/>
            <a:ext cx="554171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Propose</a:t>
            </a:r>
            <a:r>
              <a:rPr lang="zh-CN" altLang="en-US" dirty="0" smtClean="0">
                <a:solidFill>
                  <a:srgbClr val="FF0000"/>
                </a:solidFill>
              </a:rPr>
              <a:t>阶段：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rgbClr val="FF0000"/>
                </a:solidFill>
              </a:rPr>
              <a:t>If     </a:t>
            </a:r>
            <a:r>
              <a:rPr lang="zh-CN" altLang="en-US" dirty="0" smtClean="0">
                <a:solidFill>
                  <a:srgbClr val="FF0000"/>
                </a:solidFill>
              </a:rPr>
              <a:t>节点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>
                <a:solidFill>
                  <a:srgbClr val="FF0000"/>
                </a:solidFill>
              </a:rPr>
              <a:t>是</a:t>
            </a:r>
            <a:r>
              <a:rPr lang="en-US" altLang="zh-CN" dirty="0" smtClean="0">
                <a:solidFill>
                  <a:srgbClr val="FF0000"/>
                </a:solidFill>
              </a:rPr>
              <a:t>leader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通过</a:t>
            </a:r>
            <a:r>
              <a:rPr lang="en-US" altLang="zh-CN" dirty="0" smtClean="0">
                <a:solidFill>
                  <a:srgbClr val="FF0000"/>
                </a:solidFill>
              </a:rPr>
              <a:t>propose</a:t>
            </a:r>
            <a:r>
              <a:rPr lang="zh-CN" altLang="en-US" dirty="0" smtClean="0">
                <a:solidFill>
                  <a:srgbClr val="FF0000"/>
                </a:solidFill>
              </a:rPr>
              <a:t>信道发送</a:t>
            </a:r>
            <a:r>
              <a:rPr lang="en-US" altLang="zh-CN" dirty="0" smtClean="0">
                <a:solidFill>
                  <a:srgbClr val="FF0000"/>
                </a:solidFill>
              </a:rPr>
              <a:t>(!</a:t>
            </a:r>
            <a:r>
              <a:rPr lang="zh-CN" altLang="en-US" dirty="0" smtClean="0">
                <a:solidFill>
                  <a:srgbClr val="FF0000"/>
                </a:solidFill>
              </a:rPr>
              <a:t>代表发送消息</a:t>
            </a:r>
            <a:r>
              <a:rPr lang="en-US" altLang="zh-CN" dirty="0" smtClean="0">
                <a:solidFill>
                  <a:srgbClr val="FF0000"/>
                </a:solidFill>
              </a:rPr>
              <a:t>)prop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发送完毕后，进入</a:t>
            </a:r>
            <a:r>
              <a:rPr lang="en-US" altLang="zh-CN" dirty="0" smtClean="0">
                <a:solidFill>
                  <a:srgbClr val="FF0000"/>
                </a:solidFill>
              </a:rPr>
              <a:t>Pre-vote</a:t>
            </a:r>
            <a:r>
              <a:rPr lang="zh-CN" altLang="en-US" dirty="0" smtClean="0">
                <a:solidFill>
                  <a:srgbClr val="FF0000"/>
                </a:solidFill>
              </a:rPr>
              <a:t>阶段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其中将</a:t>
            </a:r>
            <a:r>
              <a:rPr lang="en-US" altLang="zh-CN" dirty="0" smtClean="0">
                <a:solidFill>
                  <a:srgbClr val="FF0000"/>
                </a:solidFill>
              </a:rPr>
              <a:t>p=prop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lvl="1" indent="-342900">
              <a:buAutoNum type="arabicPeriod" startAt="2"/>
            </a:pPr>
            <a:r>
              <a:rPr lang="en-US" altLang="zh-CN" dirty="0" smtClean="0">
                <a:solidFill>
                  <a:srgbClr val="FF0000"/>
                </a:solidFill>
              </a:rPr>
              <a:t>Else if   p</a:t>
            </a:r>
            <a:r>
              <a:rPr lang="zh-CN" altLang="en-US" dirty="0" smtClean="0">
                <a:solidFill>
                  <a:srgbClr val="FF0000"/>
                </a:solidFill>
              </a:rPr>
              <a:t>不为空集 ，则进入</a:t>
            </a:r>
            <a:r>
              <a:rPr lang="en-US" altLang="zh-CN" dirty="0" smtClean="0">
                <a:solidFill>
                  <a:srgbClr val="FF0000"/>
                </a:solidFill>
              </a:rPr>
              <a:t>PV</a:t>
            </a:r>
            <a:r>
              <a:rPr lang="zh-CN" altLang="en-US" dirty="0" smtClean="0">
                <a:solidFill>
                  <a:srgbClr val="FF0000"/>
                </a:solidFill>
              </a:rPr>
              <a:t>阶段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42900" lvl="1" indent="-342900">
              <a:buAutoNum type="arabicPeriod" startAt="2"/>
            </a:pPr>
            <a:r>
              <a:rPr lang="en-US" altLang="zh-CN" dirty="0" smtClean="0">
                <a:solidFill>
                  <a:srgbClr val="FF0000"/>
                </a:solidFill>
              </a:rPr>
              <a:t>Else 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>
                <a:solidFill>
                  <a:srgbClr val="FF0000"/>
                </a:solidFill>
              </a:rPr>
              <a:t>节点的</a:t>
            </a:r>
            <a:r>
              <a:rPr lang="en-US" altLang="zh-CN" dirty="0" smtClean="0">
                <a:solidFill>
                  <a:srgbClr val="FF0000"/>
                </a:solidFill>
              </a:rPr>
              <a:t>propose</a:t>
            </a:r>
            <a:r>
              <a:rPr lang="zh-CN" altLang="en-US" dirty="0" smtClean="0">
                <a:solidFill>
                  <a:srgbClr val="FF0000"/>
                </a:solidFill>
              </a:rPr>
              <a:t>信道准备接收第</a:t>
            </a:r>
            <a:r>
              <a:rPr lang="en-US" altLang="zh-CN" dirty="0" smtClean="0">
                <a:solidFill>
                  <a:srgbClr val="FF0000"/>
                </a:solidFill>
              </a:rPr>
              <a:t>r</a:t>
            </a:r>
            <a:r>
              <a:rPr lang="zh-CN" altLang="en-US" dirty="0" smtClean="0">
                <a:solidFill>
                  <a:srgbClr val="FF0000"/>
                </a:solidFill>
              </a:rPr>
              <a:t>轮的提案，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lvl="1"/>
            <a:r>
              <a:rPr lang="en-US" altLang="zh-CN" dirty="0" smtClean="0">
                <a:solidFill>
                  <a:srgbClr val="FF0000"/>
                </a:solidFill>
              </a:rPr>
              <a:t>       </a:t>
            </a:r>
            <a:r>
              <a:rPr lang="zh-CN" altLang="en-US" dirty="0" smtClean="0">
                <a:solidFill>
                  <a:srgbClr val="FF0000"/>
                </a:solidFill>
              </a:rPr>
              <a:t>若收到</a:t>
            </a:r>
            <a:r>
              <a:rPr lang="en-US" altLang="zh-CN" dirty="0" smtClean="0">
                <a:solidFill>
                  <a:srgbClr val="FF0000"/>
                </a:solidFill>
              </a:rPr>
              <a:t>prop</a:t>
            </a:r>
            <a:r>
              <a:rPr lang="zh-CN" altLang="en-US" dirty="0" smtClean="0">
                <a:solidFill>
                  <a:srgbClr val="FF0000"/>
                </a:solidFill>
              </a:rPr>
              <a:t>，则进入</a:t>
            </a:r>
            <a:r>
              <a:rPr lang="en-US" altLang="zh-CN" dirty="0" smtClean="0">
                <a:solidFill>
                  <a:srgbClr val="FF0000"/>
                </a:solidFill>
              </a:rPr>
              <a:t>PV</a:t>
            </a:r>
            <a:r>
              <a:rPr lang="zh-CN" altLang="en-US" dirty="0" smtClean="0">
                <a:solidFill>
                  <a:srgbClr val="FF0000"/>
                </a:solidFill>
              </a:rPr>
              <a:t>阶段。（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zh-CN" altLang="en-US" dirty="0" smtClean="0">
                <a:solidFill>
                  <a:srgbClr val="FF0000"/>
                </a:solidFill>
              </a:rPr>
              <a:t>代表前一个动作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lvl="1"/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</a:t>
            </a:r>
            <a:r>
              <a:rPr lang="zh-CN" altLang="en-US" dirty="0" smtClean="0">
                <a:solidFill>
                  <a:srgbClr val="FF0000"/>
                </a:solidFill>
              </a:rPr>
              <a:t>做完接着做下一个动作）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lvl="1"/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</a:t>
            </a:r>
            <a:r>
              <a:rPr lang="zh-CN" altLang="en-US" dirty="0" smtClean="0">
                <a:solidFill>
                  <a:srgbClr val="FF0000"/>
                </a:solidFill>
              </a:rPr>
              <a:t>若超时，一直没接收到</a:t>
            </a:r>
            <a:r>
              <a:rPr lang="en-US" altLang="zh-CN" dirty="0" smtClean="0">
                <a:solidFill>
                  <a:srgbClr val="FF0000"/>
                </a:solidFill>
              </a:rPr>
              <a:t>proposal</a:t>
            </a:r>
            <a:r>
              <a:rPr lang="zh-CN" altLang="en-US" dirty="0" smtClean="0">
                <a:solidFill>
                  <a:srgbClr val="FF0000"/>
                </a:solidFill>
              </a:rPr>
              <a:t>，则</a:t>
            </a:r>
            <a:r>
              <a:rPr lang="en-US" altLang="zh-CN" dirty="0" smtClean="0">
                <a:solidFill>
                  <a:srgbClr val="FF0000"/>
                </a:solidFill>
              </a:rPr>
              <a:t>pre-vote for nil</a:t>
            </a:r>
          </a:p>
        </p:txBody>
      </p:sp>
    </p:spTree>
    <p:extLst>
      <p:ext uri="{BB962C8B-B14F-4D97-AF65-F5344CB8AC3E}">
        <p14:creationId xmlns:p14="http://schemas.microsoft.com/office/powerpoint/2010/main" val="255077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Tendermint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组成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术语简介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共识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锁机制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ABCI Application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97" y="207509"/>
            <a:ext cx="7610475" cy="5267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71667" y="207509"/>
            <a:ext cx="47027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PV</a:t>
            </a:r>
            <a:r>
              <a:rPr lang="zh-CN" altLang="en-US" dirty="0" smtClean="0">
                <a:solidFill>
                  <a:srgbClr val="00B050"/>
                </a:solidFill>
              </a:rPr>
              <a:t>阶段：</a:t>
            </a:r>
            <a:r>
              <a:rPr lang="en-US" altLang="zh-CN" dirty="0" err="1" smtClean="0">
                <a:solidFill>
                  <a:srgbClr val="00B050"/>
                </a:solidFill>
              </a:rPr>
              <a:t>i</a:t>
            </a:r>
            <a:r>
              <a:rPr lang="zh-CN" altLang="en-US" dirty="0" smtClean="0">
                <a:solidFill>
                  <a:srgbClr val="00B050"/>
                </a:solidFill>
              </a:rPr>
              <a:t>节点的</a:t>
            </a:r>
            <a:r>
              <a:rPr lang="en-US" altLang="zh-CN" dirty="0" err="1" smtClean="0">
                <a:solidFill>
                  <a:srgbClr val="00B050"/>
                </a:solidFill>
              </a:rPr>
              <a:t>prevote</a:t>
            </a:r>
            <a:r>
              <a:rPr lang="zh-CN" altLang="en-US" dirty="0" smtClean="0">
                <a:solidFill>
                  <a:srgbClr val="00B050"/>
                </a:solidFill>
              </a:rPr>
              <a:t>信道发送</a:t>
            </a:r>
            <a:r>
              <a:rPr lang="en-US" altLang="zh-CN" dirty="0" smtClean="0">
                <a:solidFill>
                  <a:srgbClr val="00B050"/>
                </a:solidFill>
              </a:rPr>
              <a:t>proposal</a:t>
            </a:r>
            <a:r>
              <a:rPr lang="zh-CN" altLang="en-US" dirty="0" smtClean="0">
                <a:solidFill>
                  <a:srgbClr val="00B050"/>
                </a:solidFill>
              </a:rPr>
              <a:t>，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同时有一个并发进程，创建了信道</a:t>
            </a:r>
            <a:r>
              <a:rPr lang="en-US" altLang="zh-CN" dirty="0" smtClean="0">
                <a:solidFill>
                  <a:srgbClr val="00B050"/>
                </a:solidFill>
              </a:rPr>
              <a:t>c</a:t>
            </a:r>
            <a:r>
              <a:rPr lang="zh-CN" altLang="en-US" dirty="0" smtClean="0">
                <a:solidFill>
                  <a:srgbClr val="00B050"/>
                </a:solidFill>
              </a:rPr>
              <a:t>，每个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节点都记录其他节点（包括自己）发送的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prevote</a:t>
            </a:r>
            <a:r>
              <a:rPr lang="zh-CN" altLang="en-US" dirty="0" smtClean="0">
                <a:solidFill>
                  <a:srgbClr val="00B050"/>
                </a:solidFill>
              </a:rPr>
              <a:t>消息，然后通过</a:t>
            </a:r>
            <a:r>
              <a:rPr lang="en-US" altLang="zh-CN" dirty="0" smtClean="0">
                <a:solidFill>
                  <a:srgbClr val="00B050"/>
                </a:solidFill>
              </a:rPr>
              <a:t>c</a:t>
            </a:r>
            <a:r>
              <a:rPr lang="zh-CN" altLang="en-US" dirty="0" smtClean="0">
                <a:solidFill>
                  <a:srgbClr val="00B050"/>
                </a:solidFill>
              </a:rPr>
              <a:t>信道发送一个消息对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（</a:t>
            </a:r>
            <a:r>
              <a:rPr lang="en-US" altLang="zh-CN" b="1" dirty="0" err="1" smtClean="0"/>
              <a:t>prevotej,w</a:t>
            </a:r>
            <a:r>
              <a:rPr lang="zh-CN" altLang="en-US" dirty="0" smtClean="0">
                <a:solidFill>
                  <a:srgbClr val="00B050"/>
                </a:solidFill>
              </a:rPr>
              <a:t>），将</a:t>
            </a:r>
            <a:r>
              <a:rPr lang="en-US" altLang="zh-CN" dirty="0" smtClean="0">
                <a:solidFill>
                  <a:srgbClr val="00B050"/>
                </a:solidFill>
              </a:rPr>
              <a:t>r</a:t>
            </a:r>
            <a:r>
              <a:rPr lang="zh-CN" altLang="en-US" dirty="0" smtClean="0">
                <a:solidFill>
                  <a:srgbClr val="00B050"/>
                </a:solidFill>
              </a:rPr>
              <a:t>、</a:t>
            </a:r>
            <a:r>
              <a:rPr lang="en-US" altLang="zh-CN" dirty="0" smtClean="0">
                <a:solidFill>
                  <a:srgbClr val="00B050"/>
                </a:solidFill>
              </a:rPr>
              <a:t>p</a:t>
            </a:r>
            <a:r>
              <a:rPr lang="zh-CN" altLang="en-US" dirty="0" smtClean="0">
                <a:solidFill>
                  <a:srgbClr val="00B050"/>
                </a:solidFill>
              </a:rPr>
              <a:t>、</a:t>
            </a:r>
            <a:r>
              <a:rPr lang="en-US" altLang="zh-CN" dirty="0" smtClean="0">
                <a:solidFill>
                  <a:srgbClr val="00B050"/>
                </a:solidFill>
              </a:rPr>
              <a:t>v</a:t>
            </a:r>
            <a:r>
              <a:rPr lang="zh-CN" altLang="en-US" dirty="0" smtClean="0">
                <a:solidFill>
                  <a:srgbClr val="00B050"/>
                </a:solidFill>
              </a:rPr>
              <a:t>和</a:t>
            </a:r>
            <a:r>
              <a:rPr lang="en-US" altLang="zh-CN" dirty="0" smtClean="0">
                <a:solidFill>
                  <a:srgbClr val="00B050"/>
                </a:solidFill>
              </a:rPr>
              <a:t>c</a:t>
            </a:r>
            <a:r>
              <a:rPr lang="zh-CN" altLang="en-US" dirty="0" smtClean="0">
                <a:solidFill>
                  <a:srgbClr val="00B050"/>
                </a:solidFill>
              </a:rPr>
              <a:t>信道作为参数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传递给</a:t>
            </a:r>
            <a:r>
              <a:rPr lang="en-US" altLang="zh-CN" dirty="0" smtClean="0">
                <a:solidFill>
                  <a:srgbClr val="00B050"/>
                </a:solidFill>
              </a:rPr>
              <a:t>PV1</a:t>
            </a:r>
            <a:r>
              <a:rPr lang="zh-CN" altLang="en-US" dirty="0" smtClean="0">
                <a:solidFill>
                  <a:srgbClr val="00B050"/>
                </a:solidFill>
              </a:rPr>
              <a:t>进程</a:t>
            </a:r>
            <a:endParaRPr lang="en-US" altLang="zh-CN" dirty="0" smtClean="0">
              <a:solidFill>
                <a:srgbClr val="00B05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85815" y="2148674"/>
            <a:ext cx="661642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PV1</a:t>
            </a:r>
            <a:r>
              <a:rPr lang="zh-CN" altLang="en-US" dirty="0" smtClean="0"/>
              <a:t>阶段：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如果对区块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prevote</a:t>
            </a:r>
            <a:r>
              <a:rPr lang="zh-CN" altLang="en-US" dirty="0" smtClean="0"/>
              <a:t>票数超过了</a:t>
            </a:r>
            <a:r>
              <a:rPr lang="en-US" altLang="zh-CN" dirty="0" smtClean="0"/>
              <a:t>2/3</a:t>
            </a:r>
            <a:r>
              <a:rPr lang="zh-CN" altLang="en-US" dirty="0" smtClean="0"/>
              <a:t>，则进入</a:t>
            </a:r>
            <a:r>
              <a:rPr lang="en-US" altLang="zh-CN" dirty="0" smtClean="0"/>
              <a:t>PC</a:t>
            </a:r>
            <a:r>
              <a:rPr lang="zh-CN" altLang="en-US" dirty="0" smtClean="0"/>
              <a:t>阶段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Else if </a:t>
            </a:r>
            <a:r>
              <a:rPr lang="zh-CN" altLang="en-US" dirty="0" smtClean="0"/>
              <a:t>如果不是对区块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prevote</a:t>
            </a:r>
            <a:r>
              <a:rPr lang="zh-CN" altLang="en-US" dirty="0" smtClean="0"/>
              <a:t>达到了</a:t>
            </a:r>
            <a:r>
              <a:rPr lang="en-US" altLang="zh-CN" dirty="0" smtClean="0"/>
              <a:t>2/3</a:t>
            </a:r>
            <a:r>
              <a:rPr lang="zh-CN" altLang="en-US" dirty="0" smtClean="0"/>
              <a:t>（如对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投票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超过</a:t>
            </a:r>
            <a:r>
              <a:rPr lang="en-US" altLang="zh-CN" dirty="0" smtClean="0"/>
              <a:t>2/3</a:t>
            </a:r>
            <a:r>
              <a:rPr lang="zh-CN" altLang="en-US" dirty="0" smtClean="0"/>
              <a:t>） 则进入</a:t>
            </a:r>
            <a:r>
              <a:rPr lang="en-US" altLang="zh-CN" dirty="0" smtClean="0"/>
              <a:t>PC</a:t>
            </a:r>
            <a:r>
              <a:rPr lang="zh-CN" altLang="en-US" dirty="0" smtClean="0"/>
              <a:t>阶段，但是</a:t>
            </a:r>
            <a:r>
              <a:rPr lang="en-US" altLang="zh-CN" dirty="0" smtClean="0"/>
              <a:t>proposal</a:t>
            </a:r>
            <a:r>
              <a:rPr lang="zh-CN" altLang="en-US" dirty="0" smtClean="0"/>
              <a:t>为空</a:t>
            </a:r>
            <a:endParaRPr lang="en-US" altLang="zh-CN" dirty="0" smtClean="0"/>
          </a:p>
          <a:p>
            <a:r>
              <a:rPr lang="en-US" altLang="zh-CN" dirty="0" smtClean="0"/>
              <a:t>3 . Else  </a:t>
            </a:r>
            <a:r>
              <a:rPr lang="zh-CN" altLang="en-US" dirty="0" smtClean="0"/>
              <a:t>（没有收到超过</a:t>
            </a:r>
            <a:r>
              <a:rPr lang="en-US" altLang="zh-CN" dirty="0" smtClean="0"/>
              <a:t>2/3</a:t>
            </a:r>
            <a:r>
              <a:rPr lang="zh-CN" altLang="en-US" dirty="0" smtClean="0"/>
              <a:t>的对同一个东西的</a:t>
            </a:r>
            <a:r>
              <a:rPr lang="en-US" altLang="zh-CN" dirty="0" smtClean="0"/>
              <a:t>pre-vote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c</a:t>
            </a:r>
            <a:r>
              <a:rPr lang="zh-CN" altLang="en-US" dirty="0" smtClean="0"/>
              <a:t>信道等待接收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pv,vote</a:t>
            </a:r>
            <a:r>
              <a:rPr lang="en-US" altLang="zh-CN" dirty="0" smtClean="0"/>
              <a:t>)</a:t>
            </a:r>
            <a:r>
              <a:rPr lang="zh-CN" altLang="en-US" dirty="0" smtClean="0"/>
              <a:t>消息对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if </a:t>
            </a:r>
            <a:r>
              <a:rPr lang="en-US" altLang="zh-CN" dirty="0" smtClean="0"/>
              <a:t>  (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vote.round</a:t>
            </a:r>
            <a:r>
              <a:rPr lang="en-US" altLang="zh-CN" dirty="0" smtClean="0"/>
              <a:t> &lt; r)</a:t>
            </a:r>
            <a:r>
              <a:rPr lang="zh-CN" altLang="en-US" dirty="0" smtClean="0"/>
              <a:t>，则</a:t>
            </a:r>
            <a:r>
              <a:rPr lang="en-US" altLang="zh-CN" dirty="0" err="1"/>
              <a:t>pv</a:t>
            </a:r>
            <a:r>
              <a:rPr lang="zh-CN" altLang="en-US" dirty="0" smtClean="0"/>
              <a:t>信道等待接收第</a:t>
            </a:r>
            <a:r>
              <a:rPr lang="en-US" altLang="zh-CN" dirty="0" smtClean="0"/>
              <a:t>r</a:t>
            </a:r>
            <a:r>
              <a:rPr lang="zh-CN" altLang="en-US" dirty="0" smtClean="0"/>
              <a:t>轮的</a:t>
            </a:r>
            <a:endParaRPr lang="en-US" altLang="zh-CN" dirty="0" smtClean="0"/>
          </a:p>
          <a:p>
            <a:r>
              <a:rPr lang="en-US" altLang="zh-CN" dirty="0"/>
              <a:t>	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prevote</a:t>
            </a:r>
            <a:r>
              <a:rPr lang="zh-CN" altLang="en-US" dirty="0" smtClean="0"/>
              <a:t>消息，收到后通过</a:t>
            </a:r>
            <a:r>
              <a:rPr lang="en-US" altLang="zh-CN" dirty="0" smtClean="0"/>
              <a:t>c</a:t>
            </a:r>
            <a:r>
              <a:rPr lang="zh-CN" altLang="en-US" dirty="0" smtClean="0"/>
              <a:t>信道发送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pv,w</a:t>
            </a:r>
            <a:r>
              <a:rPr lang="en-US" altLang="zh-CN" dirty="0" smtClean="0"/>
              <a:t>),</a:t>
            </a:r>
            <a:r>
              <a:rPr lang="zh-CN" altLang="en-US" dirty="0" smtClean="0"/>
              <a:t>同时</a:t>
            </a:r>
            <a:endParaRPr lang="en-US" altLang="zh-CN" dirty="0" smtClean="0"/>
          </a:p>
          <a:p>
            <a:r>
              <a:rPr lang="en-US" altLang="zh-CN" dirty="0"/>
              <a:t>	 </a:t>
            </a:r>
            <a:r>
              <a:rPr lang="en-US" altLang="zh-CN" dirty="0" smtClean="0"/>
              <a:t>  </a:t>
            </a:r>
            <a:r>
              <a:rPr lang="zh-CN" altLang="en-US" dirty="0" smtClean="0"/>
              <a:t>有一个进程进入</a:t>
            </a:r>
            <a:r>
              <a:rPr lang="en-US" altLang="zh-CN" dirty="0" smtClean="0"/>
              <a:t>PV1</a:t>
            </a:r>
            <a:r>
              <a:rPr lang="zh-CN" altLang="en-US" dirty="0" smtClean="0"/>
              <a:t>阶段</a:t>
            </a:r>
            <a:r>
              <a:rPr lang="en-US" altLang="zh-CN" dirty="0" smtClean="0"/>
              <a:t>(</a:t>
            </a:r>
            <a:r>
              <a:rPr lang="zh-CN" altLang="en-US" dirty="0" smtClean="0"/>
              <a:t>递归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	</a:t>
            </a:r>
            <a:r>
              <a:rPr lang="en-US" altLang="zh-CN" dirty="0" smtClean="0">
                <a:solidFill>
                  <a:srgbClr val="FF0000"/>
                </a:solidFill>
              </a:rPr>
              <a:t>else if  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vote.round</a:t>
            </a:r>
            <a:r>
              <a:rPr lang="en-US" altLang="zh-CN" dirty="0" smtClean="0"/>
              <a:t>=r),</a:t>
            </a:r>
            <a:r>
              <a:rPr lang="zh-CN" altLang="en-US" dirty="0" smtClean="0"/>
              <a:t>则将这个</a:t>
            </a:r>
            <a:r>
              <a:rPr lang="en-US" altLang="zh-CN" dirty="0" err="1" smtClean="0"/>
              <a:t>prevote</a:t>
            </a:r>
            <a:r>
              <a:rPr lang="zh-CN" altLang="en-US" dirty="0" smtClean="0"/>
              <a:t>的投票记录并进</a:t>
            </a:r>
            <a:r>
              <a:rPr lang="en-US" altLang="zh-CN" dirty="0" smtClean="0"/>
              <a:t>v</a:t>
            </a:r>
            <a:endParaRPr lang="en-US" altLang="zh-CN" dirty="0"/>
          </a:p>
          <a:p>
            <a:r>
              <a:rPr lang="en-US" altLang="zh-CN" dirty="0" smtClean="0"/>
              <a:t>                              </a:t>
            </a:r>
            <a:r>
              <a:rPr lang="zh-CN" altLang="en-US" dirty="0" smtClean="0"/>
              <a:t>集合里，并递归进入</a:t>
            </a:r>
            <a:r>
              <a:rPr lang="en-US" altLang="zh-CN" dirty="0" smtClean="0"/>
              <a:t>PV1process</a:t>
            </a:r>
          </a:p>
          <a:p>
            <a:r>
              <a:rPr lang="en-US" altLang="zh-CN" dirty="0" smtClean="0"/>
              <a:t>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else   </a:t>
            </a:r>
            <a:r>
              <a:rPr lang="en-US" altLang="zh-CN" b="1" dirty="0" smtClean="0">
                <a:solidFill>
                  <a:srgbClr val="FF0000"/>
                </a:solidFill>
              </a:rPr>
              <a:t>round&gt;r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 (</a:t>
            </a:r>
            <a:r>
              <a:rPr lang="zh-CN" altLang="en-US" dirty="0" smtClean="0"/>
              <a:t>什么时候发生这种情况？</a:t>
            </a:r>
            <a:r>
              <a:rPr lang="en-US" altLang="zh-CN" dirty="0" smtClean="0"/>
              <a:t>)</a:t>
            </a:r>
            <a:r>
              <a:rPr lang="zh-CN" altLang="en-US" dirty="0" smtClean="0"/>
              <a:t>进入</a:t>
            </a:r>
            <a:r>
              <a:rPr lang="en-US" altLang="zh-CN" dirty="0" smtClean="0"/>
              <a:t>PR</a:t>
            </a:r>
            <a:r>
              <a:rPr lang="zh-CN" altLang="en-US" dirty="0" smtClean="0"/>
              <a:t>阶段，</a:t>
            </a:r>
            <a:endParaRPr lang="en-US" altLang="zh-CN" dirty="0"/>
          </a:p>
          <a:p>
            <a:r>
              <a:rPr lang="en-US" altLang="zh-CN" dirty="0" smtClean="0"/>
              <a:t>                    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r=</a:t>
            </a:r>
            <a:r>
              <a:rPr lang="en-US" altLang="zh-CN" dirty="0" err="1" smtClean="0"/>
              <a:t>vote.round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还是本节点接收到的</a:t>
            </a:r>
            <a:r>
              <a:rPr lang="en-US" altLang="zh-CN" dirty="0" smtClean="0"/>
              <a:t>proposal p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pv,vote</a:t>
            </a:r>
            <a:r>
              <a:rPr lang="en-US" altLang="zh-CN" dirty="0" smtClean="0"/>
              <a:t>),</a:t>
            </a:r>
            <a:r>
              <a:rPr lang="zh-CN" altLang="en-US" dirty="0" smtClean="0"/>
              <a:t>这个</a:t>
            </a:r>
            <a:r>
              <a:rPr lang="en-US" altLang="zh-CN" dirty="0" smtClean="0"/>
              <a:t>vote</a:t>
            </a:r>
            <a:r>
              <a:rPr lang="zh-CN" altLang="en-US" dirty="0" smtClean="0"/>
              <a:t>值并进</a:t>
            </a:r>
            <a:r>
              <a:rPr lang="en-US" altLang="zh-CN" dirty="0" smtClean="0"/>
              <a:t>v</a:t>
            </a:r>
            <a:r>
              <a:rPr lang="zh-CN" altLang="en-US" dirty="0" smtClean="0"/>
              <a:t>里。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2143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69" y="655184"/>
            <a:ext cx="85344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02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附录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82" y="1574346"/>
            <a:ext cx="6924675" cy="436245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7762875" y="718457"/>
            <a:ext cx="3018269" cy="7017306"/>
            <a:chOff x="6243296" y="1867989"/>
            <a:chExt cx="3018269" cy="7017306"/>
          </a:xfrm>
        </p:grpSpPr>
        <p:sp>
          <p:nvSpPr>
            <p:cNvPr id="6" name="文本框 5"/>
            <p:cNvSpPr txBox="1"/>
            <p:nvPr/>
          </p:nvSpPr>
          <p:spPr>
            <a:xfrm>
              <a:off x="6243296" y="1867989"/>
              <a:ext cx="3018269" cy="7017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zh-CN" altLang="en-US" dirty="0" smtClean="0"/>
                <a:t>：</a:t>
              </a:r>
              <a:r>
                <a:rPr lang="en-US" altLang="zh-CN" dirty="0" smtClean="0"/>
                <a:t>process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= 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0    </a:t>
              </a:r>
              <a:r>
                <a:rPr lang="zh-CN" altLang="en-US" dirty="0" smtClean="0"/>
                <a:t>：空进程</a:t>
              </a:r>
              <a:endParaRPr lang="en-US" altLang="zh-CN" dirty="0" smtClean="0"/>
            </a:p>
            <a:p>
              <a:r>
                <a:rPr lang="en-US" altLang="zh-CN" dirty="0" smtClean="0"/>
                <a:t> P|P  :</a:t>
              </a:r>
              <a:r>
                <a:rPr lang="zh-CN" altLang="en-US" dirty="0" smtClean="0"/>
                <a:t>并发的两个进程</a:t>
              </a:r>
              <a:endParaRPr lang="en-US" altLang="zh-CN" dirty="0" smtClean="0"/>
            </a:p>
            <a:p>
              <a:r>
                <a:rPr lang="en-US" altLang="zh-CN" dirty="0" smtClean="0"/>
                <a:t>     .p  </a:t>
              </a:r>
              <a:r>
                <a:rPr lang="zh-CN" altLang="en-US" dirty="0" smtClean="0"/>
                <a:t>：在</a:t>
              </a:r>
              <a:r>
                <a:rPr lang="en-US" altLang="zh-CN" dirty="0" smtClean="0"/>
                <a:t>alpha</a:t>
              </a:r>
              <a:r>
                <a:rPr lang="zh-CN" altLang="en-US" dirty="0" smtClean="0"/>
                <a:t>这个动作发生后，才可以执行进程</a:t>
              </a:r>
              <a:r>
                <a:rPr lang="en-US" altLang="zh-CN" dirty="0" smtClean="0"/>
                <a:t>p</a:t>
              </a:r>
            </a:p>
            <a:p>
              <a:r>
                <a:rPr lang="en-US" altLang="zh-CN" dirty="0" smtClean="0"/>
                <a:t>      .P+    </a:t>
              </a:r>
              <a:r>
                <a:rPr lang="en-US" altLang="zh-CN" dirty="0"/>
                <a:t>.</a:t>
              </a:r>
              <a:r>
                <a:rPr lang="en-US" altLang="zh-CN" dirty="0" smtClean="0"/>
                <a:t>P  </a:t>
              </a:r>
              <a:r>
                <a:rPr lang="zh-CN" altLang="en-US" dirty="0" smtClean="0"/>
                <a:t>：可以为</a:t>
              </a:r>
              <a:r>
                <a:rPr lang="en-US" altLang="zh-CN" dirty="0" smtClean="0"/>
                <a:t>alpha</a:t>
              </a:r>
              <a:r>
                <a:rPr lang="zh-CN" altLang="en-US" dirty="0" smtClean="0"/>
                <a:t>和</a:t>
              </a:r>
              <a:r>
                <a:rPr lang="en-US" altLang="zh-CN" dirty="0" smtClean="0"/>
                <a:t>Beta</a:t>
              </a:r>
              <a:r>
                <a:rPr lang="zh-CN" altLang="en-US" dirty="0" smtClean="0"/>
                <a:t>，</a:t>
              </a:r>
              <a:r>
                <a:rPr lang="en-US" altLang="zh-CN" dirty="0" smtClean="0"/>
                <a:t>alpha</a:t>
              </a:r>
              <a:r>
                <a:rPr lang="zh-CN" altLang="en-US" dirty="0" smtClean="0"/>
                <a:t>和</a:t>
              </a:r>
              <a:r>
                <a:rPr lang="en-US" altLang="zh-CN" dirty="0" smtClean="0"/>
                <a:t>beta</a:t>
              </a:r>
              <a:r>
                <a:rPr lang="zh-CN" altLang="en-US" dirty="0" smtClean="0"/>
                <a:t>会不确定的执行某一个，然后就会导致执行的是</a:t>
              </a:r>
              <a:r>
                <a:rPr lang="en-US" altLang="zh-CN" dirty="0" smtClean="0"/>
                <a:t>alpha</a:t>
              </a:r>
              <a:r>
                <a:rPr lang="zh-CN" altLang="en-US" dirty="0" smtClean="0"/>
                <a:t>后的进程还是</a:t>
              </a:r>
              <a:r>
                <a:rPr lang="en-US" altLang="zh-CN" dirty="0" smtClean="0"/>
                <a:t>beta</a:t>
              </a:r>
              <a:r>
                <a:rPr lang="zh-CN" altLang="en-US" dirty="0" smtClean="0"/>
                <a:t>后的进程</a:t>
              </a:r>
              <a:endParaRPr lang="en-US" altLang="zh-CN" dirty="0" smtClean="0"/>
            </a:p>
            <a:p>
              <a:r>
                <a:rPr lang="en-US" altLang="zh-CN" dirty="0" smtClean="0"/>
                <a:t>(</a:t>
              </a:r>
              <a:r>
                <a:rPr lang="en-US" altLang="zh-CN" dirty="0" err="1" smtClean="0"/>
                <a:t>vx</a:t>
              </a:r>
              <a:r>
                <a:rPr lang="en-US" altLang="zh-CN" dirty="0" smtClean="0"/>
                <a:t>)P:</a:t>
              </a:r>
              <a:r>
                <a:rPr lang="zh-CN" altLang="en-US" dirty="0" smtClean="0"/>
                <a:t>创建新的通道</a:t>
              </a:r>
              <a:r>
                <a:rPr lang="en-US" altLang="zh-CN" dirty="0" smtClean="0"/>
                <a:t>x</a:t>
              </a:r>
              <a:r>
                <a:rPr lang="zh-CN" altLang="en-US" dirty="0" smtClean="0"/>
                <a:t>，只有在</a:t>
              </a:r>
              <a:r>
                <a:rPr lang="en-US" altLang="zh-CN" dirty="0" smtClean="0"/>
                <a:t>P</a:t>
              </a:r>
              <a:r>
                <a:rPr lang="zh-CN" altLang="en-US" dirty="0" smtClean="0"/>
                <a:t>进程才可以访问这个通道</a:t>
              </a:r>
              <a:endParaRPr lang="en-US" altLang="zh-CN" dirty="0" smtClean="0"/>
            </a:p>
            <a:p>
              <a:endParaRPr lang="en-US" altLang="zh-CN" dirty="0"/>
            </a:p>
            <a:p>
              <a:r>
                <a:rPr lang="en-US" altLang="zh-CN" dirty="0" smtClean="0"/>
                <a:t>Alpha</a:t>
              </a:r>
              <a:r>
                <a:rPr lang="zh-CN" altLang="en-US" dirty="0" smtClean="0"/>
                <a:t>是一个</a:t>
              </a:r>
              <a:r>
                <a:rPr lang="en-US" altLang="zh-CN" dirty="0" smtClean="0"/>
                <a:t>action</a:t>
              </a:r>
              <a:r>
                <a:rPr lang="zh-CN" altLang="en-US" dirty="0" smtClean="0"/>
                <a:t>：可能为空；</a:t>
              </a:r>
              <a:r>
                <a:rPr lang="en-US" altLang="zh-CN" dirty="0" smtClean="0"/>
                <a:t>x!(y)</a:t>
              </a:r>
              <a:r>
                <a:rPr lang="zh-CN" altLang="en-US" dirty="0" smtClean="0"/>
                <a:t>：通过</a:t>
              </a:r>
              <a:r>
                <a:rPr lang="en-US" altLang="zh-CN" dirty="0" smtClean="0"/>
                <a:t>x</a:t>
              </a:r>
              <a:r>
                <a:rPr lang="zh-CN" altLang="en-US" dirty="0" smtClean="0"/>
                <a:t>信道发送</a:t>
              </a:r>
              <a:r>
                <a:rPr lang="en-US" altLang="zh-CN" dirty="0" smtClean="0"/>
                <a:t>y</a:t>
              </a:r>
              <a:r>
                <a:rPr lang="zh-CN" altLang="en-US" dirty="0" smtClean="0"/>
                <a:t>；</a:t>
              </a:r>
              <a:endParaRPr lang="en-US" altLang="zh-CN" dirty="0" smtClean="0"/>
            </a:p>
            <a:p>
              <a:r>
                <a:rPr lang="en-US" altLang="zh-CN" dirty="0" smtClean="0"/>
                <a:t>X?</a:t>
              </a:r>
              <a:r>
                <a:rPr lang="zh-CN" altLang="en-US" dirty="0" smtClean="0"/>
                <a:t>（</a:t>
              </a:r>
              <a:r>
                <a:rPr lang="en-US" altLang="zh-CN" dirty="0" smtClean="0"/>
                <a:t>y</a:t>
              </a:r>
              <a:r>
                <a:rPr lang="zh-CN" altLang="en-US" dirty="0" smtClean="0"/>
                <a:t>）</a:t>
              </a:r>
              <a:r>
                <a:rPr lang="en-US" altLang="zh-CN" dirty="0" smtClean="0"/>
                <a:t>:</a:t>
              </a:r>
              <a:r>
                <a:rPr lang="zh-CN" altLang="en-US" dirty="0" smtClean="0"/>
                <a:t>通过</a:t>
              </a:r>
              <a:r>
                <a:rPr lang="en-US" altLang="zh-CN" dirty="0" smtClean="0"/>
                <a:t>y</a:t>
              </a:r>
              <a:r>
                <a:rPr lang="zh-CN" altLang="en-US" dirty="0" smtClean="0"/>
                <a:t>信道接收</a:t>
              </a:r>
              <a:r>
                <a:rPr lang="en-US" altLang="zh-CN" dirty="0" smtClean="0"/>
                <a:t>y</a:t>
              </a:r>
              <a:r>
                <a:rPr lang="zh-CN" altLang="en-US" dirty="0" smtClean="0"/>
                <a:t>；</a:t>
              </a:r>
              <a:endParaRPr lang="en-US" altLang="zh-CN" dirty="0" smtClean="0"/>
            </a:p>
            <a:p>
              <a:r>
                <a:rPr lang="en-US" altLang="zh-CN" dirty="0" err="1" smtClean="0"/>
                <a:t>Susp</a:t>
              </a:r>
              <a:r>
                <a:rPr lang="zh-CN" altLang="en-US" dirty="0" smtClean="0"/>
                <a:t>为怀疑（？）</a:t>
              </a:r>
              <a:endParaRPr lang="en-US" altLang="zh-CN" dirty="0" smtClean="0"/>
            </a:p>
            <a:p>
              <a:endParaRPr lang="en-US" altLang="zh-CN" dirty="0" smtClean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 smtClean="0"/>
            </a:p>
            <a:p>
              <a:r>
                <a:rPr lang="en-US" altLang="zh-CN" dirty="0" smtClean="0"/>
                <a:t>   </a:t>
              </a:r>
              <a:endParaRPr lang="zh-CN" altLang="en-US" dirty="0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3251" y="3100448"/>
              <a:ext cx="200430" cy="145767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7273" y="3657801"/>
              <a:ext cx="200430" cy="145767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2374" y="3627319"/>
              <a:ext cx="200430" cy="1457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7042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               </a:t>
            </a:r>
            <a:r>
              <a:rPr lang="zh-CN" altLang="en-US" dirty="0"/>
              <a:t>： 允许传递变量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到</a:t>
            </a:r>
            <a:r>
              <a:rPr lang="en-US" altLang="zh-CN" dirty="0"/>
              <a:t>process F </a:t>
            </a:r>
            <a:r>
              <a:rPr lang="zh-CN" altLang="en-US" dirty="0"/>
              <a:t>，可以递归</a:t>
            </a:r>
            <a:r>
              <a:rPr lang="zh-CN" altLang="en-US" dirty="0" smtClean="0"/>
              <a:t>执行</a:t>
            </a:r>
            <a:endParaRPr lang="en-US" altLang="zh-CN" dirty="0" smtClean="0"/>
          </a:p>
          <a:p>
            <a:r>
              <a:rPr lang="en-US" altLang="zh-CN" dirty="0" smtClean="0"/>
              <a:t>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state-like(?)</a:t>
            </a:r>
            <a:r>
              <a:rPr lang="zh-CN" altLang="en-US" dirty="0" smtClean="0"/>
              <a:t>变量，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channels</a:t>
            </a:r>
          </a:p>
          <a:p>
            <a:endParaRPr lang="en-US" altLang="zh-CN" dirty="0"/>
          </a:p>
          <a:p>
            <a:r>
              <a:rPr lang="en-US" altLang="zh-CN" dirty="0" err="1" smtClean="0"/>
              <a:t>Susp</a:t>
            </a:r>
            <a:r>
              <a:rPr lang="en-US" altLang="zh-CN" dirty="0" smtClean="0"/>
              <a:t> </a:t>
            </a:r>
            <a:r>
              <a:rPr lang="zh-CN" altLang="en-US" dirty="0" smtClean="0"/>
              <a:t>动作是在</a:t>
            </a:r>
            <a:r>
              <a:rPr lang="zh-CN" altLang="en-US" dirty="0" smtClean="0">
                <a:solidFill>
                  <a:srgbClr val="FF0000"/>
                </a:solidFill>
              </a:rPr>
              <a:t>超时</a:t>
            </a:r>
            <a:r>
              <a:rPr lang="zh-CN" altLang="en-US" dirty="0" smtClean="0"/>
              <a:t>之后触发的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960" y="1825625"/>
            <a:ext cx="1063678" cy="48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10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8363" y="348192"/>
            <a:ext cx="1179389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dirty="0" smtClean="0"/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		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dirty="0"/>
              <a:t>	</a:t>
            </a:r>
            <a:r>
              <a:rPr lang="en-US" altLang="zh-CN" sz="3200" dirty="0" smtClean="0"/>
              <a:t>Consensus Engine(</a:t>
            </a:r>
            <a:r>
              <a:rPr lang="en-US" altLang="zh-CN" sz="3200" dirty="0" err="1" smtClean="0"/>
              <a:t>Tendermint</a:t>
            </a:r>
            <a:r>
              <a:rPr lang="en-US" altLang="zh-CN" sz="3200" dirty="0" smtClean="0"/>
              <a:t> Core)</a:t>
            </a:r>
          </a:p>
          <a:p>
            <a:r>
              <a:rPr lang="en-US" altLang="zh-CN" sz="3200" dirty="0"/>
              <a:t>	</a:t>
            </a:r>
            <a:r>
              <a:rPr lang="zh-CN" altLang="en-US" sz="3200" dirty="0" smtClean="0"/>
              <a:t>保证交易在善意节点上以同样的顺序被打包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dirty="0"/>
              <a:t>	</a:t>
            </a:r>
            <a:r>
              <a:rPr lang="en-US" altLang="zh-CN" sz="3200" dirty="0" smtClean="0"/>
              <a:t>Application </a:t>
            </a:r>
            <a:r>
              <a:rPr lang="en-US" altLang="zh-CN" sz="3200" dirty="0" err="1" smtClean="0"/>
              <a:t>Blockchain</a:t>
            </a:r>
            <a:r>
              <a:rPr lang="en-US" altLang="zh-CN" sz="3200" dirty="0" smtClean="0"/>
              <a:t> Interface(ABCI)</a:t>
            </a:r>
          </a:p>
          <a:p>
            <a:r>
              <a:rPr lang="zh-CN" altLang="en-US" sz="3200" dirty="0" smtClean="0"/>
              <a:t>          可以用多种语言编写应用，处理交易的逻辑均交给上层应用</a:t>
            </a:r>
            <a:endParaRPr lang="en-US" altLang="zh-CN" sz="3200" dirty="0" smtClean="0"/>
          </a:p>
          <a:p>
            <a:endParaRPr lang="en-US" altLang="zh-CN" sz="3200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78363" y="29223"/>
            <a:ext cx="5114731" cy="1325563"/>
          </a:xfrm>
        </p:spPr>
        <p:txBody>
          <a:bodyPr/>
          <a:lstStyle/>
          <a:p>
            <a:r>
              <a:rPr lang="en-US" altLang="zh-CN" dirty="0" err="1" smtClean="0"/>
              <a:t>Tendermint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组成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03853" y="5810553"/>
            <a:ext cx="10618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安全性：可以抵抗小于</a:t>
            </a:r>
            <a:r>
              <a:rPr lang="en-US" altLang="zh-CN" dirty="0" smtClean="0"/>
              <a:t>1/3</a:t>
            </a:r>
            <a:r>
              <a:rPr lang="zh-CN" altLang="en-US" dirty="0" smtClean="0"/>
              <a:t>恶意节点的任何行为（如 </a:t>
            </a:r>
            <a:r>
              <a:rPr lang="zh-CN" altLang="en-US" dirty="0"/>
              <a:t>宕</a:t>
            </a:r>
            <a:r>
              <a:rPr lang="zh-CN" altLang="en-US" dirty="0" smtClean="0"/>
              <a:t>机、攻击等）</a:t>
            </a:r>
            <a:endParaRPr lang="en-US" altLang="zh-CN" dirty="0" smtClean="0"/>
          </a:p>
          <a:p>
            <a:r>
              <a:rPr lang="zh-CN" altLang="en-US" dirty="0" smtClean="0"/>
              <a:t>一致性</a:t>
            </a:r>
            <a:r>
              <a:rPr lang="en-US" altLang="zh-CN" dirty="0" smtClean="0"/>
              <a:t>: </a:t>
            </a:r>
            <a:r>
              <a:rPr lang="zh-CN" altLang="en-US" dirty="0" smtClean="0"/>
              <a:t>所有非恶意节点提交交易顺序一致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047" y="-31593"/>
            <a:ext cx="2296886" cy="959819"/>
          </a:xfrm>
        </p:spPr>
        <p:txBody>
          <a:bodyPr/>
          <a:lstStyle/>
          <a:p>
            <a:r>
              <a:rPr lang="zh-CN" altLang="en-US" dirty="0"/>
              <a:t>术语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71670" y="858417"/>
            <a:ext cx="1182032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Validator</a:t>
            </a:r>
            <a:endParaRPr lang="en-US" altLang="zh-CN" sz="3200" b="1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公</a:t>
            </a:r>
            <a:r>
              <a:rPr lang="zh-CN" altLang="en-US" sz="2400" dirty="0"/>
              <a:t>钥标识</a:t>
            </a:r>
            <a:r>
              <a:rPr lang="zh-CN" altLang="en-US" sz="2400" dirty="0" smtClean="0"/>
              <a:t>，轮流</a:t>
            </a:r>
            <a:r>
              <a:rPr lang="zh-CN" altLang="en-US" sz="2400" dirty="0"/>
              <a:t>提出新区</a:t>
            </a:r>
            <a:r>
              <a:rPr lang="zh-CN" altLang="en-US" sz="2400" dirty="0" smtClean="0"/>
              <a:t>快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并对提案进行投票</a:t>
            </a:r>
            <a:endParaRPr lang="zh-CN" altLang="en-US" sz="24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所有</a:t>
            </a:r>
            <a:r>
              <a:rPr lang="zh-CN" altLang="en-US" sz="2400" dirty="0"/>
              <a:t>validator起始于共同的初始状态（包含一个有序列表），</a:t>
            </a:r>
            <a:r>
              <a:rPr lang="zh-CN" altLang="en-US" sz="2400" dirty="0" smtClean="0"/>
              <a:t>propos</a:t>
            </a:r>
            <a:r>
              <a:rPr lang="en-US" altLang="zh-CN" sz="2400" dirty="0" smtClean="0"/>
              <a:t>e</a:t>
            </a:r>
            <a:r>
              <a:rPr lang="zh-CN" altLang="en-US" sz="2400" dirty="0" smtClean="0"/>
              <a:t>和</a:t>
            </a:r>
            <a:r>
              <a:rPr lang="zh-CN" altLang="en-US" sz="2400" dirty="0"/>
              <a:t>vote均</a:t>
            </a:r>
            <a:r>
              <a:rPr lang="zh-CN" altLang="en-US" sz="2400" dirty="0" smtClean="0"/>
              <a:t>需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要</a:t>
            </a:r>
            <a:r>
              <a:rPr lang="zh-CN" altLang="en-US" sz="2400" dirty="0"/>
              <a:t>利用其私钥</a:t>
            </a:r>
            <a:r>
              <a:rPr lang="zh-CN" altLang="en-US" sz="2400" dirty="0" smtClean="0"/>
              <a:t>签名，可在出问题之后查找保存在日志中的签名情况寻找恶意节点</a:t>
            </a:r>
            <a:endParaRPr lang="zh-CN" altLang="en-US" sz="24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超时未收到提案或无效提案可以发起投票</a:t>
            </a:r>
            <a:r>
              <a:rPr lang="zh-CN" altLang="en-US" sz="2400" dirty="0"/>
              <a:t>跳过</a:t>
            </a:r>
            <a:r>
              <a:rPr lang="zh-CN" altLang="en-US" sz="2400" dirty="0" smtClean="0"/>
              <a:t>本轮</a:t>
            </a:r>
            <a:r>
              <a:rPr lang="zh-CN" altLang="en-US" sz="2400" dirty="0"/>
              <a:t>的提案</a:t>
            </a:r>
            <a:r>
              <a:rPr lang="zh-CN" altLang="en-US" sz="2400" dirty="0" smtClean="0"/>
              <a:t>者</a:t>
            </a:r>
            <a:endParaRPr lang="zh-CN" altLang="en-US" sz="24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	1/3</a:t>
            </a:r>
            <a:r>
              <a:rPr lang="zh-CN" altLang="en-US" sz="2400" dirty="0"/>
              <a:t>或更多</a:t>
            </a:r>
            <a:r>
              <a:rPr lang="en-US" altLang="zh-CN" sz="2400" dirty="0"/>
              <a:t>validator</a:t>
            </a:r>
            <a:r>
              <a:rPr lang="zh-CN" altLang="en-US" sz="2400" dirty="0"/>
              <a:t>未响应，网络</a:t>
            </a:r>
            <a:r>
              <a:rPr lang="zh-CN" altLang="en-US" sz="2400" dirty="0" smtClean="0"/>
              <a:t>停止</a:t>
            </a:r>
            <a:endParaRPr lang="zh-CN" altLang="en-US" sz="2400" dirty="0"/>
          </a:p>
          <a:p>
            <a:r>
              <a:rPr lang="en-US" altLang="zh-CN" sz="3200" b="1" dirty="0" smtClean="0"/>
              <a:t>Polka</a:t>
            </a:r>
            <a:endParaRPr lang="en-US" altLang="zh-CN" sz="3200" b="1" dirty="0"/>
          </a:p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收到</a:t>
            </a:r>
            <a:r>
              <a:rPr lang="zh-CN" altLang="en-US" sz="2400" dirty="0"/>
              <a:t>超过2/3的validator 都 </a:t>
            </a:r>
            <a:r>
              <a:rPr lang="en-US" altLang="zh-CN" sz="2400" dirty="0"/>
              <a:t>“</a:t>
            </a:r>
            <a:r>
              <a:rPr lang="zh-CN" altLang="en-US" sz="2400" b="1" dirty="0">
                <a:solidFill>
                  <a:srgbClr val="FF0000"/>
                </a:solidFill>
              </a:rPr>
              <a:t>pre-vote </a:t>
            </a:r>
            <a:r>
              <a:rPr lang="zh-CN" altLang="en-US" sz="2400" dirty="0"/>
              <a:t>for a </a:t>
            </a:r>
            <a:r>
              <a:rPr lang="en-US" altLang="zh-CN" sz="2400" dirty="0" smtClean="0"/>
              <a:t>single </a:t>
            </a:r>
            <a:r>
              <a:rPr lang="zh-CN" altLang="en-US" sz="2400" dirty="0" smtClean="0"/>
              <a:t>block </a:t>
            </a:r>
            <a:r>
              <a:rPr lang="en-US" altLang="zh-CN" sz="2400" dirty="0" smtClean="0"/>
              <a:t>at a given round”</a:t>
            </a:r>
            <a:endParaRPr lang="zh-CN" altLang="en-US" sz="2400" dirty="0"/>
          </a:p>
          <a:p>
            <a:r>
              <a:rPr lang="en-US" altLang="zh-CN" sz="3200" b="1" dirty="0" smtClean="0"/>
              <a:t>Mem-pool</a:t>
            </a:r>
            <a:endParaRPr lang="en-US" altLang="zh-CN" sz="3200" b="1" dirty="0"/>
          </a:p>
          <a:p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交易先被提交到</a:t>
            </a:r>
            <a:r>
              <a:rPr lang="en-US" altLang="zh-CN" sz="2400" dirty="0" err="1"/>
              <a:t>Mem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Cache中，利用application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logic验证交易，如果有效，提交到MemPool中，并在网络中gossip（ordered</a:t>
            </a:r>
            <a:r>
              <a:rPr lang="en-US" altLang="zh-CN" sz="2400" dirty="0"/>
              <a:t> multicast algorithm），</a:t>
            </a:r>
            <a:r>
              <a:rPr lang="en-US" altLang="zh-CN" sz="2400" dirty="0" err="1"/>
              <a:t>交易会按照在此节点的处理顺序发送到其他对等节点</a:t>
            </a:r>
            <a:r>
              <a:rPr lang="en-US" altLang="zh-CN" sz="2400" dirty="0"/>
              <a:t>。</a:t>
            </a:r>
          </a:p>
          <a:p>
            <a:r>
              <a:rPr lang="en-US" altLang="zh-CN" sz="2400" dirty="0" smtClean="0"/>
              <a:t>	Proposer</a:t>
            </a:r>
            <a:r>
              <a:rPr lang="en-US" altLang="zh-CN" sz="2400" dirty="0"/>
              <a:t>从Mempool中提取有序的交易列表，打包到区块中，区块提交后，包含在本区块的交易从MemPool中移除，池中其他交易会被application logic </a:t>
            </a:r>
            <a:r>
              <a:rPr lang="en-US" altLang="zh-CN" sz="2400" dirty="0" err="1"/>
              <a:t>重新验证</a:t>
            </a:r>
            <a:r>
              <a:rPr lang="en-US" altLang="zh-CN" sz="2400" dirty="0"/>
              <a:t>。</a:t>
            </a: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840" y="41699"/>
            <a:ext cx="4275667" cy="781262"/>
          </a:xfrm>
        </p:spPr>
        <p:txBody>
          <a:bodyPr/>
          <a:lstStyle/>
          <a:p>
            <a:r>
              <a:rPr lang="en-US" altLang="zh-CN" dirty="0" smtClean="0"/>
              <a:t>Consensus Engine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880" y="960121"/>
            <a:ext cx="10515600" cy="5775959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11200" b="1" dirty="0" smtClean="0"/>
              <a:t>proposal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8000" dirty="0"/>
              <a:t> </a:t>
            </a:r>
            <a:r>
              <a:rPr lang="en-US" altLang="zh-CN" sz="8000" dirty="0" smtClean="0"/>
              <a:t>     </a:t>
            </a:r>
            <a:r>
              <a:rPr lang="zh-CN" altLang="en-US" sz="8000" dirty="0" smtClean="0"/>
              <a:t>新区块由本轮正确的提案者提出，并传播到其他</a:t>
            </a:r>
            <a:r>
              <a:rPr lang="en-US" altLang="zh-CN" sz="8000" dirty="0" smtClean="0"/>
              <a:t>validator</a:t>
            </a:r>
            <a:r>
              <a:rPr lang="zh-CN" altLang="en-US" sz="8000" dirty="0" smtClean="0"/>
              <a:t>，在给定时钟内没有收到有效提案，则提案发起者可以被投票跳过</a:t>
            </a:r>
            <a:endParaRPr lang="en-US" altLang="zh-CN" sz="8000" dirty="0" smtClean="0"/>
          </a:p>
          <a:p>
            <a:pPr marL="0" indent="0">
              <a:buNone/>
            </a:pPr>
            <a:endParaRPr lang="en-US" altLang="zh-CN" sz="8000" dirty="0"/>
          </a:p>
          <a:p>
            <a:r>
              <a:rPr lang="en-US" altLang="zh-CN" sz="11200" b="1" dirty="0" smtClean="0"/>
              <a:t>Votes</a:t>
            </a:r>
            <a:r>
              <a:rPr lang="zh-CN" altLang="en-US" sz="8000" dirty="0" smtClean="0"/>
              <a:t>（两阶段投票）</a:t>
            </a:r>
            <a:endParaRPr lang="en-US" altLang="zh-CN" sz="8000" dirty="0" smtClean="0"/>
          </a:p>
          <a:p>
            <a:pPr marL="0" indent="0">
              <a:buNone/>
            </a:pPr>
            <a:r>
              <a:rPr lang="en-US" altLang="zh-CN" sz="12800" b="1" dirty="0" smtClean="0"/>
              <a:t>      </a:t>
            </a:r>
            <a:r>
              <a:rPr lang="en-US" altLang="zh-CN" sz="9600" b="1" dirty="0" smtClean="0"/>
              <a:t>1</a:t>
            </a:r>
            <a:r>
              <a:rPr lang="en-US" altLang="zh-CN" sz="12800" b="1" dirty="0" smtClean="0"/>
              <a:t>.</a:t>
            </a:r>
            <a:r>
              <a:rPr lang="en-US" altLang="zh-CN" sz="11200" i="1" dirty="0" smtClean="0"/>
              <a:t>pre-vote</a:t>
            </a:r>
            <a:r>
              <a:rPr lang="zh-CN" altLang="en-US" sz="11200" i="1" dirty="0" smtClean="0"/>
              <a:t>：</a:t>
            </a:r>
            <a:endParaRPr lang="en-US" altLang="zh-CN" sz="11200" i="1" dirty="0" smtClean="0"/>
          </a:p>
          <a:p>
            <a:pPr marL="0" indent="0">
              <a:buNone/>
            </a:pPr>
            <a:r>
              <a:rPr lang="en-US" altLang="zh-CN" sz="8000" dirty="0" smtClean="0"/>
              <a:t>          Pre-vote for block</a:t>
            </a:r>
            <a:r>
              <a:rPr lang="zh-CN" altLang="en-US" sz="8000" dirty="0" smtClean="0"/>
              <a:t>：收到完整有效区块，对这个区块提案签名</a:t>
            </a:r>
            <a:r>
              <a:rPr lang="en-US" altLang="zh-CN" sz="8000" dirty="0" smtClean="0"/>
              <a:t>pre-vote ,</a:t>
            </a:r>
            <a:r>
              <a:rPr lang="zh-CN" altLang="en-US" sz="8000" dirty="0" smtClean="0"/>
              <a:t>并广播自己的</a:t>
            </a:r>
            <a:r>
              <a:rPr lang="zh-CN" altLang="en-US" sz="8000" dirty="0"/>
              <a:t>投票</a:t>
            </a:r>
            <a:endParaRPr lang="en-US" altLang="zh-CN" sz="8000" dirty="0" smtClean="0"/>
          </a:p>
          <a:p>
            <a:pPr marL="0" indent="0">
              <a:buNone/>
            </a:pPr>
            <a:r>
              <a:rPr lang="en-US" altLang="zh-CN" sz="8000" dirty="0" smtClean="0"/>
              <a:t>          pre-vote for nil  </a:t>
            </a:r>
            <a:r>
              <a:rPr lang="zh-CN" altLang="en-US" sz="8000" dirty="0" smtClean="0"/>
              <a:t>时钟超时或者区块无效（如收到的是之前轮的区块、非本轮提议者的提案）</a:t>
            </a:r>
            <a:r>
              <a:rPr lang="en-US" altLang="zh-CN" sz="8000" dirty="0" smtClean="0"/>
              <a:t>    </a:t>
            </a:r>
          </a:p>
          <a:p>
            <a:pPr marL="0" indent="0">
              <a:buNone/>
            </a:pPr>
            <a:r>
              <a:rPr lang="en-US" altLang="zh-CN" sz="8000" b="1" dirty="0" smtClean="0"/>
              <a:t>         2.</a:t>
            </a:r>
            <a:r>
              <a:rPr lang="en-US" altLang="zh-CN" sz="11200" i="1" dirty="0" smtClean="0"/>
              <a:t>pre-commit</a:t>
            </a:r>
            <a:r>
              <a:rPr lang="zh-CN" altLang="en-US" sz="11200" i="1" dirty="0" smtClean="0"/>
              <a:t>：</a:t>
            </a:r>
            <a:endParaRPr lang="en-US" altLang="zh-CN" sz="11200" i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1200" b="1" i="1" dirty="0"/>
              <a:t> </a:t>
            </a:r>
            <a:r>
              <a:rPr lang="en-US" altLang="zh-CN" sz="11200" b="1" i="1" dirty="0" smtClean="0"/>
              <a:t>      </a:t>
            </a:r>
            <a:r>
              <a:rPr lang="en-US" altLang="zh-CN" sz="8000" dirty="0" smtClean="0"/>
              <a:t>pre-commit for block</a:t>
            </a:r>
            <a:r>
              <a:rPr lang="zh-CN" altLang="en-US" sz="8000" dirty="0" smtClean="0"/>
              <a:t>：收到超过</a:t>
            </a:r>
            <a:r>
              <a:rPr lang="en-US" altLang="zh-CN" sz="8000" dirty="0" smtClean="0"/>
              <a:t>2/3</a:t>
            </a:r>
            <a:r>
              <a:rPr lang="zh-CN" altLang="en-US" sz="8000" dirty="0" smtClean="0"/>
              <a:t>的</a:t>
            </a:r>
            <a:r>
              <a:rPr lang="en-US" altLang="zh-CN" sz="8000" dirty="0" smtClean="0"/>
              <a:t>pre-vote for same block</a:t>
            </a:r>
            <a:r>
              <a:rPr lang="zh-CN" altLang="en-US" sz="8000" dirty="0" smtClean="0"/>
              <a:t>，验证</a:t>
            </a:r>
            <a:r>
              <a:rPr lang="en-US" altLang="zh-CN" sz="8000" dirty="0" smtClean="0"/>
              <a:t>pre-vote</a:t>
            </a:r>
            <a:r>
              <a:rPr lang="zh-CN" altLang="en-US" sz="8000" dirty="0" smtClean="0"/>
              <a:t>消息的签名，都没有问题后，签名</a:t>
            </a:r>
            <a:r>
              <a:rPr lang="en-US" altLang="zh-CN" sz="8000" dirty="0" smtClean="0"/>
              <a:t>pre-commit for a block</a:t>
            </a:r>
            <a:r>
              <a:rPr lang="zh-CN" altLang="en-US" sz="8000" dirty="0" smtClean="0"/>
              <a:t>消息，并广播</a:t>
            </a:r>
            <a:endParaRPr lang="en-US" altLang="zh-CN" sz="8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8000" dirty="0" smtClean="0"/>
              <a:t>          pre-commit for block</a:t>
            </a:r>
            <a:r>
              <a:rPr lang="zh-CN" altLang="en-US" sz="8000" dirty="0" smtClean="0"/>
              <a:t>：未收到</a:t>
            </a:r>
            <a:r>
              <a:rPr lang="en-US" altLang="zh-CN" sz="8000" dirty="0" smtClean="0"/>
              <a:t>polka</a:t>
            </a:r>
            <a:r>
              <a:rPr lang="zh-CN" altLang="en-US" sz="8000" dirty="0" smtClean="0"/>
              <a:t>，且时钟超时，则略过验证签名的过程，直接签名 </a:t>
            </a:r>
            <a:r>
              <a:rPr lang="en-US" altLang="zh-CN" sz="8000" dirty="0" smtClean="0"/>
              <a:t>pre-commit for nil</a:t>
            </a:r>
          </a:p>
          <a:p>
            <a:r>
              <a:rPr lang="en-US" altLang="zh-CN" sz="11200" b="1" dirty="0" smtClean="0"/>
              <a:t>Lock(</a:t>
            </a:r>
            <a:r>
              <a:rPr lang="zh-CN" altLang="en-US" sz="11200" b="1" dirty="0" smtClean="0"/>
              <a:t>详见后面</a:t>
            </a:r>
            <a:r>
              <a:rPr lang="en-US" altLang="zh-CN" sz="11200" b="1" dirty="0" smtClean="0"/>
              <a:t>)</a:t>
            </a:r>
            <a:endParaRPr lang="en-US" altLang="zh-CN" sz="11200" b="1" dirty="0"/>
          </a:p>
          <a:p>
            <a:pPr marL="0" indent="0">
              <a:buNone/>
            </a:pPr>
            <a:r>
              <a:rPr lang="en-US" altLang="zh-CN" sz="8000" dirty="0"/>
              <a:t>	</a:t>
            </a:r>
            <a:endParaRPr lang="en-US" altLang="zh-CN" sz="7200" dirty="0" smtClean="0"/>
          </a:p>
          <a:p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240" y="0"/>
            <a:ext cx="7162800" cy="676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0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067" y="9529"/>
            <a:ext cx="2971800" cy="1325563"/>
          </a:xfrm>
        </p:spPr>
        <p:txBody>
          <a:bodyPr/>
          <a:lstStyle/>
          <a:p>
            <a:r>
              <a:rPr lang="zh-CN" altLang="en-US" dirty="0"/>
              <a:t>锁机制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8498" y="1335092"/>
            <a:ext cx="10775302" cy="505832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 Prevote</a:t>
            </a:r>
            <a:r>
              <a:rPr lang="zh-CN" altLang="en-US" dirty="0"/>
              <a:t>-the-Lock </a:t>
            </a:r>
            <a:endParaRPr lang="en-US" altLang="zh-CN" dirty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 smtClean="0"/>
              <a:t>一</a:t>
            </a:r>
            <a:r>
              <a:rPr lang="zh-CN" altLang="en-US" dirty="0"/>
              <a:t>个validator</a:t>
            </a:r>
            <a:r>
              <a:rPr lang="zh-CN" altLang="en-US" dirty="0" smtClean="0"/>
              <a:t>收到对同一个区块超过</a:t>
            </a:r>
            <a:r>
              <a:rPr lang="zh-CN" altLang="en-US" dirty="0"/>
              <a:t>2/3的</a:t>
            </a:r>
            <a:r>
              <a:rPr lang="zh-CN" altLang="en-US" b="1" dirty="0"/>
              <a:t>pre</a:t>
            </a:r>
            <a:r>
              <a:rPr lang="zh-CN" altLang="en-US" b="1" dirty="0" smtClean="0"/>
              <a:t>-</a:t>
            </a:r>
            <a:r>
              <a:rPr lang="en-US" altLang="zh-CN" b="1" dirty="0" smtClean="0"/>
              <a:t>vote</a:t>
            </a:r>
            <a:r>
              <a:rPr lang="zh-CN" altLang="en-US" b="1" dirty="0" smtClean="0"/>
              <a:t> </a:t>
            </a:r>
            <a:r>
              <a:rPr lang="zh-CN" altLang="en-US" dirty="0" smtClean="0"/>
              <a:t>时</a:t>
            </a:r>
            <a:r>
              <a:rPr lang="zh-CN" altLang="en-US" dirty="0"/>
              <a:t>，这个validator的</a:t>
            </a:r>
            <a:r>
              <a:rPr lang="zh-CN" altLang="en-US" dirty="0" smtClean="0"/>
              <a:t>预投票和预提交被</a:t>
            </a:r>
            <a:r>
              <a:rPr lang="zh-CN" altLang="en-US" b="1" dirty="0"/>
              <a:t>锁定</a:t>
            </a:r>
            <a:r>
              <a:rPr lang="zh-CN" altLang="en-US" dirty="0"/>
              <a:t>为这个区块。之后的轮里不可以再推翻这个预</a:t>
            </a:r>
            <a:r>
              <a:rPr lang="zh-CN" altLang="en-US" dirty="0" smtClean="0"/>
              <a:t>提交</a:t>
            </a:r>
            <a:r>
              <a:rPr lang="en-US" altLang="zh-CN" dirty="0" smtClean="0"/>
              <a:t>,</a:t>
            </a:r>
            <a:r>
              <a:rPr lang="zh-CN" altLang="en-US" dirty="0" smtClean="0"/>
              <a:t>后续轮里，必须为这个锁定的区块进行</a:t>
            </a:r>
            <a:r>
              <a:rPr lang="en-US" altLang="zh-CN" dirty="0" smtClean="0"/>
              <a:t>pre-vote</a:t>
            </a:r>
            <a:r>
              <a:rPr lang="zh-CN" altLang="en-US" dirty="0" smtClean="0"/>
              <a:t>，若这个</a:t>
            </a:r>
            <a:r>
              <a:rPr lang="en-US" altLang="zh-CN" dirty="0" smtClean="0"/>
              <a:t>validator</a:t>
            </a:r>
            <a:r>
              <a:rPr lang="zh-CN" altLang="en-US" dirty="0" smtClean="0"/>
              <a:t>是本轮的提案发起者，则要</a:t>
            </a:r>
            <a:r>
              <a:rPr lang="en-US" altLang="zh-CN" dirty="0"/>
              <a:t>propose</a:t>
            </a:r>
            <a:r>
              <a:rPr lang="zh-CN" altLang="en-US" dirty="0" smtClean="0"/>
              <a:t>锁定的这个区块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  <a:p>
            <a:pPr>
              <a:lnSpc>
                <a:spcPct val="170000"/>
              </a:lnSpc>
            </a:pPr>
            <a:r>
              <a:rPr lang="zh-CN" altLang="en-US" dirty="0">
                <a:sym typeface="+mn-ea"/>
              </a:rPr>
              <a:t> </a:t>
            </a:r>
            <a:r>
              <a:rPr lang="zh-CN" altLang="en-US" dirty="0" smtClean="0"/>
              <a:t>Unlock</a:t>
            </a:r>
            <a:r>
              <a:rPr lang="zh-CN" altLang="en-US" dirty="0"/>
              <a:t>-on-polka </a:t>
            </a:r>
            <a:endParaRPr lang="en-US" altLang="zh-CN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 smtClean="0"/>
              <a:t>当</a:t>
            </a:r>
            <a:r>
              <a:rPr lang="zh-CN" altLang="en-US" dirty="0"/>
              <a:t>在后续的轮里</a:t>
            </a:r>
            <a:r>
              <a:rPr lang="zh-CN" altLang="en-US" dirty="0" smtClean="0"/>
              <a:t>收到对新区块（与锁定的区块不同）的polka时</a:t>
            </a:r>
            <a:r>
              <a:rPr lang="zh-CN" altLang="en-US" dirty="0"/>
              <a:t>，允许validators</a:t>
            </a:r>
            <a:r>
              <a:rPr lang="zh-CN" altLang="en-US" dirty="0" smtClean="0"/>
              <a:t>解开之前的锁。</a:t>
            </a:r>
            <a:endParaRPr lang="en-US" altLang="zh-CN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 smtClean="0"/>
              <a:t>仅</a:t>
            </a:r>
            <a:r>
              <a:rPr lang="zh-CN" altLang="en-US" dirty="0"/>
              <a:t>有预提交锁是不够的，必须有解锁能力，否则会损失系统的</a:t>
            </a:r>
            <a:r>
              <a:rPr lang="zh-CN" altLang="en-US" dirty="0" smtClean="0"/>
              <a:t>liveness</a:t>
            </a:r>
            <a:endParaRPr lang="en-US" altLang="zh-CN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 smtClean="0"/>
              <a:t>只有收到</a:t>
            </a:r>
            <a:r>
              <a:rPr lang="en-US" altLang="zh-CN" dirty="0" smtClean="0"/>
              <a:t>polka</a:t>
            </a:r>
            <a:r>
              <a:rPr lang="zh-CN" altLang="en-US" dirty="0" smtClean="0"/>
              <a:t>后，才能</a:t>
            </a:r>
            <a:r>
              <a:rPr lang="en-US" altLang="zh-CN" dirty="0" smtClean="0"/>
              <a:t>pre-commit for new height</a:t>
            </a:r>
          </a:p>
          <a:p>
            <a:pPr marL="0" indent="0">
              <a:lnSpc>
                <a:spcPct val="17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46" y="1035423"/>
            <a:ext cx="11067040" cy="5822577"/>
          </a:xfrm>
          <a:prstGeom prst="rect">
            <a:avLst/>
          </a:prstGeom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326346" y="365125"/>
            <a:ext cx="2537012" cy="4551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无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锁机制时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0270"/>
            <a:ext cx="12192000" cy="603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9247" y="366663"/>
            <a:ext cx="3328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 smtClean="0">
                <a:latin typeface="Aharoni" panose="02010803020104030203" pitchFamily="2" charset="-79"/>
                <a:ea typeface="Gungsuh" panose="02030600000101010101" pitchFamily="18" charset="-127"/>
                <a:cs typeface="Aharoni" panose="02010803020104030203" pitchFamily="2" charset="-79"/>
              </a:rPr>
              <a:t>Prevote</a:t>
            </a:r>
            <a:r>
              <a:rPr lang="en-US" altLang="zh-CN" sz="3200" b="1" dirty="0" smtClean="0">
                <a:latin typeface="Aharoni" panose="02010803020104030203" pitchFamily="2" charset="-79"/>
                <a:ea typeface="Gungsuh" panose="02030600000101010101" pitchFamily="18" charset="-127"/>
                <a:cs typeface="Aharoni" panose="02010803020104030203" pitchFamily="2" charset="-79"/>
              </a:rPr>
              <a:t> the lock</a:t>
            </a:r>
            <a:endParaRPr lang="zh-CN" altLang="en-US" sz="3200" b="1" dirty="0">
              <a:latin typeface="Aharoni" panose="02010803020104030203" pitchFamily="2" charset="-79"/>
              <a:ea typeface="Gungsuh" panose="02030600000101010101" pitchFamily="18" charset="-127"/>
              <a:cs typeface="Aharoni" panose="02010803020104030203" pitchFamily="2" charset="-79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11759" r="6125" b="3978"/>
          <a:stretch/>
        </p:blipFill>
        <p:spPr>
          <a:xfrm>
            <a:off x="441960" y="990600"/>
            <a:ext cx="11445240" cy="577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7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1328</Words>
  <Application>Microsoft Office PowerPoint</Application>
  <PresentationFormat>宽屏</PresentationFormat>
  <Paragraphs>156</Paragraphs>
  <Slides>23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Gungsuh</vt:lpstr>
      <vt:lpstr>黑体</vt:lpstr>
      <vt:lpstr>宋体</vt:lpstr>
      <vt:lpstr>Aharoni</vt:lpstr>
      <vt:lpstr>Arial</vt:lpstr>
      <vt:lpstr>Arial Black</vt:lpstr>
      <vt:lpstr>Calibri</vt:lpstr>
      <vt:lpstr>Calibri Light</vt:lpstr>
      <vt:lpstr>Wingdings</vt:lpstr>
      <vt:lpstr>Office 主题</vt:lpstr>
      <vt:lpstr>Tendermint 在具有拜占庭错误的分布式网络中保证交易的顺序一致</vt:lpstr>
      <vt:lpstr>主要内容</vt:lpstr>
      <vt:lpstr>Tendermint 组成</vt:lpstr>
      <vt:lpstr>术语</vt:lpstr>
      <vt:lpstr>Consensus Engine</vt:lpstr>
      <vt:lpstr>PowerPoint 演示文稿</vt:lpstr>
      <vt:lpstr>锁机制</vt:lpstr>
      <vt:lpstr>PowerPoint 演示文稿</vt:lpstr>
      <vt:lpstr>PowerPoint 演示文稿</vt:lpstr>
      <vt:lpstr>PowerPoint 演示文稿</vt:lpstr>
      <vt:lpstr>PowerPoint 演示文稿</vt:lpstr>
      <vt:lpstr>Application Blockchain Interface(ABCI)</vt:lpstr>
      <vt:lpstr>PowerPoint 演示文稿</vt:lpstr>
      <vt:lpstr>区块结构</vt:lpstr>
      <vt:lpstr>LastCommits</vt:lpstr>
      <vt:lpstr>优点</vt:lpstr>
      <vt:lpstr>验证者集合动态改变</vt:lpstr>
      <vt:lpstr>Problems----validator轮换机制</vt:lpstr>
      <vt:lpstr>Tendermint形式化描述</vt:lpstr>
      <vt:lpstr>PowerPoint 演示文稿</vt:lpstr>
      <vt:lpstr>PowerPoint 演示文稿</vt:lpstr>
      <vt:lpstr>附录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sym</cp:lastModifiedBy>
  <cp:revision>61</cp:revision>
  <dcterms:created xsi:type="dcterms:W3CDTF">2017-09-04T14:59:07Z</dcterms:created>
  <dcterms:modified xsi:type="dcterms:W3CDTF">2018-01-30T15:29:48Z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2052-10.1.0.6747</vt:lpwstr>
  </property>
</Properties>
</file>