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3" r:id="rId5"/>
    <p:sldId id="264" r:id="rId6"/>
    <p:sldId id="259" r:id="rId7"/>
    <p:sldId id="261" r:id="rId8"/>
    <p:sldId id="268" r:id="rId9"/>
    <p:sldId id="265" r:id="rId10"/>
    <p:sldId id="266" r:id="rId11"/>
    <p:sldId id="267" r:id="rId12"/>
    <p:sldId id="271" r:id="rId13"/>
    <p:sldId id="270" r:id="rId14"/>
    <p:sldId id="283" r:id="rId15"/>
    <p:sldId id="284" r:id="rId16"/>
    <p:sldId id="274" r:id="rId17"/>
    <p:sldId id="285" r:id="rId18"/>
    <p:sldId id="273" r:id="rId19"/>
    <p:sldId id="272" r:id="rId20"/>
    <p:sldId id="280" r:id="rId21"/>
    <p:sldId id="277" r:id="rId22"/>
    <p:sldId id="278" r:id="rId23"/>
    <p:sldId id="279" r:id="rId24"/>
    <p:sldId id="281" r:id="rId25"/>
    <p:sldId id="282" r:id="rId26"/>
    <p:sldId id="269" r:id="rId27"/>
    <p:sldId id="286" r:id="rId28"/>
    <p:sldId id="287" r:id="rId29"/>
    <p:sldId id="260" r:id="rId30"/>
    <p:sldId id="262" r:id="rId31"/>
    <p:sldId id="275" r:id="rId32"/>
    <p:sldId id="27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410" autoAdjust="0"/>
  </p:normalViewPr>
  <p:slideViewPr>
    <p:cSldViewPr snapToGrid="0">
      <p:cViewPr>
        <p:scale>
          <a:sx n="46" d="100"/>
          <a:sy n="46" d="100"/>
        </p:scale>
        <p:origin x="15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FA6B0-4678-4D0D-9359-54D13006F0EA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C9E72-1C5B-40EF-A705-0FCA4EC2B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1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概述：大致讲</a:t>
            </a:r>
            <a:r>
              <a:rPr lang="en-US" altLang="zh-CN" dirty="0" err="1" smtClean="0"/>
              <a:t>Algorand</a:t>
            </a:r>
            <a:r>
              <a:rPr lang="zh-CN" altLang="en-US" dirty="0" smtClean="0"/>
              <a:t>主要解决了什么问题、有什么特点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3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每一步的时间都是可估计的，</a:t>
            </a:r>
            <a:r>
              <a:rPr lang="en-US" altLang="zh-CN" dirty="0" smtClean="0"/>
              <a:t>tight</a:t>
            </a:r>
            <a:r>
              <a:rPr lang="en-US" altLang="zh-CN" baseline="0" dirty="0" smtClean="0"/>
              <a:t> schedule</a:t>
            </a:r>
            <a:r>
              <a:rPr lang="zh-CN" altLang="en-US" baseline="0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画图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620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84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17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90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user I</a:t>
                </a:r>
                <a:r>
                  <a:rPr lang="en-US" altLang="zh-C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轮时保证金数额，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r-100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轮的所有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user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轮时的保证金总额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𝑎_𝑖^((𝑟))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user I</a:t>
                </a:r>
                <a:r>
                  <a:rPr lang="en-US" altLang="zh-C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轮时保证金数额，</a:t>
                </a:r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𝐴^𝑟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r-100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轮的所有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user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轮时的保证金总额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3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实验实现：  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台机器，遍及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个国家，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最高</a:t>
            </a:r>
            <a:r>
              <a:rPr lang="en-US" altLang="zh-CN" dirty="0" smtClean="0"/>
              <a:t>50000</a:t>
            </a:r>
            <a:r>
              <a:rPr lang="zh-CN" altLang="en-US" dirty="0" smtClean="0"/>
              <a:t>，可以在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分钟之内确认交易，</a:t>
            </a:r>
            <a:r>
              <a:rPr lang="en-US" altLang="zh-CN" dirty="0" smtClean="0"/>
              <a:t>TPS</a:t>
            </a:r>
            <a:r>
              <a:rPr lang="zh-CN" altLang="en-US" dirty="0" smtClean="0"/>
              <a:t>最高为比特币的</a:t>
            </a:r>
            <a:r>
              <a:rPr lang="en-US" altLang="zh-CN" dirty="0" smtClean="0"/>
              <a:t>125</a:t>
            </a:r>
            <a:r>
              <a:rPr lang="zh-CN" altLang="en-US" dirty="0" smtClean="0"/>
              <a:t>倍（区块大小为</a:t>
            </a:r>
            <a:r>
              <a:rPr lang="en-US" altLang="zh-CN" dirty="0" smtClean="0"/>
              <a:t>10MB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TPS 375~500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21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继续扩展下去的瓶颈：</a:t>
            </a:r>
            <a:endParaRPr lang="en-US" altLang="zh-CN" dirty="0" smtClean="0"/>
          </a:p>
          <a:p>
            <a:r>
              <a:rPr lang="en-US" altLang="zh-CN" dirty="0" smtClean="0"/>
              <a:t>1.CPU</a:t>
            </a:r>
            <a:r>
              <a:rPr lang="zh-CN" altLang="en-US" dirty="0" smtClean="0"/>
              <a:t>时间  ：主要耗费在验签和</a:t>
            </a:r>
            <a:r>
              <a:rPr lang="en-US" altLang="zh-CN" dirty="0" smtClean="0"/>
              <a:t>VRF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（验证者集合的挑选）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带宽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75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带宽</a:t>
            </a:r>
            <a:r>
              <a:rPr lang="zh-CN" altLang="en-US" baseline="0" dirty="0" smtClean="0"/>
              <a:t> ： </a:t>
            </a:r>
            <a:r>
              <a:rPr lang="en-US" altLang="zh-CN" baseline="0" dirty="0" smtClean="0"/>
              <a:t>20Mbps</a:t>
            </a:r>
          </a:p>
          <a:p>
            <a:r>
              <a:rPr lang="zh-CN" altLang="en-US" baseline="0" dirty="0" smtClean="0"/>
              <a:t>内存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82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8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根据比特币的一系列问题：高计算量、浪费资源、计算力过分集中，觉得</a:t>
            </a:r>
            <a:r>
              <a:rPr lang="en-US" altLang="zh-CN" dirty="0" err="1" smtClean="0"/>
              <a:t>Algorand</a:t>
            </a:r>
            <a:r>
              <a:rPr lang="zh-CN" altLang="en-US" dirty="0" smtClean="0"/>
              <a:t>十分重要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保证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不被操纵、无法预测，且在合适时机</a:t>
            </a:r>
            <a:r>
              <a:rPr lang="en-US" altLang="zh-CN" dirty="0" smtClean="0"/>
              <a:t>universally clear</a:t>
            </a:r>
            <a:r>
              <a:rPr lang="zh-CN" altLang="en-US" dirty="0" smtClean="0"/>
              <a:t>，是一种</a:t>
            </a:r>
            <a:r>
              <a:rPr lang="en-US" altLang="zh-CN" dirty="0" smtClean="0"/>
              <a:t>PoS</a:t>
            </a:r>
            <a:r>
              <a:rPr lang="zh-CN" altLang="en-US" dirty="0" smtClean="0"/>
              <a:t>的实现，资金越多的用户，拥有更高的投票权重。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3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避免女巫攻击：</a:t>
            </a:r>
            <a:r>
              <a:rPr lang="en-US" altLang="zh-CN" dirty="0" smtClean="0"/>
              <a:t>Adversary</a:t>
            </a:r>
            <a:r>
              <a:rPr lang="zh-CN" altLang="en-US" dirty="0" smtClean="0"/>
              <a:t>制造伪用户去影响</a:t>
            </a:r>
            <a:r>
              <a:rPr lang="en-US" altLang="zh-CN" dirty="0" smtClean="0"/>
              <a:t>Byzantine </a:t>
            </a:r>
            <a:r>
              <a:rPr lang="en-US" altLang="zh-CN" dirty="0" err="1" smtClean="0"/>
              <a:t>aggrement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protocal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Weighted users</a:t>
            </a:r>
            <a:r>
              <a:rPr lang="zh-CN" altLang="en-US" dirty="0" smtClean="0"/>
              <a:t>：用户权重和其掌握的资金相关，超过</a:t>
            </a:r>
            <a:r>
              <a:rPr lang="en-US" altLang="zh-CN" dirty="0" smtClean="0"/>
              <a:t>2/3</a:t>
            </a:r>
            <a:r>
              <a:rPr lang="zh-CN" altLang="en-US" dirty="0" smtClean="0"/>
              <a:t>的资金被诚实用户掌握</a:t>
            </a:r>
            <a:endParaRPr lang="en-US" altLang="zh-CN" dirty="0" smtClean="0"/>
          </a:p>
          <a:p>
            <a:r>
              <a:rPr lang="en-US" altLang="zh-CN" dirty="0" smtClean="0"/>
              <a:t>BA</a:t>
            </a:r>
            <a:r>
              <a:rPr lang="zh-CN" altLang="en-US" dirty="0" smtClean="0"/>
              <a:t>协议可扩展至上百万用户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Consensus by committee:</a:t>
            </a:r>
            <a:r>
              <a:rPr lang="zh-CN" altLang="en-US" dirty="0" smtClean="0"/>
              <a:t>从全部用户中随机挑选一小部分作为代表，进行共识，挑选验证者集合时要考虑权重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为避免对验证者集合的特定攻击，要保证选择是非交互式、隐秘进行的，但是选取结果可以被认可、验证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共识的每一个步骤都采用不同的验证者</a:t>
            </a:r>
          </a:p>
          <a:p>
            <a:r>
              <a:rPr lang="en-US" altLang="zh-CN" dirty="0" err="1" smtClean="0"/>
              <a:t>Algorand</a:t>
            </a:r>
            <a:r>
              <a:rPr lang="zh-CN" altLang="en-US" dirty="0" smtClean="0"/>
              <a:t>要能抵御</a:t>
            </a:r>
            <a:r>
              <a:rPr lang="en-US" altLang="zh-CN" dirty="0" err="1" smtClean="0"/>
              <a:t>DoS</a:t>
            </a:r>
            <a:r>
              <a:rPr lang="zh-CN" altLang="en-US" dirty="0" smtClean="0"/>
              <a:t>攻击，即使</a:t>
            </a:r>
            <a:r>
              <a:rPr lang="en-US" altLang="zh-CN" dirty="0" smtClean="0"/>
              <a:t>Adversary</a:t>
            </a:r>
            <a:r>
              <a:rPr lang="zh-CN" altLang="en-US" dirty="0" smtClean="0"/>
              <a:t>断开某些用户的连接协议也可继续运行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24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synchrony : in every period of length b (think of b as a day or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aweek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there must be a strongly synchronous period of length s &lt; b (an s of a few hours suffices).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5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例子：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取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k=100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，概率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0.7  :  </a:t>
                </a:r>
                <a:r>
                  <a:rPr lang="zh-CN" alt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选择第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r-100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轮时的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all user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集合，所有用户都用自己的签名签</a:t>
                </a:r>
                <a14:m>
                  <m:oMath xmlns:m="http://schemas.openxmlformats.org/officeDocument/2006/math"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p>
                      <m:sSupPr>
                        <m:ctrlP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p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，然后对签名结果进行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hash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，如节点 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hash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结果为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23456...(256bit)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，则 </a:t>
                </a:r>
                <a14:m>
                  <m:oMath xmlns:m="http://schemas.openxmlformats.org/officeDocument/2006/math"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0.23456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≤0.7    (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𝑝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节点被选择成为验证者、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定理</a:t>
                </a:r>
                <a:r>
                  <a:rPr lang="en-US" altLang="zh-CN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8.1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对所有的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k,p,r,s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和用户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1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u="none" strike="noStrike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b="0" i="1" u="none" strike="noStrike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𝑃𝐾</m:t>
                        </m:r>
                      </m:e>
                      <m:sup>
                        <m:r>
                          <a:rPr lang="en-US" altLang="zh-CN" sz="1200" b="0" i="1" u="none" strike="noStrike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lang="en-US" altLang="zh-CN" sz="1200" b="0" i="1" u="none" strike="noStrike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lang="en-US" altLang="zh-CN" sz="1200" b="0" i="1" u="none" strike="noStrike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的用户有 </a:t>
                </a:r>
                <a14:m>
                  <m:oMath xmlns:m="http://schemas.openxmlformats.org/officeDocument/2006/math"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比例成为验证者（如</a:t>
                </a:r>
                <a14:m>
                  <m:oMath xmlns:m="http://schemas.openxmlformats.org/officeDocument/2006/math"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=0.3</m:t>
                    </m:r>
                  </m:oMath>
                </a14:m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，则有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30%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200" b="0" i="0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</m:oMath>
                </a14:m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轮时的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user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成为第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轮的验证者）</a:t>
                </a:r>
              </a:p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用户 </a:t>
                </a:r>
                <a14:m>
                  <m:oMath xmlns:m="http://schemas.openxmlformats.org/officeDocument/2006/math"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可以清楚的知道，他是否属于验证者集合</a:t>
                </a:r>
              </a:p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3.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每一个 </a:t>
                </a:r>
                <a14:m>
                  <m:oMath xmlns:m="http://schemas.openxmlformats.org/officeDocument/2006/math"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zh-CN" altLang="en-US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p>
                    </m:sSubSup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来说是独立、随机且易于计算的，没有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的私钥，没法伪造出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的结果。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例子：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取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k=100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，概率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0.7  :  </a:t>
                </a:r>
                <a:r>
                  <a:rPr lang="zh-CN" altLang="en-US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选择第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r-100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轮时的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all user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集合，所有用户都用自己的签名签</a:t>
                </a:r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(𝑟,𝑠,𝑄^(𝑟−1))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，然后对签名结果进行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hash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，如节点 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hash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结果为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23456...(256bit)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，则 </a:t>
                </a:r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0.23456</a:t>
                </a:r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≤0.7    (𝑝)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节点被选择成为验证者、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定理</a:t>
                </a:r>
                <a:r>
                  <a:rPr lang="en-US" altLang="zh-CN" sz="1200" b="1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8.1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对所有的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k,p,r,s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和用户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1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1. </a:t>
                </a:r>
                <a:r>
                  <a:rPr lang="en-US" altLang="zh-CN" sz="1200" b="0" i="0" u="none" strike="noStrike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〖𝑃𝐾〗^(𝑟−𝑘)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的用户有 </a:t>
                </a:r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𝑝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比例成为验证者（如</a:t>
                </a:r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𝑝=0.3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，则有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30%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𝑟−𝑘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轮时的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user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成为第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轮的验证者）</a:t>
                </a:r>
              </a:p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用户 </a:t>
                </a:r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可以清楚的知道，他是否属于验证者集合</a:t>
                </a:r>
              </a:p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3.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每一个 </a:t>
                </a:r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𝐻(</a:t>
                </a:r>
                <a:r>
                  <a:rPr lang="zh-CN" altLang="en-US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𝜎</a:t>
                </a:r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_𝑖^(𝑟,𝑠))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 </a:t>
                </a:r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来说是独立、随机且易于计算的，没有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的私钥，没法伪造出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的结果。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8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Algorand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不保证每一轮有唯一的一个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，也不保证当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唯一时，他能意识到自己是唯一的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。只保证用户可以秘密的知道自己是潜在的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 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当潜在的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的集合不为空时，隐含的存在一个唯一的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7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86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9E72-1C5B-40EF-A705-0FCA4EC2B4D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8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75E1-78A7-4320-9BA4-1EDC420C56F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4A5-A9C6-4E36-A2D9-9C2CC80EA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6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75E1-78A7-4320-9BA4-1EDC420C56F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4A5-A9C6-4E36-A2D9-9C2CC80EA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75E1-78A7-4320-9BA4-1EDC420C56F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4A5-A9C6-4E36-A2D9-9C2CC80EA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1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75E1-78A7-4320-9BA4-1EDC420C56F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4A5-A9C6-4E36-A2D9-9C2CC80EA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1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75E1-78A7-4320-9BA4-1EDC420C56F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4A5-A9C6-4E36-A2D9-9C2CC80EA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75E1-78A7-4320-9BA4-1EDC420C56F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4A5-A9C6-4E36-A2D9-9C2CC80EA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9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75E1-78A7-4320-9BA4-1EDC420C56F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4A5-A9C6-4E36-A2D9-9C2CC80EA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6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75E1-78A7-4320-9BA4-1EDC420C56F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4A5-A9C6-4E36-A2D9-9C2CC80EA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4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75E1-78A7-4320-9BA4-1EDC420C56F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4A5-A9C6-4E36-A2D9-9C2CC80EA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75E1-78A7-4320-9BA4-1EDC420C56F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4A5-A9C6-4E36-A2D9-9C2CC80EA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1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75E1-78A7-4320-9BA4-1EDC420C56F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4A5-A9C6-4E36-A2D9-9C2CC80EA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75E1-78A7-4320-9BA4-1EDC420C56F3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B4A5-A9C6-4E36-A2D9-9C2CC80EA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2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6695" y="2962555"/>
            <a:ext cx="10250905" cy="2387600"/>
          </a:xfrm>
        </p:spPr>
        <p:txBody>
          <a:bodyPr>
            <a:normAutofit fontScale="90000"/>
          </a:bodyPr>
          <a:lstStyle/>
          <a:p>
            <a:r>
              <a:rPr lang="en-US" altLang="zh-CN" sz="7300" dirty="0" err="1" smtClean="0">
                <a:latin typeface="Arial Black" panose="020B0A04020102020204" pitchFamily="34" charset="0"/>
              </a:rPr>
              <a:t>Algorand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4400" dirty="0" smtClean="0"/>
              <a:t>Use </a:t>
            </a:r>
            <a:r>
              <a:rPr lang="en-US" altLang="zh-CN" sz="4400" b="1" dirty="0">
                <a:solidFill>
                  <a:srgbClr val="FF0000"/>
                </a:solidFill>
              </a:rPr>
              <a:t>Algo</a:t>
            </a:r>
            <a:r>
              <a:rPr lang="en-US" altLang="zh-CN" sz="4400" dirty="0"/>
              <a:t>rithmic </a:t>
            </a:r>
            <a:r>
              <a:rPr lang="en-US" altLang="zh-CN" sz="4400" b="1" dirty="0">
                <a:solidFill>
                  <a:srgbClr val="FF0000"/>
                </a:solidFill>
              </a:rPr>
              <a:t>rand</a:t>
            </a:r>
            <a:r>
              <a:rPr lang="en-US" altLang="zh-CN" sz="4400" dirty="0"/>
              <a:t>omness to select verifiers.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71348" y="5539122"/>
            <a:ext cx="4435642" cy="1102309"/>
          </a:xfrm>
        </p:spPr>
        <p:txBody>
          <a:bodyPr/>
          <a:lstStyle/>
          <a:p>
            <a:r>
              <a:rPr lang="zh-CN" altLang="en-US" dirty="0"/>
              <a:t>苏玉</a:t>
            </a:r>
            <a:r>
              <a:rPr lang="zh-CN" altLang="en-US" dirty="0" smtClean="0"/>
              <a:t>萌</a:t>
            </a:r>
            <a:endParaRPr lang="en-US" altLang="zh-CN" dirty="0" smtClean="0"/>
          </a:p>
          <a:p>
            <a:r>
              <a:rPr lang="en-US" altLang="zh-CN" dirty="0" smtClean="0"/>
              <a:t>2018.3.8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2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Leader Selection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用户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𝑆𝐼𝐺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dirty="0" smtClean="0"/>
                  <a:t> ，则用户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是第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轮的</m:t>
                    </m:r>
                  </m:oMath>
                </a14:m>
                <a:r>
                  <a:rPr lang="zh-CN" altLang="en-US" b="0" dirty="0" smtClean="0"/>
                  <a:t>一个潜在</a:t>
                </a:r>
                <a:r>
                  <a:rPr lang="en-US" altLang="zh-CN" b="0" dirty="0" smtClean="0"/>
                  <a:t>leader</a:t>
                </a:r>
              </a:p>
              <a:p>
                <a:pPr lvl="1"/>
                <a:r>
                  <a:rPr lang="zh-CN" altLang="en-US" dirty="0" smtClean="0"/>
                  <a:t>并且，如果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𝑆𝐼𝐺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,1,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𝑆𝐼𝐺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.H</a:t>
                </a:r>
                <a:r>
                  <a:rPr lang="zh-CN" altLang="en-US" dirty="0" smtClean="0"/>
                  <a:t>是所有潜在</a:t>
                </a:r>
                <a:r>
                  <a:rPr lang="en-US" altLang="zh-CN" dirty="0" smtClean="0"/>
                  <a:t>leader</a:t>
                </a:r>
                <a:r>
                  <a:rPr lang="zh-CN" altLang="en-US" dirty="0" smtClean="0"/>
                  <a:t>里最小的，则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是第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轮</m:t>
                    </m:r>
                  </m:oMath>
                </a14:m>
                <a:r>
                  <a:rPr lang="zh-CN" altLang="en-US" dirty="0" smtClean="0"/>
                  <a:t>真正的</a:t>
                </a:r>
                <a:r>
                  <a:rPr lang="en-US" altLang="zh-CN" dirty="0" smtClean="0"/>
                  <a:t>leader</a:t>
                </a:r>
              </a:p>
              <a:p>
                <a:pPr lvl="1"/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-----------------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b="1" dirty="0" smtClean="0"/>
                  <a:t>如果没有</a:t>
                </a:r>
                <a:r>
                  <a:rPr lang="en-US" altLang="zh-CN" b="1" dirty="0" smtClean="0"/>
                  <a:t>potential leader</a:t>
                </a:r>
                <a:r>
                  <a:rPr lang="zh-CN" altLang="en-US" b="1" dirty="0" smtClean="0"/>
                  <a:t>，则第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轮</m:t>
                    </m:r>
                  </m:oMath>
                </a14:m>
                <a:r>
                  <a:rPr lang="zh-CN" altLang="en-US" b="1" dirty="0" smtClean="0"/>
                  <a:t>是没有</a:t>
                </a:r>
                <a:r>
                  <a:rPr lang="en-US" altLang="zh-CN" b="1" dirty="0" smtClean="0"/>
                  <a:t>leader</a:t>
                </a:r>
                <a:r>
                  <a:rPr lang="zh-CN" altLang="en-US" b="1" dirty="0" smtClean="0"/>
                  <a:t>的。否则，真正的</a:t>
                </a:r>
                <a:r>
                  <a:rPr lang="en-US" altLang="zh-CN" b="1" dirty="0" smtClean="0"/>
                  <a:t>leader</a:t>
                </a:r>
                <a:r>
                  <a:rPr lang="zh-CN" altLang="en-US" b="1" dirty="0" smtClean="0"/>
                  <a:t>是唯一的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764686" y="336470"/>
            <a:ext cx="24273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VRF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725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Seed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 smtClean="0"/>
                  <a:t>20</a:t>
                </a:r>
                <a:r>
                  <a:rPr lang="zh-CN" altLang="en-US" b="1" dirty="0" smtClean="0"/>
                  <a:t>字节</a:t>
                </a:r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是随机且独立的被第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轮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(true) leader</a:t>
                </a:r>
                <a:r>
                  <a:rPr lang="zh-CN" altLang="en-US" dirty="0" smtClean="0"/>
                  <a:t>选出来的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Leader</a:t>
                </a:r>
                <a:r>
                  <a:rPr lang="zh-CN" altLang="en-US" dirty="0" smtClean="0"/>
                  <a:t>存在，及时广播了自己的</a:t>
                </a:r>
                <a:r>
                  <a:rPr lang="en-US" altLang="zh-CN" dirty="0" smtClean="0"/>
                  <a:t>credential</a:t>
                </a:r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𝑆𝐼𝐺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时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𝑆𝐼𝐺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sz="3600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若没有</a:t>
                </a:r>
                <a:r>
                  <a:rPr lang="en-US" altLang="zh-CN" dirty="0" smtClean="0"/>
                  <a:t>leader</a:t>
                </a:r>
                <a:r>
                  <a:rPr lang="zh-CN" altLang="en-US" dirty="0" smtClean="0"/>
                  <a:t>或没有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𝑆𝐼𝐺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时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457200" lvl="1" indent="0"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400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zh-CN" sz="4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40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400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400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sz="4000" dirty="0"/>
              </a:p>
              <a:p>
                <a:pPr marL="457200" lvl="1" indent="0"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:endParaRPr lang="en-US" altLang="zh-CN" sz="4000" dirty="0"/>
              </a:p>
              <a:p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 smtClean="0"/>
              </a:p>
              <a:p>
                <a:pPr marL="914400" lvl="2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764686" y="336470"/>
            <a:ext cx="24273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VRF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1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err="1" smtClean="0"/>
              <a:t>n,t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Graded-Consensus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协议执行者有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player</a:t>
                </a:r>
                <a:r>
                  <a:rPr lang="zh-CN" altLang="en-US" dirty="0" smtClean="0"/>
                  <a:t>，其中至多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个是恶意的，每一个诚实的</a:t>
                </a:r>
                <a:r>
                  <a:rPr lang="en-US" altLang="zh-CN" dirty="0" smtClean="0"/>
                  <a:t>player 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最终的输出是一个</a:t>
                </a:r>
                <a:r>
                  <a:rPr lang="en-US" altLang="zh-CN" dirty="0" smtClean="0"/>
                  <a:t>value-grade </a:t>
                </a:r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{0,1,2}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采用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阶段</a:t>
                </a:r>
                <a:r>
                  <a:rPr lang="en-US" altLang="zh-CN" dirty="0" smtClean="0"/>
                  <a:t>GC</a:t>
                </a:r>
                <a:r>
                  <a:rPr lang="zh-CN" altLang="en-US" dirty="0" smtClean="0"/>
                  <a:t>协议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98" y="3570946"/>
            <a:ext cx="7400674" cy="3096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83" y="3115261"/>
            <a:ext cx="5702217" cy="9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" y="1540041"/>
            <a:ext cx="12144273" cy="4780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147" y="21447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Binary Byzantine Agreement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516" y="2390488"/>
            <a:ext cx="12290484" cy="251839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008683" y="110342"/>
            <a:ext cx="2765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BBA</a:t>
            </a:r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协议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985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BBA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3" y="1529861"/>
            <a:ext cx="12027877" cy="33234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462" y="5169877"/>
            <a:ext cx="107383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如果</a:t>
            </a:r>
            <a:r>
              <a:rPr lang="en-US" altLang="zh-CN" sz="2800" dirty="0"/>
              <a:t>player</a:t>
            </a:r>
            <a:r>
              <a:rPr lang="zh-CN" altLang="en-US" sz="2800" dirty="0"/>
              <a:t>以同一个值开始，则最终他们会</a:t>
            </a:r>
            <a:r>
              <a:rPr lang="en-US" altLang="zh-CN" sz="2800" dirty="0"/>
              <a:t>agree on that value </a:t>
            </a:r>
            <a:endParaRPr lang="en-US" altLang="zh-CN" sz="2800" dirty="0"/>
          </a:p>
          <a:p>
            <a:r>
              <a:rPr lang="en-US" altLang="zh-CN" sz="2800" dirty="0" smtClean="0"/>
              <a:t>2</a:t>
            </a:r>
            <a:r>
              <a:rPr lang="en-US" altLang="zh-CN" sz="2800" dirty="0"/>
              <a:t>.</a:t>
            </a:r>
            <a:r>
              <a:rPr lang="zh-CN" altLang="en-US" sz="2800" dirty="0"/>
              <a:t>如果</a:t>
            </a:r>
            <a:r>
              <a:rPr lang="en-US" altLang="zh-CN" sz="2800" dirty="0"/>
              <a:t>players</a:t>
            </a:r>
            <a:r>
              <a:rPr lang="zh-CN" altLang="en-US" sz="2800" dirty="0"/>
              <a:t>以不同的值开始，所有诚实的</a:t>
            </a:r>
            <a:r>
              <a:rPr lang="en-US" altLang="zh-CN" sz="2800" dirty="0"/>
              <a:t>players</a:t>
            </a:r>
            <a:r>
              <a:rPr lang="zh-CN" altLang="en-US" sz="2800" dirty="0"/>
              <a:t>会</a:t>
            </a:r>
            <a:r>
              <a:rPr lang="en-US" altLang="zh-CN" sz="2800" dirty="0"/>
              <a:t>agree on one </a:t>
            </a:r>
            <a:r>
              <a:rPr lang="en-US" altLang="zh-CN" sz="2800" dirty="0" smtClean="0"/>
              <a:t>value</a:t>
            </a:r>
          </a:p>
          <a:p>
            <a:r>
              <a:rPr lang="zh-CN" altLang="en-US" dirty="0" smtClean="0"/>
              <a:t>证明见下页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008683" y="110342"/>
            <a:ext cx="2765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BBA</a:t>
            </a:r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协议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23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3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BBA</a:t>
            </a:r>
            <a:r>
              <a:rPr lang="zh-CN" altLang="en-US" dirty="0" smtClean="0"/>
              <a:t>一定可以</a:t>
            </a:r>
            <a:r>
              <a:rPr lang="en-US" altLang="zh-CN" dirty="0" smtClean="0"/>
              <a:t>agree on one value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smtClean="0">
                <a:solidFill>
                  <a:srgbClr val="FF0000"/>
                </a:solidFill>
              </a:rPr>
              <a:t>Proof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83057"/>
            <a:ext cx="12192000" cy="31124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9414" y="1515038"/>
            <a:ext cx="7081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种情况：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67" y="5295534"/>
            <a:ext cx="4331649" cy="609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426819" y="182532"/>
            <a:ext cx="2765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BBA</a:t>
            </a:r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协议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7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临时密钥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每一阶段都会用一对新的公私钥，</a:t>
            </a:r>
            <a:r>
              <a:rPr lang="zh-CN" altLang="en-US" b="1" dirty="0" smtClean="0">
                <a:solidFill>
                  <a:srgbClr val="FF0000"/>
                </a:solidFill>
              </a:rPr>
              <a:t>一阶段一密</a:t>
            </a:r>
            <a:r>
              <a:rPr lang="zh-CN" altLang="en-US" dirty="0" smtClean="0"/>
              <a:t>，使用完私钥签名、加密后需要将相应私钥销毁，发出的消息需要包含公钥和公钥的存在性证明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9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密钥管理和存在性证明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94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494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Round Structure</a:t>
            </a:r>
            <a:endParaRPr lang="zh-CN" altLang="en-US" dirty="0"/>
          </a:p>
        </p:txBody>
      </p:sp>
      <p:sp>
        <p:nvSpPr>
          <p:cNvPr id="5" name="AutoShape 2" descr="B_\epsilon"/>
          <p:cNvSpPr>
            <a:spLocks noChangeAspect="1" noChangeArrowheads="1"/>
          </p:cNvSpPr>
          <p:nvPr/>
        </p:nvSpPr>
        <p:spPr bwMode="auto">
          <a:xfrm>
            <a:off x="3571875" y="542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0056"/>
            <a:ext cx="9974179" cy="47910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6320" y="388806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共识</a:t>
            </a:r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流程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2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最快</a:t>
            </a:r>
            <a:r>
              <a:rPr lang="en-US" altLang="zh-CN" dirty="0" smtClean="0"/>
              <a:t>5(4</a:t>
            </a:r>
            <a:r>
              <a:rPr lang="zh-CN" altLang="en-US" dirty="0" smtClean="0"/>
              <a:t>个交互式步骤</a:t>
            </a:r>
            <a:r>
              <a:rPr lang="en-US" altLang="zh-CN" dirty="0" smtClean="0"/>
              <a:t>)</a:t>
            </a:r>
            <a:r>
              <a:rPr lang="zh-CN" altLang="en-US" dirty="0" smtClean="0"/>
              <a:t>步，如果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是恶意用户，需要</a:t>
            </a:r>
            <a:r>
              <a:rPr lang="en-US" altLang="zh-CN" dirty="0" smtClean="0"/>
              <a:t>13</a:t>
            </a:r>
            <a:r>
              <a:rPr lang="zh-CN" altLang="en-US" dirty="0" smtClean="0"/>
              <a:t>步即可达成共识 ，防止恶意用户，会设置最大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的限制</a:t>
            </a:r>
            <a:endParaRPr lang="en-US" altLang="zh-CN" dirty="0"/>
          </a:p>
          <a:p>
            <a:r>
              <a:rPr lang="zh-CN" altLang="en-US" dirty="0" smtClean="0"/>
              <a:t>共识结束时，结束状态是同一个有效区块或者空区块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30090" y="566241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共识</a:t>
            </a:r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流程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47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Assumption &amp;</a:t>
            </a:r>
            <a:r>
              <a:rPr lang="zh-CN" altLang="en-US" dirty="0" smtClean="0"/>
              <a:t>术语</a:t>
            </a:r>
            <a:endParaRPr lang="en-US" altLang="zh-CN" dirty="0" smtClean="0"/>
          </a:p>
          <a:p>
            <a:r>
              <a:rPr lang="en-US" altLang="zh-CN" dirty="0"/>
              <a:t>VRF</a:t>
            </a:r>
            <a:r>
              <a:rPr lang="zh-CN" altLang="en-US" dirty="0"/>
              <a:t>：</a:t>
            </a:r>
            <a:r>
              <a:rPr lang="en-US" altLang="zh-CN" dirty="0"/>
              <a:t>Verifier Selection &amp; Leader Selection &amp;Quantity</a:t>
            </a:r>
            <a:r>
              <a:rPr lang="zh-CN" altLang="en-US" dirty="0"/>
              <a:t>（</a:t>
            </a:r>
            <a:r>
              <a:rPr lang="en-US" altLang="zh-CN" dirty="0"/>
              <a:t>seed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smtClean="0"/>
              <a:t>BBA</a:t>
            </a:r>
            <a:r>
              <a:rPr lang="zh-CN" altLang="en-US" dirty="0" smtClean="0"/>
              <a:t>协议</a:t>
            </a:r>
            <a:r>
              <a:rPr lang="en-US" altLang="zh-CN" dirty="0"/>
              <a:t> </a:t>
            </a:r>
            <a:r>
              <a:rPr lang="en-US" altLang="zh-CN" dirty="0" smtClean="0"/>
              <a:t>&amp;  GC</a:t>
            </a:r>
            <a:r>
              <a:rPr lang="zh-CN" altLang="en-US" dirty="0" smtClean="0"/>
              <a:t>协议 （协议步骤、解决了什么问题）</a:t>
            </a:r>
            <a:endParaRPr lang="en-US" altLang="zh-CN" dirty="0" smtClean="0"/>
          </a:p>
          <a:p>
            <a:r>
              <a:rPr lang="en-US" altLang="zh-CN" dirty="0" smtClean="0"/>
              <a:t>Round Structure</a:t>
            </a:r>
          </a:p>
          <a:p>
            <a:r>
              <a:rPr lang="en-US" altLang="zh-CN" dirty="0" err="1" smtClean="0"/>
              <a:t>Algorand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HMM</a:t>
            </a:r>
            <a:r>
              <a:rPr lang="zh-CN" altLang="en-US" dirty="0" smtClean="0"/>
              <a:t>假设（</a:t>
            </a:r>
            <a:r>
              <a:rPr lang="en-US" altLang="zh-CN" dirty="0" smtClean="0"/>
              <a:t>POS</a:t>
            </a:r>
            <a:r>
              <a:rPr lang="zh-CN" altLang="en-US" dirty="0" smtClean="0"/>
              <a:t>相关）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3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43" y="267303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共识总流程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337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-433" t="770" r="29279" b="-770"/>
          <a:stretch/>
        </p:blipFill>
        <p:spPr>
          <a:xfrm>
            <a:off x="1477107" y="159935"/>
            <a:ext cx="8675077" cy="68546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9569" y="159935"/>
            <a:ext cx="904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</a:t>
            </a:r>
            <a:r>
              <a:rPr lang="en-US" altLang="zh-CN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6967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9760" r="16634"/>
          <a:stretch/>
        </p:blipFill>
        <p:spPr>
          <a:xfrm>
            <a:off x="2409092" y="1673"/>
            <a:ext cx="7754816" cy="68546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19472" t="-1282" r="16634" b="1282"/>
          <a:stretch/>
        </p:blipFill>
        <p:spPr>
          <a:xfrm>
            <a:off x="2373923" y="-86250"/>
            <a:ext cx="7789985" cy="68546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9569" y="159935"/>
            <a:ext cx="904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</a:t>
            </a:r>
            <a:r>
              <a:rPr lang="en-US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43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3" y="-323180"/>
            <a:ext cx="12192000" cy="68546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9569" y="159935"/>
            <a:ext cx="904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</a:t>
            </a:r>
            <a:r>
              <a:rPr lang="en-US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73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PoS—</a:t>
            </a:r>
            <a:r>
              <a:rPr lang="zh-CN" altLang="en-US" sz="3600" dirty="0" smtClean="0"/>
              <a:t>权重影响其被选为验证者的概率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 </a:t>
            </a:r>
            <a:r>
              <a:rPr lang="zh-CN" altLang="en-US" dirty="0" smtClean="0"/>
              <a:t>简单实现，每个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以公钥形式表示，与公钥绑定的保证金额最大为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，则每个用户按照下式进行</a:t>
            </a:r>
            <a:r>
              <a:rPr lang="en-US" altLang="zh-CN" dirty="0" smtClean="0"/>
              <a:t>verifier selection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复杂实现： 按照保证金数目，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可以在系统中拥有</a:t>
            </a:r>
            <a:r>
              <a:rPr lang="en-US" altLang="zh-CN" dirty="0" smtClean="0"/>
              <a:t>k+1</a:t>
            </a:r>
            <a:r>
              <a:rPr lang="zh-CN" altLang="en-US" dirty="0" smtClean="0"/>
              <a:t>个拷贝，保证前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个拷贝一直在验证者集合中，第</a:t>
            </a:r>
            <a:r>
              <a:rPr lang="en-US" altLang="zh-CN" dirty="0" smtClean="0"/>
              <a:t>k+1</a:t>
            </a:r>
            <a:r>
              <a:rPr lang="zh-CN" altLang="en-US" dirty="0" smtClean="0"/>
              <a:t>个拷贝以抛硬币的形式，决策其是否处于第</a:t>
            </a:r>
            <a:r>
              <a:rPr lang="en-US" altLang="zh-CN" dirty="0" smtClean="0"/>
              <a:t>r</a:t>
            </a:r>
            <a:r>
              <a:rPr lang="zh-CN" altLang="en-US" dirty="0" smtClean="0"/>
              <a:t>轮第</a:t>
            </a:r>
            <a:r>
              <a:rPr lang="en-US" altLang="zh-CN" dirty="0" smtClean="0"/>
              <a:t>s</a:t>
            </a:r>
            <a:r>
              <a:rPr lang="zh-CN" altLang="en-US" dirty="0" smtClean="0"/>
              <a:t>步的验证者集合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140" y="2942076"/>
            <a:ext cx="4122860" cy="9349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429" y="5687616"/>
            <a:ext cx="2991217" cy="9786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635" y="5678458"/>
            <a:ext cx="1609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预计第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轮第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步的验证者集合大小为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zh-CN" dirty="0" smtClean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=3.7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𝑚𝑖𝑙𝑙𝑖𝑜𝑛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根据公式，计算得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共有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份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copy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前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copy</a:t>
                </a:r>
                <a:r>
                  <a:rPr lang="zh-CN" altLang="en-US" dirty="0" smtClean="0"/>
                  <a:t>自动属于第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轮所有步骤的验证者集合，第四个类比扔不均匀的硬币，头像面朝上的概率为</a:t>
                </a:r>
                <a:r>
                  <a:rPr lang="en-US" altLang="zh-CN" dirty="0" smtClean="0"/>
                  <a:t>0.7 </a:t>
                </a:r>
                <a:r>
                  <a:rPr lang="zh-CN" altLang="en-US" dirty="0" smtClean="0"/>
                  <a:t>， 朝上时被选为验证者集合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717" y="5336931"/>
            <a:ext cx="6078565" cy="84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24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97311" y="2358189"/>
            <a:ext cx="375582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总结</a:t>
            </a:r>
            <a:endParaRPr lang="zh-CN" altLang="en-US" sz="8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5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实验室实现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3313"/>
            <a:ext cx="5721517" cy="38010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56764" y="997527"/>
            <a:ext cx="39970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1000</a:t>
            </a:r>
            <a:r>
              <a:rPr lang="zh-CN" altLang="en-US" sz="3200" dirty="0"/>
              <a:t>台机器</a:t>
            </a:r>
            <a:r>
              <a:rPr lang="zh-CN" altLang="en-US" sz="3200" dirty="0" smtClean="0"/>
              <a:t>，分布在</a:t>
            </a:r>
            <a:r>
              <a:rPr lang="en-US" altLang="zh-CN" sz="3200" dirty="0" smtClean="0"/>
              <a:t>20</a:t>
            </a:r>
            <a:r>
              <a:rPr lang="zh-CN" altLang="en-US" sz="3200" dirty="0"/>
              <a:t>个国家，</a:t>
            </a:r>
            <a:r>
              <a:rPr lang="en-US" altLang="zh-CN" sz="3200" dirty="0"/>
              <a:t>user</a:t>
            </a:r>
            <a:r>
              <a:rPr lang="zh-CN" altLang="en-US" sz="3200" dirty="0" smtClean="0"/>
              <a:t>最多</a:t>
            </a:r>
            <a:r>
              <a:rPr lang="en-US" altLang="zh-CN" sz="3200" dirty="0" smtClean="0"/>
              <a:t>50000</a:t>
            </a:r>
            <a:r>
              <a:rPr lang="zh-CN" altLang="en-US" sz="3200" dirty="0"/>
              <a:t>，可以在</a:t>
            </a:r>
            <a:r>
              <a:rPr lang="en-US" altLang="zh-CN" sz="3200" dirty="0"/>
              <a:t>1</a:t>
            </a:r>
            <a:r>
              <a:rPr lang="zh-CN" altLang="en-US" sz="3200" dirty="0"/>
              <a:t>分钟之内确认交易，</a:t>
            </a:r>
            <a:r>
              <a:rPr lang="en-US" altLang="zh-CN" sz="3200" dirty="0"/>
              <a:t>TPS</a:t>
            </a:r>
            <a:r>
              <a:rPr lang="zh-CN" altLang="en-US" sz="3200" dirty="0"/>
              <a:t>最高为比特币的</a:t>
            </a:r>
            <a:r>
              <a:rPr lang="en-US" altLang="zh-CN" sz="3200" b="1" dirty="0">
                <a:solidFill>
                  <a:srgbClr val="FF0000"/>
                </a:solidFill>
              </a:rPr>
              <a:t>125</a:t>
            </a:r>
            <a:r>
              <a:rPr lang="zh-CN" altLang="en-US" sz="3200" b="1" dirty="0">
                <a:solidFill>
                  <a:srgbClr val="FF0000"/>
                </a:solidFill>
              </a:rPr>
              <a:t>倍</a:t>
            </a:r>
            <a:r>
              <a:rPr lang="zh-CN" altLang="en-US" sz="3200" dirty="0"/>
              <a:t>（区块大小为</a:t>
            </a:r>
            <a:r>
              <a:rPr lang="en-US" altLang="zh-CN" sz="3200" dirty="0"/>
              <a:t>10MB</a:t>
            </a:r>
            <a:r>
              <a:rPr lang="zh-CN" altLang="en-US" sz="3200" dirty="0"/>
              <a:t>）（</a:t>
            </a:r>
            <a:r>
              <a:rPr lang="en-US" altLang="zh-CN" sz="3200" dirty="0"/>
              <a:t>TPS 375~500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244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53" y="-92424"/>
            <a:ext cx="5284908" cy="35786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24" y="3465482"/>
            <a:ext cx="4762366" cy="3413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404" y="0"/>
            <a:ext cx="5390717" cy="35788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822" y="3578862"/>
            <a:ext cx="4105456" cy="30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Algorand</a:t>
            </a:r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几乎不可能分叉</a:t>
            </a:r>
            <a:endParaRPr lang="en-US" altLang="zh-CN" dirty="0" smtClean="0"/>
          </a:p>
          <a:p>
            <a:r>
              <a:rPr lang="zh-CN" altLang="en-US" dirty="0"/>
              <a:t>计算</a:t>
            </a:r>
            <a:r>
              <a:rPr lang="zh-CN" altLang="en-US" dirty="0" smtClean="0"/>
              <a:t>量需求小</a:t>
            </a:r>
            <a:endParaRPr lang="en-US" altLang="zh-CN" dirty="0" smtClean="0"/>
          </a:p>
          <a:p>
            <a:r>
              <a:rPr lang="zh-CN" altLang="en-US" dirty="0" smtClean="0"/>
              <a:t>区块产生延迟和区块传播延迟都是秒级</a:t>
            </a:r>
            <a:endParaRPr lang="en-US" altLang="zh-CN" dirty="0" smtClean="0"/>
          </a:p>
          <a:p>
            <a:r>
              <a:rPr lang="zh-CN" altLang="en-US" dirty="0" smtClean="0"/>
              <a:t>扩展性佳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96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60242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Algorand</a:t>
                </a:r>
                <a:r>
                  <a:rPr lang="zh-CN" altLang="en-US" dirty="0" smtClean="0"/>
                  <a:t>可以高效实现公共账本，需要少量计算，分叉可能性十分低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是一种</a:t>
                </a:r>
                <a:r>
                  <a:rPr lang="en-US" altLang="zh-CN" dirty="0" smtClean="0"/>
                  <a:t>PoS</a:t>
                </a:r>
                <a:r>
                  <a:rPr lang="zh-CN" altLang="en-US" dirty="0" smtClean="0"/>
                  <a:t>的实现，资金越多的用户，拥有更高的投票权重。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一个</a:t>
                </a:r>
                <a:r>
                  <a:rPr lang="en-US" altLang="zh-CN" dirty="0" smtClean="0"/>
                  <a:t>round</a:t>
                </a:r>
                <a:r>
                  <a:rPr lang="zh-CN" altLang="en-US" dirty="0" smtClean="0"/>
                  <a:t>流程：一小部分人通过计算知道自己是</a:t>
                </a:r>
                <a:r>
                  <a:rPr lang="en-US" altLang="zh-CN" dirty="0" smtClean="0"/>
                  <a:t>potential leader</a:t>
                </a:r>
                <a:r>
                  <a:rPr lang="zh-CN" altLang="en-US" dirty="0" smtClean="0"/>
                  <a:t>，打包区块；接下来是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step</a:t>
                </a:r>
                <a:r>
                  <a:rPr lang="zh-CN" altLang="en-US" dirty="0" smtClean="0"/>
                  <a:t>，首先开始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GC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协议</a:t>
                </a:r>
                <a:r>
                  <a:rPr lang="zh-CN" altLang="en-US" dirty="0" smtClean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step</a:t>
                </a:r>
                <a:r>
                  <a:rPr lang="zh-CN" altLang="en-US" dirty="0" smtClean="0"/>
                  <a:t>），对真正的</a:t>
                </a:r>
                <a:r>
                  <a:rPr lang="en-US" altLang="zh-CN" dirty="0" smtClean="0"/>
                  <a:t>leader</a:t>
                </a:r>
                <a:r>
                  <a:rPr lang="zh-CN" altLang="en-US" dirty="0" smtClean="0"/>
                  <a:t>发出的区块进行共识；然后是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个阶段的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Binary Byzantine </a:t>
                </a:r>
                <a:r>
                  <a:rPr lang="en-US" altLang="zh-CN" dirty="0" err="1" smtClean="0">
                    <a:solidFill>
                      <a:srgbClr val="FF0000"/>
                    </a:solidFill>
                  </a:rPr>
                  <a:t>Aggrement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协议</a:t>
                </a:r>
                <a:r>
                  <a:rPr lang="zh-CN" altLang="en-US" dirty="0" smtClean="0"/>
                  <a:t>，其间如果某个阶段的消息超过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一致，则结束</a:t>
                </a:r>
                <a:r>
                  <a:rPr lang="en-US" altLang="zh-CN" dirty="0" smtClean="0"/>
                  <a:t>BBA</a:t>
                </a:r>
                <a:r>
                  <a:rPr lang="zh-CN" altLang="en-US" dirty="0" smtClean="0"/>
                  <a:t>协议，输出区块，进入新的区块的共识过程。每一个阶段都是一部分验证者节点进行消息的广播，每个阶段的验证者节点不同。</a:t>
                </a:r>
                <a:r>
                  <a:rPr lang="en-US" altLang="zh-CN" dirty="0" smtClean="0"/>
                  <a:t>&lt;</a:t>
                </a:r>
                <a:r>
                  <a:rPr lang="zh-CN" altLang="en-US" dirty="0" smtClean="0"/>
                  <a:t>画图</a:t>
                </a:r>
                <a:r>
                  <a:rPr lang="en-US" altLang="zh-CN" dirty="0" smtClean="0"/>
                  <a:t>&gt;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60242" cy="5032375"/>
              </a:xfrm>
              <a:blipFill rotWithShape="0">
                <a:blip r:embed="rId3"/>
                <a:stretch>
                  <a:fillRect l="-1020" t="-2542" r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426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可能的缺点？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Random :</a:t>
            </a:r>
            <a:r>
              <a:rPr lang="zh-CN" altLang="en-US" dirty="0" smtClean="0"/>
              <a:t>是否能真的做到</a:t>
            </a:r>
            <a:r>
              <a:rPr lang="en-US" altLang="zh-CN" dirty="0" smtClean="0"/>
              <a:t>deterministically </a:t>
            </a:r>
            <a:r>
              <a:rPr lang="en-US" altLang="zh-CN" dirty="0"/>
              <a:t>but randomly </a:t>
            </a:r>
            <a:r>
              <a:rPr lang="en-US" altLang="zh-CN" dirty="0" smtClean="0"/>
              <a:t>selecting</a:t>
            </a:r>
          </a:p>
          <a:p>
            <a:endParaRPr lang="en-US" altLang="zh-CN" i="1" dirty="0" smtClean="0"/>
          </a:p>
          <a:p>
            <a:r>
              <a:rPr lang="zh-CN" altLang="en-US" dirty="0" smtClean="0"/>
              <a:t>缺乏激励</a:t>
            </a:r>
            <a:endParaRPr lang="en-US" altLang="zh-CN" dirty="0" smtClean="0"/>
          </a:p>
          <a:p>
            <a:endParaRPr lang="en-US" altLang="zh-CN" i="1" dirty="0"/>
          </a:p>
          <a:p>
            <a:pPr marL="0" indent="0">
              <a:buNone/>
            </a:pP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115085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8873" y="2616933"/>
            <a:ext cx="10515600" cy="1322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600" dirty="0" smtClean="0"/>
              <a:t>END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39180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𝑎𝑢𝑡h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 smtClean="0"/>
                  <a:t>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e>
                      <m: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p>
                        </m:sSub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+2 ,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−2≡0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19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 smtClean="0"/>
              <a:t>核心</a:t>
            </a:r>
            <a:endParaRPr lang="en-US" altLang="zh-CN" sz="4400" dirty="0" smtClean="0"/>
          </a:p>
          <a:p>
            <a:endParaRPr lang="en-US" altLang="zh-CN" sz="4400" dirty="0" smtClean="0"/>
          </a:p>
          <a:p>
            <a:pPr lvl="1"/>
            <a:r>
              <a:rPr lang="en-US" altLang="zh-CN" sz="3200" b="1" dirty="0" smtClean="0"/>
              <a:t>VRF</a:t>
            </a:r>
            <a:r>
              <a:rPr lang="zh-CN" altLang="en-US" sz="3200" dirty="0" smtClean="0"/>
              <a:t>：随机的选择出一部分节点作为验证者节点</a:t>
            </a:r>
            <a:r>
              <a:rPr lang="en-US" altLang="zh-CN" sz="3200" dirty="0" smtClean="0"/>
              <a:t>/leader</a:t>
            </a:r>
          </a:p>
          <a:p>
            <a:pPr lvl="1"/>
            <a:endParaRPr lang="en-US" altLang="zh-CN" sz="3200" dirty="0" smtClean="0"/>
          </a:p>
          <a:p>
            <a:pPr lvl="1"/>
            <a:r>
              <a:rPr lang="en-US" altLang="zh-CN" sz="3200" b="1" dirty="0" smtClean="0">
                <a:solidFill>
                  <a:srgbClr val="FF0000"/>
                </a:solidFill>
              </a:rPr>
              <a:t>B</a:t>
            </a:r>
            <a:r>
              <a:rPr lang="en-US" altLang="zh-CN" sz="3200" b="1" dirty="0" smtClean="0"/>
              <a:t>yzantine 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A</a:t>
            </a:r>
            <a:r>
              <a:rPr lang="en-US" altLang="zh-CN" sz="3200" b="1" dirty="0" err="1" smtClean="0"/>
              <a:t>greemetn</a:t>
            </a:r>
            <a:r>
              <a:rPr lang="zh-CN" altLang="en-US" sz="3200" b="1" dirty="0" smtClean="0"/>
              <a:t>协议</a:t>
            </a:r>
            <a:r>
              <a:rPr lang="zh-CN" altLang="en-US" sz="3200" dirty="0" smtClean="0"/>
              <a:t>：达成共识</a:t>
            </a:r>
            <a:endParaRPr lang="en-US" altLang="zh-CN" sz="32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9042" y="349083"/>
            <a:ext cx="10515600" cy="1325563"/>
          </a:xfrm>
        </p:spPr>
        <p:txBody>
          <a:bodyPr/>
          <a:lstStyle/>
          <a:p>
            <a:r>
              <a:rPr lang="zh-CN" altLang="en-US" dirty="0"/>
              <a:t>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6746" y="188979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避免女巫攻击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Weighted users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r>
              <a:rPr lang="en-US" altLang="zh-CN" dirty="0" smtClean="0"/>
              <a:t>BA</a:t>
            </a:r>
            <a:r>
              <a:rPr lang="zh-CN" altLang="en-US" dirty="0" smtClean="0"/>
              <a:t>协议可支持上百万用户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根据权重，挑选代表参与共识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选择是非交互式、秘密的，选取结果可被验证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共识的每一个步骤都采用不同的验证者集合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 smtClean="0"/>
          </a:p>
          <a:p>
            <a:r>
              <a:rPr lang="en-US" altLang="zh-CN" dirty="0" err="1" smtClean="0"/>
              <a:t>Algorand</a:t>
            </a:r>
            <a:r>
              <a:rPr lang="zh-CN" altLang="en-US" dirty="0"/>
              <a:t>可</a:t>
            </a:r>
            <a:r>
              <a:rPr lang="zh-CN" altLang="en-US" dirty="0" smtClean="0"/>
              <a:t>抵抗</a:t>
            </a:r>
            <a:r>
              <a:rPr lang="en-US" altLang="zh-CN" dirty="0" err="1" smtClean="0"/>
              <a:t>DoS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5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Assumption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19200"/>
                <a:ext cx="10968789" cy="532597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采用的密码学目前不会被攻破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小于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 smtClean="0"/>
                  <a:t>的用户是恶意用户</a:t>
                </a:r>
                <a:r>
                  <a:rPr lang="en-US" altLang="zh-CN" dirty="0" smtClean="0"/>
                  <a:t>—&gt; </a:t>
                </a:r>
                <a:r>
                  <a:rPr lang="zh-CN" altLang="en-US" dirty="0" smtClean="0"/>
                  <a:t>恶意用户控制的资金小于总资金的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为保证</a:t>
                </a:r>
                <a:r>
                  <a:rPr lang="en-US" altLang="zh-CN" b="1" dirty="0" smtClean="0">
                    <a:solidFill>
                      <a:srgbClr val="00B0F0"/>
                    </a:solidFill>
                  </a:rPr>
                  <a:t>Liveness</a:t>
                </a:r>
                <a:r>
                  <a:rPr lang="zh-CN" altLang="en-US" dirty="0" smtClean="0"/>
                  <a:t>“强同步假设”：固定大小的消息，在设定的时间段内可以被固定百分比（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dirty="0" smtClean="0"/>
                  <a:t>）的用户收到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eg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比特</a:t>
                </a:r>
                <a:r>
                  <a:rPr lang="zh-CN" altLang="en-US" dirty="0" smtClean="0"/>
                  <a:t>币中，</a:t>
                </a:r>
                <a:r>
                  <a:rPr lang="en-US" altLang="zh-CN" dirty="0" smtClean="0"/>
                  <a:t>1KB</a:t>
                </a:r>
                <a:r>
                  <a:rPr lang="zh-CN" altLang="en-US" dirty="0" smtClean="0"/>
                  <a:t>的消息在</a:t>
                </a:r>
                <a:r>
                  <a:rPr lang="en-US" altLang="zh-CN" dirty="0" smtClean="0"/>
                  <a:t>1s</a:t>
                </a:r>
                <a:r>
                  <a:rPr lang="zh-CN" altLang="en-US" dirty="0" smtClean="0"/>
                  <a:t>左右被</a:t>
                </a:r>
                <a:r>
                  <a:rPr lang="en-US" altLang="zh-CN" dirty="0" smtClean="0"/>
                  <a:t>95%</a:t>
                </a:r>
                <a:r>
                  <a:rPr lang="zh-CN" altLang="en-US" dirty="0" smtClean="0"/>
                  <a:t>的用户收到，</a:t>
                </a:r>
                <a:r>
                  <a:rPr lang="en-US" altLang="zh-CN" dirty="0" smtClean="0"/>
                  <a:t>1MB</a:t>
                </a:r>
                <a:r>
                  <a:rPr lang="zh-CN" altLang="en-US" dirty="0" smtClean="0"/>
                  <a:t>的消息在不到</a:t>
                </a:r>
                <a:r>
                  <a:rPr lang="en-US" altLang="zh-CN" dirty="0" smtClean="0"/>
                  <a:t>1.5</a:t>
                </a:r>
                <a:r>
                  <a:rPr lang="zh-CN" altLang="en-US" dirty="0" smtClean="0"/>
                  <a:t>分钟的时间被</a:t>
                </a:r>
                <a:r>
                  <a:rPr lang="en-US" altLang="zh-CN" dirty="0" smtClean="0"/>
                  <a:t>95%</a:t>
                </a:r>
                <a:r>
                  <a:rPr lang="zh-CN" altLang="en-US" dirty="0" smtClean="0"/>
                  <a:t>的用户收到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r>
                  <a:rPr lang="zh-CN" altLang="en-US" dirty="0" smtClean="0"/>
                  <a:t>为保证</a:t>
                </a:r>
                <a:r>
                  <a:rPr lang="en-US" altLang="zh-CN" b="1" dirty="0" smtClean="0">
                    <a:solidFill>
                      <a:srgbClr val="0070C0"/>
                    </a:solidFill>
                  </a:rPr>
                  <a:t>safety</a:t>
                </a:r>
                <a:r>
                  <a:rPr lang="zh-CN" altLang="en-US" dirty="0" smtClean="0"/>
                  <a:t>“弱同步假设”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每隔一段时间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如一天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，总有几个小时是强同步的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Adversary</a:t>
                </a:r>
                <a:r>
                  <a:rPr lang="zh-CN" altLang="en-US" dirty="0"/>
                  <a:t>能</a:t>
                </a:r>
                <a:r>
                  <a:rPr lang="zh-CN" altLang="en-US" dirty="0" smtClean="0"/>
                  <a:t>控制</a:t>
                </a:r>
                <a:r>
                  <a:rPr lang="zh-CN" altLang="en-US" dirty="0"/>
                  <a:t>少量</a:t>
                </a:r>
                <a:r>
                  <a:rPr lang="zh-CN" altLang="en-US" dirty="0" smtClean="0"/>
                  <a:t>诚实</a:t>
                </a:r>
                <a:r>
                  <a:rPr lang="zh-CN" altLang="en-US" dirty="0"/>
                  <a:t>用户</a:t>
                </a:r>
                <a:r>
                  <a:rPr lang="zh-CN" altLang="en-US" dirty="0" smtClean="0"/>
                  <a:t>，</a:t>
                </a:r>
                <a:r>
                  <a:rPr lang="zh-CN" altLang="en-US" b="1" dirty="0" smtClean="0"/>
                  <a:t>不</a:t>
                </a:r>
                <a:r>
                  <a:rPr lang="zh-CN" altLang="en-US" b="1" dirty="0"/>
                  <a:t>允许网络</a:t>
                </a:r>
                <a:r>
                  <a:rPr lang="zh-CN" altLang="en-US" b="1" dirty="0" smtClean="0"/>
                  <a:t>分区</a:t>
                </a:r>
                <a:endParaRPr lang="en-US" altLang="zh-CN" dirty="0"/>
              </a:p>
              <a:p>
                <a:r>
                  <a:rPr lang="zh-CN" altLang="en-US" dirty="0" smtClean="0"/>
                  <a:t>所有用户的时钟是</a:t>
                </a:r>
                <a:r>
                  <a:rPr lang="en-US" altLang="zh-CN" dirty="0" smtClean="0"/>
                  <a:t>loosely </a:t>
                </a:r>
                <a:r>
                  <a:rPr lang="zh-CN" altLang="en-US" dirty="0" smtClean="0"/>
                  <a:t>同步的，便于从“弱同步”中恢复到“强同步”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如采用</a:t>
                </a:r>
                <a:r>
                  <a:rPr lang="en-US" altLang="zh-CN" dirty="0" smtClean="0"/>
                  <a:t>NTP</a:t>
                </a:r>
                <a:r>
                  <a:rPr lang="zh-CN" altLang="en-US" dirty="0" smtClean="0"/>
                  <a:t>，进行网络时间的同步）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19200"/>
                <a:ext cx="10968789" cy="5325979"/>
              </a:xfrm>
              <a:blipFill rotWithShape="0">
                <a:blip r:embed="rId3"/>
                <a:stretch>
                  <a:fillRect l="-944" t="-2403" r="-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991" y="2754258"/>
            <a:ext cx="2679031" cy="1325563"/>
          </a:xfrm>
        </p:spPr>
        <p:txBody>
          <a:bodyPr/>
          <a:lstStyle/>
          <a:p>
            <a:r>
              <a:rPr lang="zh-CN" altLang="en-US" dirty="0" smtClean="0"/>
              <a:t>符号表示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58" y="236371"/>
            <a:ext cx="8381999" cy="63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97311" y="2358189"/>
            <a:ext cx="375582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正文</a:t>
            </a:r>
            <a:endParaRPr lang="zh-CN" altLang="en-US" sz="8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551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Verifier </a:t>
            </a:r>
            <a:r>
              <a:rPr lang="en-US" altLang="zh-CN" b="1" dirty="0" smtClean="0"/>
              <a:t>Selection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zh-CN" altLang="en-US" dirty="0" smtClean="0"/>
                  <a:t>轮（即第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zh-CN" altLang="en-US" dirty="0" smtClean="0"/>
                  <a:t>个区块），第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步的验证者集合由下式决定：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3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06" y="2913857"/>
            <a:ext cx="10766652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12674" y="4657031"/>
                <a:ext cx="110175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 smtClean="0"/>
                  <a:t>是</a:t>
                </a:r>
                <a:r>
                  <a:rPr lang="zh-CN" altLang="en-US" sz="2800" dirty="0"/>
                  <a:t>一个正整数（</a:t>
                </a:r>
                <a:r>
                  <a:rPr lang="en-US" altLang="zh-CN" sz="2800" dirty="0"/>
                  <a:t>look-back parameter,</a:t>
                </a:r>
                <a:r>
                  <a:rPr lang="zh-CN" altLang="en-US" sz="2800" dirty="0"/>
                  <a:t>代表向前参考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个</a:t>
                </a:r>
                <a:r>
                  <a:rPr lang="zh-CN" altLang="en-US" sz="2800" dirty="0" smtClean="0"/>
                  <a:t>区块，根据第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 smtClean="0"/>
                  <a:t>区块时的</a:t>
                </a:r>
                <a:r>
                  <a:rPr lang="en-US" altLang="zh-CN" sz="2800" dirty="0" smtClean="0"/>
                  <a:t>User</a:t>
                </a:r>
                <a:r>
                  <a:rPr lang="zh-CN" altLang="en-US" sz="2800" dirty="0" smtClean="0"/>
                  <a:t>集合，从中选择第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zh-CN" altLang="en-US" sz="2800" dirty="0" smtClean="0"/>
                  <a:t>区块第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800" dirty="0" smtClean="0"/>
                  <a:t>步的验证者）</a:t>
                </a:r>
                <a:endParaRPr lang="en-US" altLang="zh-CN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 smtClean="0"/>
                  <a:t>是</a:t>
                </a:r>
                <a:r>
                  <a:rPr lang="zh-CN" altLang="en-US" sz="2800" dirty="0"/>
                  <a:t>一</a:t>
                </a:r>
                <a:r>
                  <a:rPr lang="zh-CN" altLang="en-US" sz="2800" dirty="0" smtClean="0"/>
                  <a:t>个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zh-CN" altLang="en-US" sz="2800" dirty="0" smtClean="0"/>
                  <a:t>区</a:t>
                </a:r>
                <a:r>
                  <a:rPr lang="zh-CN" altLang="en-US" sz="2800" dirty="0"/>
                  <a:t>间</a:t>
                </a:r>
                <a:r>
                  <a:rPr lang="zh-CN" altLang="en-US" sz="2800" dirty="0" smtClean="0"/>
                  <a:t>内</a:t>
                </a:r>
                <a:r>
                  <a:rPr lang="zh-CN" altLang="en-US" sz="2800" dirty="0"/>
                  <a:t>的实数（代表概率</a:t>
                </a:r>
                <a:r>
                  <a:rPr lang="zh-CN" altLang="en-US" sz="2800" dirty="0" smtClean="0"/>
                  <a:t>）</a:t>
                </a:r>
                <a:endParaRPr lang="en-US" altLang="zh-CN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800" dirty="0" smtClean="0"/>
                  <a:t>是与</a:t>
                </a:r>
                <a:r>
                  <a:rPr lang="zh-CN" altLang="en-US" sz="2800" dirty="0"/>
                  <a:t>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800" dirty="0" smtClean="0"/>
                  <a:t>轮相关的值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4" y="4657031"/>
                <a:ext cx="11017516" cy="1815882"/>
              </a:xfrm>
              <a:prstGeom prst="rect">
                <a:avLst/>
              </a:prstGeom>
              <a:blipFill rotWithShape="0">
                <a:blip r:embed="rId5"/>
                <a:stretch>
                  <a:fillRect t="-5034" b="-7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9764686" y="336470"/>
            <a:ext cx="24273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VRF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3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6411</TotalTime>
  <Words>1219</Words>
  <Application>Microsoft Office PowerPoint</Application>
  <PresentationFormat>宽屏</PresentationFormat>
  <Paragraphs>176</Paragraphs>
  <Slides>32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宋体</vt:lpstr>
      <vt:lpstr>Arial</vt:lpstr>
      <vt:lpstr>Arial Black</vt:lpstr>
      <vt:lpstr>Calibri</vt:lpstr>
      <vt:lpstr>Calibri Light</vt:lpstr>
      <vt:lpstr>Cambria Math</vt:lpstr>
      <vt:lpstr>Wingdings</vt:lpstr>
      <vt:lpstr>Office 主题</vt:lpstr>
      <vt:lpstr>Algorand  Use Algorithmic randomness to select verifiers. </vt:lpstr>
      <vt:lpstr>大纲</vt:lpstr>
      <vt:lpstr>概述</vt:lpstr>
      <vt:lpstr>概述</vt:lpstr>
      <vt:lpstr>挑战</vt:lpstr>
      <vt:lpstr>Assumption</vt:lpstr>
      <vt:lpstr>符号表示</vt:lpstr>
      <vt:lpstr>PowerPoint 演示文稿</vt:lpstr>
      <vt:lpstr>Verifier Selection</vt:lpstr>
      <vt:lpstr>Leader Selection</vt:lpstr>
      <vt:lpstr>Seed 〖    Q〗^r</vt:lpstr>
      <vt:lpstr>（n,t）Graded-Consensus协议</vt:lpstr>
      <vt:lpstr>Binary Byzantine Agreement协议</vt:lpstr>
      <vt:lpstr>BBA协议</vt:lpstr>
      <vt:lpstr>BBA一定可以agree on one value Proof</vt:lpstr>
      <vt:lpstr>临时密钥</vt:lpstr>
      <vt:lpstr>密钥管理和存在性证明</vt:lpstr>
      <vt:lpstr>Round Structure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PoS—权重影响其被选为验证者的概率</vt:lpstr>
      <vt:lpstr>举例</vt:lpstr>
      <vt:lpstr>PowerPoint 演示文稿</vt:lpstr>
      <vt:lpstr>实验室实现</vt:lpstr>
      <vt:lpstr>PowerPoint 演示文稿</vt:lpstr>
      <vt:lpstr>Algorand优点</vt:lpstr>
      <vt:lpstr>可能的缺点？</vt:lpstr>
      <vt:lpstr>PowerPoint 演示文稿</vt:lpstr>
      <vt:lpstr>appendix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Algorand</dc:title>
  <dc:creator>sym</dc:creator>
  <cp:lastModifiedBy>sym</cp:lastModifiedBy>
  <cp:revision>59</cp:revision>
  <dcterms:created xsi:type="dcterms:W3CDTF">2018-02-06T02:52:22Z</dcterms:created>
  <dcterms:modified xsi:type="dcterms:W3CDTF">2018-03-09T09:23:44Z</dcterms:modified>
</cp:coreProperties>
</file>