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99" r:id="rId10"/>
    <p:sldId id="300" r:id="rId11"/>
    <p:sldId id="276" r:id="rId12"/>
    <p:sldId id="277" r:id="rId13"/>
    <p:sldId id="272" r:id="rId14"/>
    <p:sldId id="273" r:id="rId15"/>
    <p:sldId id="274" r:id="rId16"/>
    <p:sldId id="275" r:id="rId17"/>
    <p:sldId id="278" r:id="rId18"/>
    <p:sldId id="280" r:id="rId19"/>
    <p:sldId id="279" r:id="rId20"/>
    <p:sldId id="30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81" r:id="rId38"/>
    <p:sldId id="262" r:id="rId39"/>
    <p:sldId id="263" r:id="rId40"/>
    <p:sldId id="264" r:id="rId41"/>
    <p:sldId id="26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576" autoAdjust="0"/>
  </p:normalViewPr>
  <p:slideViewPr>
    <p:cSldViewPr snapToGrid="0">
      <p:cViewPr varScale="1">
        <p:scale>
          <a:sx n="56" d="100"/>
          <a:sy n="56" d="100"/>
        </p:scale>
        <p:origin x="4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C03E-540D-4D3C-BBA4-BFFDE9BC8B0E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2E7F3-4D18-4F70-8193-1EA2D2B0C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1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论文主要解释了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IBC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协议的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需求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架构</a:t>
            </a:r>
            <a:endParaRPr lang="en-US" altLang="zh-CN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paper explains the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Cosmos IBC protocol.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56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Validator:</a:t>
            </a:r>
            <a:r>
              <a:rPr lang="zh-CN" altLang="en-US" dirty="0" smtClean="0"/>
              <a:t>包括验证者集合的地址、公钥、投票力、</a:t>
            </a:r>
            <a:r>
              <a:rPr lang="en-US" altLang="zh-CN" dirty="0" err="1" smtClean="0"/>
              <a:t>Accum</a:t>
            </a:r>
            <a:r>
              <a:rPr lang="zh-CN" altLang="en-US" dirty="0" smtClean="0"/>
              <a:t>（计算</a:t>
            </a:r>
            <a:r>
              <a:rPr lang="en-US" altLang="zh-CN" dirty="0" smtClean="0"/>
              <a:t>validator hash</a:t>
            </a:r>
            <a:r>
              <a:rPr lang="zh-CN" altLang="en-US" dirty="0" smtClean="0"/>
              <a:t>是不包括这个，貌似是用来轮询找出</a:t>
            </a:r>
            <a:r>
              <a:rPr lang="en-US" altLang="zh-CN" dirty="0" smtClean="0"/>
              <a:t>Proposer</a:t>
            </a:r>
            <a:r>
              <a:rPr lang="zh-CN" altLang="en-US" dirty="0" smtClean="0"/>
              <a:t>的。）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ValidatorSet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： 代表某个指定高度的验证者集合  ，某个具体的验证者可以由地址或者</a:t>
            </a:r>
            <a:r>
              <a:rPr lang="en-US" altLang="zh-CN" baseline="0" dirty="0" smtClean="0"/>
              <a:t>index</a:t>
            </a:r>
            <a:r>
              <a:rPr lang="zh-CN" altLang="en-US" baseline="0" dirty="0" smtClean="0"/>
              <a:t>索引，</a:t>
            </a:r>
            <a:r>
              <a:rPr lang="en-US" altLang="zh-CN" baseline="0" dirty="0" smtClean="0"/>
              <a:t>index</a:t>
            </a:r>
            <a:r>
              <a:rPr lang="zh-CN" altLang="en-US" baseline="0" dirty="0" smtClean="0"/>
              <a:t>是由验证者集合的地址排序的，因此同一个高度，验证者顺序是固定的。   数据结构包含验证者集合数组、当前</a:t>
            </a:r>
            <a:r>
              <a:rPr lang="en-US" altLang="zh-CN" baseline="0" dirty="0" smtClean="0"/>
              <a:t>height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Proposer</a:t>
            </a:r>
            <a:r>
              <a:rPr lang="zh-CN" altLang="en-US" baseline="0" dirty="0" smtClean="0"/>
              <a:t>和总的投票力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67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特殊的交易类型，当验证者集合发生改变，需要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间的沟通</a:t>
            </a:r>
            <a:endParaRPr lang="en-US" altLang="zh-CN" dirty="0" smtClean="0"/>
          </a:p>
          <a:p>
            <a:r>
              <a:rPr lang="zh-CN" altLang="en-US" dirty="0" smtClean="0"/>
              <a:t>包括交易头和新的验证者集合，接收方会验证验证者集合的改变的</a:t>
            </a:r>
            <a:r>
              <a:rPr lang="en-US" altLang="zh-CN" dirty="0" smtClean="0"/>
              <a:t>proof</a:t>
            </a:r>
            <a:r>
              <a:rPr lang="zh-CN" altLang="en-US" dirty="0" smtClean="0"/>
              <a:t>是否合理，是否达成共识，若认可这次更新，则改变自己本地存储的一系列旧的消息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5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:</a:t>
            </a:r>
            <a:r>
              <a:rPr lang="en-US" altLang="zh-CN" baseline="0" dirty="0" err="1" smtClean="0"/>
              <a:t>IAVL+tree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，证明这个</a:t>
            </a:r>
            <a:r>
              <a:rPr lang="en-US" altLang="zh-CN" baseline="0" dirty="0" err="1" smtClean="0"/>
              <a:t>IBCPacket</a:t>
            </a:r>
            <a:r>
              <a:rPr lang="zh-CN" altLang="en-US" baseline="0" dirty="0" smtClean="0"/>
              <a:t>确实存在</a:t>
            </a:r>
            <a:endParaRPr lang="en-US" altLang="zh-CN" baseline="0" dirty="0" smtClean="0"/>
          </a:p>
          <a:p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：序列号 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52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收据转发给发送方，收据将触发一系列发送方处的智能合约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73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这导致作假的收益完全没法抵消罚没</a:t>
            </a:r>
            <a:r>
              <a:rPr lang="en-US" altLang="zh-CN" dirty="0" smtClean="0"/>
              <a:t>1/3</a:t>
            </a:r>
            <a:r>
              <a:rPr lang="zh-CN" altLang="en-US" dirty="0" smtClean="0"/>
              <a:t>资产的惩罚，所以造假成本很高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4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</a:t>
            </a:r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的验证逻辑不太一样，在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互相注册时，就应该商量好验证的</a:t>
            </a:r>
            <a:r>
              <a:rPr lang="en-US" altLang="zh-CN" dirty="0" smtClean="0"/>
              <a:t>rule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Proof </a:t>
            </a:r>
            <a:r>
              <a:rPr lang="zh-CN" altLang="en-US" dirty="0" smtClean="0"/>
              <a:t>：不仅可以验证一个包（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交易？）在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的某个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确实存在，也可以验证某个包不在了！（从队列中删除了）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22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超时： 不能无限期的等待一个包 ，因此要设置超时，在接收方方面做超时的处理 ，也能防止双花。</a:t>
            </a:r>
            <a:endParaRPr lang="en-US" altLang="zh-CN" dirty="0" smtClean="0"/>
          </a:p>
          <a:p>
            <a:r>
              <a:rPr lang="zh-CN" altLang="en-US" b="1" dirty="0" smtClean="0"/>
              <a:t>超时应该在接收方得到证明，而不是简单的发送方没有收到一个响应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双花怎么做的：</a:t>
            </a:r>
            <a:r>
              <a:rPr lang="zh-CN" altLang="en-US" baseline="0" dirty="0" smtClean="0"/>
              <a:t>  转发节点延迟转发接收方的响应，导致接收方的执行没有及时返还到发送方处，若是在发送方本地设置时钟，导致发送方超时，认为之前的交易没有成功，解冻资金，但实际接收方已经做出了</a:t>
            </a:r>
            <a:r>
              <a:rPr lang="en-US" altLang="zh-CN" baseline="0" dirty="0" smtClean="0"/>
              <a:t>mint</a:t>
            </a:r>
            <a:r>
              <a:rPr lang="zh-CN" altLang="en-US" baseline="0" dirty="0" smtClean="0"/>
              <a:t>操作，使得</a:t>
            </a:r>
            <a:r>
              <a:rPr lang="en-US" altLang="zh-CN" baseline="0" dirty="0" smtClean="0"/>
              <a:t>token</a:t>
            </a:r>
            <a:r>
              <a:rPr lang="zh-CN" altLang="en-US" baseline="0" dirty="0" smtClean="0"/>
              <a:t>凭空多了， 即发送方会花费多次同一笔资金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12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超时的包的收据不一定按照顺序到达接收方，如后面的图，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超时先收到了收据，但是他前面的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号包还没有收到收据，因此将包</a:t>
            </a:r>
            <a:r>
              <a:rPr lang="en-US" altLang="zh-CN" dirty="0" smtClean="0"/>
              <a:t>3</a:t>
            </a:r>
            <a:r>
              <a:rPr lang="zh-CN" altLang="en-US" baseline="0" dirty="0" smtClean="0"/>
              <a:t>在</a:t>
            </a:r>
            <a:r>
              <a:rPr lang="en-US" altLang="zh-CN" baseline="0" dirty="0" err="1" smtClean="0"/>
              <a:t>OutQueue</a:t>
            </a:r>
            <a:r>
              <a:rPr lang="zh-CN" altLang="en-US" baseline="0" dirty="0" smtClean="0"/>
              <a:t>中标识为</a:t>
            </a:r>
            <a:r>
              <a:rPr lang="en-US" altLang="zh-CN" baseline="0" dirty="0" smtClean="0"/>
              <a:t>Handled </a:t>
            </a:r>
            <a:r>
              <a:rPr lang="zh-CN" altLang="en-US" baseline="0" dirty="0" smtClean="0"/>
              <a:t>，当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号包的收据收到后，将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一起从队列中清除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2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什么时候需要断开两个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之间的连接： 两个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没有产生跨链的需求、网络拓扑的的改变（从两个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直接相连改为</a:t>
            </a:r>
            <a:r>
              <a:rPr lang="zh-CN" altLang="en-US" baseline="0" dirty="0" smtClean="0"/>
              <a:t> 借助</a:t>
            </a:r>
            <a:r>
              <a:rPr lang="en-US" altLang="zh-CN" baseline="0" dirty="0" smtClean="0"/>
              <a:t>hub</a:t>
            </a:r>
            <a:r>
              <a:rPr lang="zh-CN" altLang="en-US" baseline="0" dirty="0" smtClean="0"/>
              <a:t>实现两个</a:t>
            </a:r>
            <a:r>
              <a:rPr lang="en-US" altLang="zh-CN" baseline="0" dirty="0" smtClean="0"/>
              <a:t>zone</a:t>
            </a:r>
            <a:r>
              <a:rPr lang="zh-CN" altLang="en-US" baseline="0" dirty="0" smtClean="0"/>
              <a:t>的互联</a:t>
            </a:r>
            <a:r>
              <a:rPr lang="zh-CN" altLang="en-US" dirty="0" smtClean="0"/>
              <a:t>） 、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之间缺乏信任（</a:t>
            </a:r>
            <a:r>
              <a:rPr lang="en-US" altLang="zh-CN" dirty="0" err="1" smtClean="0"/>
              <a:t>eg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怀疑一条链没有按照约定损毁掉冻结的资金）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0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采用星型结构的原因： 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每个</a:t>
            </a:r>
            <a:r>
              <a:rPr lang="en-US" altLang="zh-CN" baseline="0" dirty="0" smtClean="0"/>
              <a:t>zone</a:t>
            </a:r>
            <a:r>
              <a:rPr lang="zh-CN" altLang="en-US" baseline="0" dirty="0" smtClean="0"/>
              <a:t>注册后，都要为其设计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queue</a:t>
            </a:r>
            <a:r>
              <a:rPr lang="zh-CN" altLang="en-US" baseline="0" dirty="0" smtClean="0"/>
              <a:t>，一个是</a:t>
            </a:r>
            <a:r>
              <a:rPr lang="en-US" altLang="zh-CN" baseline="0" dirty="0" smtClean="0"/>
              <a:t>in queue </a:t>
            </a:r>
            <a:r>
              <a:rPr lang="zh-CN" altLang="en-US" baseline="0" dirty="0" smtClean="0"/>
              <a:t>一个是</a:t>
            </a:r>
            <a:r>
              <a:rPr lang="en-US" altLang="zh-CN" baseline="0" dirty="0" smtClean="0"/>
              <a:t>out queue </a:t>
            </a:r>
            <a:r>
              <a:rPr lang="zh-CN" altLang="en-US" baseline="0" dirty="0" smtClean="0"/>
              <a:t>。 若采用直接相连，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N^2</a:t>
            </a:r>
            <a:r>
              <a:rPr lang="zh-CN" altLang="en-US" baseline="0" dirty="0" smtClean="0"/>
              <a:t>）  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星型的话在</a:t>
            </a:r>
            <a:r>
              <a:rPr lang="en-US" altLang="zh-CN" baseline="0" dirty="0" smtClean="0"/>
              <a:t>Hub</a:t>
            </a:r>
            <a:r>
              <a:rPr lang="zh-CN" altLang="en-US" baseline="0" dirty="0" smtClean="0"/>
              <a:t>处为所有</a:t>
            </a:r>
            <a:r>
              <a:rPr lang="en-US" altLang="zh-CN" baseline="0" dirty="0" smtClean="0"/>
              <a:t>zone</a:t>
            </a:r>
            <a:r>
              <a:rPr lang="zh-CN" altLang="en-US" baseline="0" dirty="0" smtClean="0"/>
              <a:t>留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queue</a:t>
            </a:r>
            <a:r>
              <a:rPr lang="zh-CN" altLang="en-US" baseline="0" dirty="0" smtClean="0"/>
              <a:t>，每个</a:t>
            </a:r>
            <a:r>
              <a:rPr lang="en-US" altLang="zh-CN" baseline="0" dirty="0" smtClean="0"/>
              <a:t>zone</a:t>
            </a:r>
            <a:r>
              <a:rPr lang="zh-CN" altLang="en-US" baseline="0" dirty="0" smtClean="0"/>
              <a:t>只需要为</a:t>
            </a:r>
            <a:r>
              <a:rPr lang="en-US" altLang="zh-CN" baseline="0" dirty="0" smtClean="0"/>
              <a:t>hub</a:t>
            </a:r>
            <a:r>
              <a:rPr lang="zh-CN" altLang="en-US" baseline="0" dirty="0" smtClean="0"/>
              <a:t>设计两个</a:t>
            </a:r>
            <a:r>
              <a:rPr lang="en-US" altLang="zh-CN" baseline="0" dirty="0" smtClean="0"/>
              <a:t>queue</a:t>
            </a:r>
            <a:r>
              <a:rPr lang="zh-CN" altLang="en-US" baseline="0" dirty="0" smtClean="0"/>
              <a:t>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9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队列的结构设计、存储设计、设计的细节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</a:t>
            </a:r>
            <a:r>
              <a:rPr lang="zh-CN" altLang="en-US" baseline="0" dirty="0" smtClean="0"/>
              <a:t> ：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="1" baseline="0" dirty="0" smtClean="0"/>
              <a:t>超时</a:t>
            </a:r>
            <a:r>
              <a:rPr lang="zh-CN" altLang="en-US" baseline="0" dirty="0" smtClean="0"/>
              <a:t>的实现方式：在区块里指定接收方的</a:t>
            </a:r>
            <a:r>
              <a:rPr lang="en-US" altLang="zh-CN" baseline="0" dirty="0" smtClean="0"/>
              <a:t>height</a:t>
            </a:r>
            <a:r>
              <a:rPr lang="zh-CN" altLang="en-US" baseline="0" dirty="0" smtClean="0"/>
              <a:t>，在这个</a:t>
            </a:r>
            <a:r>
              <a:rPr lang="en-US" altLang="zh-CN" baseline="0" dirty="0" smtClean="0"/>
              <a:t>height</a:t>
            </a:r>
            <a:r>
              <a:rPr lang="zh-CN" altLang="en-US" baseline="0" dirty="0" smtClean="0"/>
              <a:t>前收到</a:t>
            </a:r>
            <a:r>
              <a:rPr lang="en-US" altLang="zh-CN" baseline="0" dirty="0" smtClean="0"/>
              <a:t>packet </a:t>
            </a:r>
            <a:r>
              <a:rPr lang="zh-CN" altLang="en-US" baseline="0" dirty="0" smtClean="0"/>
              <a:t>才可以认为成功，校验无误后方可执行，若在这个</a:t>
            </a:r>
            <a:r>
              <a:rPr lang="en-US" altLang="zh-CN" baseline="0" dirty="0" smtClean="0"/>
              <a:t>height</a:t>
            </a:r>
            <a:r>
              <a:rPr lang="zh-CN" altLang="en-US" baseline="0" dirty="0" smtClean="0"/>
              <a:t>仍未收到，认为超时，超时是针对于接收方是否接收到，而不是在发送方内部设置超时时钟。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超时的检验方式： 发送方指定在接收方</a:t>
            </a:r>
            <a:r>
              <a:rPr lang="en-US" altLang="zh-CN" baseline="0" dirty="0" smtClean="0"/>
              <a:t>h</a:t>
            </a:r>
            <a:r>
              <a:rPr lang="zh-CN" altLang="en-US" baseline="0" dirty="0" smtClean="0"/>
              <a:t>高度前收到包才是有效的，在接收方达到</a:t>
            </a:r>
            <a:r>
              <a:rPr lang="en-US" altLang="zh-CN" baseline="0" dirty="0" smtClean="0"/>
              <a:t>h</a:t>
            </a:r>
            <a:r>
              <a:rPr lang="zh-CN" altLang="en-US" baseline="0" dirty="0" smtClean="0"/>
              <a:t>’高度，发送方在接收方的区块链上查找之前的那笔交易，如果没有查到，认为之前的包确实是丢失了，即可在自己的发送队列中将失败的包</a:t>
            </a:r>
            <a:r>
              <a:rPr lang="en-US" altLang="zh-CN" baseline="0" dirty="0" smtClean="0"/>
              <a:t>delete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验证者集合改变：可以从最近一个区块得到最新的验证者集合，与自己本地存储的验证者相比较，如果包含在本地的</a:t>
            </a:r>
            <a:r>
              <a:rPr lang="en-US" altLang="zh-CN" baseline="0" dirty="0" smtClean="0"/>
              <a:t>2/3</a:t>
            </a:r>
            <a:r>
              <a:rPr lang="zh-CN" altLang="en-US" baseline="0" dirty="0" smtClean="0"/>
              <a:t>的验证者被包含在新的验证者集合里，则认可这次改变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设计的几种</a:t>
            </a:r>
            <a:r>
              <a:rPr lang="en-US" altLang="zh-CN" baseline="0" dirty="0" smtClean="0"/>
              <a:t>Packet </a:t>
            </a:r>
            <a:r>
              <a:rPr lang="zh-CN" altLang="en-US" baseline="0" dirty="0" smtClean="0"/>
              <a:t>：  收据、申请断开连接的特殊包、查看</a:t>
            </a:r>
            <a:r>
              <a:rPr lang="en-US" altLang="zh-CN" baseline="0" dirty="0" smtClean="0"/>
              <a:t>out queue</a:t>
            </a:r>
            <a:r>
              <a:rPr lang="zh-CN" altLang="en-US" baseline="0" dirty="0" smtClean="0"/>
              <a:t>消息是否已经被删除的特殊包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涉及人工验证：  注册过程  请求断开连接   硬分叉   ？？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（总会出现的</a:t>
            </a:r>
            <a:r>
              <a:rPr lang="en-US" altLang="zh-CN" baseline="0" dirty="0" smtClean="0"/>
              <a:t>governance </a:t>
            </a:r>
            <a:r>
              <a:rPr lang="zh-CN" altLang="en-US" baseline="0" dirty="0" smtClean="0"/>
              <a:t>是什么？）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88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Block-Hash</a:t>
            </a:r>
          </a:p>
          <a:p>
            <a:r>
              <a:rPr lang="en-US" altLang="zh-CN" dirty="0" smtClean="0"/>
              <a:t>Block</a:t>
            </a:r>
            <a:r>
              <a:rPr lang="en-US" altLang="zh-CN" baseline="0" dirty="0" smtClean="0"/>
              <a:t> part-set header </a:t>
            </a:r>
          </a:p>
          <a:p>
            <a:r>
              <a:rPr lang="en-US" altLang="zh-CN" dirty="0" smtClean="0"/>
              <a:t>Validator</a:t>
            </a:r>
            <a:r>
              <a:rPr lang="en-US" altLang="zh-CN" baseline="0" dirty="0" smtClean="0"/>
              <a:t> hash proof</a:t>
            </a:r>
            <a:r>
              <a:rPr lang="zh-CN" altLang="en-US" baseline="0" dirty="0" smtClean="0"/>
              <a:t>： </a:t>
            </a:r>
            <a:r>
              <a:rPr lang="en-US" altLang="zh-CN" baseline="0" dirty="0" smtClean="0"/>
              <a:t>new validator set simple tree </a:t>
            </a:r>
            <a:r>
              <a:rPr lang="en-US" altLang="zh-CN" baseline="0" dirty="0" err="1" smtClean="0"/>
              <a:t>merkle</a:t>
            </a:r>
            <a:r>
              <a:rPr lang="en-US" altLang="zh-CN" baseline="0" dirty="0" smtClean="0"/>
              <a:t>-proof (prove </a:t>
            </a:r>
            <a:r>
              <a:rPr lang="en-US" altLang="zh-CN" baseline="0" dirty="0" err="1" smtClean="0"/>
              <a:t>validatohasht</a:t>
            </a:r>
            <a:r>
              <a:rPr lang="en-US" altLang="zh-CN" baseline="0" dirty="0" smtClean="0"/>
              <a:t> )</a:t>
            </a:r>
          </a:p>
          <a:p>
            <a:r>
              <a:rPr lang="en-US" altLang="zh-CN" baseline="0" dirty="0" err="1" smtClean="0"/>
              <a:t>Apphash</a:t>
            </a:r>
            <a:r>
              <a:rPr lang="en-US" altLang="zh-CN" baseline="0" dirty="0" smtClean="0"/>
              <a:t> :  </a:t>
            </a:r>
            <a:r>
              <a:rPr lang="en-US" altLang="zh-CN" baseline="0" dirty="0" err="1" smtClean="0"/>
              <a:t>IAVLTree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Merkle</a:t>
            </a:r>
            <a:r>
              <a:rPr lang="en-US" altLang="zh-CN" baseline="0" dirty="0" smtClean="0"/>
              <a:t>-tree root hash of the application state (Packet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queue</a:t>
            </a:r>
            <a:r>
              <a:rPr lang="zh-CN" altLang="en-US" baseline="0" dirty="0" smtClean="0"/>
              <a:t>中存储的树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err="1" smtClean="0"/>
              <a:t>ApphashProof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Simple tree </a:t>
            </a:r>
            <a:r>
              <a:rPr lang="en-US" altLang="zh-CN" baseline="0" dirty="0" err="1" smtClean="0"/>
              <a:t>merkle</a:t>
            </a:r>
            <a:r>
              <a:rPr lang="en-US" altLang="zh-CN" baseline="0" dirty="0" smtClean="0"/>
              <a:t> proof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prove the </a:t>
            </a:r>
            <a:r>
              <a:rPr lang="en-US" altLang="zh-CN" baseline="0" dirty="0" err="1" smtClean="0"/>
              <a:t>apphash</a:t>
            </a:r>
            <a:r>
              <a:rPr lang="zh-CN" altLang="en-US" baseline="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2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https://cosmos.network/whitepaper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3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IBC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Protocal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：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 Blockchain Communication</a:t>
            </a:r>
          </a:p>
          <a:p>
            <a:endParaRPr lang="en-US" altLang="zh-CN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IBC creates complete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2-way “sidechains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 actually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enabling transfer of value across chains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takes full advantage of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Tendermint’s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 finality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 quick transmission of tokens.</a:t>
            </a:r>
          </a:p>
          <a:p>
            <a:endParaRPr lang="en-US" altLang="zh-CN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9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想从在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账户中转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winks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账户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X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冻结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winks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（给某个托管方），创建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IBC packet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（包的目的：请求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的账户中产生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30winks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 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保证了这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上破坏了，确保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上未来的铸币不会导致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的总额变化）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任何人都可以运行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software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take a proof of that IBC packet from zone X and post it to the hub.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中提取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包，并将其传递到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验证区块头 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merkle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proof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、序列号，来确认包是一个来自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的有效的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包，有两种可能：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  Zone 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上有足够的信用（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）去铸造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winks  -&gt;Hub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铸造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的账户下，存储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一系列成功操作的记录，放入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 queue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   Zone X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上信用不足，包被拒绝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没有币被铸造，失败记录会记载入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上成功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不成功执行后，将事务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连同证明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，以完成这个循环。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-&gt; a receipt</a:t>
            </a:r>
          </a:p>
          <a:p>
            <a:pPr lvl="0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Receipt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另一种类型的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IBC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包，执行方式与发送方式（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执行的方式？）一致，在原始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 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上执行收据不会导致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交易是成功的：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Zone X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被托管的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（之前被冻结了），并且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被成功的发出了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交易是被拒绝的：托管方会将之前冻结的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返还到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的账户，仿佛之前什么都没有发生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3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6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区块链应用逻辑采用</a:t>
            </a:r>
            <a:r>
              <a:rPr lang="en-US" altLang="zh-CN" dirty="0" err="1" smtClean="0"/>
              <a:t>createPacketTx</a:t>
            </a:r>
            <a:r>
              <a:rPr lang="zh-CN" altLang="en-US" dirty="0" smtClean="0"/>
              <a:t>产生一个区块，应用逻辑调用</a:t>
            </a:r>
            <a:r>
              <a:rPr lang="en-US" altLang="zh-CN" dirty="0" smtClean="0"/>
              <a:t>IBC</a:t>
            </a:r>
            <a:r>
              <a:rPr lang="zh-CN" altLang="en-US" dirty="0" smtClean="0"/>
              <a:t>模块，表示想发送这个包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9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跨链的具体交易放在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1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注册是一个需要人工验证的过程</a:t>
            </a:r>
            <a:endParaRPr lang="en-US" altLang="zh-CN" dirty="0" smtClean="0"/>
          </a:p>
          <a:p>
            <a:r>
              <a:rPr lang="zh-CN" altLang="en-US" dirty="0" smtClean="0"/>
              <a:t>需要沟通验证</a:t>
            </a:r>
            <a:r>
              <a:rPr lang="en-US" altLang="zh-CN" dirty="0" err="1" smtClean="0"/>
              <a:t>merkle</a:t>
            </a:r>
            <a:r>
              <a:rPr lang="en-US" altLang="zh-CN" baseline="0" dirty="0" smtClean="0"/>
              <a:t> proof</a:t>
            </a:r>
            <a:r>
              <a:rPr lang="zh-CN" altLang="en-US" baseline="0" dirty="0" smtClean="0"/>
              <a:t>的规则 ，</a:t>
            </a:r>
            <a:r>
              <a:rPr lang="en-US" altLang="zh-CN" baseline="0" dirty="0" err="1" smtClean="0"/>
              <a:t>eg</a:t>
            </a:r>
            <a:r>
              <a:rPr lang="en-US" altLang="zh-CN" baseline="0" dirty="0" smtClean="0"/>
              <a:t> IAVL tree  </a:t>
            </a:r>
            <a:r>
              <a:rPr lang="zh-CN" altLang="en-US" baseline="0" dirty="0" smtClean="0"/>
              <a:t>、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Patricia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6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BlockID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唯一的区块</a:t>
            </a:r>
            <a:r>
              <a:rPr lang="en-US" altLang="zh-CN" baseline="0" dirty="0" smtClean="0"/>
              <a:t>ID </a:t>
            </a:r>
            <a:r>
              <a:rPr lang="zh-CN" altLang="en-US" baseline="0" dirty="0" smtClean="0"/>
              <a:t>： 利用其</a:t>
            </a:r>
            <a:r>
              <a:rPr lang="en-US" altLang="zh-CN" baseline="0" dirty="0" smtClean="0"/>
              <a:t>Hash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PartsSetHeader</a:t>
            </a:r>
            <a:r>
              <a:rPr lang="en-US" altLang="zh-CN" baseline="0" dirty="0" smtClean="0"/>
              <a:t>  (</a:t>
            </a:r>
            <a:r>
              <a:rPr lang="en-US" altLang="zh-CN" baseline="0" dirty="0" err="1" smtClean="0"/>
              <a:t>merkle</a:t>
            </a:r>
            <a:r>
              <a:rPr lang="en-US" altLang="zh-CN" baseline="0" dirty="0" smtClean="0"/>
              <a:t> proof )</a:t>
            </a:r>
          </a:p>
          <a:p>
            <a:r>
              <a:rPr lang="en-US" altLang="zh-CN" baseline="0" dirty="0" smtClean="0"/>
              <a:t>Header</a:t>
            </a:r>
            <a:r>
              <a:rPr lang="zh-CN" altLang="en-US" baseline="0" dirty="0" smtClean="0"/>
              <a:t>： 区块头部包含的消息，上一个区块的</a:t>
            </a:r>
            <a:r>
              <a:rPr lang="en-US" altLang="zh-CN" baseline="0" dirty="0" err="1" smtClean="0"/>
              <a:t>CommitHash</a:t>
            </a:r>
            <a:r>
              <a:rPr lang="en-US" altLang="zh-CN" baseline="0" dirty="0" smtClean="0"/>
              <a:t>  </a:t>
            </a:r>
          </a:p>
          <a:p>
            <a:r>
              <a:rPr lang="en-US" altLang="zh-CN" baseline="0" dirty="0" smtClean="0"/>
              <a:t>                </a:t>
            </a:r>
            <a:r>
              <a:rPr lang="en-US" altLang="zh-CN" baseline="0" dirty="0" err="1" smtClean="0"/>
              <a:t>DataHash</a:t>
            </a:r>
            <a:r>
              <a:rPr lang="zh-CN" altLang="en-US" baseline="0" dirty="0" smtClean="0"/>
              <a:t>：交易</a:t>
            </a:r>
            <a:r>
              <a:rPr lang="en-US" altLang="zh-CN" baseline="0" dirty="0" smtClean="0"/>
              <a:t>hash</a:t>
            </a:r>
          </a:p>
          <a:p>
            <a:r>
              <a:rPr lang="en-US" altLang="zh-CN" baseline="0" dirty="0" smtClean="0"/>
              <a:t>                </a:t>
            </a:r>
            <a:r>
              <a:rPr lang="en-US" altLang="zh-CN" baseline="0" dirty="0" err="1" smtClean="0"/>
              <a:t>validatorsHash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：提交本区块的这段时间的验证者集合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    </a:t>
            </a:r>
            <a:r>
              <a:rPr lang="en-US" altLang="zh-CN" baseline="0" dirty="0" err="1" smtClean="0"/>
              <a:t>AppHash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：上一个状态所包含的交易执行后的状态（类比比特币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一笔交易，销毁了一部分</a:t>
            </a:r>
            <a:r>
              <a:rPr lang="en-US" altLang="zh-CN" baseline="0" dirty="0" smtClean="0"/>
              <a:t>UTXO</a:t>
            </a:r>
            <a:r>
              <a:rPr lang="zh-CN" altLang="en-US" baseline="0" dirty="0" smtClean="0"/>
              <a:t>，产生了新的</a:t>
            </a:r>
            <a:r>
              <a:rPr lang="en-US" altLang="zh-CN" baseline="0" dirty="0" smtClean="0"/>
              <a:t>UTXO</a:t>
            </a:r>
            <a:r>
              <a:rPr lang="zh-CN" altLang="en-US" baseline="0" dirty="0" smtClean="0"/>
              <a:t>，交易前的系统状态和交易后的系统状态是不同的，即：有不同的</a:t>
            </a:r>
            <a:r>
              <a:rPr lang="en-US" altLang="zh-CN" baseline="0" dirty="0" err="1" smtClean="0"/>
              <a:t>AppHash</a:t>
            </a:r>
            <a:r>
              <a:rPr lang="zh-CN" altLang="en-US" baseline="0" dirty="0" smtClean="0"/>
              <a:t>） </a:t>
            </a:r>
            <a:endParaRPr lang="en-US" altLang="zh-CN" baseline="0" dirty="0" smtClean="0"/>
          </a:p>
          <a:p>
            <a:r>
              <a:rPr lang="en-US" altLang="zh-CN" baseline="0" dirty="0" smtClean="0"/>
              <a:t>Commit :</a:t>
            </a:r>
            <a:r>
              <a:rPr lang="zh-CN" altLang="en-US" baseline="0" dirty="0" smtClean="0"/>
              <a:t>包含的是本区块被哪些</a:t>
            </a:r>
            <a:r>
              <a:rPr lang="en-US" altLang="zh-CN" baseline="0" dirty="0" smtClean="0"/>
              <a:t>validator </a:t>
            </a:r>
            <a:r>
              <a:rPr lang="zh-CN" altLang="en-US" baseline="0" dirty="0" smtClean="0"/>
              <a:t>投票的证明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2E7F3-4D18-4F70-8193-1EA2D2B0C0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9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9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9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1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2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3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3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2F38-B35E-4689-BC2A-9CA25958DEA6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B25A-D580-4853-AF13-4B635D6DA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6195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IBC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en-US" altLang="zh-CN" sz="5300" dirty="0" smtClean="0"/>
              <a:t>(</a:t>
            </a:r>
            <a:r>
              <a:rPr lang="zh-CN" altLang="en-US" sz="5300" dirty="0" smtClean="0"/>
              <a:t>跨链通信</a:t>
            </a:r>
            <a:r>
              <a:rPr lang="en-US" altLang="zh-CN" sz="5300" dirty="0" smtClean="0"/>
              <a:t>Draft)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21053" y="5593978"/>
            <a:ext cx="2693894" cy="9547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苏玉萌</a:t>
            </a:r>
            <a:endParaRPr lang="en-US" altLang="zh-CN" dirty="0" smtClean="0"/>
          </a:p>
          <a:p>
            <a:r>
              <a:rPr lang="en-US" altLang="zh-CN" dirty="0" smtClean="0"/>
              <a:t>2017.11.24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14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6457" y="2297442"/>
            <a:ext cx="4113362" cy="1325563"/>
          </a:xfrm>
        </p:spPr>
        <p:txBody>
          <a:bodyPr/>
          <a:lstStyle/>
          <a:p>
            <a:r>
              <a:rPr lang="en-US" altLang="zh-CN" dirty="0" smtClean="0"/>
              <a:t>IBC</a:t>
            </a:r>
            <a:r>
              <a:rPr lang="zh-CN" altLang="en-US" dirty="0" smtClean="0"/>
              <a:t>交易类型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59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/>
          <a:lstStyle/>
          <a:p>
            <a:r>
              <a:rPr lang="en-US" altLang="zh-CN" b="1" dirty="0" err="1" smtClean="0"/>
              <a:t>IBCPacketCreateTx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已经注册完成</a:t>
            </a:r>
            <a:endParaRPr lang="en-US" altLang="zh-CN" dirty="0" smtClean="0"/>
          </a:p>
          <a:p>
            <a:r>
              <a:rPr lang="en-US" altLang="zh-CN" b="1" dirty="0" err="1" smtClean="0"/>
              <a:t>IBCPacketCreateTx</a:t>
            </a:r>
            <a:r>
              <a:rPr lang="en-US" altLang="zh-CN" b="1" dirty="0" smtClean="0"/>
              <a:t> </a:t>
            </a:r>
            <a:r>
              <a:rPr lang="zh-CN" altLang="en-US" b="1" dirty="0"/>
              <a:t>： 创造一个</a:t>
            </a:r>
            <a:r>
              <a:rPr lang="en-US" altLang="zh-CN" b="1" dirty="0"/>
              <a:t>packet</a:t>
            </a:r>
          </a:p>
          <a:p>
            <a:r>
              <a:rPr lang="en-US" altLang="zh-CN" dirty="0" smtClean="0"/>
              <a:t>IBC</a:t>
            </a:r>
            <a:r>
              <a:rPr lang="zh-CN" altLang="en-US" dirty="0" smtClean="0"/>
              <a:t>模块计算下一个</a:t>
            </a:r>
            <a:r>
              <a:rPr lang="en-US" altLang="zh-CN" dirty="0" smtClean="0"/>
              <a:t>sequence number</a:t>
            </a:r>
            <a:r>
              <a:rPr lang="zh-CN" altLang="en-US" dirty="0" smtClean="0"/>
              <a:t>，并将 “</a:t>
            </a:r>
            <a:r>
              <a:rPr lang="en-US" altLang="zh-CN" dirty="0"/>
              <a:t>Queue</a:t>
            </a:r>
            <a:r>
              <a:rPr lang="zh-CN" altLang="en-US" dirty="0"/>
              <a:t>前缀</a:t>
            </a:r>
            <a:r>
              <a:rPr lang="en-US" altLang="zh-CN" dirty="0" smtClean="0"/>
              <a:t>+</a:t>
            </a:r>
            <a:r>
              <a:rPr lang="zh-CN" altLang="en-US" dirty="0" smtClean="0"/>
              <a:t>计算出的序列号”放</a:t>
            </a:r>
            <a:r>
              <a:rPr lang="zh-CN" altLang="en-US" dirty="0" smtClean="0"/>
              <a:t>入</a:t>
            </a:r>
            <a:r>
              <a:rPr lang="en-US" altLang="zh-CN" dirty="0" err="1" smtClean="0"/>
              <a:t>O</a:t>
            </a:r>
            <a:r>
              <a:rPr lang="en-US" altLang="zh-CN" dirty="0" err="1" smtClean="0"/>
              <a:t>utqueue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包会被写入本地</a:t>
            </a:r>
            <a:r>
              <a:rPr lang="en-US" altLang="zh-CN" dirty="0" err="1" smtClean="0"/>
              <a:t>merkle</a:t>
            </a:r>
            <a:r>
              <a:rPr lang="zh-CN" altLang="en-US" dirty="0" smtClean="0"/>
              <a:t>化的存储位置</a:t>
            </a:r>
            <a:endParaRPr lang="en-US" altLang="zh-CN" dirty="0" smtClean="0"/>
          </a:p>
          <a:p>
            <a:r>
              <a:rPr lang="zh-CN" altLang="en-US" dirty="0" smtClean="0"/>
              <a:t>当区块链逻辑认为包是有效的，且确实可以发送，包才会真正产生，区块链逻辑会为这个包保留一个全局变量，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0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83594"/>
            <a:ext cx="6248400" cy="46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注册（</a:t>
            </a:r>
            <a:r>
              <a:rPr lang="en-US" altLang="zh-CN" dirty="0" smtClean="0"/>
              <a:t>Permissioned action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特殊注册交易</a:t>
            </a:r>
            <a:r>
              <a:rPr lang="en-US" altLang="zh-CN" b="1" dirty="0" err="1"/>
              <a:t>IBCRegisterChainTx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en-US" altLang="zh-CN" dirty="0" err="1"/>
              <a:t>IBCRegisterChainTx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 </a:t>
            </a:r>
            <a:r>
              <a:rPr lang="en-US" altLang="zh-CN" dirty="0" err="1"/>
              <a:t>BlockchainGenesis</a:t>
            </a:r>
            <a:r>
              <a:rPr lang="en-US" altLang="zh-CN" dirty="0"/>
              <a:t>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BlockchainGenesis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 </a:t>
            </a:r>
            <a:r>
              <a:rPr lang="en-US" altLang="zh-CN" dirty="0" err="1"/>
              <a:t>ChainID</a:t>
            </a:r>
            <a:r>
              <a:rPr lang="en-US" altLang="zh-CN" dirty="0"/>
              <a:t> string    Genesis string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IBCRegisterChainTx</a:t>
            </a:r>
            <a:r>
              <a:rPr lang="zh-CN" altLang="en-US" dirty="0" smtClean="0"/>
              <a:t>，会发送</a:t>
            </a:r>
            <a:r>
              <a:rPr lang="en-US" altLang="zh-CN" dirty="0" err="1" smtClean="0"/>
              <a:t>ChainID</a:t>
            </a:r>
            <a:r>
              <a:rPr lang="en-US" altLang="zh-CN" dirty="0" smtClean="0"/>
              <a:t>(A),Header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Validator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4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8" y="130319"/>
            <a:ext cx="11218545" cy="30839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58" y="3214255"/>
            <a:ext cx="90678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6" y="132483"/>
            <a:ext cx="6349711" cy="22842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57" y="2416702"/>
            <a:ext cx="7362347" cy="39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更新验证者集合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b="1" dirty="0" err="1"/>
              <a:t>IBCUpdateChainTx</a:t>
            </a:r>
            <a:r>
              <a:rPr lang="en-US" altLang="zh-CN" b="1" dirty="0"/>
              <a:t> </a:t>
            </a:r>
            <a:r>
              <a:rPr lang="zh-CN" altLang="en-US" b="1" dirty="0" smtClean="0"/>
              <a:t>：更新注册链</a:t>
            </a:r>
            <a:r>
              <a:rPr lang="zh-CN" altLang="en-US" b="1" dirty="0"/>
              <a:t>的状态</a:t>
            </a:r>
            <a:endParaRPr lang="zh-CN" alt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2298298"/>
            <a:ext cx="8010468" cy="18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IBCPacketPostTx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729" y="1565996"/>
            <a:ext cx="11522542" cy="3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2469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363" y="0"/>
            <a:ext cx="6358804" cy="45004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286"/>
            <a:ext cx="5010150" cy="3105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282" y="3724992"/>
            <a:ext cx="5114925" cy="299085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75709" y="1200868"/>
            <a:ext cx="3851564" cy="308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15891" y="1995055"/>
            <a:ext cx="3705874" cy="17299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64128" y="1884218"/>
            <a:ext cx="4461164" cy="1840774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333441" y="4487752"/>
            <a:ext cx="3064886" cy="1840774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97524" y="3124771"/>
            <a:ext cx="1510149" cy="63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01491" y="5798650"/>
            <a:ext cx="1510149" cy="63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" y="1056261"/>
            <a:ext cx="5419725" cy="28765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50" y="3724992"/>
            <a:ext cx="5542356" cy="30221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2469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42363" y="0"/>
            <a:ext cx="6358804" cy="450048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4696691" y="2286000"/>
            <a:ext cx="4569186" cy="7556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050160" y="4033714"/>
            <a:ext cx="3215717" cy="64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64128" y="1814943"/>
            <a:ext cx="2639290" cy="1840774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383448" y="4625176"/>
            <a:ext cx="3064886" cy="1840774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928252" y="3069353"/>
            <a:ext cx="12053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890652" y="5902036"/>
            <a:ext cx="1746376" cy="213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实际案例</a:t>
            </a:r>
            <a:endParaRPr lang="en-US" altLang="zh-CN" dirty="0" smtClean="0"/>
          </a:p>
          <a:p>
            <a:r>
              <a:rPr lang="zh-CN" altLang="en-US" dirty="0" smtClean="0"/>
              <a:t>消息通信原语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注册 </a:t>
            </a:r>
            <a:r>
              <a:rPr lang="en-US" altLang="zh-CN" dirty="0">
                <a:solidFill>
                  <a:srgbClr val="FF0000"/>
                </a:solidFill>
              </a:rPr>
              <a:t>(permissioned action)</a:t>
            </a:r>
          </a:p>
          <a:p>
            <a:pPr lvl="1"/>
            <a:r>
              <a:rPr lang="zh-CN" altLang="en-US" dirty="0"/>
              <a:t>消息队列设计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</a:t>
            </a:r>
            <a:r>
              <a:rPr lang="en-US" altLang="zh-CN" dirty="0" smtClean="0"/>
              <a:t>IBC Packet</a:t>
            </a:r>
          </a:p>
          <a:p>
            <a:pPr lvl="1"/>
            <a:r>
              <a:rPr lang="zh-CN" altLang="en-US" dirty="0" smtClean="0"/>
              <a:t>转发</a:t>
            </a:r>
            <a:r>
              <a:rPr lang="en-US" altLang="zh-CN" dirty="0" smtClean="0"/>
              <a:t>IBC Packet</a:t>
            </a:r>
          </a:p>
          <a:p>
            <a:pPr lvl="1"/>
            <a:r>
              <a:rPr lang="zh-CN" altLang="en-US" dirty="0" smtClean="0"/>
              <a:t>收据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zh-CN" altLang="en-US" dirty="0"/>
              <a:t>者集合</a:t>
            </a:r>
            <a:r>
              <a:rPr lang="zh-CN" altLang="en-US" dirty="0" smtClean="0"/>
              <a:t>改变</a:t>
            </a:r>
            <a:endParaRPr lang="en-US" altLang="zh-CN" dirty="0"/>
          </a:p>
          <a:p>
            <a:pPr marL="228600" lvl="1"/>
            <a:r>
              <a:rPr lang="zh-CN" altLang="en-US" dirty="0" smtClean="0"/>
              <a:t>轻客户端</a:t>
            </a:r>
            <a:r>
              <a:rPr lang="en-US" altLang="zh-CN" dirty="0" smtClean="0"/>
              <a:t>Proofs </a:t>
            </a:r>
            <a:r>
              <a:rPr lang="zh-CN" altLang="en-US" dirty="0" smtClean="0"/>
              <a:t>（验证区块头、动态验证者集合改变、</a:t>
            </a:r>
            <a:r>
              <a:rPr lang="en-US" altLang="zh-CN" dirty="0" err="1" smtClean="0"/>
              <a:t>Merkle</a:t>
            </a:r>
            <a:r>
              <a:rPr lang="en-US" altLang="zh-CN" dirty="0" smtClean="0"/>
              <a:t> proofs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28600" lvl="1"/>
            <a:r>
              <a:rPr lang="zh-CN" altLang="en-US" dirty="0"/>
              <a:t>更</a:t>
            </a:r>
            <a:r>
              <a:rPr lang="zh-CN" altLang="en-US" dirty="0" smtClean="0"/>
              <a:t>高级的消息（超时、清理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链请求断开连接</a:t>
            </a:r>
            <a:r>
              <a:rPr lang="zh-CN" altLang="en-US" dirty="0" smtClean="0"/>
              <a:t>、处理</a:t>
            </a:r>
            <a:r>
              <a:rPr lang="zh-CN" altLang="en-US" dirty="0" smtClean="0">
                <a:solidFill>
                  <a:srgbClr val="FF0000"/>
                </a:solidFill>
              </a:rPr>
              <a:t>硬分叉</a:t>
            </a:r>
            <a:r>
              <a:rPr lang="zh-CN" altLang="en-US" dirty="0" smtClean="0"/>
              <a:t>、各种路由和转发的）            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privileged transaction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1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消息原语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6395"/>
            <a:ext cx="10515600" cy="4351338"/>
          </a:xfrm>
        </p:spPr>
        <p:txBody>
          <a:bodyPr/>
          <a:lstStyle/>
          <a:p>
            <a:pPr lvl="1"/>
            <a:r>
              <a:rPr lang="zh-CN" altLang="en-US" dirty="0"/>
              <a:t>消息队列设计</a:t>
            </a:r>
            <a:endParaRPr lang="en-US" altLang="zh-CN" dirty="0"/>
          </a:p>
          <a:p>
            <a:pPr lvl="1"/>
            <a:r>
              <a:rPr lang="zh-CN" altLang="en-US" dirty="0" smtClean="0"/>
              <a:t>注册 </a:t>
            </a:r>
            <a:r>
              <a:rPr lang="en-US" altLang="zh-CN" dirty="0"/>
              <a:t>(permissioned </a:t>
            </a:r>
            <a:r>
              <a:rPr lang="en-US" altLang="zh-CN" dirty="0" smtClean="0"/>
              <a:t>action)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发送</a:t>
            </a:r>
            <a:r>
              <a:rPr lang="en-US" altLang="zh-CN" dirty="0"/>
              <a:t>IBC Packet</a:t>
            </a:r>
          </a:p>
          <a:p>
            <a:pPr lvl="1"/>
            <a:r>
              <a:rPr lang="zh-CN" altLang="en-US" dirty="0" smtClean="0"/>
              <a:t>验证</a:t>
            </a:r>
            <a:r>
              <a:rPr lang="zh-CN" altLang="en-US" dirty="0"/>
              <a:t>者集合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-------------------------------------------------------</a:t>
            </a:r>
          </a:p>
          <a:p>
            <a:pPr lvl="1"/>
            <a:r>
              <a:rPr lang="zh-CN" altLang="en-US" dirty="0" smtClean="0"/>
              <a:t>转发</a:t>
            </a:r>
            <a:r>
              <a:rPr lang="en-US" altLang="zh-CN" dirty="0"/>
              <a:t>IBC Packet</a:t>
            </a:r>
          </a:p>
          <a:p>
            <a:pPr lvl="1"/>
            <a:r>
              <a:rPr lang="zh-CN" altLang="en-US" dirty="0"/>
              <a:t>收据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678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Relay 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转发节点只需要 </a:t>
            </a:r>
            <a:r>
              <a:rPr lang="en-US" altLang="zh-CN" dirty="0" smtClean="0"/>
              <a:t>light client proof ,</a:t>
            </a:r>
            <a:r>
              <a:rPr lang="zh-CN" altLang="en-US" dirty="0" smtClean="0"/>
              <a:t>转发节点不需要是验证者或是全节点</a:t>
            </a:r>
            <a:endParaRPr lang="en-US" altLang="zh-CN" dirty="0" smtClean="0"/>
          </a:p>
          <a:p>
            <a:r>
              <a:rPr lang="zh-CN" altLang="en-US" dirty="0" smtClean="0"/>
              <a:t>如何给转发包的节点发送交易费？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 order to bootstrap a system, the chain developers can provide a special account with enough money to relay, and pay the fees for all packets, until users have tokens on both chains.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次跨链可以发送多个包，以节省转发过程中校验、交易费，可以缓存一些包，去打包发送</a:t>
            </a:r>
            <a:endParaRPr lang="en-US" altLang="zh-CN" dirty="0" smtClean="0"/>
          </a:p>
          <a:p>
            <a:r>
              <a:rPr lang="zh-CN" altLang="en-US" dirty="0" smtClean="0"/>
              <a:t>允许多路并行转发，但是不允许单节点试图重复转发多次一个包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8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IBC</a:t>
            </a:r>
            <a:r>
              <a:rPr lang="zh-CN" altLang="en-US" dirty="0" smtClean="0"/>
              <a:t>包被发送到其他链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-&gt; valid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proof</a:t>
            </a:r>
            <a:r>
              <a:rPr lang="zh-CN" altLang="en-US" dirty="0" smtClean="0"/>
              <a:t>与已知头部一致，将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存在</a:t>
            </a:r>
            <a:r>
              <a:rPr lang="en-US" altLang="zh-CN" dirty="0" err="1" smtClean="0"/>
              <a:t>I</a:t>
            </a:r>
            <a:r>
              <a:rPr lang="en-US" altLang="zh-CN" dirty="0" err="1" smtClean="0"/>
              <a:t>nqueue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将交易发送到合适的智能合约去校验有效性，并进行执行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成功</a:t>
            </a:r>
            <a:r>
              <a:rPr lang="zh-CN" altLang="en-US" dirty="0" smtClean="0"/>
              <a:t>执行：</a:t>
            </a:r>
            <a:r>
              <a:rPr lang="en-US" altLang="zh-CN" dirty="0" smtClean="0"/>
              <a:t>proof</a:t>
            </a:r>
            <a:r>
              <a:rPr lang="zh-CN" altLang="en-US" dirty="0" smtClean="0"/>
              <a:t>证明成功执行，返回一个</a:t>
            </a:r>
            <a:r>
              <a:rPr lang="en-US" altLang="zh-CN" dirty="0" smtClean="0"/>
              <a:t>ABCI</a:t>
            </a:r>
            <a:r>
              <a:rPr lang="zh-CN" altLang="en-US" dirty="0" smtClean="0"/>
              <a:t>结果 </a:t>
            </a:r>
            <a:r>
              <a:rPr lang="en-US" altLang="zh-CN" dirty="0" smtClean="0"/>
              <a:t>success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执行</a:t>
            </a:r>
            <a:r>
              <a:rPr lang="zh-CN" altLang="en-US" dirty="0" smtClean="0"/>
              <a:t>失败：</a:t>
            </a:r>
            <a:r>
              <a:rPr lang="en-US" altLang="zh-CN" dirty="0" smtClean="0"/>
              <a:t>proof</a:t>
            </a:r>
            <a:r>
              <a:rPr lang="zh-CN" altLang="en-US" dirty="0" smtClean="0"/>
              <a:t>证明失败，返回结果</a:t>
            </a:r>
            <a:r>
              <a:rPr lang="en-US" altLang="zh-CN" dirty="0" smtClean="0"/>
              <a:t>error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b="1" dirty="0" smtClean="0"/>
              <a:t>接收到的</a:t>
            </a:r>
            <a:r>
              <a:rPr lang="en-US" altLang="zh-CN" b="1" dirty="0" smtClean="0"/>
              <a:t>Packet + Proof+</a:t>
            </a:r>
            <a:r>
              <a:rPr lang="zh-CN" altLang="en-US" b="1" dirty="0" smtClean="0"/>
              <a:t>执行的结果   </a:t>
            </a:r>
            <a:r>
              <a:rPr lang="zh-CN" altLang="en-US" b="1" dirty="0"/>
              <a:t>放</a:t>
            </a:r>
            <a:r>
              <a:rPr lang="zh-CN" altLang="en-US" b="1" dirty="0" smtClean="0"/>
              <a:t>入接收方</a:t>
            </a:r>
            <a:r>
              <a:rPr lang="zh-CN" altLang="en-US" b="1" dirty="0" smtClean="0"/>
              <a:t>的</a:t>
            </a:r>
            <a:r>
              <a:rPr lang="en-US" altLang="zh-CN" b="1" dirty="0" err="1"/>
              <a:t>I</a:t>
            </a:r>
            <a:r>
              <a:rPr lang="en-US" altLang="zh-CN" b="1" dirty="0" err="1" smtClean="0"/>
              <a:t>nqueue</a:t>
            </a:r>
            <a:r>
              <a:rPr lang="zh-CN" altLang="en-US" b="1" dirty="0" smtClean="0"/>
              <a:t>中</a:t>
            </a:r>
            <a:endParaRPr lang="en-US" altLang="zh-CN" b="1" dirty="0" smtClean="0"/>
          </a:p>
          <a:p>
            <a:r>
              <a:rPr lang="zh-CN" altLang="en-US" dirty="0" smtClean="0"/>
              <a:t>中继节点查看</a:t>
            </a:r>
            <a:r>
              <a:rPr lang="en-US" altLang="zh-CN" dirty="0" smtClean="0"/>
              <a:t>proof,</a:t>
            </a:r>
            <a:r>
              <a:rPr lang="zh-CN" altLang="en-US" dirty="0" smtClean="0"/>
              <a:t>确定</a:t>
            </a:r>
            <a:r>
              <a:rPr lang="zh-CN" altLang="en-US" dirty="0" smtClean="0"/>
              <a:t>是发送方发送的包在接收方处得到了执行，将收据发回给链</a:t>
            </a:r>
            <a:r>
              <a:rPr lang="en-US" altLang="zh-CN" dirty="0" smtClean="0"/>
              <a:t>A</a:t>
            </a:r>
          </a:p>
          <a:p>
            <a:r>
              <a:rPr lang="zh-CN" altLang="en-US" dirty="0"/>
              <a:t>收据转发给发送方，收据将触发一系列发送方处的智能</a:t>
            </a:r>
            <a:r>
              <a:rPr lang="zh-CN" altLang="en-US" dirty="0" smtClean="0"/>
              <a:t>合约</a:t>
            </a:r>
          </a:p>
        </p:txBody>
      </p:sp>
    </p:spTree>
    <p:extLst>
      <p:ext uri="{BB962C8B-B14F-4D97-AF65-F5344CB8AC3E}">
        <p14:creationId xmlns:p14="http://schemas.microsoft.com/office/powerpoint/2010/main" val="40550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 </a:t>
            </a:r>
            <a:r>
              <a:rPr lang="en-US" altLang="zh-CN" dirty="0"/>
              <a:t>C</a:t>
            </a:r>
            <a:r>
              <a:rPr lang="en-US" altLang="zh-CN" dirty="0" smtClean="0"/>
              <a:t>lient Proofs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 smtClean="0"/>
              <a:t>验证区块头部</a:t>
            </a:r>
            <a:r>
              <a:rPr lang="zh-CN" altLang="en-US" dirty="0" smtClean="0"/>
              <a:t>： 转发节点信任验证者集合，有注册过的头部和验证者集合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检查收到的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中的头部是不是超过</a:t>
            </a:r>
            <a:r>
              <a:rPr lang="en-US" altLang="zh-CN" dirty="0" smtClean="0"/>
              <a:t>2/3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voting power</a:t>
            </a:r>
            <a:r>
              <a:rPr lang="zh-CN" altLang="en-US" dirty="0" smtClean="0"/>
              <a:t>的验证投票即可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上述安全的前提： 转发节点存储的头部是被可信的验证者集合签名的头部，且验证者没有处于申请解绑资产的过程中。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若收到分叉</a:t>
            </a:r>
            <a:r>
              <a:rPr lang="en-US" altLang="zh-CN" dirty="0" smtClean="0"/>
              <a:t>/</a:t>
            </a:r>
            <a:r>
              <a:rPr lang="zh-CN" altLang="en-US" dirty="0" smtClean="0"/>
              <a:t>假头部可以作为罚没的证明，罚没发出、签名这个包的</a:t>
            </a:r>
            <a:r>
              <a:rPr lang="en-US" altLang="zh-CN" dirty="0" smtClean="0"/>
              <a:t>validator1/3</a:t>
            </a:r>
            <a:r>
              <a:rPr lang="zh-CN" altLang="en-US" dirty="0" smtClean="0"/>
              <a:t>的资产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296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  Client </a:t>
            </a:r>
            <a:r>
              <a:rPr lang="en-US" altLang="zh-CN" dirty="0" smtClean="0"/>
              <a:t>Proofs—</a:t>
            </a:r>
            <a:r>
              <a:rPr lang="zh-CN" altLang="en-US" dirty="0" smtClean="0"/>
              <a:t>验证者集合改变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验证改变是有效的</a:t>
            </a:r>
            <a:endParaRPr lang="en-US" altLang="zh-CN" dirty="0" smtClean="0"/>
          </a:p>
          <a:p>
            <a:r>
              <a:rPr lang="zh-CN" altLang="en-US" dirty="0" smtClean="0"/>
              <a:t>用改变后的验证者集合去验证头部 </a:t>
            </a:r>
            <a:endParaRPr lang="en-US" altLang="zh-CN" dirty="0" smtClean="0"/>
          </a:p>
          <a:p>
            <a:r>
              <a:rPr lang="zh-CN" altLang="en-US" dirty="0" smtClean="0"/>
              <a:t>（需要提供验证者集合的完整数据，头部包含的仅是哈希，不够）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7" y="3618728"/>
            <a:ext cx="12130983" cy="26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zh-CN" altLang="en-US" b="1" dirty="0" smtClean="0"/>
              <a:t>包</a:t>
            </a:r>
            <a:r>
              <a:rPr lang="zh-CN" altLang="en-US" dirty="0" smtClean="0"/>
              <a:t>真实存在于发送方处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头部里有</a:t>
            </a:r>
            <a:r>
              <a:rPr lang="en-US" altLang="zh-CN" dirty="0" err="1" smtClean="0"/>
              <a:t>AppHash</a:t>
            </a:r>
            <a:r>
              <a:rPr lang="zh-CN" altLang="en-US" dirty="0" smtClean="0"/>
              <a:t>字段</a:t>
            </a:r>
            <a:r>
              <a:rPr lang="zh-CN" altLang="en-US" dirty="0" smtClean="0"/>
              <a:t>：给定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的校验路径</a:t>
            </a:r>
            <a:r>
              <a:rPr lang="zh-CN" altLang="en-US" dirty="0" smtClean="0"/>
              <a:t>，可以由一系列哈希最终得到</a:t>
            </a:r>
            <a:r>
              <a:rPr lang="en-US" altLang="zh-CN" dirty="0" err="1" smtClean="0"/>
              <a:t>AppHash</a:t>
            </a:r>
            <a:r>
              <a:rPr lang="zh-CN" altLang="en-US" dirty="0" smtClean="0"/>
              <a:t>，若与</a:t>
            </a:r>
            <a:r>
              <a:rPr lang="zh-CN" altLang="en-US" dirty="0" smtClean="0"/>
              <a:t>头部中的一致，即可验证</a:t>
            </a:r>
            <a:r>
              <a:rPr lang="en-US" altLang="zh-CN" dirty="0" smtClean="0"/>
              <a:t>packet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3" y="3605879"/>
            <a:ext cx="11218545" cy="30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IBC Packet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MaxHeight</a:t>
            </a:r>
            <a:r>
              <a:rPr lang="zh-CN" altLang="en-US" dirty="0" smtClean="0"/>
              <a:t>字段，设置在接收方的某个高度前收到包才有效，否则超时不会执行。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、发送</a:t>
            </a:r>
            <a:r>
              <a:rPr lang="zh-CN" altLang="en-US" dirty="0"/>
              <a:t>方在包里添加</a:t>
            </a:r>
            <a:r>
              <a:rPr lang="en-US" altLang="zh-CN" dirty="0" err="1"/>
              <a:t>MaxHeight</a:t>
            </a:r>
            <a:r>
              <a:rPr lang="zh-CN" altLang="en-US" dirty="0"/>
              <a:t>：</a:t>
            </a:r>
            <a:r>
              <a:rPr lang="en-US" altLang="zh-CN" dirty="0"/>
              <a:t>H</a:t>
            </a:r>
            <a:r>
              <a:rPr lang="zh-CN" altLang="en-US" dirty="0"/>
              <a:t>，期望在接收方</a:t>
            </a:r>
            <a:r>
              <a:rPr lang="en-US" altLang="zh-CN" dirty="0"/>
              <a:t>H</a:t>
            </a:r>
            <a:r>
              <a:rPr lang="zh-CN" altLang="en-US" dirty="0"/>
              <a:t>高度前包被收到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、发送方确认超时的方式：过了一段时间，接收方高度</a:t>
            </a:r>
            <a:r>
              <a:rPr lang="en-US" altLang="zh-CN" dirty="0" smtClean="0"/>
              <a:t>H’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&gt;H</a:t>
            </a:r>
            <a:r>
              <a:rPr lang="zh-CN" altLang="en-US" dirty="0" smtClean="0"/>
              <a:t>），发送方请求接收方，查询在</a:t>
            </a:r>
            <a:r>
              <a:rPr lang="en-US" altLang="zh-CN" dirty="0" smtClean="0"/>
              <a:t>H’</a:t>
            </a:r>
            <a:r>
              <a:rPr lang="zh-CN" altLang="en-US" dirty="0" smtClean="0"/>
              <a:t>高度是否存在发出的包，产生一个</a:t>
            </a:r>
            <a:r>
              <a:rPr lang="en-US" altLang="zh-CN" dirty="0" smtClean="0"/>
              <a:t>non-existence proof </a:t>
            </a:r>
            <a:r>
              <a:rPr lang="zh-CN" altLang="en-US" dirty="0" smtClean="0"/>
              <a:t>，证明在</a:t>
            </a:r>
            <a:r>
              <a:rPr lang="en-US" altLang="zh-CN" dirty="0" smtClean="0"/>
              <a:t>H’</a:t>
            </a:r>
            <a:r>
              <a:rPr lang="zh-CN" altLang="en-US" dirty="0" smtClean="0"/>
              <a:t>高度前接收方没有收到发出的包，将</a:t>
            </a:r>
            <a:r>
              <a:rPr lang="en-US" altLang="zh-CN" dirty="0" smtClean="0"/>
              <a:t>proof</a:t>
            </a:r>
            <a:r>
              <a:rPr lang="zh-CN" altLang="en-US" dirty="0" smtClean="0"/>
              <a:t>发回发送方。让发送方确认在在这之后，如果接收方收到了包，不会执行。发送方可以安全的解冻资金。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9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删除包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当收到收据，可以将已经完成跨链通信的包从发送方队列（</a:t>
            </a:r>
            <a:r>
              <a:rPr lang="en-US" altLang="zh-CN" dirty="0" smtClean="0"/>
              <a:t>out queue</a:t>
            </a:r>
            <a:r>
              <a:rPr lang="zh-CN" altLang="en-US" dirty="0" smtClean="0"/>
              <a:t>）中删除。收据必须按序列号处理，因此第一个收据一定是队列头部的包的收据。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需要删除接收方</a:t>
            </a:r>
            <a:r>
              <a:rPr lang="en-US" altLang="zh-CN" dirty="0" smtClean="0"/>
              <a:t>in queue</a:t>
            </a:r>
            <a:r>
              <a:rPr lang="zh-CN" altLang="en-US" dirty="0" smtClean="0"/>
              <a:t>中的包：设计新的交易类型，当收据被发送方收到后，删除</a:t>
            </a:r>
            <a:r>
              <a:rPr lang="en-US" altLang="zh-CN" dirty="0" smtClean="0"/>
              <a:t>out queue</a:t>
            </a:r>
            <a:r>
              <a:rPr lang="zh-CN" altLang="en-US" dirty="0" smtClean="0"/>
              <a:t>中的队首的包，产生一个 </a:t>
            </a:r>
            <a:r>
              <a:rPr lang="en-US" altLang="zh-CN" dirty="0" smtClean="0"/>
              <a:t>non-existence proof </a:t>
            </a:r>
            <a:r>
              <a:rPr lang="zh-CN" altLang="en-US" dirty="0" smtClean="0"/>
              <a:t>，发回接收方，让其删除</a:t>
            </a:r>
            <a:r>
              <a:rPr lang="en-US" altLang="zh-CN" dirty="0" smtClean="0"/>
              <a:t>in queue</a:t>
            </a:r>
            <a:r>
              <a:rPr lang="zh-CN" altLang="en-US" dirty="0" smtClean="0"/>
              <a:t>中的相应内容。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49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714" y="2252080"/>
            <a:ext cx="3468914" cy="1325563"/>
          </a:xfrm>
        </p:spPr>
        <p:txBody>
          <a:bodyPr/>
          <a:lstStyle/>
          <a:p>
            <a:r>
              <a:rPr lang="en-US" altLang="zh-CN" dirty="0" smtClean="0"/>
              <a:t>Clean up </a:t>
            </a:r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802" y="0"/>
            <a:ext cx="7172444" cy="67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断开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之间的连接（特权交易）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3600" dirty="0" smtClean="0"/>
          </a:p>
          <a:p>
            <a:r>
              <a:rPr lang="zh-CN" altLang="en-US" sz="3600" dirty="0" smtClean="0"/>
              <a:t>处理还在进行的不会引起不一致的跨链通信  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解决断开连接后的遗留问题 （是否还有</a:t>
            </a:r>
            <a:r>
              <a:rPr lang="en-US" altLang="zh-CN" sz="3600" dirty="0" smtClean="0"/>
              <a:t>credit</a:t>
            </a:r>
            <a:r>
              <a:rPr lang="zh-CN" altLang="en-US" sz="3600" dirty="0" smtClean="0"/>
              <a:t>、已经转移出去的</a:t>
            </a:r>
            <a:r>
              <a:rPr lang="en-US" altLang="zh-CN" sz="3600" dirty="0" smtClean="0"/>
              <a:t>token</a:t>
            </a:r>
            <a:r>
              <a:rPr lang="zh-CN" altLang="en-US" sz="3600" dirty="0" smtClean="0"/>
              <a:t>但是</a:t>
            </a:r>
            <a:r>
              <a:rPr lang="en-US" altLang="zh-CN" sz="3600" dirty="0" smtClean="0"/>
              <a:t>never returned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若认为某个连接是恶意的，可以添加“</a:t>
            </a:r>
            <a:r>
              <a:rPr lang="en-US" altLang="zh-CN" sz="3600" dirty="0" smtClean="0"/>
              <a:t>hard shutdown</a:t>
            </a:r>
            <a:r>
              <a:rPr lang="zh-CN" altLang="en-US" sz="3600" dirty="0" smtClean="0"/>
              <a:t>”</a:t>
            </a:r>
            <a:r>
              <a:rPr lang="en-US" altLang="zh-CN" sz="3600" dirty="0" smtClean="0"/>
              <a:t>flag</a:t>
            </a:r>
            <a:r>
              <a:rPr lang="zh-CN" altLang="en-US" sz="3600" dirty="0" smtClean="0"/>
              <a:t>，将所有未处理的交易都处理为</a:t>
            </a:r>
            <a:r>
              <a:rPr lang="en-US" altLang="zh-CN" sz="3600" dirty="0" smtClean="0"/>
              <a:t>error</a:t>
            </a:r>
            <a:r>
              <a:rPr lang="zh-CN" altLang="en-US" sz="3600" dirty="0" smtClean="0"/>
              <a:t>，然后快速断开连接。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161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459" y="222972"/>
            <a:ext cx="9011264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/>
              <a:t>nter 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lockchain 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en-US" altLang="zh-CN" b="1" dirty="0" smtClean="0"/>
              <a:t>ommunication</a:t>
            </a:r>
            <a:r>
              <a:rPr lang="en-US" altLang="zh-CN" b="1" dirty="0"/>
              <a:t>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853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在两个“侧链”上，可以进行跨</a:t>
            </a:r>
            <a:r>
              <a:rPr lang="zh-CN" altLang="en-US" dirty="0" smtClean="0"/>
              <a:t>链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交换</a:t>
            </a:r>
            <a:r>
              <a:rPr lang="zh-CN" altLang="en-US" dirty="0" smtClean="0"/>
              <a:t>，得益于</a:t>
            </a:r>
            <a:r>
              <a:rPr lang="en-US" altLang="zh-CN" dirty="0" err="1" smtClean="0"/>
              <a:t>Tendermint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Instant Finality</a:t>
            </a:r>
            <a:r>
              <a:rPr lang="zh-CN" altLang="en-US" dirty="0" smtClean="0"/>
              <a:t>，可以快速传递</a:t>
            </a:r>
            <a:r>
              <a:rPr lang="en-US" altLang="zh-CN" dirty="0" smtClean="0"/>
              <a:t>token</a:t>
            </a:r>
          </a:p>
          <a:p>
            <a:r>
              <a:rPr lang="zh-CN" altLang="en-US" dirty="0" smtClean="0"/>
              <a:t>采用“消息传递”机制</a:t>
            </a:r>
            <a:endParaRPr lang="en-US" altLang="zh-CN" dirty="0" smtClean="0"/>
          </a:p>
          <a:p>
            <a:r>
              <a:rPr lang="zh-CN" altLang="en-US" dirty="0"/>
              <a:t>由</a:t>
            </a:r>
            <a:r>
              <a:rPr lang="en-US" altLang="zh-CN" dirty="0" smtClean="0"/>
              <a:t>Hub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组成，</a:t>
            </a:r>
            <a:r>
              <a:rPr lang="en-US" altLang="zh-CN" dirty="0"/>
              <a:t>Hub</a:t>
            </a:r>
            <a:r>
              <a:rPr lang="zh-CN" altLang="en-US" dirty="0"/>
              <a:t>和</a:t>
            </a:r>
            <a:r>
              <a:rPr lang="en-US" altLang="zh-CN" dirty="0"/>
              <a:t>Zone</a:t>
            </a:r>
            <a:r>
              <a:rPr lang="zh-CN" altLang="en-US" dirty="0"/>
              <a:t>都是区块链系统，</a:t>
            </a:r>
            <a:r>
              <a:rPr lang="en-US" altLang="zh-CN" dirty="0"/>
              <a:t>Zone</a:t>
            </a:r>
            <a:r>
              <a:rPr lang="zh-CN" altLang="en-US" dirty="0"/>
              <a:t>之间的跨链通信由</a:t>
            </a:r>
            <a:r>
              <a:rPr lang="en-US" altLang="zh-CN" dirty="0"/>
              <a:t>Hub</a:t>
            </a:r>
            <a:r>
              <a:rPr lang="zh-CN" altLang="en-US" dirty="0"/>
              <a:t>去中继，而</a:t>
            </a:r>
            <a:r>
              <a:rPr lang="en-US" altLang="zh-CN" dirty="0"/>
              <a:t>Zone</a:t>
            </a:r>
            <a:r>
              <a:rPr lang="zh-CN" altLang="en-US" dirty="0"/>
              <a:t>的正常运行是完全自治的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协议</a:t>
            </a:r>
            <a:r>
              <a:rPr lang="zh-CN" altLang="en-US" dirty="0" smtClean="0"/>
              <a:t>可扩展，未来可以扩展为</a:t>
            </a:r>
            <a:r>
              <a:rPr lang="zh-CN" altLang="en-US" u="sng" dirty="0" smtClean="0"/>
              <a:t>其他交易</a:t>
            </a:r>
            <a:r>
              <a:rPr lang="zh-CN" altLang="en-US" u="sng" dirty="0" smtClean="0"/>
              <a:t>逻辑</a:t>
            </a:r>
            <a:r>
              <a:rPr lang="zh-CN" altLang="en-US" dirty="0" smtClean="0"/>
              <a:t>的跨链通信实现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 ：吞吐率与交易延迟可媲美中心化转账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</a:t>
            </a:r>
            <a:r>
              <a:rPr lang="zh-CN" altLang="en-US" dirty="0" smtClean="0"/>
              <a:t>不用交易双方实时在线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速度快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不会分叉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8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处理</a:t>
            </a:r>
            <a:r>
              <a:rPr lang="zh-CN" altLang="en-US" dirty="0"/>
              <a:t>还在</a:t>
            </a:r>
            <a:r>
              <a:rPr lang="zh-CN" altLang="en-US" dirty="0" smtClean="0"/>
              <a:t>进行的跨</a:t>
            </a:r>
            <a:r>
              <a:rPr lang="zh-CN" altLang="en-US" dirty="0"/>
              <a:t>链通信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out queue</a:t>
            </a:r>
            <a:r>
              <a:rPr lang="zh-CN" altLang="en-US" dirty="0" smtClean="0"/>
              <a:t>队尾添加“</a:t>
            </a:r>
            <a:r>
              <a:rPr lang="en-US" altLang="zh-CN" dirty="0" smtClean="0"/>
              <a:t>disconnect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packet </a:t>
            </a:r>
            <a:r>
              <a:rPr lang="zh-CN" altLang="en-US" dirty="0" smtClean="0"/>
              <a:t>，避免发送包</a:t>
            </a:r>
            <a:endParaRPr lang="en-US" altLang="zh-CN" dirty="0" smtClean="0"/>
          </a:p>
          <a:p>
            <a:r>
              <a:rPr lang="zh-CN" altLang="en-US" dirty="0" smtClean="0"/>
              <a:t>对新收到的包，</a:t>
            </a:r>
            <a:r>
              <a:rPr lang="en-US" altLang="zh-CN" dirty="0" smtClean="0"/>
              <a:t>return error  </a:t>
            </a:r>
            <a:endParaRPr lang="en-US" altLang="zh-CN" dirty="0"/>
          </a:p>
          <a:p>
            <a:r>
              <a:rPr lang="zh-CN" altLang="en-US" dirty="0" smtClean="0"/>
              <a:t>这两个操作会被转发的节点获取，并在转发节点处触发相同的操作，即队尾“</a:t>
            </a:r>
            <a:r>
              <a:rPr lang="en-US" altLang="zh-CN" dirty="0" smtClean="0"/>
              <a:t>disconnect </a:t>
            </a:r>
            <a:r>
              <a:rPr lang="zh-CN" altLang="en-US" dirty="0" smtClean="0"/>
              <a:t>包”，对新收到的包</a:t>
            </a:r>
            <a:r>
              <a:rPr lang="en-US" altLang="zh-CN" dirty="0" smtClean="0"/>
              <a:t>return error </a:t>
            </a:r>
          </a:p>
          <a:p>
            <a:r>
              <a:rPr lang="zh-CN" altLang="en-US" dirty="0" smtClean="0"/>
              <a:t>之前已经进行发送的包，要等到收到收据，当</a:t>
            </a:r>
            <a:r>
              <a:rPr lang="en-US" altLang="zh-CN" dirty="0" smtClean="0"/>
              <a:t>out queue</a:t>
            </a:r>
            <a:r>
              <a:rPr lang="zh-CN" altLang="en-US" dirty="0" smtClean="0"/>
              <a:t>中所有包都收到收据，才真正断开连接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37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硬分叉（特权交易）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当产生硬分叉，可能会导致分成的两个部分都没有办法达到超过</a:t>
            </a:r>
            <a:r>
              <a:rPr lang="en-US" altLang="zh-CN" dirty="0" smtClean="0"/>
              <a:t>2/3</a:t>
            </a:r>
            <a:r>
              <a:rPr lang="zh-CN" altLang="en-US" dirty="0" smtClean="0"/>
              <a:t>投票力，会导致共识失败，分成的两个部分要强势改变原始的验证者集合，而客户端需要手动选择</a:t>
            </a:r>
            <a:r>
              <a:rPr lang="en-US" altLang="zh-CN" dirty="0" smtClean="0"/>
              <a:t>follow</a:t>
            </a:r>
            <a:r>
              <a:rPr lang="zh-CN" altLang="en-US" dirty="0"/>
              <a:t>那一</a:t>
            </a:r>
            <a:r>
              <a:rPr lang="zh-CN" altLang="en-US" dirty="0" smtClean="0"/>
              <a:t>条链。</a:t>
            </a:r>
            <a:endParaRPr lang="en-US" altLang="zh-CN" dirty="0" smtClean="0"/>
          </a:p>
          <a:p>
            <a:r>
              <a:rPr lang="en-US" altLang="zh-CN" dirty="0" smtClean="0"/>
              <a:t>IBC</a:t>
            </a:r>
            <a:r>
              <a:rPr lang="zh-CN" altLang="en-US" dirty="0" smtClean="0"/>
              <a:t>协议不会同时支持两条分叉链</a:t>
            </a:r>
            <a:endParaRPr lang="en-US" altLang="zh-CN" dirty="0" smtClean="0"/>
          </a:p>
          <a:p>
            <a:r>
              <a:rPr lang="zh-CN" altLang="en-US" dirty="0" smtClean="0"/>
              <a:t>添加一个特权交易，通过</a:t>
            </a:r>
            <a:r>
              <a:rPr lang="en-US" altLang="zh-CN" dirty="0" smtClean="0"/>
              <a:t>on-chain governance </a:t>
            </a:r>
            <a:r>
              <a:rPr lang="zh-CN" altLang="en-US" dirty="0" smtClean="0"/>
              <a:t>，设置</a:t>
            </a:r>
            <a:r>
              <a:rPr lang="en-US" altLang="zh-CN" dirty="0" smtClean="0"/>
              <a:t>IBC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某条链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643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多链路由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星型结构</a:t>
            </a:r>
            <a:endParaRPr lang="en-US" altLang="zh-CN" dirty="0" smtClean="0"/>
          </a:p>
          <a:p>
            <a:r>
              <a:rPr lang="zh-CN" altLang="en-US" dirty="0" smtClean="0"/>
              <a:t>一些问题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信任可传递吗？（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信任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信任</a:t>
            </a:r>
            <a:r>
              <a:rPr lang="en-US" altLang="zh-CN" dirty="0" smtClean="0"/>
              <a:t>C </a:t>
            </a:r>
            <a:r>
              <a:rPr lang="en-US" altLang="zh-CN" dirty="0" smtClean="0">
                <a:sym typeface="Wingdings" panose="05000000000000000000" pitchFamily="2" charset="2"/>
              </a:rPr>
              <a:t> A</a:t>
            </a:r>
            <a:r>
              <a:rPr lang="zh-CN" altLang="en-US" dirty="0" smtClean="0">
                <a:sym typeface="Wingdings" panose="05000000000000000000" pitchFamily="2" charset="2"/>
              </a:rPr>
              <a:t>信任</a:t>
            </a:r>
            <a:r>
              <a:rPr lang="en-US" altLang="zh-CN" dirty="0" smtClean="0">
                <a:sym typeface="Wingdings" panose="05000000000000000000" pitchFamily="2" charset="2"/>
              </a:rPr>
              <a:t>C</a:t>
            </a:r>
            <a:r>
              <a:rPr lang="zh-CN" altLang="en-US" dirty="0" smtClean="0">
                <a:sym typeface="Wingdings" panose="05000000000000000000" pitchFamily="2" charset="2"/>
              </a:rPr>
              <a:t>？ 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Path finding   </a:t>
            </a:r>
            <a:r>
              <a:rPr lang="zh-CN" altLang="en-US" dirty="0" smtClean="0"/>
              <a:t>（两个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非直接相连，应该向哪个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写消息呢？）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60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网关（</a:t>
            </a:r>
            <a:r>
              <a:rPr lang="en-US" altLang="zh-CN" dirty="0" smtClean="0"/>
              <a:t>Path finding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协议，将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地址替换成</a:t>
            </a:r>
            <a:r>
              <a:rPr lang="en-US" altLang="zh-CN" dirty="0" smtClean="0"/>
              <a:t>chain id </a:t>
            </a:r>
          </a:p>
          <a:p>
            <a:r>
              <a:rPr lang="zh-CN" altLang="en-US" dirty="0" smtClean="0"/>
              <a:t>丢弃形成环路的</a:t>
            </a:r>
            <a:r>
              <a:rPr lang="en-US" altLang="zh-CN" dirty="0" smtClean="0"/>
              <a:t>packet</a:t>
            </a:r>
          </a:p>
          <a:p>
            <a:r>
              <a:rPr lang="zh-CN" altLang="en-US" dirty="0" smtClean="0"/>
              <a:t>确保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的请求转发路径和响应转发路径是一致的</a:t>
            </a:r>
            <a:endParaRPr lang="en-US" altLang="zh-CN" dirty="0" smtClean="0"/>
          </a:p>
          <a:p>
            <a:r>
              <a:rPr lang="zh-CN" altLang="en-US" dirty="0" smtClean="0"/>
              <a:t>发送包时</a:t>
            </a:r>
            <a:r>
              <a:rPr lang="en-US" altLang="zh-CN" dirty="0" smtClean="0"/>
              <a:t>path finding</a:t>
            </a:r>
            <a:r>
              <a:rPr lang="zh-CN" altLang="en-US" dirty="0" smtClean="0"/>
              <a:t>的顺序：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</a:t>
            </a:r>
            <a:r>
              <a:rPr lang="zh-CN" altLang="en-US" dirty="0" smtClean="0"/>
              <a:t>、两个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直接连接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“</a:t>
            </a:r>
            <a:r>
              <a:rPr lang="en-US" altLang="zh-CN" dirty="0" err="1"/>
              <a:t>ethermint,dex</a:t>
            </a:r>
            <a:r>
              <a:rPr lang="en-US" altLang="zh-CN" dirty="0" smtClean="0"/>
              <a:t>”</a:t>
            </a:r>
          </a:p>
          <a:p>
            <a:pPr lvl="3"/>
            <a:r>
              <a:rPr lang="en-US" altLang="zh-CN" dirty="0" smtClean="0"/>
              <a:t>3</a:t>
            </a:r>
            <a:r>
              <a:rPr lang="zh-CN" altLang="en-US" dirty="0" smtClean="0"/>
              <a:t>、列出前缀</a:t>
            </a:r>
            <a:r>
              <a:rPr lang="en-US" altLang="zh-CN" dirty="0" smtClean="0"/>
              <a:t>“cosmos-*”</a:t>
            </a:r>
          </a:p>
          <a:p>
            <a:pPr lvl="3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default gateway</a:t>
            </a:r>
          </a:p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1386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en-US" altLang="zh-CN" dirty="0" smtClean="0"/>
              <a:t>—Blind Relay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不会考虑包的内容，单纯根据</a:t>
            </a:r>
            <a:r>
              <a:rPr lang="en-US" altLang="zh-CN" dirty="0" smtClean="0"/>
              <a:t>source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destination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chain id</a:t>
            </a:r>
            <a:r>
              <a:rPr lang="zh-CN" altLang="en-US" dirty="0" smtClean="0"/>
              <a:t>去路由，逐跳去转发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跳，盲转发是可行的</a:t>
            </a:r>
            <a:endParaRPr lang="en-US" altLang="zh-CN" dirty="0" smtClean="0"/>
          </a:p>
          <a:p>
            <a:r>
              <a:rPr lang="zh-CN" altLang="en-US" dirty="0" smtClean="0"/>
              <a:t>扩展到多跳，需要所有转发路径上相关节点，都要互相信任，即都要互相注册，转发节点间要互相有账户，去决策是否接受这个包的这笔交易（是否在我的链上具有足够的</a:t>
            </a:r>
            <a:r>
              <a:rPr lang="en-US" altLang="zh-CN" dirty="0" smtClean="0"/>
              <a:t>credit</a:t>
            </a:r>
            <a:r>
              <a:rPr lang="zh-CN" altLang="en-US" dirty="0"/>
              <a:t>：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的发行方？ 我是否在交易发送方上有一笔交易滞留金？）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153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en-US" altLang="zh-CN" dirty="0" smtClean="0"/>
              <a:t>—Vouching Relay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担保路由： 转发节点要知道转发的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的内容，并且会在本地执行，只有当转发节点认为这个包有效，才会转发出去这个包。</a:t>
            </a:r>
            <a:r>
              <a:rPr lang="en-US" altLang="zh-CN" dirty="0" smtClean="0"/>
              <a:t>each hub must </a:t>
            </a:r>
            <a:r>
              <a:rPr lang="en-US" altLang="zh-CN" dirty="0"/>
              <a:t>fully verify the message before forwarding it to the next hop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可以设计特殊的应用逻辑去</a:t>
            </a:r>
            <a:r>
              <a:rPr lang="en-US" altLang="zh-CN" dirty="0" smtClean="0"/>
              <a:t>response </a:t>
            </a:r>
            <a:r>
              <a:rPr lang="zh-CN" altLang="en-US" dirty="0" smtClean="0"/>
              <a:t>这个包（比如说？）</a:t>
            </a:r>
            <a:endParaRPr lang="en-US" altLang="zh-CN" dirty="0" smtClean="0"/>
          </a:p>
          <a:p>
            <a:r>
              <a:rPr lang="en-US" altLang="zh-CN" dirty="0" smtClean="0"/>
              <a:t>Hub</a:t>
            </a:r>
            <a:r>
              <a:rPr lang="zh-CN" altLang="en-US" dirty="0" smtClean="0"/>
              <a:t>会为每个相连的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维持一个</a:t>
            </a:r>
            <a:r>
              <a:rPr lang="en-US" altLang="zh-CN" dirty="0" smtClean="0"/>
              <a:t>total-in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total-out </a:t>
            </a:r>
            <a:r>
              <a:rPr lang="zh-CN" altLang="en-US" dirty="0" smtClean="0"/>
              <a:t>余额。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39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Zone Discovery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Zone 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Zone B</a:t>
            </a:r>
            <a:r>
              <a:rPr lang="zh-CN" altLang="en-US" dirty="0" smtClean="0"/>
              <a:t>都和</a:t>
            </a:r>
            <a:r>
              <a:rPr lang="en-US" altLang="zh-CN" dirty="0" smtClean="0"/>
              <a:t>hub</a:t>
            </a:r>
            <a:r>
              <a:rPr lang="zh-CN" altLang="en-US" dirty="0" smtClean="0"/>
              <a:t>建立了连接，彼此信任。那么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可以通过</a:t>
            </a:r>
            <a:r>
              <a:rPr lang="en-US" altLang="zh-CN" dirty="0" smtClean="0"/>
              <a:t>Hub</a:t>
            </a:r>
            <a:r>
              <a:rPr lang="zh-CN" altLang="en-US" dirty="0" smtClean="0"/>
              <a:t>去彼此建立</a:t>
            </a:r>
            <a:r>
              <a:rPr lang="en-US" altLang="zh-CN" dirty="0" smtClean="0"/>
              <a:t>IBC</a:t>
            </a:r>
            <a:r>
              <a:rPr lang="zh-CN" altLang="en-US" dirty="0" smtClean="0"/>
              <a:t>通信链路，不需要人工验证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信任</a:t>
            </a:r>
            <a:r>
              <a:rPr lang="en-US" altLang="zh-CN" dirty="0" smtClean="0"/>
              <a:t>Zone A</a:t>
            </a:r>
            <a:r>
              <a:rPr lang="zh-CN" altLang="en-US" dirty="0" smtClean="0"/>
              <a:t>的轻客户端，可以信任</a:t>
            </a:r>
            <a:r>
              <a:rPr lang="en-US" altLang="zh-CN" dirty="0" smtClean="0"/>
              <a:t>Hub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Hub</a:t>
            </a:r>
            <a:r>
              <a:rPr lang="zh-CN" altLang="en-US" dirty="0" smtClean="0"/>
              <a:t>去信任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zone B</a:t>
            </a:r>
            <a:r>
              <a:rPr lang="zh-CN" altLang="en-US" dirty="0" smtClean="0"/>
              <a:t>建立互信。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307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054" y="311409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/>
              <a:t>E</a:t>
            </a:r>
            <a:r>
              <a:rPr lang="en-US" altLang="zh-CN" sz="4400" dirty="0" smtClean="0"/>
              <a:t>nd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426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49368"/>
            <a:ext cx="11564471" cy="47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1313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6" y="1225481"/>
            <a:ext cx="11205117" cy="56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实际案例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690688"/>
            <a:ext cx="10144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8" y="1589195"/>
            <a:ext cx="10714812" cy="52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IBC</a:t>
            </a:r>
            <a:r>
              <a:rPr lang="zh-CN" altLang="en-US" dirty="0" smtClean="0"/>
              <a:t>交易类型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IBCRegisterChainTx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 在其他链上注册本链</a:t>
            </a:r>
            <a:endParaRPr lang="en-US" altLang="zh-CN" b="1" dirty="0"/>
          </a:p>
          <a:p>
            <a:r>
              <a:rPr lang="en-US" altLang="zh-CN" b="1" dirty="0" err="1" smtClean="0"/>
              <a:t>IBCUpdateChainTx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：在链上更新另一个链的状态</a:t>
            </a:r>
            <a:r>
              <a:rPr lang="en-US" altLang="zh-CN" b="1" dirty="0" err="1" smtClean="0"/>
              <a:t>IBCPacketCreateTx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 创造一个</a:t>
            </a:r>
            <a:r>
              <a:rPr lang="en-US" altLang="zh-CN" b="1" dirty="0" smtClean="0"/>
              <a:t>packet</a:t>
            </a:r>
            <a:endParaRPr lang="en-US" altLang="zh-CN" b="1" dirty="0"/>
          </a:p>
          <a:p>
            <a:r>
              <a:rPr lang="en-US" altLang="zh-CN" b="1" dirty="0" err="1" smtClean="0"/>
              <a:t>IBCPacketPostTx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 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5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06" y="1989647"/>
            <a:ext cx="96488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946" y="11213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消息队列设计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46" y="143769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chain</a:t>
            </a:r>
            <a:r>
              <a:rPr lang="zh-CN" altLang="en-US" dirty="0" smtClean="0"/>
              <a:t>在本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注册后，分别获得一个</a:t>
            </a:r>
            <a:r>
              <a:rPr lang="en-US" altLang="zh-CN" dirty="0" err="1"/>
              <a:t>O</a:t>
            </a:r>
            <a:r>
              <a:rPr lang="en-US" altLang="zh-CN" dirty="0" err="1" smtClean="0"/>
              <a:t>utQueue</a:t>
            </a:r>
            <a:r>
              <a:rPr lang="zh-CN" altLang="en-US" dirty="0" smtClean="0"/>
              <a:t>和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nQueue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有唯一的前缀</a:t>
            </a:r>
            <a:r>
              <a:rPr lang="en-US" altLang="zh-CN" dirty="0"/>
              <a:t> </a:t>
            </a:r>
            <a:r>
              <a:rPr lang="en-US" altLang="zh-CN" dirty="0" smtClean="0"/>
              <a:t>Prefix</a:t>
            </a:r>
            <a:endParaRPr lang="en-US" altLang="zh-CN" dirty="0"/>
          </a:p>
          <a:p>
            <a:r>
              <a:rPr lang="en-US" altLang="zh-CN" dirty="0" smtClean="0"/>
              <a:t>key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字节大端整数，代表</a:t>
            </a:r>
            <a:r>
              <a:rPr lang="zh-CN" altLang="en-US" dirty="0" smtClean="0"/>
              <a:t>该</a:t>
            </a:r>
            <a:r>
              <a:rPr lang="en-US" altLang="zh-CN" dirty="0" smtClean="0"/>
              <a:t>Q</a:t>
            </a:r>
            <a:r>
              <a:rPr lang="en-US" altLang="zh-CN" dirty="0" smtClean="0"/>
              <a:t>ueue</a:t>
            </a:r>
            <a:r>
              <a:rPr lang="zh-CN" altLang="en-US" dirty="0" smtClean="0"/>
              <a:t>里包</a:t>
            </a:r>
            <a:r>
              <a:rPr lang="zh-CN" altLang="en-US" dirty="0" smtClean="0"/>
              <a:t>的序列号</a:t>
            </a:r>
            <a:endParaRPr lang="en-US" altLang="zh-CN" dirty="0" smtClean="0"/>
          </a:p>
          <a:p>
            <a:r>
              <a:rPr lang="en-US" altLang="zh-CN" dirty="0" smtClean="0"/>
              <a:t>Prefix + key</a:t>
            </a:r>
            <a:r>
              <a:rPr lang="zh-CN" altLang="en-US" dirty="0" smtClean="0"/>
              <a:t>（一个前缀代表某个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，下属多个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对，每个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是一个具体的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）  </a:t>
            </a:r>
            <a:r>
              <a:rPr lang="en-US" altLang="zh-CN" dirty="0" smtClean="0"/>
              <a:t>-----&gt; IAVL tree</a:t>
            </a:r>
            <a:r>
              <a:rPr lang="zh-CN" altLang="en-US" dirty="0" smtClean="0"/>
              <a:t>上的节点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multiple key-value pairs in the </a:t>
            </a:r>
            <a:r>
              <a:rPr lang="en-US" altLang="zh-CN" dirty="0" err="1"/>
              <a:t>merkle</a:t>
            </a:r>
            <a:r>
              <a:rPr lang="en-US" altLang="zh-CN" dirty="0"/>
              <a:t> data store of each </a:t>
            </a:r>
            <a:r>
              <a:rPr lang="en-US" altLang="zh-CN" dirty="0" smtClean="0"/>
              <a:t>blockchain.</a:t>
            </a:r>
          </a:p>
          <a:p>
            <a:pPr marL="0" indent="0">
              <a:buNone/>
            </a:pPr>
            <a:r>
              <a:rPr lang="en-US" altLang="zh-CN" sz="2400" dirty="0" smtClean="0"/>
              <a:t>     Key :Packet Sequence number </a:t>
            </a:r>
          </a:p>
          <a:p>
            <a:pPr marL="0" indent="0">
              <a:buNone/>
            </a:pPr>
            <a:r>
              <a:rPr lang="en-US" altLang="zh-CN" sz="2400" dirty="0" smtClean="0"/>
              <a:t>     Value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Packet (</a:t>
            </a:r>
            <a:r>
              <a:rPr lang="zh-CN" altLang="en-US" sz="2400" dirty="0" smtClean="0"/>
              <a:t>同样包含</a:t>
            </a:r>
            <a:r>
              <a:rPr lang="en-US" altLang="zh-CN" sz="2400" dirty="0" smtClean="0"/>
              <a:t>sequence number</a:t>
            </a:r>
            <a:r>
              <a:rPr lang="zh-CN" altLang="en-US" sz="2400" dirty="0" smtClean="0"/>
              <a:t>，为了</a:t>
            </a:r>
            <a:r>
              <a:rPr lang="en-US" altLang="zh-CN" sz="2400" dirty="0" err="1" smtClean="0"/>
              <a:t>merkle</a:t>
            </a:r>
            <a:r>
              <a:rPr lang="en-US" altLang="zh-CN" sz="2400" dirty="0" smtClean="0"/>
              <a:t> proof</a:t>
            </a:r>
            <a:r>
              <a:rPr lang="zh-CN" altLang="en-US" sz="2400" dirty="0" smtClean="0"/>
              <a:t>更简便</a:t>
            </a:r>
            <a:r>
              <a:rPr lang="en-US" altLang="zh-CN" sz="2400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63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235" y="1690688"/>
            <a:ext cx="6797043" cy="52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只可以添加序列号比当前</a:t>
            </a:r>
            <a:r>
              <a:rPr lang="en-US" altLang="zh-CN" dirty="0" smtClean="0"/>
              <a:t>sequence number</a:t>
            </a:r>
            <a:r>
              <a:rPr lang="zh-CN" altLang="en-US" dirty="0" smtClean="0"/>
              <a:t>大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可快速找的最新的包</a:t>
            </a:r>
            <a:endParaRPr lang="en-US" altLang="zh-CN" dirty="0" smtClean="0"/>
          </a:p>
          <a:p>
            <a:pPr marL="896938" indent="-896938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可证明某个指定序列号的包是否存在，若存在，可以从</a:t>
            </a:r>
            <a:r>
              <a:rPr lang="en-US" altLang="zh-CN" dirty="0" smtClean="0"/>
              <a:t>K-V</a:t>
            </a:r>
            <a:r>
              <a:rPr lang="zh-CN" altLang="en-US" dirty="0" smtClean="0"/>
              <a:t>存储中获得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（即</a:t>
            </a:r>
            <a:r>
              <a:rPr lang="en-US" altLang="zh-CN" dirty="0" smtClean="0"/>
              <a:t>Packet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被写入</a:t>
            </a:r>
            <a:r>
              <a:rPr lang="en-US" altLang="zh-CN" dirty="0" smtClean="0"/>
              <a:t>K-V</a:t>
            </a:r>
            <a:r>
              <a:rPr lang="zh-CN" altLang="en-US" dirty="0" smtClean="0"/>
              <a:t>存储后，是不可修改的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1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先在本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对交易进行共识，需要产生跨链交易的场景：如向其他链注册、对注册链更新自己的</a:t>
            </a:r>
            <a:r>
              <a:rPr lang="en-US" altLang="zh-CN" dirty="0" smtClean="0"/>
              <a:t>validator set </a:t>
            </a:r>
            <a:r>
              <a:rPr lang="zh-CN" altLang="en-US" dirty="0"/>
              <a:t>和</a:t>
            </a:r>
            <a:r>
              <a:rPr lang="zh-CN" altLang="en-US" dirty="0" smtClean="0"/>
              <a:t>头部等、跨链转账、收据、断开连接等等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交易共识通过后，需要产生</a:t>
            </a:r>
            <a:r>
              <a:rPr lang="en-US" altLang="zh-CN" dirty="0" smtClean="0"/>
              <a:t>Packet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Packet</a:t>
            </a:r>
            <a:r>
              <a:rPr lang="zh-CN" altLang="en-US" dirty="0"/>
              <a:t>的</a:t>
            </a:r>
            <a:r>
              <a:rPr lang="zh-CN" altLang="en-US" dirty="0" smtClean="0"/>
              <a:t>形态也需要全网达成共识。 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区域存的是什么呢？（</a:t>
            </a:r>
            <a:r>
              <a:rPr lang="en-US" altLang="zh-CN" dirty="0" err="1" smtClean="0"/>
              <a:t>tx</a:t>
            </a:r>
            <a:r>
              <a:rPr lang="zh-CN" altLang="en-US" dirty="0" smtClean="0"/>
              <a:t>？）（当区块链逻辑认为包是有效的，包才会真正产生）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发送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也需要全网共识，大家一致同意，才去发送包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11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2914</Words>
  <Application>Microsoft Office PowerPoint</Application>
  <PresentationFormat>宽屏</PresentationFormat>
  <Paragraphs>247</Paragraphs>
  <Slides>41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宋体</vt:lpstr>
      <vt:lpstr>Aharoni</vt:lpstr>
      <vt:lpstr>Arial</vt:lpstr>
      <vt:lpstr>Calibri</vt:lpstr>
      <vt:lpstr>Calibri Light</vt:lpstr>
      <vt:lpstr>Wingdings</vt:lpstr>
      <vt:lpstr>Office 主题</vt:lpstr>
      <vt:lpstr>IBC (跨链通信Draft)</vt:lpstr>
      <vt:lpstr>目录</vt:lpstr>
      <vt:lpstr>Inter Blockchain Communication 协议</vt:lpstr>
      <vt:lpstr>实际案例</vt:lpstr>
      <vt:lpstr>实际案例</vt:lpstr>
      <vt:lpstr>消息队列设计</vt:lpstr>
      <vt:lpstr>消息队列设计</vt:lpstr>
      <vt:lpstr>消息队列设计</vt:lpstr>
      <vt:lpstr>逻辑整理</vt:lpstr>
      <vt:lpstr>IBC交易类型</vt:lpstr>
      <vt:lpstr>IBCPacketCreateTx</vt:lpstr>
      <vt:lpstr>PowerPoint 演示文稿</vt:lpstr>
      <vt:lpstr>注册（Permissioned action）</vt:lpstr>
      <vt:lpstr>PowerPoint 演示文稿</vt:lpstr>
      <vt:lpstr>PowerPoint 演示文稿</vt:lpstr>
      <vt:lpstr>更新验证者集合</vt:lpstr>
      <vt:lpstr>IBCPacketPostTx</vt:lpstr>
      <vt:lpstr>例子</vt:lpstr>
      <vt:lpstr>例子</vt:lpstr>
      <vt:lpstr>消息原语</vt:lpstr>
      <vt:lpstr>Relay Packet</vt:lpstr>
      <vt:lpstr>Receipt</vt:lpstr>
      <vt:lpstr>Light  Client Proofs</vt:lpstr>
      <vt:lpstr>Light  Client Proofs—验证者集合改变</vt:lpstr>
      <vt:lpstr>Merkle Proof</vt:lpstr>
      <vt:lpstr>Timeout</vt:lpstr>
      <vt:lpstr>删除包 </vt:lpstr>
      <vt:lpstr>Clean up 例子</vt:lpstr>
      <vt:lpstr>断开zone之间的连接（特权交易）</vt:lpstr>
      <vt:lpstr>断开—处理还在进行的跨链通信 </vt:lpstr>
      <vt:lpstr>硬分叉（特权交易）</vt:lpstr>
      <vt:lpstr>多链路由</vt:lpstr>
      <vt:lpstr>路由—网关（Path finding ）</vt:lpstr>
      <vt:lpstr>路由—Blind Relay</vt:lpstr>
      <vt:lpstr>路由—Vouching Relay</vt:lpstr>
      <vt:lpstr>Zone Discovery</vt:lpstr>
      <vt:lpstr>PowerPoint 演示文稿</vt:lpstr>
      <vt:lpstr>PowerPoint 演示文稿</vt:lpstr>
      <vt:lpstr>PowerPoint 演示文稿</vt:lpstr>
      <vt:lpstr>PowerPoint 演示文稿</vt:lpstr>
      <vt:lpstr>IBC交易类型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IBC (跨链通信Draft)</dc:title>
  <dc:creator>sym</dc:creator>
  <cp:lastModifiedBy>sym</cp:lastModifiedBy>
  <cp:revision>70</cp:revision>
  <dcterms:created xsi:type="dcterms:W3CDTF">2017-11-24T03:05:31Z</dcterms:created>
  <dcterms:modified xsi:type="dcterms:W3CDTF">2017-11-30T02:55:53Z</dcterms:modified>
</cp:coreProperties>
</file>