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86" r:id="rId20"/>
    <p:sldId id="285" r:id="rId21"/>
    <p:sldId id="282" r:id="rId22"/>
    <p:sldId id="281" r:id="rId23"/>
    <p:sldId id="284" r:id="rId24"/>
    <p:sldId id="283" r:id="rId25"/>
    <p:sldId id="287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158" autoAdjust="0"/>
  </p:normalViewPr>
  <p:slideViewPr>
    <p:cSldViewPr snapToGrid="0">
      <p:cViewPr>
        <p:scale>
          <a:sx n="66" d="100"/>
          <a:sy n="66" d="100"/>
        </p:scale>
        <p:origin x="816" y="-66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6E35-8964-4EF3-A35A-511FE2B4843E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48440-F6D8-4836-B358-F67B5B340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9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首先是对论文的一个整体概述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其次是系统采用的模型及一些假设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第三是系统的共识流程</a:t>
            </a:r>
            <a:r>
              <a:rPr lang="zh-CN" altLang="en-US" baseline="0" dirty="0" smtClean="0"/>
              <a:t> 主要讲解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阶段协议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第四是垃圾回收机制，是对</a:t>
            </a:r>
            <a:r>
              <a:rPr lang="en-US" altLang="zh-CN" dirty="0" smtClean="0"/>
              <a:t>PBFT</a:t>
            </a:r>
            <a:r>
              <a:rPr lang="zh-CN" altLang="en-US" dirty="0" smtClean="0"/>
              <a:t>的一个优化，因为在共识中，有许多消息被写入了节点的日志中，要采取一定措施定时清理日志中的消息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第五是</a:t>
            </a:r>
            <a:r>
              <a:rPr lang="en-US" altLang="zh-CN" dirty="0" smtClean="0"/>
              <a:t>view change  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PBFT</a:t>
            </a:r>
            <a:r>
              <a:rPr lang="zh-CN" altLang="en-US" dirty="0" smtClean="0"/>
              <a:t>里一个很重要的概念    </a:t>
            </a:r>
            <a:r>
              <a:rPr lang="zh-CN" altLang="en-US" sz="1200" dirty="0" smtClean="0"/>
              <a:t>主节点可能会是</a:t>
            </a:r>
            <a:r>
              <a:rPr lang="en-US" altLang="zh-CN" sz="1200" dirty="0" smtClean="0"/>
              <a:t>faulty</a:t>
            </a:r>
            <a:r>
              <a:rPr lang="zh-CN" altLang="en-US" sz="1200" dirty="0" smtClean="0"/>
              <a:t>的：它可能会给不同的请求编上相同的序号，或者不去分配序号，或者让相邻的序号不连续。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备份节点应当有职责来主动检查这些序号的合法性</a:t>
            </a:r>
            <a:r>
              <a:rPr lang="zh-CN" altLang="en-US" sz="1200" dirty="0" smtClean="0"/>
              <a:t>，并能通过</a:t>
            </a:r>
            <a:r>
              <a:rPr lang="en-US" altLang="zh-CN" sz="1200" b="1" i="0" u="sng" dirty="0" smtClean="0"/>
              <a:t>timeout</a:t>
            </a:r>
            <a:r>
              <a:rPr lang="zh-CN" altLang="en-US" sz="1200" b="1" i="0" u="sng" dirty="0" smtClean="0"/>
              <a:t>机制检测到主节点是否已经宕掉</a:t>
            </a:r>
            <a:r>
              <a:rPr lang="zh-CN" altLang="en-US" sz="1200" dirty="0" smtClean="0"/>
              <a:t>。当出现这些异常情况时，备份节点会触发</a:t>
            </a:r>
            <a:r>
              <a:rPr lang="en-US" altLang="zh-CN" sz="1200" dirty="0" smtClean="0"/>
              <a:t>view change</a:t>
            </a:r>
            <a:r>
              <a:rPr lang="zh-CN" altLang="en-US" sz="1200" dirty="0" smtClean="0"/>
              <a:t>协议来选举出新的主节点。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最后是</a:t>
            </a:r>
            <a:r>
              <a:rPr lang="en-US" altLang="zh-CN" sz="1200" dirty="0" smtClean="0"/>
              <a:t>PBFT</a:t>
            </a:r>
            <a:r>
              <a:rPr lang="zh-CN" altLang="en-US" sz="1200" dirty="0" smtClean="0"/>
              <a:t>提供安全性和可用性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第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点是对三阶协议的一个总结，</a:t>
            </a:r>
            <a:r>
              <a:rPr lang="zh-CN" altLang="en-US" sz="1200" u="sng" dirty="0" smtClean="0"/>
              <a:t>预准备阶段与准备阶段 </a:t>
            </a:r>
            <a:r>
              <a:rPr lang="zh-CN" altLang="en-US" sz="1200" dirty="0" smtClean="0"/>
              <a:t>保证了善意节点在同一个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中对请求的最终顺序达成一致（即使对请求进行排序的主节点失效了） 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           </a:t>
            </a:r>
            <a:r>
              <a:rPr lang="zh-CN" altLang="en-US" sz="1200" u="sng" dirty="0" smtClean="0"/>
              <a:t>准备阶段与提交阶段</a:t>
            </a:r>
            <a:r>
              <a:rPr lang="zh-CN" altLang="en-US" sz="1200" u="sng" baseline="0" dirty="0" smtClean="0"/>
              <a:t>   </a:t>
            </a:r>
            <a:r>
              <a:rPr lang="zh-CN" altLang="en-US" dirty="0" smtClean="0"/>
              <a:t>确保在</a:t>
            </a:r>
            <a:r>
              <a:rPr lang="zh-CN" altLang="en-US" b="1" dirty="0" smtClean="0"/>
              <a:t>不同的视图</a:t>
            </a:r>
            <a:r>
              <a:rPr lang="zh-CN" altLang="en-US" dirty="0" smtClean="0"/>
              <a:t>之间提交的请求是严格排序的。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Commit 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/>
                  <a:t>当</a:t>
                </a:r>
                <a:r>
                  <a:rPr lang="en-US" altLang="zh-CN" sz="1200" dirty="0"/>
                  <a:t>prepare </a:t>
                </a:r>
                <a:r>
                  <a:rPr lang="zh-CN" altLang="en-US" sz="1200" dirty="0"/>
                  <a:t>为</a:t>
                </a:r>
                <a:r>
                  <a:rPr lang="zh-CN" altLang="en-US" sz="1200" dirty="0" smtClean="0"/>
                  <a:t>真时，</a:t>
                </a:r>
                <a:r>
                  <a:rPr lang="zh-CN" altLang="en-US" sz="1200" dirty="0"/>
                  <a:t>向其他节点广播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 </a:t>
                </a:r>
                <a:r>
                  <a:rPr lang="zh-CN" altLang="en-US" sz="1200" dirty="0"/>
                  <a:t>开始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阶段，其他节点接受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（</a:t>
                </a:r>
                <a:r>
                  <a:rPr lang="zh-CN" altLang="en-US" sz="1200" u="sng" dirty="0"/>
                  <a:t>检查签名、</a:t>
                </a:r>
                <a:r>
                  <a:rPr lang="en-US" altLang="zh-CN" sz="1200" u="sng" dirty="0"/>
                  <a:t>view number</a:t>
                </a:r>
                <a:r>
                  <a:rPr lang="zh-CN" altLang="en-US" sz="1200" u="sng" dirty="0"/>
                  <a:t>一致，</a:t>
                </a:r>
                <a:r>
                  <a:rPr lang="en-US" altLang="zh-CN" sz="1200" u="sng" dirty="0"/>
                  <a:t>sequence number </a:t>
                </a:r>
                <a:r>
                  <a:rPr lang="zh-CN" altLang="en-US" sz="1200" u="sng" dirty="0"/>
                  <a:t>在</a:t>
                </a:r>
                <a:r>
                  <a:rPr lang="en-US" altLang="zh-CN" sz="1200" u="sng" dirty="0"/>
                  <a:t>watermark </a:t>
                </a:r>
                <a:r>
                  <a:rPr lang="zh-CN" altLang="en-US" sz="1200" u="sng" dirty="0"/>
                  <a:t>内</a:t>
                </a:r>
                <a:r>
                  <a:rPr lang="zh-CN" altLang="en-US" sz="1200" dirty="0"/>
                  <a:t>），一旦确认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的接受条件满足了，则该副本节点将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消息写入消息日志中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committed(</a:t>
                </a:r>
                <a:r>
                  <a:rPr lang="en-US" altLang="zh-CN" sz="1200" dirty="0" err="1" smtClean="0"/>
                  <a:t>m,v,n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为真的条件为：任意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 smtClean="0"/>
                  <a:t>个正常副本节点集合中的所有副本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其</a:t>
                </a:r>
                <a:r>
                  <a:rPr lang="en-US" altLang="zh-CN" sz="1200" dirty="0" smtClean="0"/>
                  <a:t>prepared(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</a:t>
                </a:r>
                <a:r>
                  <a:rPr lang="zh-CN" altLang="en-US" sz="1200" dirty="0" smtClean="0"/>
                  <a:t>；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committed-local(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为真的条件为：</a:t>
                </a:r>
                <a:r>
                  <a:rPr lang="en-US" altLang="zh-CN" sz="1200" dirty="0" smtClean="0"/>
                  <a:t>prepared(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为真，并且节点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已经接受了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commits</a:t>
                </a:r>
                <a:r>
                  <a:rPr lang="zh-CN" altLang="en-US" sz="1200" dirty="0" smtClean="0"/>
                  <a:t>（可能包括自身在内）与预准备消息一致。</a:t>
                </a:r>
                <a:r>
                  <a:rPr lang="en-US" altLang="zh-CN" sz="1200" dirty="0" smtClean="0"/>
                  <a:t>(Commit</a:t>
                </a:r>
                <a:r>
                  <a:rPr lang="zh-CN" altLang="en-US" sz="1200" dirty="0" smtClean="0"/>
                  <a:t>与预准备消息</a:t>
                </a:r>
                <a:r>
                  <a:rPr lang="zh-CN" altLang="en-US" sz="1200" b="1" dirty="0" smtClean="0"/>
                  <a:t>一致</a:t>
                </a:r>
                <a:r>
                  <a:rPr lang="zh-CN" altLang="en-US" sz="1200" dirty="0" smtClean="0"/>
                  <a:t>的条件是</a:t>
                </a:r>
                <a:r>
                  <a:rPr lang="zh-CN" altLang="en-US" sz="1200" u="sng" dirty="0" smtClean="0"/>
                  <a:t>具有相同的视图编号、消息序号和消息摘要</a:t>
                </a:r>
                <a:r>
                  <a:rPr lang="en-US" altLang="zh-CN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每个副本节点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在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committed-local(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</a:rPr>
                  <a:t>m,v,n,i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1200" dirty="0" smtClean="0"/>
                  <a:t>为真之后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执行</a:t>
                </a:r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的请求，</a:t>
                </a:r>
                <a:r>
                  <a:rPr lang="zh-CN" altLang="en-US" sz="1200" u="sng" dirty="0" smtClean="0"/>
                  <a:t>并且</a:t>
                </a:r>
                <a:r>
                  <a:rPr lang="en-US" altLang="zh-CN" sz="1200" u="sng" dirty="0" err="1" smtClean="0"/>
                  <a:t>i</a:t>
                </a:r>
                <a:r>
                  <a:rPr lang="zh-CN" altLang="en-US" sz="1200" u="sng" dirty="0" smtClean="0"/>
                  <a:t>的状态反映了所有编号小于</a:t>
                </a:r>
                <a:r>
                  <a:rPr lang="en-US" altLang="zh-CN" sz="1200" u="sng" dirty="0" smtClean="0"/>
                  <a:t>n</a:t>
                </a:r>
                <a:r>
                  <a:rPr lang="zh-CN" altLang="en-US" sz="1200" u="sng" dirty="0" smtClean="0"/>
                  <a:t>的请求依次顺序执行</a:t>
                </a:r>
                <a:r>
                  <a:rPr lang="zh-CN" altLang="en-US" sz="1200" dirty="0" smtClean="0"/>
                  <a:t>。这就确保了</a:t>
                </a:r>
                <a:r>
                  <a:rPr lang="zh-CN" altLang="en-US" sz="1200" u="sng" dirty="0" smtClean="0"/>
                  <a:t>所有正常节点以同样的顺序执行所有请求，这样就保证了算法的正确性（</a:t>
                </a:r>
                <a:r>
                  <a:rPr lang="en-US" altLang="zh-CN" sz="1200" u="sng" dirty="0" smtClean="0"/>
                  <a:t>safety</a:t>
                </a:r>
                <a:r>
                  <a:rPr lang="zh-CN" altLang="en-US" sz="1200" u="sng" dirty="0" smtClean="0"/>
                  <a:t>）。在完成请求的操作之后，每个副本节点都向客户端发送回复。</a:t>
                </a:r>
              </a:p>
              <a:p>
                <a:endParaRPr lang="zh-CN" altLang="en-US" u="sng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Commit 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/>
                  <a:t>当</a:t>
                </a:r>
                <a:r>
                  <a:rPr lang="en-US" altLang="zh-CN" sz="1200" dirty="0"/>
                  <a:t>prepare </a:t>
                </a:r>
                <a:r>
                  <a:rPr lang="zh-CN" altLang="en-US" sz="1200" dirty="0"/>
                  <a:t>为</a:t>
                </a:r>
                <a:r>
                  <a:rPr lang="zh-CN" altLang="en-US" sz="1200" dirty="0" smtClean="0"/>
                  <a:t>真时，</a:t>
                </a:r>
                <a:r>
                  <a:rPr lang="zh-CN" altLang="en-US" sz="1200" dirty="0"/>
                  <a:t>向其他节点广播</a:t>
                </a:r>
                <a:endParaRPr lang="en-US" altLang="zh-CN" sz="1200" dirty="0"/>
              </a:p>
              <a:p>
                <a:r>
                  <a:rPr lang="en-US" altLang="zh-CN" sz="1200" dirty="0"/>
                  <a:t> </a:t>
                </a:r>
                <a:r>
                  <a:rPr lang="zh-CN" altLang="en-US" sz="1200" dirty="0"/>
                  <a:t>开始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阶段，其他节点接受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（检查签名、</a:t>
                </a:r>
                <a:r>
                  <a:rPr lang="en-US" altLang="zh-CN" sz="1200" dirty="0"/>
                  <a:t>view number</a:t>
                </a:r>
                <a:r>
                  <a:rPr lang="zh-CN" altLang="en-US" sz="1200" dirty="0"/>
                  <a:t>一致，</a:t>
                </a:r>
                <a:r>
                  <a:rPr lang="en-US" altLang="zh-CN" sz="1200" dirty="0"/>
                  <a:t>sequence number </a:t>
                </a:r>
                <a:r>
                  <a:rPr lang="zh-CN" altLang="en-US" sz="1200" dirty="0"/>
                  <a:t>在</a:t>
                </a:r>
                <a:r>
                  <a:rPr lang="en-US" altLang="zh-CN" sz="1200" dirty="0"/>
                  <a:t>watermark </a:t>
                </a:r>
                <a:r>
                  <a:rPr lang="zh-CN" altLang="en-US" sz="1200" dirty="0"/>
                  <a:t>内），一旦确认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的接受条件满足了，则该副本节点将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消息写入消息日志中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committed(</a:t>
                </a:r>
                <a:r>
                  <a:rPr lang="en-US" altLang="zh-CN" sz="1200" dirty="0" err="1" smtClean="0"/>
                  <a:t>m,v,n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为真的条件为：任意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𝑓+1</a:t>
                </a:r>
                <a:r>
                  <a:rPr lang="zh-CN" altLang="en-US" sz="1200" dirty="0" smtClean="0"/>
                  <a:t>个正常副本节点集合中的所有副本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其</a:t>
                </a:r>
                <a:r>
                  <a:rPr lang="en-US" altLang="zh-CN" sz="1200" dirty="0" smtClean="0"/>
                  <a:t>prepared(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为真；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committed-local(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为真的条件为：</a:t>
                </a:r>
                <a:r>
                  <a:rPr lang="en-US" altLang="zh-CN" sz="1200" dirty="0" smtClean="0"/>
                  <a:t>prepared(</a:t>
                </a:r>
                <a:r>
                  <a:rPr lang="en-US" altLang="zh-CN" sz="1200" dirty="0" err="1" smtClean="0"/>
                  <a:t>m,v,n,i</a:t>
                </a:r>
                <a:r>
                  <a:rPr lang="en-US" altLang="zh-CN" sz="1200" dirty="0" smtClean="0"/>
                  <a:t>)</a:t>
                </a:r>
                <a:r>
                  <a:rPr lang="zh-CN" altLang="en-US" sz="1200" dirty="0" smtClean="0"/>
                  <a:t>为真，并且节点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已经接受了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𝟐𝒇+𝟏</a:t>
                </a:r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commits</a:t>
                </a:r>
                <a:r>
                  <a:rPr lang="zh-CN" altLang="en-US" sz="1200" dirty="0" smtClean="0"/>
                  <a:t>（可能包括自身在内）与预准备消息一致。</a:t>
                </a:r>
                <a:r>
                  <a:rPr lang="en-US" altLang="zh-CN" sz="1200" dirty="0" smtClean="0"/>
                  <a:t>(Commit</a:t>
                </a:r>
                <a:r>
                  <a:rPr lang="zh-CN" altLang="en-US" sz="1200" dirty="0" smtClean="0"/>
                  <a:t>与预准备消息一致的条件是具有相同的视图编号、消息序号和消息摘要</a:t>
                </a:r>
                <a:r>
                  <a:rPr lang="en-US" altLang="zh-CN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每个副本节点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在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committed-local(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</a:rPr>
                  <a:t>m,v,n,i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1200" dirty="0" smtClean="0"/>
                  <a:t>为真之后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执行</a:t>
                </a:r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的请求，并且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的状态反映了所有编号小于</a:t>
                </a:r>
                <a:r>
                  <a:rPr lang="en-US" altLang="zh-CN" sz="1200" dirty="0" smtClean="0"/>
                  <a:t>n</a:t>
                </a:r>
                <a:r>
                  <a:rPr lang="zh-CN" altLang="en-US" sz="1200" dirty="0" smtClean="0"/>
                  <a:t>的请求依次顺序执行。这就确保了所有正常节点以同样的顺序执行所有请求，这样就保证了算法的正确性（</a:t>
                </a:r>
                <a:r>
                  <a:rPr lang="en-US" altLang="zh-CN" sz="1200" dirty="0" smtClean="0"/>
                  <a:t>safety</a:t>
                </a:r>
                <a:r>
                  <a:rPr lang="zh-CN" altLang="en-US" sz="1200" dirty="0" smtClean="0"/>
                  <a:t>）。在完成请求的操作之后，每个副本节点都向客户端发送回复。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7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u="sng" dirty="0" smtClean="0"/>
                  <a:t>共</a:t>
                </a:r>
                <a:r>
                  <a:rPr lang="en-US" altLang="zh-CN" sz="1400" u="sng" dirty="0" smtClean="0"/>
                  <a:t>4</a:t>
                </a:r>
                <a:r>
                  <a:rPr lang="zh-CN" altLang="en-US" sz="1400" u="sng" dirty="0" smtClean="0"/>
                  <a:t>个节点，至多有</a:t>
                </a:r>
                <a:r>
                  <a:rPr lang="en-US" altLang="zh-CN" sz="1400" u="sng" dirty="0" smtClean="0"/>
                  <a:t>1</a:t>
                </a:r>
                <a:r>
                  <a:rPr lang="zh-CN" altLang="en-US" sz="1400" u="sng" dirty="0" smtClean="0"/>
                  <a:t>个是坏节点   </a:t>
                </a:r>
                <a14:m>
                  <m:oMath xmlns:m="http://schemas.openxmlformats.org/officeDocument/2006/math">
                    <m:r>
                      <a:rPr lang="en-US" altLang="zh-CN" sz="1400" i="1" u="sng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i="1" u="sng" dirty="0" smtClean="0">
                        <a:latin typeface="Cambria Math" panose="02040503050406030204" pitchFamily="18" charset="0"/>
                      </a:rPr>
                      <m:t>=1     </m:t>
                    </m:r>
                    <m:r>
                      <a:rPr lang="en-US" altLang="zh-CN" sz="1400" b="0" i="1" u="sng" dirty="0" smtClean="0">
                        <a:latin typeface="Cambria Math" panose="02040503050406030204" pitchFamily="18" charset="0"/>
                      </a:rPr>
                      <m:t>        3</m:t>
                    </m:r>
                    <m:r>
                      <a:rPr lang="en-US" altLang="zh-CN" sz="1400" i="1" u="sng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i="1" u="sng" dirty="0" smtClean="0">
                        <a:latin typeface="Cambria Math" panose="02040503050406030204" pitchFamily="18" charset="0"/>
                      </a:rPr>
                      <m:t>+1=4</m:t>
                    </m:r>
                  </m:oMath>
                </a14:m>
                <a:endParaRPr lang="en-US" altLang="zh-CN" sz="1400" u="sng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1400" dirty="0" smtClean="0"/>
                  <a:t>3 </a:t>
                </a:r>
                <a:r>
                  <a:rPr lang="zh-CN" altLang="en-US" sz="1400" dirty="0" smtClean="0"/>
                  <a:t>主</a:t>
                </a:r>
                <a:r>
                  <a:rPr lang="zh-CN" altLang="en-US" sz="1400" dirty="0" smtClean="0"/>
                  <a:t>节点是</a:t>
                </a:r>
                <a:r>
                  <a:rPr lang="en-US" altLang="zh-CN" sz="1400" dirty="0" smtClean="0"/>
                  <a:t>faulty</a:t>
                </a:r>
                <a:r>
                  <a:rPr lang="zh-CN" altLang="en-US" sz="1400" dirty="0" smtClean="0"/>
                  <a:t>节点  （准备阶段可避免）</a:t>
                </a: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1400" dirty="0" smtClean="0"/>
                  <a:t> </a:t>
                </a:r>
                <a:r>
                  <a:rPr lang="en-US" altLang="zh-CN" sz="1200" dirty="0" err="1" smtClean="0"/>
                  <a:t>i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>主</a:t>
                </a:r>
                <a:r>
                  <a:rPr lang="zh-CN" altLang="en-US" sz="1200" dirty="0"/>
                  <a:t>节点修改客户的请求发给了所有的备份</a:t>
                </a:r>
                <a:r>
                  <a:rPr lang="zh-CN" altLang="en-US" sz="1200" dirty="0" smtClean="0"/>
                  <a:t>节点：客户端</a:t>
                </a:r>
                <a:r>
                  <a:rPr lang="zh-CN" altLang="en-US" sz="1200" dirty="0"/>
                  <a:t>发起请求时，会对请求做</a:t>
                </a:r>
                <a:r>
                  <a:rPr lang="zh-CN" altLang="en-US" sz="1200" dirty="0" smtClean="0"/>
                  <a:t>签名，无法篡改原始</a:t>
                </a:r>
                <a:r>
                  <a:rPr lang="zh-CN" altLang="en-US" sz="1200" dirty="0" smtClean="0"/>
                  <a:t>请求</a:t>
                </a:r>
                <a:endParaRPr lang="en-US" altLang="zh-CN" sz="1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1200" dirty="0" smtClean="0"/>
                  <a:t> ii</a:t>
                </a:r>
                <a:r>
                  <a:rPr lang="zh-CN" altLang="en-US" sz="1200" dirty="0"/>
                  <a:t>主节点发给不同备份节点不同的请求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当校验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消息为</a:t>
                </a:r>
                <a:r>
                  <a:rPr lang="en-US" altLang="zh-CN" sz="1200" dirty="0" smtClean="0"/>
                  <a:t>True</a:t>
                </a:r>
                <a:r>
                  <a:rPr lang="zh-CN" altLang="en-US" sz="1200" dirty="0" smtClean="0"/>
                  <a:t>（看一个节点是否处于</a:t>
                </a:r>
                <a:r>
                  <a:rPr lang="en-US" altLang="zh-CN" sz="1200" dirty="0" smtClean="0"/>
                  <a:t>prepared</a:t>
                </a:r>
                <a:r>
                  <a:rPr lang="zh-CN" altLang="en-US" sz="1200" dirty="0" smtClean="0"/>
                  <a:t>状态时），</a:t>
                </a:r>
                <a:r>
                  <a:rPr lang="zh-CN" altLang="en-US" sz="1200" dirty="0"/>
                  <a:t>会检查收到的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200" dirty="0"/>
                  <a:t>个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消息的</a:t>
                </a:r>
                <a:r>
                  <a:rPr lang="en-US" altLang="zh-CN" sz="1200" dirty="0"/>
                  <a:t>Request</a:t>
                </a:r>
                <a:r>
                  <a:rPr lang="zh-CN" altLang="en-US" sz="1200" dirty="0"/>
                  <a:t>的摘要是否一致，当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digest</a:t>
                </a:r>
                <a:r>
                  <a:rPr lang="zh-CN" altLang="en-US" sz="1200" dirty="0"/>
                  <a:t>一致，才可以进入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 smtClean="0"/>
                  <a:t>阶段</a:t>
                </a:r>
                <a:endParaRPr lang="en-US" altLang="zh-CN" sz="1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1400" dirty="0" smtClean="0"/>
                  <a:t>主节点是</a:t>
                </a:r>
                <a:r>
                  <a:rPr lang="en-US" altLang="zh-CN" sz="1400" dirty="0" smtClean="0"/>
                  <a:t>faulty</a:t>
                </a:r>
                <a:r>
                  <a:rPr lang="zh-CN" altLang="en-US" sz="1400" dirty="0" smtClean="0"/>
                  <a:t>节点  （准备阶段可避免）</a:t>
                </a: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14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1400" dirty="0" smtClean="0"/>
                  <a:t> </a:t>
                </a:r>
                <a:r>
                  <a:rPr lang="en-US" altLang="zh-CN" sz="1200" dirty="0" err="1" smtClean="0"/>
                  <a:t>i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>主</a:t>
                </a:r>
                <a:r>
                  <a:rPr lang="zh-CN" altLang="en-US" sz="1200" dirty="0"/>
                  <a:t>节点修改客户的请求发给了所有的备份</a:t>
                </a:r>
                <a:r>
                  <a:rPr lang="zh-CN" altLang="en-US" sz="1200" dirty="0" smtClean="0"/>
                  <a:t>节点：客户端</a:t>
                </a:r>
                <a:r>
                  <a:rPr lang="zh-CN" altLang="en-US" sz="1200" dirty="0"/>
                  <a:t>发起请求时，会对请求做</a:t>
                </a:r>
                <a:r>
                  <a:rPr lang="zh-CN" altLang="en-US" sz="1200" dirty="0" smtClean="0"/>
                  <a:t>签名，无法篡改原始请求</a:t>
                </a:r>
                <a:endParaRPr lang="en-US" altLang="zh-CN" sz="1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1200" dirty="0" smtClean="0"/>
                  <a:t> </a:t>
                </a:r>
                <a:r>
                  <a:rPr lang="en-US" altLang="zh-CN" sz="1200" dirty="0" smtClean="0"/>
                  <a:t>ii</a:t>
                </a:r>
                <a:r>
                  <a:rPr lang="zh-CN" altLang="en-US" sz="1200" dirty="0"/>
                  <a:t>主节点发给不同备份节点不同的请求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当校验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消息为</a:t>
                </a:r>
                <a:r>
                  <a:rPr lang="en-US" altLang="zh-CN" sz="1200" dirty="0"/>
                  <a:t>True</a:t>
                </a:r>
                <a:r>
                  <a:rPr lang="zh-CN" altLang="en-US" sz="1200" dirty="0"/>
                  <a:t>，会检查收到的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𝟐𝒇</a:t>
                </a:r>
                <a:r>
                  <a:rPr lang="zh-CN" altLang="en-US" sz="1200" dirty="0"/>
                  <a:t>个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消息的</a:t>
                </a:r>
                <a:r>
                  <a:rPr lang="en-US" altLang="zh-CN" sz="1200" dirty="0"/>
                  <a:t>Request</a:t>
                </a:r>
                <a:r>
                  <a:rPr lang="zh-CN" altLang="en-US" sz="1200" dirty="0"/>
                  <a:t>的摘要是否一致，当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digest</a:t>
                </a:r>
                <a:r>
                  <a:rPr lang="zh-CN" altLang="en-US" sz="1200" dirty="0"/>
                  <a:t>一致，才可以进入</a:t>
                </a:r>
                <a:r>
                  <a:rPr lang="en-US" altLang="zh-CN" sz="1200" dirty="0"/>
                  <a:t>commit</a:t>
                </a:r>
                <a:r>
                  <a:rPr lang="zh-CN" altLang="en-US" sz="1200" dirty="0"/>
                  <a:t>阶段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1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Pre-prepare   </a:t>
                </a:r>
                <a:r>
                  <a:rPr lang="en-US" altLang="zh-CN" dirty="0" smtClean="0"/>
                  <a:t>Primary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号节点）收到了请求，开始三阶段协议，广播</a:t>
                </a:r>
                <a:r>
                  <a:rPr lang="en-US" altLang="zh-CN" dirty="0" smtClean="0"/>
                  <a:t>pre-prepare</a:t>
                </a:r>
                <a:r>
                  <a:rPr lang="zh-CN" altLang="en-US" dirty="0" smtClean="0"/>
                  <a:t>消息到所有</a:t>
                </a:r>
                <a:r>
                  <a:rPr lang="en-US" altLang="zh-CN" dirty="0" smtClean="0"/>
                  <a:t>backup</a:t>
                </a:r>
                <a:r>
                  <a:rPr lang="zh-CN" altLang="en-US" dirty="0" smtClean="0"/>
                  <a:t>节点</a:t>
                </a:r>
                <a:endParaRPr lang="en-US" altLang="zh-CN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号 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号 </a:t>
                </a:r>
                <a:r>
                  <a:rPr lang="en-US" altLang="zh-CN" baseline="0" dirty="0" smtClean="0"/>
                  <a:t>3 </a:t>
                </a:r>
                <a:r>
                  <a:rPr lang="zh-CN" altLang="en-US" baseline="0" dirty="0" smtClean="0"/>
                  <a:t>号节点收到后，</a:t>
                </a:r>
                <a:r>
                  <a:rPr lang="en-US" altLang="zh-CN" baseline="0" dirty="0" smtClean="0"/>
                  <a:t>【1.</a:t>
                </a:r>
                <a:r>
                  <a:rPr lang="zh-CN" altLang="en-US" baseline="0" dirty="0" smtClean="0"/>
                  <a:t>验证</a:t>
                </a:r>
                <a:r>
                  <a:rPr lang="zh-CN" altLang="en-US" baseline="0" dirty="0" smtClean="0"/>
                  <a:t>了</a:t>
                </a:r>
                <a:r>
                  <a:rPr lang="en-US" altLang="zh-CN" baseline="0" dirty="0" smtClean="0"/>
                  <a:t>pre-prepare </a:t>
                </a:r>
                <a:r>
                  <a:rPr lang="zh-CN" altLang="en-US" baseline="0" dirty="0" smtClean="0"/>
                  <a:t>中包括的消息签名、和摘要，看请求是否被</a:t>
                </a:r>
                <a:r>
                  <a:rPr lang="zh-CN" altLang="en-US" baseline="0" dirty="0" smtClean="0"/>
                  <a:t>篡改  </a:t>
                </a:r>
                <a:r>
                  <a:rPr lang="en-US" altLang="zh-CN" baseline="0" dirty="0" smtClean="0"/>
                  <a:t>2.</a:t>
                </a:r>
                <a:r>
                  <a:rPr lang="zh-CN" altLang="en-US" baseline="0" dirty="0" smtClean="0"/>
                  <a:t>确认</a:t>
                </a:r>
                <a:r>
                  <a:rPr lang="zh-CN" altLang="en-US" baseline="0" dirty="0" smtClean="0"/>
                  <a:t>是</a:t>
                </a:r>
                <a:r>
                  <a:rPr lang="en-US" altLang="zh-CN" baseline="0" dirty="0" smtClean="0"/>
                  <a:t>view v </a:t>
                </a:r>
                <a:r>
                  <a:rPr lang="en-US" altLang="zh-CN" baseline="0" dirty="0" smtClean="0"/>
                  <a:t> 3</a:t>
                </a:r>
                <a:r>
                  <a:rPr lang="zh-CN" altLang="en-US" baseline="0" dirty="0" smtClean="0"/>
                  <a:t>没有</a:t>
                </a:r>
                <a:r>
                  <a:rPr lang="zh-CN" altLang="en-US" baseline="0" dirty="0" smtClean="0"/>
                  <a:t>在</a:t>
                </a:r>
                <a:r>
                  <a:rPr lang="en-US" altLang="zh-CN" baseline="0" dirty="0" smtClean="0"/>
                  <a:t>view v</a:t>
                </a:r>
                <a:r>
                  <a:rPr lang="zh-CN" altLang="en-US" baseline="0" dirty="0" smtClean="0"/>
                  <a:t>下接收过同样序列号为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但是消息摘要不用的</a:t>
                </a:r>
                <a:r>
                  <a:rPr lang="en-US" altLang="zh-CN" baseline="0" dirty="0" smtClean="0"/>
                  <a:t>pre-prepare</a:t>
                </a:r>
                <a:r>
                  <a:rPr lang="zh-CN" altLang="en-US" baseline="0" dirty="0" smtClean="0"/>
                  <a:t>消息</a:t>
                </a:r>
                <a:r>
                  <a:rPr lang="en-US" altLang="zh-CN" baseline="0" dirty="0" smtClean="0"/>
                  <a:t>4.</a:t>
                </a:r>
                <a:r>
                  <a:rPr lang="zh-CN" altLang="en-US" baseline="0" dirty="0" smtClean="0"/>
                  <a:t>序列</a:t>
                </a:r>
                <a:r>
                  <a:rPr lang="zh-CN" altLang="en-US" baseline="0" dirty="0" smtClean="0"/>
                  <a:t>号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是在水位线内的。</a:t>
                </a:r>
                <a:r>
                  <a:rPr lang="en-US" altLang="zh-CN" baseline="0" dirty="0" smtClean="0"/>
                  <a:t>】</a:t>
                </a:r>
              </a:p>
              <a:p>
                <a:r>
                  <a:rPr lang="zh-CN" altLang="en-US" baseline="0" dirty="0" smtClean="0"/>
                  <a:t>验证无误后，进入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阶段，向所有其他节点广播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（</a:t>
                </a:r>
                <a:r>
                  <a:rPr lang="en-US" altLang="zh-CN" baseline="0" dirty="0" err="1" smtClean="0"/>
                  <a:t>v,n,d,i</a:t>
                </a:r>
                <a:r>
                  <a:rPr lang="zh-CN" altLang="en-US" baseline="0" dirty="0" smtClean="0"/>
                  <a:t>）</a:t>
                </a:r>
                <a:r>
                  <a:rPr lang="en-US" altLang="zh-CN" baseline="0" dirty="0" smtClean="0"/>
                  <a:t>sigh, </a:t>
                </a:r>
              </a:p>
              <a:p>
                <a:endParaRPr lang="en-US" altLang="zh-CN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Prepare</a:t>
                </a:r>
                <a:r>
                  <a:rPr lang="en-US" altLang="zh-CN" baseline="0" dirty="0" smtClean="0"/>
                  <a:t> : primary </a:t>
                </a:r>
                <a:r>
                  <a:rPr lang="zh-CN" altLang="en-US" baseline="0" dirty="0" smtClean="0"/>
                  <a:t>不发送，是</a:t>
                </a:r>
                <a:r>
                  <a:rPr lang="en-US" altLang="zh-CN" baseline="0" dirty="0" smtClean="0"/>
                  <a:t>backup</a:t>
                </a:r>
                <a:r>
                  <a:rPr lang="zh-CN" altLang="en-US" baseline="0" dirty="0" smtClean="0"/>
                  <a:t>对</a:t>
                </a:r>
                <a:r>
                  <a:rPr lang="en-US" altLang="zh-CN" baseline="0" dirty="0" smtClean="0"/>
                  <a:t>primary</a:t>
                </a:r>
                <a:r>
                  <a:rPr lang="zh-CN" altLang="en-US" baseline="0" dirty="0" smtClean="0"/>
                  <a:t>排序结果的一个相应，因此</a:t>
                </a:r>
                <a:r>
                  <a:rPr lang="en-US" altLang="zh-CN" baseline="0" dirty="0" smtClean="0"/>
                  <a:t>Backup</a:t>
                </a:r>
                <a:r>
                  <a:rPr lang="zh-CN" altLang="en-US" baseline="0" dirty="0" smtClean="0"/>
                  <a:t>节点只要收到  </a:t>
                </a:r>
                <a:r>
                  <a:rPr lang="zh-CN" altLang="en-US" b="1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baseline="0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b="1" baseline="0" dirty="0" smtClean="0"/>
                  <a:t>  </a:t>
                </a:r>
                <a:r>
                  <a:rPr lang="zh-CN" altLang="en-US" baseline="0" dirty="0" smtClean="0"/>
                  <a:t>个验证通过的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消息，即可进入到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阶段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 0</a:t>
                </a:r>
                <a:r>
                  <a:rPr lang="zh-CN" altLang="en-US" baseline="0" dirty="0" smtClean="0"/>
                  <a:t>号节点收到了</a:t>
                </a:r>
                <a:r>
                  <a:rPr lang="en-US" altLang="zh-CN" baseline="0" dirty="0" smtClean="0"/>
                  <a:t>1,2,3</a:t>
                </a:r>
                <a:r>
                  <a:rPr lang="zh-CN" altLang="en-US" baseline="0" dirty="0" smtClean="0"/>
                  <a:t>的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消息，（</a:t>
                </a:r>
                <a14:m>
                  <m:oMath xmlns:m="http://schemas.openxmlformats.org/officeDocument/2006/math"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aseline="0" dirty="0" smtClean="0"/>
                  <a:t> 收到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个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消息即</a:t>
                </a:r>
                <a:r>
                  <a:rPr lang="zh-CN" altLang="en-US" baseline="0" dirty="0" smtClean="0"/>
                  <a:t>可为</a:t>
                </a:r>
                <a:r>
                  <a:rPr lang="en-US" altLang="zh-CN" baseline="0" dirty="0" smtClean="0"/>
                  <a:t>prepared</a:t>
                </a:r>
                <a:r>
                  <a:rPr lang="zh-CN" altLang="en-US" baseline="0" dirty="0" smtClean="0"/>
                  <a:t>状态），进入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阶段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aseline="0" dirty="0" smtClean="0"/>
                  <a:t>Commit </a:t>
                </a:r>
                <a:r>
                  <a:rPr lang="zh-CN" altLang="en-US" baseline="0" dirty="0" smtClean="0"/>
                  <a:t>： 发送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消息，每个节点都会发送，包括</a:t>
                </a:r>
                <a:r>
                  <a:rPr lang="en-US" altLang="zh-CN" baseline="0" dirty="0" smtClean="0"/>
                  <a:t>primary</a:t>
                </a:r>
                <a:r>
                  <a:rPr lang="zh-CN" altLang="en-US" baseline="0" dirty="0" smtClean="0"/>
                  <a:t>，当任意节点收到   </a:t>
                </a:r>
                <a14:m>
                  <m:oMath xmlns:m="http://schemas.openxmlformats.org/officeDocument/2006/math"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zh-CN" baseline="0" dirty="0" smtClean="0"/>
                  <a:t>  </a:t>
                </a:r>
                <a:r>
                  <a:rPr lang="zh-CN" altLang="en-US" baseline="0" dirty="0" smtClean="0"/>
                  <a:t>个与</a:t>
                </a:r>
                <a:r>
                  <a:rPr lang="en-US" altLang="zh-CN" baseline="0" dirty="0" smtClean="0"/>
                  <a:t>pre-prepare match </a:t>
                </a:r>
                <a:r>
                  <a:rPr lang="zh-CN" altLang="en-US" baseline="0" dirty="0" smtClean="0"/>
                  <a:t>的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消息后，</a:t>
                </a:r>
                <a:r>
                  <a:rPr lang="en-US" altLang="zh-CN" baseline="0" dirty="0" err="1" smtClean="0"/>
                  <a:t>commited</a:t>
                </a:r>
                <a:r>
                  <a:rPr lang="en-US" altLang="zh-CN" baseline="0" dirty="0" smtClean="0"/>
                  <a:t>-local </a:t>
                </a:r>
                <a:r>
                  <a:rPr lang="zh-CN" altLang="en-US" baseline="0" dirty="0" smtClean="0"/>
                  <a:t>为真</a:t>
                </a:r>
                <a:r>
                  <a:rPr lang="zh-CN" altLang="en-US" baseline="0" dirty="0" smtClean="0"/>
                  <a:t>，这个节点即</a:t>
                </a:r>
                <a:r>
                  <a:rPr lang="zh-CN" altLang="en-US" baseline="0" dirty="0" smtClean="0"/>
                  <a:t>可执行结果，执行完毕后即可发送</a:t>
                </a:r>
                <a:r>
                  <a:rPr lang="en-US" altLang="zh-CN" baseline="0" dirty="0" smtClean="0"/>
                  <a:t>reply</a:t>
                </a:r>
                <a:r>
                  <a:rPr lang="zh-CN" altLang="en-US" baseline="0" dirty="0" smtClean="0"/>
                  <a:t>到</a:t>
                </a:r>
                <a:r>
                  <a:rPr lang="en-US" altLang="zh-CN" baseline="0" dirty="0" smtClean="0"/>
                  <a:t>Client        0</a:t>
                </a:r>
                <a:r>
                  <a:rPr lang="zh-CN" altLang="en-US" baseline="0" dirty="0" smtClean="0"/>
                  <a:t>号收到了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条消息，进入</a:t>
                </a:r>
                <a:r>
                  <a:rPr lang="en-US" altLang="zh-CN" baseline="0" dirty="0" err="1" smtClean="0"/>
                  <a:t>commited</a:t>
                </a:r>
                <a:r>
                  <a:rPr lang="en-US" altLang="zh-CN" baseline="0" dirty="0" smtClean="0"/>
                  <a:t>-local</a:t>
                </a:r>
                <a:r>
                  <a:rPr lang="zh-CN" altLang="en-US" baseline="0" dirty="0" smtClean="0"/>
                  <a:t>状态，执行请求，发送</a:t>
                </a:r>
                <a:r>
                  <a:rPr lang="en-US" altLang="zh-CN" baseline="0" dirty="0" smtClean="0"/>
                  <a:t>reply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aseline="0" dirty="0" smtClean="0"/>
                  <a:t>其他节点同样如此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Reply </a:t>
                </a:r>
                <a:r>
                  <a:rPr lang="zh-CN" altLang="en-US" baseline="0" dirty="0" smtClean="0"/>
                  <a:t>：收到</a:t>
                </a:r>
                <a14:m>
                  <m:oMath xmlns:m="http://schemas.openxmlformats.org/officeDocument/2006/math">
                    <m:r>
                      <a:rPr lang="zh-CN" altLang="en-US" i="1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baseline="0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baseline="0" dirty="0" smtClean="0"/>
                  <a:t>个来自不同节点相同结果的回复，即可</a:t>
                </a:r>
                <a:endParaRPr lang="en-US" altLang="zh-CN" baseline="0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Pre-prepare   </a:t>
                </a:r>
                <a:r>
                  <a:rPr lang="en-US" altLang="zh-CN" dirty="0" smtClean="0"/>
                  <a:t>Primary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号节点）收到了请求，开始三阶段协议，广播</a:t>
                </a:r>
                <a:r>
                  <a:rPr lang="en-US" altLang="zh-CN" dirty="0" smtClean="0"/>
                  <a:t>pre-prepare</a:t>
                </a:r>
                <a:r>
                  <a:rPr lang="zh-CN" altLang="en-US" dirty="0" smtClean="0"/>
                  <a:t>消息到所有</a:t>
                </a:r>
                <a:r>
                  <a:rPr lang="en-US" altLang="zh-CN" dirty="0" smtClean="0"/>
                  <a:t>backup</a:t>
                </a:r>
                <a:r>
                  <a:rPr lang="zh-CN" altLang="en-US" dirty="0" smtClean="0"/>
                  <a:t>节点</a:t>
                </a:r>
                <a:endParaRPr lang="en-US" altLang="zh-CN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号 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号 </a:t>
                </a:r>
                <a:r>
                  <a:rPr lang="en-US" altLang="zh-CN" baseline="0" dirty="0" smtClean="0"/>
                  <a:t>3 </a:t>
                </a:r>
                <a:r>
                  <a:rPr lang="zh-CN" altLang="en-US" baseline="0" dirty="0" smtClean="0"/>
                  <a:t>号节点收到后，</a:t>
                </a:r>
                <a:r>
                  <a:rPr lang="en-US" altLang="zh-CN" baseline="0" dirty="0" smtClean="0"/>
                  <a:t>【1.</a:t>
                </a:r>
                <a:r>
                  <a:rPr lang="zh-CN" altLang="en-US" baseline="0" dirty="0" smtClean="0"/>
                  <a:t>验证</a:t>
                </a:r>
                <a:r>
                  <a:rPr lang="zh-CN" altLang="en-US" baseline="0" dirty="0" smtClean="0"/>
                  <a:t>了</a:t>
                </a:r>
                <a:r>
                  <a:rPr lang="en-US" altLang="zh-CN" baseline="0" dirty="0" smtClean="0"/>
                  <a:t>pre-prepare </a:t>
                </a:r>
                <a:r>
                  <a:rPr lang="zh-CN" altLang="en-US" baseline="0" dirty="0" smtClean="0"/>
                  <a:t>中包括的消息签名、和摘要，看请求是否被</a:t>
                </a:r>
                <a:r>
                  <a:rPr lang="zh-CN" altLang="en-US" baseline="0" dirty="0" smtClean="0"/>
                  <a:t>篡改  </a:t>
                </a:r>
                <a:r>
                  <a:rPr lang="en-US" altLang="zh-CN" baseline="0" dirty="0" smtClean="0"/>
                  <a:t>2.</a:t>
                </a:r>
                <a:r>
                  <a:rPr lang="zh-CN" altLang="en-US" baseline="0" dirty="0" smtClean="0"/>
                  <a:t>确认</a:t>
                </a:r>
                <a:r>
                  <a:rPr lang="zh-CN" altLang="en-US" baseline="0" dirty="0" smtClean="0"/>
                  <a:t>是</a:t>
                </a:r>
                <a:r>
                  <a:rPr lang="en-US" altLang="zh-CN" baseline="0" dirty="0" smtClean="0"/>
                  <a:t>view v </a:t>
                </a:r>
                <a:r>
                  <a:rPr lang="en-US" altLang="zh-CN" baseline="0" dirty="0" smtClean="0"/>
                  <a:t> 3</a:t>
                </a:r>
                <a:r>
                  <a:rPr lang="zh-CN" altLang="en-US" baseline="0" dirty="0" smtClean="0"/>
                  <a:t>没有</a:t>
                </a:r>
                <a:r>
                  <a:rPr lang="zh-CN" altLang="en-US" baseline="0" dirty="0" smtClean="0"/>
                  <a:t>在</a:t>
                </a:r>
                <a:r>
                  <a:rPr lang="en-US" altLang="zh-CN" baseline="0" dirty="0" smtClean="0"/>
                  <a:t>view v</a:t>
                </a:r>
                <a:r>
                  <a:rPr lang="zh-CN" altLang="en-US" baseline="0" dirty="0" smtClean="0"/>
                  <a:t>下接收过同样序列号为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但是消息摘要不用的</a:t>
                </a:r>
                <a:r>
                  <a:rPr lang="en-US" altLang="zh-CN" baseline="0" dirty="0" smtClean="0"/>
                  <a:t>pre-prepare</a:t>
                </a:r>
                <a:r>
                  <a:rPr lang="zh-CN" altLang="en-US" baseline="0" dirty="0" smtClean="0"/>
                  <a:t>消息</a:t>
                </a:r>
                <a:r>
                  <a:rPr lang="en-US" altLang="zh-CN" baseline="0" dirty="0" smtClean="0"/>
                  <a:t>4.</a:t>
                </a:r>
                <a:r>
                  <a:rPr lang="zh-CN" altLang="en-US" baseline="0" dirty="0" smtClean="0"/>
                  <a:t>序列</a:t>
                </a:r>
                <a:r>
                  <a:rPr lang="zh-CN" altLang="en-US" baseline="0" dirty="0" smtClean="0"/>
                  <a:t>号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是在水位线内的。</a:t>
                </a:r>
                <a:r>
                  <a:rPr lang="en-US" altLang="zh-CN" baseline="0" dirty="0" smtClean="0"/>
                  <a:t>】</a:t>
                </a:r>
              </a:p>
              <a:p>
                <a:r>
                  <a:rPr lang="zh-CN" altLang="en-US" baseline="0" dirty="0" smtClean="0"/>
                  <a:t>验证无误后，进入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阶段，向所有其他节点广播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（</a:t>
                </a:r>
                <a:r>
                  <a:rPr lang="en-US" altLang="zh-CN" baseline="0" dirty="0" err="1" smtClean="0"/>
                  <a:t>v,n,d,i</a:t>
                </a:r>
                <a:r>
                  <a:rPr lang="zh-CN" altLang="en-US" baseline="0" dirty="0" smtClean="0"/>
                  <a:t>）</a:t>
                </a:r>
                <a:r>
                  <a:rPr lang="en-US" altLang="zh-CN" baseline="0" dirty="0" smtClean="0"/>
                  <a:t>sigh, </a:t>
                </a:r>
              </a:p>
              <a:p>
                <a:endParaRPr lang="en-US" altLang="zh-CN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Prepare</a:t>
                </a:r>
                <a:r>
                  <a:rPr lang="en-US" altLang="zh-CN" baseline="0" dirty="0" smtClean="0"/>
                  <a:t> : primary </a:t>
                </a:r>
                <a:r>
                  <a:rPr lang="zh-CN" altLang="en-US" baseline="0" dirty="0" smtClean="0"/>
                  <a:t>不发送，是</a:t>
                </a:r>
                <a:r>
                  <a:rPr lang="en-US" altLang="zh-CN" baseline="0" dirty="0" smtClean="0"/>
                  <a:t>backup</a:t>
                </a:r>
                <a:r>
                  <a:rPr lang="zh-CN" altLang="en-US" baseline="0" dirty="0" smtClean="0"/>
                  <a:t>对</a:t>
                </a:r>
                <a:r>
                  <a:rPr lang="en-US" altLang="zh-CN" baseline="0" dirty="0" smtClean="0"/>
                  <a:t>primary</a:t>
                </a:r>
                <a:r>
                  <a:rPr lang="zh-CN" altLang="en-US" baseline="0" dirty="0" smtClean="0"/>
                  <a:t>排序结果的一个相应，因此</a:t>
                </a:r>
                <a:r>
                  <a:rPr lang="en-US" altLang="zh-CN" baseline="0" dirty="0" smtClean="0"/>
                  <a:t>Backup</a:t>
                </a:r>
                <a:r>
                  <a:rPr lang="zh-CN" altLang="en-US" baseline="0" dirty="0" smtClean="0"/>
                  <a:t>节点只要收到  </a:t>
                </a:r>
                <a:r>
                  <a:rPr lang="zh-CN" altLang="en-US" b="1" baseline="0" dirty="0" smtClean="0"/>
                  <a:t> </a:t>
                </a:r>
                <a:r>
                  <a:rPr lang="en-US" altLang="zh-CN" b="1" i="0" baseline="0" dirty="0" smtClean="0">
                    <a:latin typeface="Cambria Math" panose="02040503050406030204" pitchFamily="18" charset="0"/>
                  </a:rPr>
                  <a:t>𝟐𝒇</a:t>
                </a:r>
                <a:r>
                  <a:rPr lang="en-US" altLang="zh-CN" b="1" baseline="0" dirty="0" smtClean="0"/>
                  <a:t>  </a:t>
                </a:r>
                <a:r>
                  <a:rPr lang="zh-CN" altLang="en-US" baseline="0" dirty="0" smtClean="0"/>
                  <a:t>个验证通过的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消息，即可进入到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阶段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 0</a:t>
                </a:r>
                <a:r>
                  <a:rPr lang="zh-CN" altLang="en-US" baseline="0" dirty="0" smtClean="0"/>
                  <a:t>号节点收到了</a:t>
                </a:r>
                <a:r>
                  <a:rPr lang="en-US" altLang="zh-CN" baseline="0" dirty="0" smtClean="0"/>
                  <a:t>1,2,3</a:t>
                </a:r>
                <a:r>
                  <a:rPr lang="zh-CN" altLang="en-US" baseline="0" dirty="0" smtClean="0"/>
                  <a:t>的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消息，（</a:t>
                </a:r>
                <a:r>
                  <a:rPr lang="en-US" altLang="zh-CN" i="0" baseline="0" dirty="0" smtClean="0">
                    <a:latin typeface="Cambria Math" panose="02040503050406030204" pitchFamily="18" charset="0"/>
                  </a:rPr>
                  <a:t>2𝑓</a:t>
                </a:r>
                <a:r>
                  <a:rPr lang="zh-CN" altLang="en-US" baseline="0" dirty="0" smtClean="0"/>
                  <a:t> 收到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个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消息即</a:t>
                </a:r>
                <a:r>
                  <a:rPr lang="zh-CN" altLang="en-US" baseline="0" dirty="0" smtClean="0"/>
                  <a:t>可为</a:t>
                </a:r>
                <a:r>
                  <a:rPr lang="en-US" altLang="zh-CN" baseline="0" dirty="0" smtClean="0"/>
                  <a:t>prepared</a:t>
                </a:r>
                <a:r>
                  <a:rPr lang="zh-CN" altLang="en-US" baseline="0" dirty="0" smtClean="0"/>
                  <a:t>状态），进入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阶段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aseline="0" dirty="0" smtClean="0"/>
                  <a:t>Commit </a:t>
                </a:r>
                <a:r>
                  <a:rPr lang="zh-CN" altLang="en-US" baseline="0" dirty="0" smtClean="0"/>
                  <a:t>： 发送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消息，每个节点都会发送，包括</a:t>
                </a:r>
                <a:r>
                  <a:rPr lang="en-US" altLang="zh-CN" baseline="0" dirty="0" smtClean="0"/>
                  <a:t>primary</a:t>
                </a:r>
                <a:r>
                  <a:rPr lang="zh-CN" altLang="en-US" baseline="0" dirty="0" smtClean="0"/>
                  <a:t>，当任意节点收到   </a:t>
                </a:r>
                <a:r>
                  <a:rPr lang="en-US" altLang="zh-CN" i="0" baseline="0" dirty="0" smtClean="0">
                    <a:latin typeface="Cambria Math" panose="02040503050406030204" pitchFamily="18" charset="0"/>
                  </a:rPr>
                  <a:t>2𝑓+1 </a:t>
                </a:r>
                <a:r>
                  <a:rPr lang="en-US" altLang="zh-CN" baseline="0" dirty="0" smtClean="0"/>
                  <a:t>  </a:t>
                </a:r>
                <a:r>
                  <a:rPr lang="zh-CN" altLang="en-US" baseline="0" dirty="0" smtClean="0"/>
                  <a:t>个与</a:t>
                </a:r>
                <a:r>
                  <a:rPr lang="en-US" altLang="zh-CN" baseline="0" dirty="0" smtClean="0"/>
                  <a:t>pre-prepare match </a:t>
                </a:r>
                <a:r>
                  <a:rPr lang="zh-CN" altLang="en-US" baseline="0" dirty="0" smtClean="0"/>
                  <a:t>的</a:t>
                </a:r>
                <a:r>
                  <a:rPr lang="en-US" altLang="zh-CN" baseline="0" dirty="0" smtClean="0"/>
                  <a:t>commit</a:t>
                </a:r>
                <a:r>
                  <a:rPr lang="zh-CN" altLang="en-US" baseline="0" dirty="0" smtClean="0"/>
                  <a:t>消息后，</a:t>
                </a:r>
                <a:r>
                  <a:rPr lang="en-US" altLang="zh-CN" baseline="0" dirty="0" err="1" smtClean="0"/>
                  <a:t>commited</a:t>
                </a:r>
                <a:r>
                  <a:rPr lang="en-US" altLang="zh-CN" baseline="0" dirty="0" smtClean="0"/>
                  <a:t>-local </a:t>
                </a:r>
                <a:r>
                  <a:rPr lang="zh-CN" altLang="en-US" baseline="0" dirty="0" smtClean="0"/>
                  <a:t>为真</a:t>
                </a:r>
                <a:r>
                  <a:rPr lang="zh-CN" altLang="en-US" baseline="0" dirty="0" smtClean="0"/>
                  <a:t>，这个节点即</a:t>
                </a:r>
                <a:r>
                  <a:rPr lang="zh-CN" altLang="en-US" baseline="0" dirty="0" smtClean="0"/>
                  <a:t>可执行结果，执行完毕后即可发送</a:t>
                </a:r>
                <a:r>
                  <a:rPr lang="en-US" altLang="zh-CN" baseline="0" dirty="0" smtClean="0"/>
                  <a:t>reply</a:t>
                </a:r>
                <a:r>
                  <a:rPr lang="zh-CN" altLang="en-US" baseline="0" dirty="0" smtClean="0"/>
                  <a:t>到</a:t>
                </a:r>
                <a:r>
                  <a:rPr lang="en-US" altLang="zh-CN" baseline="0" dirty="0" smtClean="0"/>
                  <a:t>Client        0</a:t>
                </a:r>
                <a:r>
                  <a:rPr lang="zh-CN" altLang="en-US" baseline="0" dirty="0" smtClean="0"/>
                  <a:t>号收到了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条消息，进入</a:t>
                </a:r>
                <a:r>
                  <a:rPr lang="en-US" altLang="zh-CN" baseline="0" dirty="0" err="1" smtClean="0"/>
                  <a:t>commited</a:t>
                </a:r>
                <a:r>
                  <a:rPr lang="en-US" altLang="zh-CN" baseline="0" dirty="0" smtClean="0"/>
                  <a:t>-local</a:t>
                </a:r>
                <a:r>
                  <a:rPr lang="zh-CN" altLang="en-US" baseline="0" dirty="0" smtClean="0"/>
                  <a:t>状态，执行请求，发送</a:t>
                </a:r>
                <a:r>
                  <a:rPr lang="en-US" altLang="zh-CN" baseline="0" dirty="0" smtClean="0"/>
                  <a:t>reply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aseline="0" dirty="0" smtClean="0"/>
                  <a:t>其他节点同样如此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Reply </a:t>
                </a:r>
                <a:r>
                  <a:rPr lang="zh-CN" altLang="en-US" baseline="0" dirty="0" smtClean="0"/>
                  <a:t>：收到</a:t>
                </a:r>
                <a:r>
                  <a:rPr lang="zh-CN" altLang="en-US" i="0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0" baseline="0" dirty="0" smtClean="0">
                    <a:latin typeface="Cambria Math" panose="02040503050406030204" pitchFamily="18" charset="0"/>
                  </a:rPr>
                  <a:t>𝑓+1 </a:t>
                </a:r>
                <a:r>
                  <a:rPr lang="zh-CN" altLang="en-US" baseline="0" dirty="0" smtClean="0"/>
                  <a:t>个来自不同节点相同结果的回复，即可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7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号节点是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号节点是主节点，主节点收到请求后，开始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阶段协议，将</a:t>
            </a:r>
            <a:r>
              <a:rPr lang="en-US" altLang="zh-CN" dirty="0" smtClean="0"/>
              <a:t>pre-prepare</a:t>
            </a:r>
            <a:r>
              <a:rPr lang="zh-CN" altLang="en-US" baseline="0" dirty="0" smtClean="0"/>
              <a:t>广播给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2,3</a:t>
            </a:r>
            <a:r>
              <a:rPr lang="zh-CN" altLang="en-US" baseline="0" dirty="0" smtClean="0"/>
              <a:t>号节点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号节点和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号节点</a:t>
            </a:r>
            <a:r>
              <a:rPr lang="zh-CN" altLang="en-US" baseline="0" dirty="0" smtClean="0"/>
              <a:t>收到预准备消息 </a:t>
            </a:r>
            <a:r>
              <a:rPr lang="zh-CN" altLang="en-US" baseline="0" dirty="0" smtClean="0"/>
              <a:t>验证无误后，进入</a:t>
            </a:r>
            <a:r>
              <a:rPr lang="en-US" altLang="zh-CN" baseline="0" dirty="0" smtClean="0"/>
              <a:t>prepare</a:t>
            </a:r>
            <a:r>
              <a:rPr lang="zh-CN" altLang="en-US" baseline="0" dirty="0" smtClean="0"/>
              <a:t>阶段，向所有其他节点广播</a:t>
            </a:r>
            <a:r>
              <a:rPr lang="en-US" altLang="zh-CN" baseline="0" dirty="0" smtClean="0"/>
              <a:t>prepare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v,n,d,i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sigh,              1</a:t>
            </a:r>
            <a:r>
              <a:rPr lang="zh-CN" altLang="en-US" baseline="0" dirty="0" smtClean="0"/>
              <a:t>号节点分别向</a:t>
            </a:r>
            <a:r>
              <a:rPr lang="en-US" altLang="zh-CN" baseline="0" dirty="0" smtClean="0"/>
              <a:t>0,2,3</a:t>
            </a:r>
            <a:r>
              <a:rPr lang="zh-CN" altLang="en-US" baseline="0" dirty="0" smtClean="0"/>
              <a:t>发出了</a:t>
            </a:r>
            <a:r>
              <a:rPr lang="en-US" altLang="zh-CN" baseline="0" dirty="0" smtClean="0"/>
              <a:t>prepare</a:t>
            </a:r>
            <a:r>
              <a:rPr lang="zh-CN" altLang="en-US" baseline="0" dirty="0" smtClean="0"/>
              <a:t>消息，                      </a:t>
            </a:r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号则发送给了</a:t>
            </a:r>
            <a:r>
              <a:rPr lang="en-US" altLang="zh-CN" baseline="0" dirty="0" smtClean="0"/>
              <a:t>0,1,3, </a:t>
            </a:r>
          </a:p>
          <a:p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 0</a:t>
            </a:r>
            <a:r>
              <a:rPr lang="zh-CN" altLang="en-US" baseline="0" dirty="0" smtClean="0"/>
              <a:t>号节点收到了</a:t>
            </a:r>
            <a:r>
              <a:rPr lang="en-US" altLang="zh-CN" baseline="0" dirty="0" smtClean="0"/>
              <a:t>1,2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prepare</a:t>
            </a:r>
            <a:r>
              <a:rPr lang="zh-CN" altLang="en-US" baseline="0" dirty="0" smtClean="0"/>
              <a:t>消息，（</a:t>
            </a:r>
            <a:r>
              <a:rPr lang="en-US" altLang="zh-CN" baseline="0" dirty="0" smtClean="0"/>
              <a:t>2f</a:t>
            </a:r>
            <a:r>
              <a:rPr lang="zh-CN" altLang="en-US" baseline="0" dirty="0" smtClean="0"/>
              <a:t>即可为</a:t>
            </a:r>
            <a:r>
              <a:rPr lang="en-US" altLang="zh-CN" baseline="0" dirty="0" smtClean="0"/>
              <a:t>prepared</a:t>
            </a:r>
            <a:r>
              <a:rPr lang="zh-CN" altLang="en-US" baseline="0" dirty="0" smtClean="0"/>
              <a:t>），变为</a:t>
            </a:r>
            <a:r>
              <a:rPr lang="en-US" altLang="zh-CN" baseline="0" dirty="0" smtClean="0"/>
              <a:t>prepared</a:t>
            </a:r>
            <a:r>
              <a:rPr lang="zh-CN" altLang="en-US" baseline="0" dirty="0" smtClean="0"/>
              <a:t>状态，进入</a:t>
            </a:r>
            <a:r>
              <a:rPr lang="en-US" altLang="zh-CN" baseline="0" dirty="0" smtClean="0"/>
              <a:t>commit</a:t>
            </a:r>
            <a:r>
              <a:rPr lang="zh-CN" altLang="en-US" baseline="0" dirty="0" smtClean="0"/>
              <a:t>阶段。</a:t>
            </a:r>
            <a:r>
              <a:rPr lang="en-US" altLang="zh-CN" baseline="0" dirty="0" smtClean="0"/>
              <a:t>1,2 </a:t>
            </a:r>
            <a:r>
              <a:rPr lang="zh-CN" altLang="en-US" baseline="0" dirty="0" smtClean="0"/>
              <a:t>同样进入</a:t>
            </a:r>
            <a:r>
              <a:rPr lang="en-US" altLang="zh-CN" baseline="0" dirty="0" smtClean="0"/>
              <a:t>commit</a:t>
            </a:r>
            <a:r>
              <a:rPr lang="zh-CN" altLang="en-US" baseline="0" dirty="0" smtClean="0"/>
              <a:t>阶段。广播</a:t>
            </a:r>
            <a:r>
              <a:rPr lang="en-US" altLang="zh-CN" baseline="0" dirty="0" smtClean="0"/>
              <a:t>commit(</a:t>
            </a:r>
            <a:r>
              <a:rPr lang="en-US" altLang="zh-CN" baseline="0" dirty="0" err="1" smtClean="0"/>
              <a:t>v,n,D</a:t>
            </a:r>
            <a:r>
              <a:rPr lang="en-US" altLang="zh-CN" baseline="0" dirty="0" smtClean="0"/>
              <a:t>(m),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&gt;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号收到了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条消息，进入</a:t>
            </a:r>
            <a:r>
              <a:rPr lang="en-US" altLang="zh-CN" baseline="0" dirty="0" err="1" smtClean="0"/>
              <a:t>commited</a:t>
            </a:r>
            <a:r>
              <a:rPr lang="en-US" altLang="zh-CN" baseline="0" dirty="0" smtClean="0"/>
              <a:t>-local</a:t>
            </a:r>
            <a:r>
              <a:rPr lang="zh-CN" altLang="en-US" baseline="0" dirty="0" smtClean="0"/>
              <a:t>状态，执行请求，发送</a:t>
            </a:r>
            <a:r>
              <a:rPr lang="en-US" altLang="zh-CN" baseline="0" dirty="0" smtClean="0"/>
              <a:t>reply</a:t>
            </a:r>
            <a:r>
              <a:rPr lang="zh-CN" altLang="en-US" baseline="0" dirty="0" smtClean="0"/>
              <a:t>                             </a:t>
            </a:r>
            <a:r>
              <a:rPr lang="en-US" altLang="zh-CN" baseline="0" dirty="0" smtClean="0"/>
              <a:t>1,2</a:t>
            </a:r>
            <a:r>
              <a:rPr lang="zh-CN" altLang="en-US" baseline="0" dirty="0" smtClean="0"/>
              <a:t>号节点同样如此，最终收到了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条来自不同节点，相同的结果的</a:t>
            </a:r>
            <a:r>
              <a:rPr lang="en-US" altLang="zh-CN" baseline="0" dirty="0" smtClean="0"/>
              <a:t>reply</a:t>
            </a:r>
            <a:r>
              <a:rPr lang="zh-CN" altLang="en-US" baseline="0" dirty="0" smtClean="0"/>
              <a:t>（大于</a:t>
            </a:r>
            <a:r>
              <a:rPr lang="en-US" altLang="zh-CN" baseline="0" dirty="0" smtClean="0"/>
              <a:t>f+1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8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一种</a:t>
                </a:r>
                <a:r>
                  <a:rPr lang="zh-CN" altLang="en-US" u="sng" dirty="0" smtClean="0"/>
                  <a:t>丢弃日志中消息的机制，为保证安全性，消息会一直存储在本地日志，直到该节点关心的请求已经被</a:t>
                </a:r>
                <a14:m>
                  <m:oMath xmlns:m="http://schemas.openxmlformats.org/officeDocument/2006/math">
                    <m:r>
                      <a:rPr lang="en-US" altLang="zh-CN" i="1" u="sng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u="sng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u="sng" dirty="0" smtClean="0"/>
                  <a:t>个善意节点执行，且在</a:t>
                </a:r>
                <a:r>
                  <a:rPr lang="en-US" altLang="zh-CN" u="sng" dirty="0" smtClean="0"/>
                  <a:t>view change</a:t>
                </a:r>
                <a:r>
                  <a:rPr lang="zh-CN" altLang="en-US" u="sng" dirty="0" smtClean="0"/>
                  <a:t>中向其他节点证明这一点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replica</a:t>
                </a:r>
                <a:r>
                  <a:rPr lang="zh-CN" altLang="en-US" dirty="0" smtClean="0"/>
                  <a:t>执行完请求时，需要把之前记录的该请求的日志信息清除掉</a:t>
                </a:r>
                <a:r>
                  <a:rPr lang="zh-CN" altLang="en-US" dirty="0" smtClean="0"/>
                  <a:t>。一般是当某节点连续执行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条请求，在第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条请求执行完时，向全网发起广播，告诉大家它已经将这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条执行完毕，要是大家反馈说这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条我们也执行完毕</a:t>
                </a:r>
                <a:r>
                  <a:rPr lang="zh-CN" altLang="en-US" dirty="0" smtClean="0"/>
                  <a:t>了（即都发送了</a:t>
                </a:r>
                <a:r>
                  <a:rPr lang="en-US" altLang="zh-CN" dirty="0" smtClean="0"/>
                  <a:t>checkpoint</a:t>
                </a:r>
                <a:r>
                  <a:rPr lang="zh-CN" altLang="en-US" dirty="0" smtClean="0"/>
                  <a:t>消息，接收到了同样的</a:t>
                </a:r>
                <a:r>
                  <a:rPr lang="en-US" altLang="zh-CN" dirty="0" smtClean="0"/>
                  <a:t>2f+1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checkpoint</a:t>
                </a:r>
                <a:r>
                  <a:rPr lang="zh-CN" altLang="en-US" dirty="0" smtClean="0"/>
                  <a:t>消息），</a:t>
                </a:r>
                <a:r>
                  <a:rPr lang="zh-CN" altLang="en-US" dirty="0" smtClean="0"/>
                  <a:t>那就可以删除这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条的信息了，接下来再执行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条，完成后再发起一次广播，即每隔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条发起一次全网共识，这个概念叫</a:t>
                </a:r>
                <a:r>
                  <a:rPr lang="en-US" altLang="zh-CN" sz="1400" b="1" dirty="0" smtClean="0"/>
                  <a:t>checkpoint</a:t>
                </a:r>
                <a:r>
                  <a:rPr lang="zh-CN" altLang="en-US" dirty="0" smtClean="0"/>
                  <a:t>，每隔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条去征求一下大家的意见，要是获得了大多数的认同（</a:t>
                </a:r>
                <a:r>
                  <a:rPr lang="en-US" altLang="zh-CN" dirty="0" smtClean="0"/>
                  <a:t>a quorum certificate with 2 f + 1 CHECKPOINT messages (including its own)</a:t>
                </a:r>
                <a:r>
                  <a:rPr lang="zh-CN" altLang="en-US" dirty="0" smtClean="0"/>
                  <a:t>），就形成了一个</a:t>
                </a:r>
                <a:r>
                  <a:rPr lang="zh-CN" altLang="en-US" u="sng" dirty="0" smtClean="0"/>
                  <a:t> </a:t>
                </a:r>
                <a:r>
                  <a:rPr lang="en-US" altLang="zh-CN" b="1" u="sng" dirty="0" smtClean="0"/>
                  <a:t>stable checkpoint</a:t>
                </a:r>
                <a:r>
                  <a:rPr lang="zh-CN" altLang="en-US" dirty="0" smtClean="0"/>
                  <a:t>（记录在第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条的编号），我们也说该</a:t>
                </a:r>
                <a:r>
                  <a:rPr lang="en-US" altLang="zh-CN" dirty="0" smtClean="0"/>
                  <a:t>replica</a:t>
                </a:r>
                <a:r>
                  <a:rPr lang="zh-CN" altLang="en-US" dirty="0" smtClean="0"/>
                  <a:t>拥有了一个</a:t>
                </a:r>
                <a:r>
                  <a:rPr lang="en-US" altLang="zh-CN" dirty="0" smtClean="0"/>
                  <a:t>stable </a:t>
                </a:r>
                <a:r>
                  <a:rPr lang="en-US" altLang="zh-CN" dirty="0" smtClean="0"/>
                  <a:t>certificate</a:t>
                </a:r>
                <a:r>
                  <a:rPr lang="zh-CN" altLang="en-US" dirty="0" smtClean="0"/>
                  <a:t>就可以从各自的日志中删除</a:t>
                </a:r>
                <a:r>
                  <a:rPr lang="zh-CN" altLang="en-US" dirty="0" smtClean="0"/>
                  <a:t>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条请求的信息了。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一种</a:t>
                </a:r>
                <a:r>
                  <a:rPr lang="zh-CN" altLang="en-US" u="sng" dirty="0" smtClean="0"/>
                  <a:t>丢弃日志中消息的机制，为保证安全性，消息会一直存储在本地日志，直到该节点关心的请求已经被</a:t>
                </a:r>
                <a:r>
                  <a:rPr lang="en-US" altLang="zh-CN" i="0" u="sng" dirty="0" smtClean="0">
                    <a:latin typeface="Cambria Math" panose="02040503050406030204" pitchFamily="18" charset="0"/>
                  </a:rPr>
                  <a:t>𝑓+1</a:t>
                </a:r>
                <a:r>
                  <a:rPr lang="zh-CN" altLang="en-US" u="sng" dirty="0" smtClean="0"/>
                  <a:t>个善意节点执行，且在</a:t>
                </a:r>
                <a:r>
                  <a:rPr lang="en-US" altLang="zh-CN" u="sng" dirty="0" smtClean="0"/>
                  <a:t>view change</a:t>
                </a:r>
                <a:r>
                  <a:rPr lang="zh-CN" altLang="en-US" u="sng" dirty="0" smtClean="0"/>
                  <a:t>中向其他节点证明这一点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replica</a:t>
                </a:r>
                <a:r>
                  <a:rPr lang="zh-CN" altLang="en-US" dirty="0" smtClean="0"/>
                  <a:t>执行完请求时，需要把之前记录的该请求的日志信息清除掉</a:t>
                </a:r>
                <a:r>
                  <a:rPr lang="zh-CN" altLang="en-US" dirty="0" smtClean="0"/>
                  <a:t>。一般是当某节点连续执行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条请求，在第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条请求执行完时，向全网发起广播，告诉大家它已经将这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条执行完毕，要是大家反馈说这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条我们也执行完毕</a:t>
                </a:r>
                <a:r>
                  <a:rPr lang="zh-CN" altLang="en-US" dirty="0" smtClean="0"/>
                  <a:t>了（即都发送了</a:t>
                </a:r>
                <a:r>
                  <a:rPr lang="en-US" altLang="zh-CN" dirty="0" smtClean="0"/>
                  <a:t>checkpoint</a:t>
                </a:r>
                <a:r>
                  <a:rPr lang="zh-CN" altLang="en-US" dirty="0" smtClean="0"/>
                  <a:t>消息，接收到了同样的</a:t>
                </a:r>
                <a:r>
                  <a:rPr lang="en-US" altLang="zh-CN" dirty="0" smtClean="0"/>
                  <a:t>2f+1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checkpoint</a:t>
                </a:r>
                <a:r>
                  <a:rPr lang="zh-CN" altLang="en-US" dirty="0" smtClean="0"/>
                  <a:t>消息），</a:t>
                </a:r>
                <a:r>
                  <a:rPr lang="zh-CN" altLang="en-US" dirty="0" smtClean="0"/>
                  <a:t>那就可以删除这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条的信息了，接下来再执行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条，完成后再发起一次广播，即每隔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条发起一次全网共识，这个概念叫</a:t>
                </a:r>
                <a:r>
                  <a:rPr lang="en-US" altLang="zh-CN" sz="1400" b="1" dirty="0" smtClean="0"/>
                  <a:t>checkpoint</a:t>
                </a:r>
                <a:r>
                  <a:rPr lang="zh-CN" altLang="en-US" dirty="0" smtClean="0"/>
                  <a:t>，每隔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条去征求一下大家的意见，要是获得了大多数的认同（</a:t>
                </a:r>
                <a:r>
                  <a:rPr lang="en-US" altLang="zh-CN" dirty="0" smtClean="0"/>
                  <a:t>a quorum certificate with 2 f + 1 CHECKPOINT messages (including its own)</a:t>
                </a:r>
                <a:r>
                  <a:rPr lang="zh-CN" altLang="en-US" dirty="0" smtClean="0"/>
                  <a:t>），就形成了一个</a:t>
                </a:r>
                <a:r>
                  <a:rPr lang="zh-CN" altLang="en-US" u="sng" dirty="0" smtClean="0"/>
                  <a:t> </a:t>
                </a:r>
                <a:r>
                  <a:rPr lang="en-US" altLang="zh-CN" b="1" u="sng" dirty="0" smtClean="0"/>
                  <a:t>stable checkpoint</a:t>
                </a:r>
                <a:r>
                  <a:rPr lang="zh-CN" altLang="en-US" dirty="0" smtClean="0"/>
                  <a:t>（记录在第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条的编号），我们也说该</a:t>
                </a:r>
                <a:r>
                  <a:rPr lang="en-US" altLang="zh-CN" dirty="0" smtClean="0"/>
                  <a:t>replica</a:t>
                </a:r>
                <a:r>
                  <a:rPr lang="zh-CN" altLang="en-US" dirty="0" smtClean="0"/>
                  <a:t>拥有了一个</a:t>
                </a:r>
                <a:r>
                  <a:rPr lang="en-US" altLang="zh-CN" dirty="0" smtClean="0"/>
                  <a:t>stable </a:t>
                </a:r>
                <a:r>
                  <a:rPr lang="en-US" altLang="zh-CN" dirty="0" smtClean="0"/>
                  <a:t>certificate</a:t>
                </a:r>
                <a:r>
                  <a:rPr lang="zh-CN" altLang="en-US" dirty="0" smtClean="0"/>
                  <a:t>就可以从各自的日志中删除</a:t>
                </a:r>
                <a:r>
                  <a:rPr lang="zh-CN" altLang="en-US" dirty="0" smtClean="0"/>
                  <a:t>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条请求的信息了。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1AA1-CD1F-4447-8576-B8999726C0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0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Watermark</a:t>
            </a:r>
            <a:r>
              <a:rPr lang="zh-CN" altLang="en-US" dirty="0" smtClean="0"/>
              <a:t>的作用：对该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来说，它的低水位</a:t>
            </a:r>
            <a:r>
              <a:rPr lang="en-US" altLang="zh-CN" dirty="0" smtClean="0"/>
              <a:t>h</a:t>
            </a:r>
            <a:r>
              <a:rPr lang="zh-CN" altLang="en-US" dirty="0" smtClean="0"/>
              <a:t>等于它上一个</a:t>
            </a:r>
            <a:r>
              <a:rPr lang="en-US" altLang="zh-CN" dirty="0" smtClean="0"/>
              <a:t>stable checkpoint</a:t>
            </a:r>
            <a:r>
              <a:rPr lang="zh-CN" altLang="en-US" dirty="0" smtClean="0"/>
              <a:t>的编号，高水位</a:t>
            </a:r>
            <a:r>
              <a:rPr lang="en-US" altLang="zh-CN" dirty="0" smtClean="0"/>
              <a:t>H=</a:t>
            </a:r>
            <a:r>
              <a:rPr lang="en-US" altLang="zh-CN" dirty="0" err="1" smtClean="0"/>
              <a:t>h+L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是我们指定的数值，它一般是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周期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的常数倍（这个常数是比较小的， 比如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倍），</a:t>
            </a:r>
            <a:r>
              <a:rPr lang="zh-CN" altLang="en-US" b="1" dirty="0" smtClean="0">
                <a:solidFill>
                  <a:srgbClr val="FF0000"/>
                </a:solidFill>
              </a:rPr>
              <a:t>水位线高低值限定了可以被接受的消息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实际当</a:t>
            </a:r>
            <a:r>
              <a:rPr lang="en-US" altLang="zh-CN" dirty="0" smtClean="0"/>
              <a:t>replica 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向全网发出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共识后，其他节点可能并没有那么快也执行完这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条请求，所以</a:t>
            </a:r>
            <a:r>
              <a:rPr lang="en-US" altLang="zh-CN" dirty="0" smtClean="0"/>
              <a:t>replica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不会立即得到响应，它还要继续执行后续请求，此时的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这里不是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的。这个步伐快的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可能会越来越快，会把大家落的越来越远。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有了</a:t>
            </a:r>
            <a:r>
              <a:rPr lang="en-US" altLang="zh-CN" dirty="0" smtClean="0"/>
              <a:t>watermark</a:t>
            </a:r>
            <a:r>
              <a:rPr lang="zh-CN" altLang="en-US" dirty="0" smtClean="0"/>
              <a:t>之后</a:t>
            </a:r>
            <a:r>
              <a:rPr lang="zh-CN" altLang="en-US" baseline="0" dirty="0" smtClean="0"/>
              <a:t>   </a:t>
            </a:r>
            <a:r>
              <a:rPr lang="zh-CN" altLang="en-US" dirty="0" smtClean="0"/>
              <a:t>即使该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步伐很快，它处理的请求编号达到高水位</a:t>
            </a:r>
            <a:r>
              <a:rPr lang="en-US" altLang="zh-CN" dirty="0" smtClean="0"/>
              <a:t>H</a:t>
            </a:r>
            <a:r>
              <a:rPr lang="zh-CN" altLang="en-US" dirty="0" smtClean="0"/>
              <a:t>后也得停一停自己的脚步，直到它的</a:t>
            </a:r>
            <a:r>
              <a:rPr lang="en-US" altLang="zh-CN" dirty="0" smtClean="0"/>
              <a:t>stable checkpoint</a:t>
            </a:r>
            <a:r>
              <a:rPr lang="zh-CN" altLang="en-US" dirty="0" smtClean="0"/>
              <a:t>发生变化，它才能继续执行后续请求。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检查点协议可以用来更新水线（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watermark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）的高低值（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），这两个高低值限定了可以被接受的消息。水线的低值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与最近稳定检查点的序列号相同，而水线的高值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h+k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需要足够大才能使副本不至于为了等待稳定检查点而停顿。加入检查点每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个请求产生一次，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的取值可以是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1AA1-CD1F-4447-8576-B8999726C0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9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 smtClean="0"/>
                  <a:t>主</a:t>
                </a:r>
                <a:r>
                  <a:rPr lang="zh-CN" altLang="en-US" sz="1200" dirty="0" smtClean="0"/>
                  <a:t>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）节点负责将来自</a:t>
                </a:r>
                <a:r>
                  <a:rPr lang="en-US" altLang="zh-CN" sz="1200" dirty="0" smtClean="0"/>
                  <a:t>Client</a:t>
                </a:r>
                <a:r>
                  <a:rPr lang="zh-CN" altLang="en-US" sz="1200" dirty="0" smtClean="0"/>
                  <a:t>的请求排序，按序发送给</a:t>
                </a:r>
                <a:r>
                  <a:rPr lang="en-US" altLang="zh-CN" sz="1200" dirty="0" smtClean="0"/>
                  <a:t>backups</a:t>
                </a:r>
                <a:r>
                  <a:rPr lang="zh-CN" altLang="en-US" sz="1200" dirty="0" smtClean="0"/>
                  <a:t>。但是主节点可能会是</a:t>
                </a:r>
                <a:r>
                  <a:rPr lang="en-US" altLang="zh-CN" sz="1200" dirty="0" smtClean="0"/>
                  <a:t>faulty</a:t>
                </a:r>
                <a:r>
                  <a:rPr lang="zh-CN" altLang="en-US" sz="1200" dirty="0" smtClean="0"/>
                  <a:t>的：它可能会给不同的请求编上相同的序号，或者不去分配序号，或者让相邻的序号不连续。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备份节点应当有职责来主动检查这些序号的合法性</a:t>
                </a:r>
                <a:r>
                  <a:rPr lang="zh-CN" altLang="en-US" sz="1200" dirty="0" smtClean="0"/>
                  <a:t>，并能通过</a:t>
                </a:r>
                <a:r>
                  <a:rPr lang="en-US" altLang="zh-CN" sz="1200" b="1" i="0" u="sng" dirty="0" smtClean="0"/>
                  <a:t>timeout</a:t>
                </a:r>
                <a:r>
                  <a:rPr lang="zh-CN" altLang="en-US" sz="1200" b="1" i="0" u="sng" dirty="0" smtClean="0"/>
                  <a:t>机制检测到主节点是否已经宕掉</a:t>
                </a:r>
                <a:r>
                  <a:rPr lang="zh-CN" altLang="en-US" sz="1200" dirty="0" smtClean="0"/>
                  <a:t>。当出现这些异常情况时，备份节点会触发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协议来选举出新的主节点。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 被超时触发</a:t>
                </a:r>
                <a:r>
                  <a:rPr lang="en-US" altLang="zh-CN" sz="1200" dirty="0" smtClean="0"/>
                  <a:t>:</a:t>
                </a:r>
                <a:r>
                  <a:rPr lang="zh-CN" altLang="en-US" sz="1200" dirty="0" smtClean="0"/>
                  <a:t>防止</a:t>
                </a:r>
                <a:r>
                  <a:rPr lang="en-US" altLang="zh-CN" sz="1200" dirty="0" smtClean="0"/>
                  <a:t>backup</a:t>
                </a:r>
                <a:r>
                  <a:rPr lang="zh-CN" altLang="en-US" sz="1200" dirty="0" smtClean="0"/>
                  <a:t>节点无限期等待执行请求，（收到一个请求，但还没有执行它）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（在收到请求时，开启计时器，直到不用等待请求执行时，停止计时器。若在规定时间内没有执行，发起</a:t>
                </a:r>
                <a:r>
                  <a:rPr lang="en-US" altLang="zh-CN" sz="1200" dirty="0" smtClean="0"/>
                  <a:t>view</a:t>
                </a:r>
                <a:r>
                  <a:rPr lang="en-US" altLang="zh-CN" sz="1200" baseline="0" dirty="0" smtClean="0"/>
                  <a:t> change</a:t>
                </a:r>
                <a:r>
                  <a:rPr lang="zh-CN" altLang="en-US" sz="1200" dirty="0" smtClean="0"/>
                  <a:t>）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1200" u="sng" dirty="0" smtClean="0"/>
                  <a:t>1.</a:t>
                </a:r>
                <a:r>
                  <a:rPr lang="zh-CN" altLang="en-US" sz="1200" u="sng" dirty="0" smtClean="0"/>
                  <a:t>若</a:t>
                </a:r>
                <a:r>
                  <a:rPr lang="en-US" altLang="zh-CN" sz="1200" u="sng" dirty="0" smtClean="0"/>
                  <a:t>backup </a:t>
                </a:r>
                <a14:m>
                  <m:oMath xmlns:m="http://schemas.openxmlformats.org/officeDocument/2006/math"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u="sng" dirty="0" smtClean="0"/>
                  <a:t>计时器在</a:t>
                </a:r>
                <a:r>
                  <a:rPr lang="en-US" altLang="zh-CN" sz="1200" u="sng" dirty="0" smtClean="0"/>
                  <a:t>view</a:t>
                </a:r>
                <a14:m>
                  <m:oMath xmlns:m="http://schemas.openxmlformats.org/officeDocument/2006/math"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u="sng" dirty="0" smtClean="0"/>
                  <a:t>下超时</a:t>
                </a:r>
                <a:r>
                  <a:rPr lang="zh-CN" altLang="en-US" sz="1200" u="sng" dirty="0" smtClean="0"/>
                  <a:t>，节点</a:t>
                </a:r>
                <a:r>
                  <a:rPr lang="en-US" altLang="zh-CN" sz="1200" u="sng" dirty="0" err="1" smtClean="0"/>
                  <a:t>i</a:t>
                </a:r>
                <a:r>
                  <a:rPr lang="zh-CN" altLang="en-US" sz="1200" u="sng" dirty="0" smtClean="0"/>
                  <a:t>发送</a:t>
                </a:r>
                <a:r>
                  <a:rPr lang="en-US" altLang="zh-CN" sz="1200" u="sng" dirty="0" smtClean="0"/>
                  <a:t>view change</a:t>
                </a:r>
                <a:r>
                  <a:rPr lang="zh-CN" altLang="en-US" sz="1200" u="sng" dirty="0" smtClean="0"/>
                  <a:t>消息，</a:t>
                </a:r>
                <a:r>
                  <a:rPr lang="zh-CN" altLang="en-US" sz="1200" u="sng" dirty="0" smtClean="0"/>
                  <a:t>进入</a:t>
                </a:r>
                <a14:m>
                  <m:oMath xmlns:m="http://schemas.openxmlformats.org/officeDocument/2006/math"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u="sng" dirty="0" smtClean="0"/>
                  <a:t>。此时会停止接收除</a:t>
                </a:r>
                <a:r>
                  <a:rPr lang="en-US" altLang="zh-CN" sz="1200" u="sng" dirty="0" smtClean="0"/>
                  <a:t>checkpoint , view-change , new view message </a:t>
                </a:r>
                <a:r>
                  <a:rPr lang="zh-CN" altLang="en-US" sz="1200" u="sng" dirty="0" smtClean="0"/>
                  <a:t>以外的消息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2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200" dirty="0" smtClean="0"/>
                  <a:t>2.</a:t>
                </a:r>
                <a:r>
                  <a:rPr lang="zh-CN" altLang="en-US" sz="1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 smtClean="0"/>
                  <a:t>的</a:t>
                </a:r>
                <a:r>
                  <a:rPr lang="zh-CN" altLang="en-US" sz="1200" b="1" dirty="0" smtClean="0"/>
                  <a:t>主</a:t>
                </a:r>
                <a:r>
                  <a:rPr lang="zh-CN" altLang="en-US" sz="1200" b="1" dirty="0" smtClean="0"/>
                  <a:t>节点（</a:t>
                </a:r>
                <a:r>
                  <a:rPr lang="en-US" altLang="zh-CN" sz="1200" b="1" dirty="0" smtClean="0"/>
                  <a:t>P=v</a:t>
                </a:r>
                <a:r>
                  <a:rPr lang="en-US" altLang="zh-CN" sz="1200" b="1" baseline="0" dirty="0" smtClean="0"/>
                  <a:t> mode R </a:t>
                </a:r>
                <a:r>
                  <a:rPr lang="zh-CN" altLang="en-US" sz="1200" b="1" baseline="0" dirty="0" smtClean="0"/>
                  <a:t>会计算出</a:t>
                </a:r>
                <a:r>
                  <a:rPr lang="en-US" altLang="zh-CN" sz="1200" b="1" baseline="0" dirty="0" smtClean="0"/>
                  <a:t>v+1</a:t>
                </a:r>
                <a:r>
                  <a:rPr lang="zh-CN" altLang="en-US" sz="1200" b="1" baseline="0" dirty="0" smtClean="0"/>
                  <a:t>时相应主节点是哪个节点</a:t>
                </a:r>
                <a:r>
                  <a:rPr lang="zh-CN" altLang="en-US" sz="1200" b="1" dirty="0" smtClean="0"/>
                  <a:t>）</a:t>
                </a:r>
                <a:r>
                  <a:rPr lang="zh-CN" altLang="en-US" sz="1200" dirty="0" smtClean="0"/>
                  <a:t>收到</a:t>
                </a:r>
                <a:r>
                  <a:rPr lang="zh-CN" altLang="en-US" sz="1200" dirty="0" smtClean="0"/>
                  <a:t>来自其他节点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200" dirty="0" smtClean="0"/>
                  <a:t>个有效的</a:t>
                </a:r>
                <a:r>
                  <a:rPr lang="en-US" altLang="zh-CN" sz="1200" dirty="0" smtClean="0"/>
                  <a:t>view-change</a:t>
                </a:r>
                <a:r>
                  <a:rPr lang="zh-CN" altLang="en-US" sz="1200" dirty="0" smtClean="0"/>
                  <a:t>消息时，广播</a:t>
                </a:r>
                <a:r>
                  <a:rPr lang="en-US" altLang="zh-CN" sz="1200" dirty="0" smtClean="0"/>
                  <a:t>new view</a:t>
                </a:r>
                <a:r>
                  <a:rPr lang="zh-CN" altLang="en-US" sz="1200" dirty="0" smtClean="0"/>
                  <a:t>消息到所有其他节点。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之后开始</a:t>
                </a:r>
                <a:r>
                  <a:rPr lang="en-US" altLang="zh-CN" sz="1200" dirty="0" smtClean="0"/>
                  <a:t>v+1</a:t>
                </a:r>
                <a:r>
                  <a:rPr lang="zh-CN" altLang="en-US" sz="1200" dirty="0" smtClean="0"/>
                  <a:t>下的三阶段协议，由于在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时接收了许多消息，在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 smtClean="0"/>
                  <a:t>下要保证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dirty="0" smtClean="0"/>
                  <a:t>时处于</a:t>
                </a:r>
                <a:r>
                  <a:rPr lang="en-US" altLang="zh-CN" sz="1200" dirty="0" smtClean="0"/>
                  <a:t>prepared</a:t>
                </a:r>
                <a:r>
                  <a:rPr lang="zh-CN" altLang="en-US" sz="1200" dirty="0" smtClean="0"/>
                  <a:t>状态下的消息（表明节点已经就这些消息的序列号达成共识，应保证这类消息在新的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下，仍不受影响的以之前共识的顺序去执行。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 smtClean="0"/>
                  <a:t>主（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）节点负责将来自</a:t>
                </a:r>
                <a:r>
                  <a:rPr lang="en-US" altLang="zh-CN" sz="1200" dirty="0" smtClean="0"/>
                  <a:t>Client</a:t>
                </a:r>
                <a:r>
                  <a:rPr lang="zh-CN" altLang="en-US" sz="1200" dirty="0" smtClean="0"/>
                  <a:t>的请求排序，按序发送给</a:t>
                </a:r>
                <a:r>
                  <a:rPr lang="en-US" altLang="zh-CN" sz="1200" dirty="0" smtClean="0"/>
                  <a:t>backups</a:t>
                </a:r>
                <a:r>
                  <a:rPr lang="zh-CN" altLang="en-US" sz="1200" dirty="0" smtClean="0"/>
                  <a:t>。但是主节点可能会是</a:t>
                </a:r>
                <a:r>
                  <a:rPr lang="en-US" altLang="zh-CN" sz="1200" dirty="0" smtClean="0"/>
                  <a:t>faulty</a:t>
                </a:r>
                <a:r>
                  <a:rPr lang="zh-CN" altLang="en-US" sz="1200" dirty="0" smtClean="0"/>
                  <a:t>的：它可能会给不同的请求编上相同的序号，或者不去分配序号，或者让相邻的序号不连续。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备份节点应当有职责来主动检查这些序号的合法性</a:t>
                </a:r>
                <a:r>
                  <a:rPr lang="zh-CN" altLang="en-US" sz="1200" dirty="0" smtClean="0"/>
                  <a:t>，并能通过</a:t>
                </a:r>
                <a:r>
                  <a:rPr lang="en-US" altLang="zh-CN" sz="1200" b="1" i="0" u="sng" dirty="0" smtClean="0"/>
                  <a:t>timeout</a:t>
                </a:r>
                <a:r>
                  <a:rPr lang="zh-CN" altLang="en-US" sz="1200" b="1" i="0" u="sng" dirty="0" smtClean="0"/>
                  <a:t>机制检测到主节点是否已经宕掉</a:t>
                </a:r>
                <a:r>
                  <a:rPr lang="zh-CN" altLang="en-US" sz="1200" dirty="0" smtClean="0"/>
                  <a:t>。当出现这些异常情况时，备份节点会触发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协议来选举出新的主节点。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 被超时触发</a:t>
                </a:r>
                <a:r>
                  <a:rPr lang="en-US" altLang="zh-CN" sz="1200" dirty="0" smtClean="0"/>
                  <a:t>:</a:t>
                </a:r>
                <a:r>
                  <a:rPr lang="zh-CN" altLang="en-US" sz="1200" dirty="0" smtClean="0"/>
                  <a:t>防止</a:t>
                </a:r>
                <a:r>
                  <a:rPr lang="en-US" altLang="zh-CN" sz="1200" dirty="0" smtClean="0"/>
                  <a:t>backup</a:t>
                </a:r>
                <a:r>
                  <a:rPr lang="zh-CN" altLang="en-US" sz="1200" dirty="0" smtClean="0"/>
                  <a:t>节点无限期等待执行请求，（收到一个请求，但还没有执行它）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（在收到请求时，开启计时器，直到不用等待请求执行时，停止计时器。）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1200" dirty="0" smtClean="0"/>
                  <a:t>若</a:t>
                </a:r>
                <a:r>
                  <a:rPr lang="en-US" altLang="zh-CN" sz="1200" dirty="0" smtClean="0"/>
                  <a:t>backup 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sz="1200" dirty="0" smtClean="0"/>
                  <a:t>计时器在</a:t>
                </a:r>
                <a:r>
                  <a:rPr lang="en-US" altLang="zh-CN" sz="1200" dirty="0" smtClean="0"/>
                  <a:t>view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 𝑣</a:t>
                </a:r>
                <a:r>
                  <a:rPr lang="zh-CN" altLang="en-US" sz="1200" dirty="0" smtClean="0"/>
                  <a:t>下超时，开始一个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，进入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𝑣+1</a:t>
                </a:r>
                <a:r>
                  <a:rPr lang="zh-CN" altLang="en-US" sz="1200" dirty="0" smtClean="0"/>
                  <a:t>。此时会停止接收除</a:t>
                </a:r>
                <a:r>
                  <a:rPr lang="en-US" altLang="zh-CN" sz="1200" dirty="0" smtClean="0"/>
                  <a:t>checkpoint , view-change , new view message </a:t>
                </a:r>
                <a:r>
                  <a:rPr lang="zh-CN" altLang="en-US" sz="1200" dirty="0" smtClean="0"/>
                  <a:t>以外的消息。</a:t>
                </a:r>
                <a:endParaRPr lang="en-US" altLang="zh-CN" sz="1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/>
                  <a:t>当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𝑣+1</a:t>
                </a:r>
                <a:r>
                  <a:rPr lang="zh-CN" altLang="en-US" sz="1200" dirty="0" smtClean="0"/>
                  <a:t>的主节点收到来自其他节点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2𝑓</a:t>
                </a:r>
                <a:r>
                  <a:rPr lang="zh-CN" altLang="en-US" sz="1200" dirty="0" smtClean="0"/>
                  <a:t>个有效的</a:t>
                </a:r>
                <a:r>
                  <a:rPr lang="en-US" altLang="zh-CN" sz="1200" dirty="0" smtClean="0"/>
                  <a:t>view-change</a:t>
                </a:r>
                <a:r>
                  <a:rPr lang="zh-CN" altLang="en-US" sz="1200" dirty="0" smtClean="0"/>
                  <a:t>消息时，广播</a:t>
                </a:r>
                <a:r>
                  <a:rPr lang="en-US" altLang="zh-CN" sz="1200" dirty="0" smtClean="0"/>
                  <a:t>new view</a:t>
                </a:r>
                <a:r>
                  <a:rPr lang="zh-CN" altLang="en-US" sz="1200" dirty="0" smtClean="0"/>
                  <a:t>消息到所有其他节点。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之后开始</a:t>
                </a:r>
                <a:r>
                  <a:rPr lang="en-US" altLang="zh-CN" sz="1200" dirty="0" smtClean="0"/>
                  <a:t>v+1</a:t>
                </a:r>
                <a:r>
                  <a:rPr lang="zh-CN" altLang="en-US" sz="1200" dirty="0" smtClean="0"/>
                  <a:t>下的三阶段协议，由于在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时接收了许多消息，在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𝑣+1</a:t>
                </a:r>
                <a:r>
                  <a:rPr lang="zh-CN" altLang="en-US" sz="1200" dirty="0" smtClean="0"/>
                  <a:t>下要保证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dirty="0" smtClean="0"/>
                  <a:t>时处于</a:t>
                </a:r>
                <a:r>
                  <a:rPr lang="en-US" altLang="zh-CN" sz="1200" dirty="0" smtClean="0"/>
                  <a:t>prepared</a:t>
                </a:r>
                <a:r>
                  <a:rPr lang="zh-CN" altLang="en-US" sz="1200" dirty="0" smtClean="0"/>
                  <a:t>状态下的消息（表明节点已经就这些消息的序列号达成共识），可能有部分节点已经处于</a:t>
                </a:r>
                <a:r>
                  <a:rPr lang="en-US" altLang="zh-CN" sz="1200" dirty="0" smtClean="0"/>
                  <a:t>committed-local</a:t>
                </a:r>
                <a:r>
                  <a:rPr lang="zh-CN" altLang="en-US" sz="1200" dirty="0" smtClean="0"/>
                  <a:t>的状态，应保证这类消息在新的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下，仍不受影响的以之前共识的顺序去执行。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8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这个是</a:t>
                </a:r>
                <a:r>
                  <a:rPr lang="en-US" altLang="zh-CN" dirty="0" smtClean="0"/>
                  <a:t>view –change</a:t>
                </a:r>
                <a:r>
                  <a:rPr lang="zh-CN" altLang="en-US" dirty="0" smtClean="0"/>
                  <a:t>消息的格式，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代表节点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stable checkpoint</a:t>
                </a:r>
                <a:r>
                  <a:rPr lang="zh-CN" altLang="en-US" dirty="0" smtClean="0"/>
                  <a:t>里最大序列号，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stable</a:t>
                </a:r>
                <a:r>
                  <a:rPr lang="en-US" altLang="zh-CN" baseline="0" dirty="0" smtClean="0"/>
                  <a:t> checkpoint </a:t>
                </a:r>
                <a:r>
                  <a:rPr lang="zh-CN" altLang="en-US" baseline="0" dirty="0" smtClean="0"/>
                  <a:t>的一个证书</a:t>
                </a:r>
                <a:r>
                  <a:rPr lang="en-US" altLang="zh-CN" baseline="0" dirty="0" smtClean="0"/>
                  <a:t>/proof   P</a:t>
                </a:r>
                <a:r>
                  <a:rPr lang="zh-CN" altLang="en-US" baseline="0" dirty="0" smtClean="0"/>
                  <a:t>是消息的集合，集合内元素也是集合</a:t>
                </a:r>
                <a:r>
                  <a:rPr lang="en-US" altLang="zh-CN" baseline="0" dirty="0" smtClean="0"/>
                  <a:t>Pm</a:t>
                </a:r>
                <a:r>
                  <a:rPr lang="zh-CN" altLang="en-US" baseline="0" dirty="0" smtClean="0"/>
                  <a:t>，是节点</a:t>
                </a:r>
                <a:r>
                  <a:rPr lang="en-US" altLang="zh-CN" baseline="0" dirty="0" err="1" smtClean="0"/>
                  <a:t>i</a:t>
                </a:r>
                <a:r>
                  <a:rPr lang="zh-CN" altLang="en-US" baseline="0" dirty="0" smtClean="0"/>
                  <a:t>已经</a:t>
                </a:r>
                <a:r>
                  <a:rPr lang="en-US" altLang="zh-CN" baseline="0" dirty="0" smtClean="0"/>
                  <a:t>prepared</a:t>
                </a:r>
                <a:r>
                  <a:rPr lang="zh-CN" altLang="en-US" baseline="0" dirty="0" smtClean="0"/>
                  <a:t>的序列号大于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的那些请求，</a:t>
                </a:r>
                <a:r>
                  <a:rPr lang="en-US" altLang="zh-CN" baseline="0" dirty="0" smtClean="0"/>
                  <a:t>Pm</a:t>
                </a:r>
                <a:r>
                  <a:rPr lang="zh-CN" altLang="en-US" baseline="0" dirty="0" smtClean="0"/>
                  <a:t>包括一个有效的</a:t>
                </a:r>
                <a:r>
                  <a:rPr lang="en-US" altLang="zh-CN" baseline="0" dirty="0" smtClean="0"/>
                  <a:t>pre-prepare</a:t>
                </a:r>
                <a:r>
                  <a:rPr lang="zh-CN" altLang="en-US" baseline="0" dirty="0" smtClean="0"/>
                  <a:t>消息</a:t>
                </a:r>
                <a:r>
                  <a:rPr lang="en-US" altLang="zh-CN" baseline="0" dirty="0" smtClean="0"/>
                  <a:t> 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 2f</a:t>
                </a:r>
                <a:r>
                  <a:rPr lang="zh-CN" altLang="en-US" baseline="0" dirty="0" smtClean="0"/>
                  <a:t>个来自不同</a:t>
                </a:r>
                <a:r>
                  <a:rPr lang="en-US" altLang="zh-CN" baseline="0" dirty="0" smtClean="0"/>
                  <a:t>backup</a:t>
                </a:r>
                <a:r>
                  <a:rPr lang="zh-CN" altLang="en-US" baseline="0" dirty="0" smtClean="0"/>
                  <a:t>签名的 </a:t>
                </a:r>
                <a:r>
                  <a:rPr lang="en-US" altLang="zh-CN" baseline="0" dirty="0" smtClean="0"/>
                  <a:t>same v ,n</a:t>
                </a:r>
                <a:r>
                  <a:rPr lang="zh-CN" altLang="en-US" baseline="0" dirty="0" smtClean="0"/>
                  <a:t>，</a:t>
                </a:r>
                <a:r>
                  <a:rPr lang="en-US" altLang="zh-CN" baseline="0" dirty="0" smtClean="0"/>
                  <a:t>digest </a:t>
                </a:r>
                <a:r>
                  <a:rPr lang="zh-CN" altLang="en-US" baseline="0" dirty="0" smtClean="0"/>
                  <a:t>的有效的</a:t>
                </a:r>
                <a:r>
                  <a:rPr lang="en-US" altLang="zh-CN" baseline="0" dirty="0" smtClean="0"/>
                  <a:t>prepare</a:t>
                </a:r>
                <a:r>
                  <a:rPr lang="zh-CN" altLang="en-US" baseline="0" dirty="0" smtClean="0"/>
                  <a:t>消息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为真的消息（收到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2𝑓+1</a:t>
                </a:r>
                <a:r>
                  <a:rPr lang="zh-CN" altLang="en-US" dirty="0" smtClean="0"/>
                  <a:t>个与预准备消息一致的准备消息），序列号为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dirty="0" smtClean="0"/>
                  <a:t>，此时</a:t>
                </a:r>
                <a:r>
                  <a:rPr lang="en-US" altLang="zh-CN" dirty="0" smtClean="0"/>
                  <a:t>primary</a:t>
                </a:r>
                <a:r>
                  <a:rPr lang="zh-CN" altLang="en-US" dirty="0" smtClean="0"/>
                  <a:t>会发出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4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b="1" dirty="0" smtClean="0"/>
                  <a:t>这个是</a:t>
                </a:r>
                <a:r>
                  <a:rPr lang="en-US" altLang="zh-CN" sz="1400" b="1" dirty="0" smtClean="0"/>
                  <a:t>new-view</a:t>
                </a:r>
                <a:r>
                  <a:rPr lang="en-US" altLang="zh-CN" sz="1400" b="1" baseline="0" dirty="0" smtClean="0"/>
                  <a:t> </a:t>
                </a:r>
                <a:r>
                  <a:rPr lang="zh-CN" altLang="en-US" sz="1400" b="1" baseline="0" dirty="0" smtClean="0"/>
                  <a:t>消息的消息格式</a:t>
                </a:r>
                <a:endParaRPr lang="en-US" altLang="zh-CN" sz="1400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4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 smtClean="0"/>
                  <a:t>V</a:t>
                </a:r>
                <a:r>
                  <a:rPr lang="zh-CN" altLang="en-US" sz="1400" dirty="0" smtClean="0"/>
                  <a:t>：</a:t>
                </a:r>
                <a:r>
                  <a:rPr lang="en-US" altLang="zh-CN" sz="1200" dirty="0" smtClean="0"/>
                  <a:t>v+1</a:t>
                </a:r>
                <a:r>
                  <a:rPr lang="zh-CN" altLang="en-US" sz="1200" dirty="0" smtClean="0"/>
                  <a:t>的主节点收到的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+1</a:t>
                </a:r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消息 </a:t>
                </a:r>
                <a:r>
                  <a:rPr lang="en-US" altLang="zh-CN" sz="1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200" dirty="0" smtClean="0"/>
                  <a:t>个从其他节点接收到的，</a:t>
                </a:r>
                <a:r>
                  <a:rPr lang="en-US" altLang="zh-CN" sz="1200" dirty="0" smtClean="0"/>
                  <a:t>1</a:t>
                </a:r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自己发出的</a:t>
                </a:r>
                <a:r>
                  <a:rPr lang="en-US" altLang="zh-CN" sz="1200" dirty="0" smtClean="0"/>
                  <a:t>)</a:t>
                </a: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b="1" dirty="0" smtClean="0"/>
                  <a:t>O</a:t>
                </a:r>
                <a:r>
                  <a:rPr lang="zh-CN" altLang="en-US" sz="1200" b="1" dirty="0" smtClean="0"/>
                  <a:t>的计算方法</a:t>
                </a: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i</a:t>
                </a:r>
                <a:r>
                  <a:rPr lang="en-US" altLang="zh-CN" sz="1200" dirty="0" smtClean="0"/>
                  <a:t>. P</a:t>
                </a:r>
                <a:r>
                  <a:rPr lang="zh-CN" altLang="en-US" sz="1200" dirty="0" smtClean="0"/>
                  <a:t>中至少有一个集合</a:t>
                </a:r>
                <a:r>
                  <a:rPr lang="en-US" altLang="zh-CN" sz="1200" dirty="0" smtClean="0"/>
                  <a:t>Pm</a:t>
                </a:r>
                <a:r>
                  <a:rPr lang="zh-CN" altLang="en-US" sz="1200" dirty="0" smtClean="0"/>
                  <a:t>，序列号是</a:t>
                </a:r>
                <a:r>
                  <a:rPr lang="en-US" altLang="zh-CN" sz="1200" u="sng" dirty="0" smtClean="0"/>
                  <a:t>n </a:t>
                </a:r>
                <a:r>
                  <a:rPr lang="en-US" altLang="zh-CN" sz="1200" u="none" baseline="0" dirty="0" smtClean="0"/>
                  <a:t>      </a:t>
                </a:r>
                <a:r>
                  <a:rPr lang="en-US" altLang="zh-CN" sz="1200" u="sng" dirty="0" smtClean="0"/>
                  <a:t>d</a:t>
                </a:r>
                <a:r>
                  <a:rPr lang="zh-CN" altLang="en-US" sz="1200" u="sng" dirty="0" smtClean="0"/>
                  <a:t>是</a:t>
                </a:r>
                <a:r>
                  <a:rPr lang="en-US" altLang="zh-CN" sz="1200" u="sng" dirty="0" smtClean="0"/>
                  <a:t>V</a:t>
                </a:r>
                <a:r>
                  <a:rPr lang="zh-CN" altLang="en-US" sz="1200" u="sng" dirty="0" smtClean="0"/>
                  <a:t>里序列号为</a:t>
                </a:r>
                <a:r>
                  <a:rPr lang="en-US" altLang="zh-CN" sz="1200" u="sng" dirty="0" smtClean="0"/>
                  <a:t>n</a:t>
                </a:r>
                <a:r>
                  <a:rPr lang="zh-CN" altLang="en-US" sz="1200" u="sng" dirty="0" smtClean="0"/>
                  <a:t>的</a:t>
                </a:r>
                <a:r>
                  <a:rPr lang="en-US" altLang="zh-CN" sz="1200" u="sng" dirty="0" smtClean="0"/>
                  <a:t>pre-prepare</a:t>
                </a:r>
                <a:r>
                  <a:rPr lang="zh-CN" altLang="en-US" sz="1200" u="sng" dirty="0" smtClean="0"/>
                  <a:t>消息中的</a:t>
                </a:r>
                <a:r>
                  <a:rPr lang="en-US" altLang="zh-CN" sz="1200" u="sng" dirty="0" smtClean="0"/>
                  <a:t>request</a:t>
                </a:r>
                <a:r>
                  <a:rPr lang="zh-CN" altLang="en-US" sz="1200" u="sng" dirty="0" smtClean="0"/>
                  <a:t>摘要</a:t>
                </a:r>
                <a:r>
                  <a:rPr lang="en-US" altLang="zh-CN" sz="1200" u="sng" dirty="0" smtClean="0"/>
                  <a:t>	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ii. </a:t>
                </a:r>
                <a:r>
                  <a:rPr lang="zh-CN" altLang="en-US" sz="1200" dirty="0" smtClean="0"/>
                  <a:t>不存在上述集合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sup>
                    </m:sSup>
                  </m:oMath>
                </a14:m>
                <a:r>
                  <a:rPr lang="zh-CN" altLang="en-US" sz="1200" dirty="0" smtClean="0"/>
                  <a:t>是</a:t>
                </a:r>
                <a:r>
                  <a:rPr lang="zh-CN" altLang="en-US" sz="1200" dirty="0"/>
                  <a:t>一种特殊的</a:t>
                </a:r>
                <a:r>
                  <a:rPr lang="en-US" altLang="zh-CN" sz="1200" dirty="0"/>
                  <a:t>null request</a:t>
                </a:r>
                <a:r>
                  <a:rPr lang="zh-CN" altLang="en-US" sz="1200" dirty="0"/>
                  <a:t>消息的摘要</a:t>
                </a:r>
                <a:r>
                  <a:rPr lang="zh-CN" altLang="en-US" sz="1200" u="sng" dirty="0"/>
                  <a:t>，该消息像普通消息一样会进行各个阶段的协议执行过程，但是它的执行结果是一个</a:t>
                </a:r>
                <a:r>
                  <a:rPr lang="en-US" altLang="zh-CN" sz="1200" u="sng" dirty="0"/>
                  <a:t>no-op</a:t>
                </a:r>
                <a:r>
                  <a:rPr lang="zh-CN" altLang="en-US" sz="1200" u="sng" dirty="0" smtClean="0"/>
                  <a:t>操作</a:t>
                </a:r>
                <a:endParaRPr lang="en-US" altLang="zh-CN" sz="1200" u="sng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什么时候会触发第二种情况呢？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err="1" smtClean="0"/>
                  <a:t>Eg</a:t>
                </a:r>
                <a:r>
                  <a:rPr lang="en-US" altLang="zh-CN" sz="1200" baseline="0" dirty="0" smtClean="0"/>
                  <a:t> :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min </a:t>
                </a:r>
                <a:r>
                  <a:rPr lang="zh-CN" altLang="en-US" sz="1200" baseline="0" dirty="0" smtClean="0"/>
                  <a:t>到</a:t>
                </a:r>
                <a:r>
                  <a:rPr lang="en-US" altLang="zh-CN" sz="1200" baseline="0" dirty="0" smtClean="0"/>
                  <a:t>max</a:t>
                </a:r>
                <a:r>
                  <a:rPr lang="zh-CN" altLang="en-US" sz="1200" baseline="0" dirty="0" smtClean="0"/>
                  <a:t>之间，序列号可能并不连续，有第</a:t>
                </a:r>
                <a:r>
                  <a:rPr lang="en-US" altLang="zh-CN" sz="1200" baseline="0" dirty="0" smtClean="0"/>
                  <a:t>n</a:t>
                </a:r>
                <a:r>
                  <a:rPr lang="zh-CN" altLang="en-US" sz="1200" baseline="0" dirty="0" smtClean="0"/>
                  <a:t>个消息</a:t>
                </a:r>
                <a:r>
                  <a:rPr lang="en-US" altLang="zh-CN" sz="1200" baseline="0" dirty="0" smtClean="0"/>
                  <a:t>prepared</a:t>
                </a:r>
                <a:r>
                  <a:rPr lang="zh-CN" altLang="en-US" sz="1200" baseline="0" dirty="0" smtClean="0"/>
                  <a:t>，但是</a:t>
                </a:r>
                <a:r>
                  <a:rPr lang="en-US" altLang="zh-CN" sz="1200" baseline="0" dirty="0" smtClean="0"/>
                  <a:t>n-1</a:t>
                </a:r>
                <a:r>
                  <a:rPr lang="zh-CN" altLang="en-US" sz="1200" baseline="0" dirty="0" smtClean="0"/>
                  <a:t>消息由于网络延时等原因，所有节点还没有收到</a:t>
                </a:r>
                <a:r>
                  <a:rPr lang="en-US" altLang="zh-CN" sz="1200" baseline="0" dirty="0" smtClean="0"/>
                  <a:t>2f</a:t>
                </a:r>
                <a:r>
                  <a:rPr lang="zh-CN" altLang="en-US" sz="1200" baseline="0" dirty="0" smtClean="0"/>
                  <a:t>个</a:t>
                </a:r>
                <a:r>
                  <a:rPr lang="en-US" altLang="zh-CN" sz="1200" baseline="0" dirty="0" smtClean="0"/>
                  <a:t>prepare</a:t>
                </a:r>
                <a:r>
                  <a:rPr lang="zh-CN" altLang="en-US" sz="1200" baseline="0" dirty="0" smtClean="0"/>
                  <a:t>消息，导致</a:t>
                </a:r>
                <a:r>
                  <a:rPr lang="en-US" altLang="zh-CN" sz="1200" baseline="0" dirty="0" smtClean="0"/>
                  <a:t>n-1</a:t>
                </a:r>
                <a:r>
                  <a:rPr lang="zh-CN" altLang="en-US" sz="1200" baseline="0" dirty="0" smtClean="0"/>
                  <a:t>并不在</a:t>
                </a:r>
                <a:r>
                  <a:rPr lang="en-US" altLang="zh-CN" sz="1200" baseline="0" dirty="0" smtClean="0"/>
                  <a:t>stable checkpoint </a:t>
                </a:r>
                <a:r>
                  <a:rPr lang="zh-CN" altLang="en-US" sz="1200" baseline="0" dirty="0" smtClean="0"/>
                  <a:t>的</a:t>
                </a:r>
                <a:r>
                  <a:rPr lang="en-US" altLang="zh-CN" sz="1200" baseline="0" dirty="0" smtClean="0"/>
                  <a:t>proof</a:t>
                </a:r>
                <a:r>
                  <a:rPr lang="zh-CN" altLang="en-US" sz="1200" baseline="0" dirty="0" smtClean="0"/>
                  <a:t>中，因此，这个序列号的请求丢失，为其赋一个空操作，因为请求必须按照序列号去提交、执行，因此要将这个序列号补全，才能让后续的请求可以被执行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 smtClean="0"/>
                  <a:t>V</a:t>
                </a:r>
                <a:r>
                  <a:rPr lang="zh-CN" altLang="en-US" sz="1400" dirty="0" smtClean="0"/>
                  <a:t>：</a:t>
                </a:r>
                <a:r>
                  <a:rPr lang="en-US" altLang="zh-CN" sz="1200" dirty="0" smtClean="0"/>
                  <a:t>v+1</a:t>
                </a:r>
                <a:r>
                  <a:rPr lang="zh-CN" altLang="en-US" sz="1200" dirty="0" smtClean="0"/>
                  <a:t>的主节点收到的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200" b="1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𝟐𝒇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+1</a:t>
                </a:r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消息 </a:t>
                </a:r>
                <a:r>
                  <a:rPr lang="en-US" altLang="zh-CN" sz="1200" dirty="0" smtClean="0"/>
                  <a:t>(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2𝑓</a:t>
                </a:r>
                <a:r>
                  <a:rPr lang="zh-CN" altLang="en-US" sz="1200" dirty="0" smtClean="0"/>
                  <a:t>个从其他节点接收到的，</a:t>
                </a:r>
                <a:r>
                  <a:rPr lang="en-US" altLang="zh-CN" sz="1200" dirty="0" smtClean="0"/>
                  <a:t>1</a:t>
                </a:r>
                <a:r>
                  <a:rPr lang="zh-CN" altLang="en-US" sz="1200" dirty="0" smtClean="0"/>
                  <a:t>个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自己发出的</a:t>
                </a:r>
                <a:r>
                  <a:rPr lang="en-US" altLang="zh-CN" sz="1200" dirty="0" smtClean="0"/>
                  <a:t>)</a:t>
                </a: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b="1" dirty="0" smtClean="0"/>
                  <a:t>O</a:t>
                </a:r>
                <a:r>
                  <a:rPr lang="zh-CN" altLang="en-US" sz="1200" b="1" dirty="0" smtClean="0"/>
                  <a:t>的计算方法</a:t>
                </a:r>
                <a:endParaRPr lang="en-US" altLang="zh-CN" sz="12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i</a:t>
                </a:r>
                <a:r>
                  <a:rPr lang="en-US" altLang="zh-CN" sz="1200" dirty="0" smtClean="0"/>
                  <a:t>. P</a:t>
                </a:r>
                <a:r>
                  <a:rPr lang="zh-CN" altLang="en-US" sz="1200" dirty="0" smtClean="0"/>
                  <a:t>中至少有一个集合</a:t>
                </a:r>
                <a:r>
                  <a:rPr lang="en-US" altLang="zh-CN" sz="1200" dirty="0" smtClean="0"/>
                  <a:t>Pm</a:t>
                </a:r>
                <a:r>
                  <a:rPr lang="zh-CN" altLang="en-US" sz="1200" dirty="0" smtClean="0"/>
                  <a:t>，序列号是</a:t>
                </a:r>
                <a:r>
                  <a:rPr lang="en-US" altLang="zh-CN" sz="1200" dirty="0" smtClean="0"/>
                  <a:t>n </a:t>
                </a:r>
                <a:r>
                  <a:rPr lang="en-US" altLang="zh-CN" sz="1200" baseline="0" dirty="0" smtClean="0"/>
                  <a:t>          </a:t>
                </a:r>
                <a:r>
                  <a:rPr lang="en-US" altLang="zh-CN" sz="1200" dirty="0" smtClean="0"/>
                  <a:t>d</a:t>
                </a:r>
                <a:r>
                  <a:rPr lang="zh-CN" altLang="en-US" sz="1200" dirty="0" smtClean="0"/>
                  <a:t>是</a:t>
                </a:r>
                <a:r>
                  <a:rPr lang="en-US" altLang="zh-CN" sz="1200" dirty="0" smtClean="0"/>
                  <a:t>V</a:t>
                </a:r>
                <a:r>
                  <a:rPr lang="zh-CN" altLang="en-US" sz="1200" dirty="0" smtClean="0"/>
                  <a:t>里序列号为</a:t>
                </a:r>
                <a:r>
                  <a:rPr lang="en-US" altLang="zh-CN" sz="1200" dirty="0" smtClean="0"/>
                  <a:t>n</a:t>
                </a:r>
                <a:r>
                  <a:rPr lang="zh-CN" altLang="en-US" sz="1200" dirty="0" smtClean="0"/>
                  <a:t>的</a:t>
                </a:r>
                <a:r>
                  <a:rPr lang="en-US" altLang="zh-CN" sz="1200" dirty="0" smtClean="0"/>
                  <a:t>pre-prepare</a:t>
                </a:r>
                <a:r>
                  <a:rPr lang="zh-CN" altLang="en-US" sz="1200" dirty="0" smtClean="0"/>
                  <a:t>消息中的</a:t>
                </a:r>
                <a:r>
                  <a:rPr lang="en-US" altLang="zh-CN" sz="1200" dirty="0" smtClean="0"/>
                  <a:t>request</a:t>
                </a:r>
                <a:r>
                  <a:rPr lang="zh-CN" altLang="en-US" sz="1200" dirty="0" smtClean="0"/>
                  <a:t>摘要</a:t>
                </a:r>
                <a:r>
                  <a:rPr lang="en-US" altLang="zh-CN" sz="1200" dirty="0" smtClean="0"/>
                  <a:t>	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ii</a:t>
                </a:r>
                <a:r>
                  <a:rPr lang="en-US" altLang="zh-CN" sz="1200" dirty="0" smtClean="0"/>
                  <a:t>. </a:t>
                </a:r>
                <a:r>
                  <a:rPr lang="zh-CN" altLang="en-US" sz="1200" dirty="0" smtClean="0"/>
                  <a:t>不存在上述集合       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𝑑^𝑛𝑢𝑙𝑙</a:t>
                </a:r>
                <a:r>
                  <a:rPr lang="zh-CN" altLang="en-US" sz="1200" dirty="0" smtClean="0"/>
                  <a:t>是</a:t>
                </a:r>
                <a:r>
                  <a:rPr lang="zh-CN" altLang="en-US" sz="1200" dirty="0"/>
                  <a:t>一种特殊的</a:t>
                </a:r>
                <a:r>
                  <a:rPr lang="en-US" altLang="zh-CN" sz="1200" dirty="0"/>
                  <a:t>null request</a:t>
                </a:r>
                <a:r>
                  <a:rPr lang="zh-CN" altLang="en-US" sz="1200" dirty="0"/>
                  <a:t>消息的摘要，该消息像普通消息一样会进行各个阶段的协议执行过程，但是它的执行结果是一个</a:t>
                </a:r>
                <a:r>
                  <a:rPr lang="en-US" altLang="zh-CN" sz="1200" dirty="0"/>
                  <a:t>no-op</a:t>
                </a:r>
                <a:r>
                  <a:rPr lang="zh-CN" altLang="en-US" sz="1200" dirty="0" smtClean="0"/>
                  <a:t>操作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什么时候会触发第二种情况呢？</a:t>
                </a:r>
                <a:r>
                  <a:rPr lang="zh-CN" altLang="en-US" sz="1200" baseline="0" dirty="0" smtClean="0"/>
                  <a:t>  </a:t>
                </a:r>
                <a:r>
                  <a:rPr lang="en-US" altLang="zh-CN" sz="1200" baseline="0" dirty="0" smtClean="0"/>
                  <a:t>min </a:t>
                </a:r>
                <a:r>
                  <a:rPr lang="zh-CN" altLang="en-US" sz="1200" baseline="0" dirty="0" smtClean="0"/>
                  <a:t>到</a:t>
                </a:r>
                <a:r>
                  <a:rPr lang="en-US" altLang="zh-CN" sz="1200" baseline="0" dirty="0" smtClean="0"/>
                  <a:t>max</a:t>
                </a:r>
                <a:r>
                  <a:rPr lang="zh-CN" altLang="en-US" sz="1200" baseline="0" dirty="0" smtClean="0"/>
                  <a:t>之间，序列号可能并不连续，有第</a:t>
                </a:r>
                <a:r>
                  <a:rPr lang="en-US" altLang="zh-CN" sz="1200" baseline="0" dirty="0" smtClean="0"/>
                  <a:t>n</a:t>
                </a:r>
                <a:r>
                  <a:rPr lang="zh-CN" altLang="en-US" sz="1200" baseline="0" dirty="0" smtClean="0"/>
                  <a:t>个消息</a:t>
                </a:r>
                <a:r>
                  <a:rPr lang="en-US" altLang="zh-CN" sz="1200" baseline="0" dirty="0" smtClean="0"/>
                  <a:t>prepared</a:t>
                </a:r>
                <a:r>
                  <a:rPr lang="zh-CN" altLang="en-US" sz="1200" baseline="0" dirty="0" smtClean="0"/>
                  <a:t>，但是</a:t>
                </a:r>
                <a:r>
                  <a:rPr lang="en-US" altLang="zh-CN" sz="1200" baseline="0" dirty="0" smtClean="0"/>
                  <a:t>n-1</a:t>
                </a:r>
                <a:r>
                  <a:rPr lang="zh-CN" altLang="en-US" sz="1200" baseline="0" dirty="0" smtClean="0"/>
                  <a:t>消息由于网络延时等原因，所有节点还没有收到</a:t>
                </a:r>
                <a:r>
                  <a:rPr lang="en-US" altLang="zh-CN" sz="1200" baseline="0" dirty="0" smtClean="0"/>
                  <a:t>2f</a:t>
                </a:r>
                <a:r>
                  <a:rPr lang="zh-CN" altLang="en-US" sz="1200" baseline="0" dirty="0" smtClean="0"/>
                  <a:t>个</a:t>
                </a:r>
                <a:r>
                  <a:rPr lang="en-US" altLang="zh-CN" sz="1200" baseline="0" dirty="0" smtClean="0"/>
                  <a:t>prepare</a:t>
                </a:r>
                <a:r>
                  <a:rPr lang="zh-CN" altLang="en-US" sz="1200" baseline="0" dirty="0" smtClean="0"/>
                  <a:t>消息，导致</a:t>
                </a:r>
                <a:r>
                  <a:rPr lang="en-US" altLang="zh-CN" sz="1200" baseline="0" dirty="0" smtClean="0"/>
                  <a:t>n-1</a:t>
                </a:r>
                <a:r>
                  <a:rPr lang="zh-CN" altLang="en-US" sz="1200" baseline="0" dirty="0" smtClean="0"/>
                  <a:t>并不在</a:t>
                </a:r>
                <a:r>
                  <a:rPr lang="en-US" altLang="zh-CN" sz="1200" baseline="0" dirty="0" smtClean="0"/>
                  <a:t>stable checkpoint </a:t>
                </a:r>
                <a:r>
                  <a:rPr lang="zh-CN" altLang="en-US" sz="1200" baseline="0" dirty="0" smtClean="0"/>
                  <a:t>的</a:t>
                </a:r>
                <a:r>
                  <a:rPr lang="en-US" altLang="zh-CN" sz="1200" baseline="0" dirty="0" smtClean="0"/>
                  <a:t>proof</a:t>
                </a:r>
                <a:r>
                  <a:rPr lang="zh-CN" altLang="en-US" sz="1200" baseline="0" dirty="0" smtClean="0"/>
                  <a:t>中，因此，这个序列号的请求丢失，为其赋一个空操作，因为请求必须按照序列号去提交、执行，因此要将这个序列号补全，才能让后续的请求可以被执行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93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如上，是</a:t>
            </a:r>
            <a:r>
              <a:rPr lang="en-US" altLang="zh-CN" dirty="0" smtClean="0"/>
              <a:t>view</a:t>
            </a:r>
            <a:r>
              <a:rPr lang="en-US" altLang="zh-CN" baseline="0" dirty="0" smtClean="0"/>
              <a:t> Change</a:t>
            </a:r>
            <a:r>
              <a:rPr lang="zh-CN" altLang="en-US" baseline="0" dirty="0" smtClean="0"/>
              <a:t>的流程图，当</a:t>
            </a:r>
            <a:r>
              <a:rPr lang="en-US" altLang="zh-CN" baseline="0" dirty="0" smtClean="0"/>
              <a:t>2backup</a:t>
            </a:r>
            <a:r>
              <a:rPr lang="zh-CN" altLang="en-US" baseline="0" dirty="0" smtClean="0"/>
              <a:t>节点广播</a:t>
            </a:r>
            <a:r>
              <a:rPr lang="en-US" altLang="zh-CN" baseline="0" dirty="0" smtClean="0"/>
              <a:t>view change</a:t>
            </a:r>
            <a:r>
              <a:rPr lang="zh-CN" altLang="en-US" baseline="0" dirty="0" smtClean="0"/>
              <a:t>消息，</a:t>
            </a:r>
            <a:r>
              <a:rPr lang="en-US" altLang="zh-CN" baseline="0" dirty="0" smtClean="0"/>
              <a:t>view v+1</a:t>
            </a:r>
            <a:r>
              <a:rPr lang="zh-CN" altLang="en-US" baseline="0" dirty="0" smtClean="0"/>
              <a:t>的主节点 </a:t>
            </a:r>
            <a:r>
              <a:rPr lang="en-US" altLang="zh-CN" baseline="0" dirty="0" smtClean="0"/>
              <a:t>j </a:t>
            </a:r>
            <a:r>
              <a:rPr lang="zh-CN" altLang="en-US" baseline="0" dirty="0" smtClean="0"/>
              <a:t>收到</a:t>
            </a:r>
            <a:r>
              <a:rPr lang="en-US" altLang="zh-CN" baseline="0" dirty="0" smtClean="0"/>
              <a:t>2f</a:t>
            </a:r>
            <a:r>
              <a:rPr lang="zh-CN" altLang="en-US" baseline="0" dirty="0" smtClean="0"/>
              <a:t>个有效的</a:t>
            </a:r>
            <a:r>
              <a:rPr lang="en-US" altLang="zh-CN" baseline="0" dirty="0" smtClean="0"/>
              <a:t>view change</a:t>
            </a:r>
            <a:r>
              <a:rPr lang="zh-CN" altLang="en-US" baseline="0" dirty="0" smtClean="0"/>
              <a:t>消息时，主节点</a:t>
            </a:r>
            <a:r>
              <a:rPr lang="en-US" altLang="zh-CN" baseline="0" dirty="0" smtClean="0"/>
              <a:t>j</a:t>
            </a:r>
            <a:r>
              <a:rPr lang="zh-CN" altLang="en-US" baseline="0" dirty="0" smtClean="0"/>
              <a:t>广播</a:t>
            </a:r>
            <a:r>
              <a:rPr lang="en-US" altLang="zh-CN" baseline="0" dirty="0" smtClean="0"/>
              <a:t>new –view</a:t>
            </a:r>
            <a:r>
              <a:rPr lang="zh-CN" altLang="en-US" baseline="0" dirty="0" smtClean="0"/>
              <a:t>消息到所有节点。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主节点自己会在发出后，将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集合中的消息添加到自己日志中（新的三阶段协议里的</a:t>
            </a:r>
            <a:r>
              <a:rPr lang="en-US" altLang="zh-CN" baseline="0" dirty="0" smtClean="0"/>
              <a:t>pre-prepare</a:t>
            </a:r>
            <a:r>
              <a:rPr lang="zh-CN" altLang="en-US" baseline="0" dirty="0" smtClean="0"/>
              <a:t>消息，如果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中最小的序列号大于主节点自己的</a:t>
            </a:r>
            <a:r>
              <a:rPr lang="en-US" altLang="zh-CN" baseline="0" dirty="0" smtClean="0"/>
              <a:t>stable checkpoint</a:t>
            </a:r>
            <a:r>
              <a:rPr lang="zh-CN" altLang="en-US" baseline="0" dirty="0" smtClean="0"/>
              <a:t>里的序列号，则主节点要更新</a:t>
            </a:r>
            <a:r>
              <a:rPr lang="en-US" altLang="zh-CN" baseline="0" dirty="0" smtClean="0"/>
              <a:t>stable checkpoint</a:t>
            </a:r>
            <a:r>
              <a:rPr lang="zh-CN" altLang="en-US" baseline="0" dirty="0" smtClean="0"/>
              <a:t>，将</a:t>
            </a:r>
            <a:r>
              <a:rPr lang="en-US" altLang="zh-CN" baseline="0" dirty="0" smtClean="0"/>
              <a:t>2f+1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proof</a:t>
            </a:r>
            <a:r>
              <a:rPr lang="zh-CN" altLang="en-US" baseline="0" dirty="0" smtClean="0"/>
              <a:t>写入日志，从日志中删掉原始的</a:t>
            </a:r>
            <a:r>
              <a:rPr lang="en-US" altLang="zh-CN" baseline="0" dirty="0" smtClean="0"/>
              <a:t>stable checkpoint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proof</a:t>
            </a:r>
            <a:r>
              <a:rPr lang="zh-CN" altLang="en-US" baseline="0" dirty="0" smtClean="0"/>
              <a:t>）  之后主节点进入</a:t>
            </a:r>
            <a:r>
              <a:rPr lang="en-US" altLang="zh-CN" baseline="0" dirty="0" smtClean="0"/>
              <a:t>view  v+1 </a:t>
            </a:r>
            <a:r>
              <a:rPr lang="zh-CN" altLang="en-US" baseline="0" dirty="0" smtClean="0"/>
              <a:t>，此时主节点才可以接受</a:t>
            </a:r>
            <a:r>
              <a:rPr lang="en-US" altLang="zh-CN" baseline="0" dirty="0" smtClean="0"/>
              <a:t>v+1</a:t>
            </a:r>
            <a:r>
              <a:rPr lang="zh-CN" altLang="en-US" baseline="0" dirty="0" smtClean="0"/>
              <a:t>视图下的消息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其他备份节点会检查 见面是否合适、</a:t>
            </a:r>
            <a:r>
              <a:rPr lang="en-US" altLang="zh-CN" baseline="0" dirty="0" smtClean="0"/>
              <a:t>view change</a:t>
            </a:r>
            <a:r>
              <a:rPr lang="zh-CN" altLang="en-US" baseline="0" dirty="0" smtClean="0"/>
              <a:t>消息是否有效，重新构造一下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集合，看与</a:t>
            </a:r>
            <a:r>
              <a:rPr lang="en-US" altLang="zh-CN" baseline="0" dirty="0" smtClean="0"/>
              <a:t>new –view</a:t>
            </a:r>
            <a:r>
              <a:rPr lang="zh-CN" altLang="en-US" baseline="0" dirty="0" smtClean="0"/>
              <a:t>里的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是否一样，无误后，</a:t>
            </a:r>
            <a:r>
              <a:rPr lang="en-US" altLang="zh-CN" baseline="0" dirty="0" smtClean="0"/>
              <a:t>backup</a:t>
            </a:r>
            <a:r>
              <a:rPr lang="zh-CN" altLang="en-US" baseline="0" dirty="0" smtClean="0"/>
              <a:t>将新的</a:t>
            </a:r>
            <a:r>
              <a:rPr lang="en-US" altLang="zh-CN" baseline="0" dirty="0" smtClean="0"/>
              <a:t>pre-prepare</a:t>
            </a:r>
            <a:r>
              <a:rPr lang="zh-CN" altLang="en-US" baseline="0" dirty="0" smtClean="0"/>
              <a:t>消息写入自己日志，对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集合中的每个消息向全部其他节点广播</a:t>
            </a:r>
            <a:r>
              <a:rPr lang="en-US" altLang="zh-CN" baseline="0" dirty="0" smtClean="0"/>
              <a:t>prepare</a:t>
            </a:r>
            <a:r>
              <a:rPr lang="zh-CN" altLang="en-US" baseline="0" dirty="0" smtClean="0"/>
              <a:t>消息，将预准备消息、准备消息写入自己日志  进入</a:t>
            </a:r>
            <a:r>
              <a:rPr lang="en-US" altLang="zh-CN" baseline="0" dirty="0" smtClean="0"/>
              <a:t>view v+</a:t>
            </a:r>
            <a:r>
              <a:rPr lang="zh-CN" altLang="en-US" baseline="0" dirty="0" smtClean="0"/>
              <a:t>！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0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描述了一种副本复制（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）算法解决拜占庭容错问题。因为</a:t>
            </a:r>
            <a:r>
              <a:rPr lang="zh-CN" altLang="en-US" u="sng" dirty="0" smtClean="0"/>
              <a:t>恶意攻击和软件错误</a:t>
            </a:r>
            <a:r>
              <a:rPr lang="zh-CN" altLang="en-US" dirty="0" smtClean="0"/>
              <a:t>的发生将会越来越多，导致失效的节点产生任意行为。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51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zh-CN" altLang="en-US" sz="1200" dirty="0" smtClean="0"/>
                  <a:t>如果</a:t>
                </a:r>
                <a:r>
                  <a:rPr lang="en-US" altLang="zh-CN" sz="1200" dirty="0"/>
                  <a:t>primary</a:t>
                </a:r>
                <a:r>
                  <a:rPr lang="zh-CN" altLang="en-US" sz="1200" dirty="0"/>
                  <a:t>节点是善意的，善意的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节点根本不会发出冲突的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消息，因此不可能同时</a:t>
                </a:r>
                <a:r>
                  <a:rPr lang="zh-CN" altLang="en-US" sz="1200" dirty="0" smtClean="0"/>
                  <a:t>成立</a:t>
                </a:r>
                <a:r>
                  <a:rPr lang="en-US" altLang="zh-CN" sz="1200" dirty="0"/>
                  <a:t>m</a:t>
                </a:r>
                <a:r>
                  <a:rPr lang="zh-CN" altLang="en-US" sz="1200" dirty="0" smtClean="0"/>
                  <a:t>和</a:t>
                </a:r>
                <a:r>
                  <a:rPr lang="en-US" altLang="zh-CN" sz="1200" dirty="0"/>
                  <a:t>m</a:t>
                </a:r>
                <a:r>
                  <a:rPr lang="en-US" altLang="zh-CN" sz="1200" dirty="0" smtClean="0"/>
                  <a:t>’</a:t>
                </a:r>
                <a:r>
                  <a:rPr lang="zh-CN" altLang="en-US" sz="1200" dirty="0" smtClean="0"/>
                  <a:t>都</a:t>
                </a:r>
                <a:r>
                  <a:rPr lang="en-US" altLang="zh-CN" sz="1200" dirty="0" smtClean="0"/>
                  <a:t>prepared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2.</a:t>
                </a:r>
                <a:r>
                  <a:rPr lang="zh-CN" altLang="en-US" sz="1200" dirty="0"/>
                  <a:t>若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/>
                  <a:t>节点是恶意的，那么意味着在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节点中至多有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200" dirty="0"/>
                  <a:t>个恶意的节点</a:t>
                </a:r>
                <a:r>
                  <a:rPr lang="zh-CN" altLang="en-US" sz="1200" dirty="0" smtClean="0"/>
                  <a:t>，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prepared</a:t>
                </a:r>
                <a:r>
                  <a:rPr lang="zh-CN" altLang="en-US" sz="1200" dirty="0"/>
                  <a:t>（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，</a:t>
                </a:r>
                <a:r>
                  <a:rPr lang="en-US" altLang="zh-CN" sz="1200" dirty="0" err="1"/>
                  <a:t>i</a:t>
                </a:r>
                <a:r>
                  <a:rPr lang="zh-CN" altLang="en-US" sz="1200" dirty="0"/>
                  <a:t>）为真，则证明有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/>
                  <a:t>个善意节点达成了</a:t>
                </a:r>
                <a:r>
                  <a:rPr lang="zh-CN" altLang="en-US" sz="1200" dirty="0" smtClean="0"/>
                  <a:t>一致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prepared</a:t>
                </a:r>
                <a:r>
                  <a:rPr lang="zh-CN" altLang="en-US" sz="1200" dirty="0"/>
                  <a:t>（</a:t>
                </a:r>
                <a:r>
                  <a:rPr lang="en-US" altLang="zh-CN" sz="1200" dirty="0" smtClean="0"/>
                  <a:t>m’</a:t>
                </a:r>
                <a:r>
                  <a:rPr lang="zh-CN" altLang="en-US" sz="1200" dirty="0" smtClean="0"/>
                  <a:t>，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，</a:t>
                </a:r>
                <a:r>
                  <a:rPr lang="en-US" altLang="zh-CN" sz="1200" dirty="0" smtClean="0"/>
                  <a:t>n</a:t>
                </a:r>
                <a:r>
                  <a:rPr lang="zh-CN" altLang="en-US" sz="1200" dirty="0" smtClean="0"/>
                  <a:t>，</a:t>
                </a:r>
                <a:r>
                  <a:rPr lang="en-US" altLang="zh-CN" sz="1200" dirty="0"/>
                  <a:t>j</a:t>
                </a:r>
                <a:r>
                  <a:rPr lang="zh-CN" altLang="en-US" sz="1200" dirty="0"/>
                  <a:t>）为真 </a:t>
                </a:r>
                <a:r>
                  <a:rPr lang="zh-CN" altLang="en-US" sz="1200" dirty="0" smtClean="0"/>
                  <a:t>，意味着</a:t>
                </a:r>
                <a:r>
                  <a:rPr lang="zh-CN" altLang="en-US" sz="1200" dirty="0"/>
                  <a:t>另外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/>
                  <a:t>个善意节点达成了一致</a:t>
                </a:r>
                <a:r>
                  <a:rPr lang="zh-CN" altLang="en-US" sz="1200" dirty="0" smtClean="0"/>
                  <a:t>，</a:t>
                </a:r>
                <a:r>
                  <a:rPr lang="zh-CN" altLang="en-US" sz="1200" dirty="0"/>
                  <a:t>做出了两组不同决定的善意节点加起来为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1200" dirty="0" smtClean="0"/>
                  <a:t>，但是系统</a:t>
                </a:r>
                <a:r>
                  <a:rPr lang="zh-CN" altLang="en-US" sz="1200" dirty="0"/>
                  <a:t>中只有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200" dirty="0"/>
                  <a:t>个善意</a:t>
                </a:r>
                <a:r>
                  <a:rPr lang="zh-CN" altLang="en-US" sz="1200" dirty="0" smtClean="0"/>
                  <a:t>节点，因此</a:t>
                </a:r>
                <a:r>
                  <a:rPr lang="zh-CN" altLang="en-US" sz="1200" dirty="0"/>
                  <a:t>至</a:t>
                </a:r>
                <a:r>
                  <a:rPr lang="zh-CN" altLang="en-US" sz="1200" dirty="0" smtClean="0"/>
                  <a:t>少有</a:t>
                </a:r>
                <a:r>
                  <a:rPr lang="zh-CN" altLang="en-US" sz="1200" dirty="0"/>
                  <a:t>一个善意节点发送了两个冲突的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</a:t>
                </a:r>
                <a:r>
                  <a:rPr lang="zh-CN" altLang="en-US" sz="1200" dirty="0" smtClean="0"/>
                  <a:t>，这是</a:t>
                </a:r>
                <a:r>
                  <a:rPr lang="zh-CN" altLang="en-US" sz="1200" dirty="0"/>
                  <a:t>不可能</a:t>
                </a:r>
                <a:r>
                  <a:rPr lang="zh-CN" altLang="en-US" sz="1200" dirty="0" smtClean="0"/>
                  <a:t>的。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/>
                  <a:t>PS</a:t>
                </a:r>
                <a:r>
                  <a:rPr lang="zh-CN" altLang="en-US" sz="1200" dirty="0" smtClean="0"/>
                  <a:t>：</a:t>
                </a:r>
                <a:endParaRPr lang="en-US" altLang="zh-CN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/>
                  <a:t>Prepare</a:t>
                </a:r>
                <a:r>
                  <a:rPr lang="zh-CN" altLang="en-US" sz="1200" dirty="0"/>
                  <a:t>为真：</a:t>
                </a:r>
                <a:r>
                  <a:rPr lang="zh-CN" altLang="en-US" sz="1200" dirty="0" smtClean="0"/>
                  <a:t>当且仅当</a:t>
                </a:r>
                <a:r>
                  <a:rPr lang="en-US" altLang="zh-CN" sz="1200" dirty="0" smtClean="0"/>
                  <a:t>1.replica </a:t>
                </a:r>
                <a:r>
                  <a:rPr lang="en-US" altLang="zh-CN" sz="1200" dirty="0" err="1"/>
                  <a:t>i</a:t>
                </a:r>
                <a:r>
                  <a:rPr lang="zh-CN" altLang="en-US" sz="1200" dirty="0"/>
                  <a:t>已经将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消息插入到日志</a:t>
                </a:r>
                <a:r>
                  <a:rPr lang="zh-CN" altLang="en-US" sz="1200" dirty="0" smtClean="0"/>
                  <a:t>中（请求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，在</a:t>
                </a:r>
                <a:r>
                  <a:rPr lang="en-US" altLang="zh-CN" sz="1200" dirty="0"/>
                  <a:t>view v</a:t>
                </a:r>
                <a:r>
                  <a:rPr lang="zh-CN" altLang="en-US" sz="1200" dirty="0"/>
                  <a:t>下对序列号为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的消息的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）</a:t>
                </a:r>
                <a:r>
                  <a:rPr lang="en-US" altLang="zh-CN" sz="1200" baseline="0" dirty="0" smtClean="0"/>
                  <a:t> 2 .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200" dirty="0"/>
                  <a:t>个来自不同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消息与</a:t>
                </a:r>
                <a:r>
                  <a:rPr lang="en-US" altLang="zh-CN" sz="1200" dirty="0"/>
                  <a:t>pre-prepare</a:t>
                </a:r>
                <a:r>
                  <a:rPr lang="zh-CN" altLang="en-US" sz="1200" dirty="0"/>
                  <a:t>消息相匹配（匹配：</a:t>
                </a:r>
                <a:r>
                  <a:rPr lang="en-US" altLang="zh-CN" sz="1200" dirty="0"/>
                  <a:t>same view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sequence number and digest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/>
                  <a:t>Prepare</a:t>
                </a:r>
                <a:r>
                  <a:rPr lang="zh-CN" altLang="en-US" sz="1200" dirty="0"/>
                  <a:t>为真：当且仅当</a:t>
                </a:r>
                <a:r>
                  <a:rPr lang="en-US" altLang="zh-CN" sz="1200" dirty="0"/>
                  <a:t>replica </a:t>
                </a:r>
                <a:r>
                  <a:rPr lang="en-US" altLang="zh-CN" sz="1200" dirty="0" err="1"/>
                  <a:t>i</a:t>
                </a:r>
                <a:r>
                  <a:rPr lang="zh-CN" altLang="en-US" sz="1200" dirty="0"/>
                  <a:t>已经将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消息插入到日志中：请求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，在</a:t>
                </a:r>
                <a:r>
                  <a:rPr lang="en-US" altLang="zh-CN" sz="1200" dirty="0"/>
                  <a:t>view v</a:t>
                </a:r>
                <a:r>
                  <a:rPr lang="zh-CN" altLang="en-US" sz="1200" dirty="0"/>
                  <a:t>下对序列号为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的消息的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，</a:t>
                </a:r>
                <a:r>
                  <a:rPr lang="en-US" altLang="zh-CN" sz="14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𝟐𝒇</a:t>
                </a:r>
                <a:r>
                  <a:rPr lang="zh-CN" altLang="en-US" sz="1200" dirty="0"/>
                  <a:t>个来自不同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消息与</a:t>
                </a:r>
                <a:r>
                  <a:rPr lang="en-US" altLang="zh-CN" sz="1200" dirty="0"/>
                  <a:t>pre-prepare</a:t>
                </a:r>
                <a:r>
                  <a:rPr lang="zh-CN" altLang="en-US" sz="1200" dirty="0"/>
                  <a:t>消息相匹配（匹配：</a:t>
                </a:r>
                <a:r>
                  <a:rPr lang="en-US" altLang="zh-CN" sz="1200" dirty="0"/>
                  <a:t>same view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sequence number and digest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7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view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下，处于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状态的那些消息，已经收到了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个确认，可以进入到</a:t>
                </a:r>
                <a:r>
                  <a:rPr lang="en-US" altLang="zh-CN" dirty="0" smtClean="0"/>
                  <a:t>commit</a:t>
                </a:r>
                <a:r>
                  <a:rPr lang="zh-CN" altLang="en-US" dirty="0"/>
                  <a:t>阶段</a:t>
                </a:r>
                <a:r>
                  <a:rPr lang="zh-CN" altLang="en-US" dirty="0" smtClean="0"/>
                  <a:t>，当节点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状态，且收到了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commit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committed-local</a:t>
                </a:r>
                <a:r>
                  <a:rPr lang="zh-CN" altLang="en-US" dirty="0" smtClean="0"/>
                  <a:t>为真，节点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即可执行请求，证明有至少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个节点已经就执行达成一致，但是由于一些原因，没有都收到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commit</a:t>
                </a:r>
                <a:r>
                  <a:rPr lang="zh-CN" altLang="en-US" dirty="0" smtClean="0"/>
                  <a:t>，因此没有处于</a:t>
                </a:r>
                <a:r>
                  <a:rPr lang="en-US" altLang="zh-CN" dirty="0" smtClean="0"/>
                  <a:t>committed</a:t>
                </a:r>
                <a:r>
                  <a:rPr lang="zh-CN" altLang="en-US" dirty="0" smtClean="0"/>
                  <a:t>状态，而是局部节点处于</a:t>
                </a:r>
                <a:r>
                  <a:rPr lang="en-US" altLang="zh-CN" dirty="0" smtClean="0"/>
                  <a:t>committed-local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view 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dirty="0" smtClean="0"/>
                  <a:t>下，处于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状态的那些消息，已经收到了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2𝑓</a:t>
                </a:r>
                <a:r>
                  <a:rPr lang="zh-CN" altLang="en-US" dirty="0" smtClean="0"/>
                  <a:t>个确认，可以进入到</a:t>
                </a:r>
                <a:r>
                  <a:rPr lang="en-US" altLang="zh-CN" dirty="0" smtClean="0"/>
                  <a:t>commit</a:t>
                </a:r>
                <a:r>
                  <a:rPr lang="zh-CN" altLang="en-US" dirty="0"/>
                  <a:t>阶段</a:t>
                </a:r>
                <a:r>
                  <a:rPr lang="zh-CN" altLang="en-US" dirty="0" smtClean="0"/>
                  <a:t>，当节点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状态，且收到了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2𝑓+1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commit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committed-local</a:t>
                </a:r>
                <a:r>
                  <a:rPr lang="zh-CN" altLang="en-US" dirty="0" smtClean="0"/>
                  <a:t>为真，节点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即可执行请求，证明有至少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𝑓+1</a:t>
                </a:r>
                <a:r>
                  <a:rPr lang="zh-CN" altLang="en-US" dirty="0" smtClean="0"/>
                  <a:t>个节点已经就执行达成一致，但是由于一些原因，没有都收到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2𝑓+1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commit</a:t>
                </a:r>
                <a:r>
                  <a:rPr lang="zh-CN" altLang="en-US" dirty="0" smtClean="0"/>
                  <a:t>，因此没有处于</a:t>
                </a:r>
                <a:r>
                  <a:rPr lang="en-US" altLang="zh-CN" dirty="0" smtClean="0"/>
                  <a:t>committed</a:t>
                </a:r>
                <a:r>
                  <a:rPr lang="zh-CN" altLang="en-US" dirty="0" smtClean="0"/>
                  <a:t>状态，而是局部节点处于</a:t>
                </a:r>
                <a:r>
                  <a:rPr lang="en-US" altLang="zh-CN" dirty="0" smtClean="0"/>
                  <a:t>committed-local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36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92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8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解释：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faulty</a:t>
                </a:r>
                <a:r>
                  <a:rPr lang="zh-CN" altLang="en-US" dirty="0" smtClean="0"/>
                  <a:t>节点占总节点的比率，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为善意节点的一半，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，举个例子，</a:t>
                </a:r>
                <a:r>
                  <a:rPr lang="zh-CN" altLang="en-US" dirty="0" smtClean="0"/>
                  <a:t>一半的善意节点做出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的决定，另一半的善意节点做出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 smtClean="0"/>
                  <a:t>的决定，而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个拜占庭节点可以在过程中做出不一致的决定，如果它</a:t>
                </a:r>
                <a:r>
                  <a:rPr lang="zh-CN" altLang="en-US" dirty="0" smtClean="0"/>
                  <a:t>在某轮中</a:t>
                </a:r>
                <a:r>
                  <a:rPr lang="zh-CN" altLang="en-US" dirty="0" smtClean="0"/>
                  <a:t>做出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的决定</a:t>
                </a:r>
                <a:r>
                  <a:rPr lang="zh-CN" altLang="en-US" dirty="0" smtClean="0"/>
                  <a:t>，，</a:t>
                </a:r>
                <a:r>
                  <a:rPr lang="zh-CN" altLang="en-US" dirty="0" smtClean="0"/>
                  <a:t>则已经达到法定投票比率，会导致一半的善意节点最终</a:t>
                </a:r>
                <a:r>
                  <a:rPr lang="zh-CN" altLang="en-US" dirty="0" smtClean="0"/>
                  <a:t>按照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执行请求，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个拜占庭节点可能做出不同的决议</a:t>
                </a:r>
                <a:r>
                  <a:rPr lang="zh-CN" altLang="en-US" dirty="0" smtClean="0"/>
                  <a:t>，另</a:t>
                </a:r>
                <a:r>
                  <a:rPr lang="zh-CN" altLang="en-US" dirty="0" smtClean="0"/>
                  <a:t>一半的善意</a:t>
                </a:r>
                <a:r>
                  <a:rPr lang="zh-CN" altLang="en-US" dirty="0" smtClean="0"/>
                  <a:t>节点收到</a:t>
                </a:r>
                <a:r>
                  <a:rPr lang="en-US" altLang="zh-CN" dirty="0" smtClean="0"/>
                  <a:t>faulty</a:t>
                </a:r>
                <a:r>
                  <a:rPr lang="zh-CN" altLang="en-US" dirty="0" smtClean="0"/>
                  <a:t>节点对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 smtClean="0"/>
                  <a:t>的一个</a:t>
                </a:r>
                <a:r>
                  <a:rPr lang="en-US" altLang="zh-CN" dirty="0" smtClean="0"/>
                  <a:t>commit</a:t>
                </a:r>
                <a:r>
                  <a:rPr lang="zh-CN" altLang="en-US" dirty="0" smtClean="0"/>
                  <a:t>，这一半善意节点按照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 smtClean="0"/>
                  <a:t>执行请求，系统产生</a:t>
                </a:r>
                <a:r>
                  <a:rPr lang="zh-CN" altLang="en-US" dirty="0" smtClean="0"/>
                  <a:t>不一致，因此，一定是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解释：所有的善意节点全部投票时，一定要达到法定投票的比率，否则永远无法进行共识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解释：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𝑓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faulty</a:t>
                </a:r>
                <a:r>
                  <a:rPr lang="zh-CN" altLang="en-US" dirty="0" smtClean="0"/>
                  <a:t>节点占总节点的比率，</a:t>
                </a:r>
                <a:r>
                  <a:rPr lang="en-US" altLang="zh-CN" i="0">
                    <a:latin typeface="Cambria Math" panose="02040503050406030204" pitchFamily="18" charset="0"/>
                  </a:rPr>
                  <a:t>(1−𝑓)/2</a:t>
                </a:r>
                <a:r>
                  <a:rPr lang="zh-CN" altLang="en-US" dirty="0" smtClean="0"/>
                  <a:t>为善意节点的一半，具体到例子时，一半的善意节点做出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𝑎=3</a:t>
                </a:r>
                <a:r>
                  <a:rPr lang="zh-CN" altLang="en-US" dirty="0" smtClean="0"/>
                  <a:t>的决定，另一半的善意节点做出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𝑎=4</a:t>
                </a:r>
                <a:r>
                  <a:rPr lang="zh-CN" altLang="en-US" dirty="0" smtClean="0"/>
                  <a:t>的决定，而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𝑓</a:t>
                </a:r>
                <a:r>
                  <a:rPr lang="zh-CN" altLang="en-US" dirty="0" smtClean="0"/>
                  <a:t>个拜占庭节点可以在过程中做出不一致的决定，如果它在某轮中做出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𝑎=3</a:t>
                </a:r>
                <a:r>
                  <a:rPr lang="zh-CN" altLang="en-US" dirty="0" smtClean="0"/>
                  <a:t>的决定，若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𝑓+(1−𝑓)/2≥𝑞</a:t>
                </a:r>
                <a:r>
                  <a:rPr lang="zh-CN" altLang="en-US" dirty="0" smtClean="0"/>
                  <a:t>，则已经达到法定投票比率，会导致一半的善意节点最终提交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𝑎=3</a:t>
                </a:r>
                <a:r>
                  <a:rPr lang="zh-CN" altLang="en-US" dirty="0" smtClean="0"/>
                  <a:t>这个结果，由于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𝑓</a:t>
                </a:r>
                <a:r>
                  <a:rPr lang="zh-CN" altLang="en-US" dirty="0" smtClean="0"/>
                  <a:t>个拜占庭节点可能做出不同的决议，因此另一半的善意节点会提交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𝑎=4</a:t>
                </a:r>
                <a:r>
                  <a:rPr lang="zh-CN" altLang="en-US" dirty="0" smtClean="0"/>
                  <a:t>这个结果，系统会产生不一致，因此，一定是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𝑓+(1−𝑓)/2&lt;𝑞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解释：所有的善意节点全部投票时，一定要达到法定投票的比率，否则永远无法进行共识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4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这个图是根据前面的两个公式，得出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是满足条件的最优选择。</a:t>
                </a:r>
                <a:r>
                  <a:rPr lang="zh-CN" altLang="en-US" baseline="0" dirty="0" smtClean="0"/>
                  <a:t>          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因此，</a:t>
                </a:r>
                <a:r>
                  <a:rPr lang="en-US" altLang="zh-CN" baseline="0" dirty="0" smtClean="0"/>
                  <a:t>PBFT</a:t>
                </a:r>
                <a:r>
                  <a:rPr lang="zh-CN" altLang="en-US" dirty="0" smtClean="0"/>
                  <a:t>可以承受</a:t>
                </a:r>
                <a:r>
                  <a:rPr lang="zh-CN" altLang="en-US" u="sng" dirty="0" smtClean="0"/>
                  <a:t>小于</a:t>
                </a:r>
                <a:r>
                  <a:rPr lang="en-US" altLang="zh-CN" u="sng" dirty="0" smtClean="0"/>
                  <a:t>1/3</a:t>
                </a:r>
                <a:r>
                  <a:rPr lang="zh-CN" altLang="en-US" u="sng" dirty="0" smtClean="0"/>
                  <a:t>的恶意节点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这个图是根据前面的两个公式，得出</a:t>
                </a:r>
                <a:r>
                  <a:rPr lang="zh-CN" altLang="en-US" baseline="0" dirty="0" smtClean="0"/>
                  <a:t> 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𝑓&lt;1/3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是满足条件的最优选择。</a:t>
                </a:r>
                <a:r>
                  <a:rPr lang="zh-CN" altLang="en-US" baseline="0" dirty="0" smtClean="0"/>
                  <a:t>          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因此，</a:t>
                </a:r>
                <a:r>
                  <a:rPr lang="en-US" altLang="zh-CN" baseline="0" dirty="0" smtClean="0"/>
                  <a:t>PBFT</a:t>
                </a:r>
                <a:r>
                  <a:rPr lang="zh-CN" altLang="en-US" dirty="0" smtClean="0"/>
                  <a:t>可以承受</a:t>
                </a:r>
                <a:r>
                  <a:rPr lang="zh-CN" altLang="en-US" u="sng" dirty="0" smtClean="0"/>
                  <a:t>小于</a:t>
                </a:r>
                <a:r>
                  <a:rPr lang="en-US" altLang="zh-CN" u="sng" dirty="0" smtClean="0"/>
                  <a:t>1/3</a:t>
                </a:r>
                <a:r>
                  <a:rPr lang="zh-CN" altLang="en-US" u="sng" dirty="0" smtClean="0"/>
                  <a:t>的恶意节点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3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System </a:t>
            </a:r>
            <a:r>
              <a:rPr lang="en-US" altLang="zh-CN" sz="1600" dirty="0" smtClean="0">
                <a:solidFill>
                  <a:srgbClr val="00B0F0"/>
                </a:solidFill>
              </a:rPr>
              <a:t>model</a:t>
            </a:r>
            <a:endParaRPr lang="en-US" altLang="zh-CN" dirty="0" smtClean="0"/>
          </a:p>
          <a:p>
            <a:r>
              <a:rPr lang="en-US" altLang="zh-CN" dirty="0" smtClean="0"/>
              <a:t>Byzantine Failure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的节点</a:t>
            </a:r>
            <a:r>
              <a:rPr lang="en-US" altLang="zh-CN" dirty="0" smtClean="0"/>
              <a:t>may behave arbitrarily 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如宕机、恶意攻击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Assumption</a:t>
            </a:r>
          </a:p>
          <a:p>
            <a:r>
              <a:rPr lang="zh-CN" altLang="en-US" dirty="0" smtClean="0"/>
              <a:t>无法</a:t>
            </a:r>
            <a:r>
              <a:rPr lang="zh-CN" altLang="en-US" dirty="0" smtClean="0"/>
              <a:t>推翻依赖的密码学保障：如无法从消息摘要中反推出消息、无法找到具有相同摘要的两个不同的</a:t>
            </a:r>
            <a:r>
              <a:rPr lang="en-US" altLang="zh-CN" dirty="0" smtClean="0"/>
              <a:t>message</a:t>
            </a:r>
          </a:p>
          <a:p>
            <a:r>
              <a:rPr lang="zh-CN" altLang="en-US" dirty="0" smtClean="0"/>
              <a:t>攻击者无法无限延迟</a:t>
            </a:r>
            <a:r>
              <a:rPr lang="en-US" altLang="zh-CN" dirty="0" smtClean="0"/>
              <a:t>non-faulty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节点   （允许一个非常强大的对手，可以管理所有的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delay</a:t>
            </a:r>
            <a:r>
              <a:rPr lang="en-US" altLang="zh-CN" baseline="0" dirty="0" smtClean="0"/>
              <a:t> communication  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delay correct node ,</a:t>
            </a:r>
            <a:r>
              <a:rPr lang="zh-CN" altLang="en-US" baseline="0" dirty="0" smtClean="0"/>
              <a:t>但是无法永远</a:t>
            </a:r>
            <a:r>
              <a:rPr lang="en-US" altLang="zh-CN" baseline="0" dirty="0" smtClean="0"/>
              <a:t>delay</a:t>
            </a:r>
            <a:r>
              <a:rPr lang="zh-CN" altLang="en-US" baseline="0" dirty="0" smtClean="0"/>
              <a:t>下去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7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zh-CN" altLang="en-US" sz="1200" dirty="0" smtClean="0"/>
                  <a:t>注</a:t>
                </a:r>
                <a:r>
                  <a:rPr lang="zh-CN" altLang="en-US" sz="1200" dirty="0" smtClean="0"/>
                  <a:t>：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中，一个节点为主节点（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），其余节点为备份节点（</a:t>
                </a:r>
                <a:r>
                  <a:rPr lang="en-US" altLang="zh-CN" sz="1200" dirty="0" smtClean="0"/>
                  <a:t>backup</a:t>
                </a:r>
                <a:r>
                  <a:rPr lang="zh-CN" altLang="en-US" sz="1200" dirty="0" smtClean="0"/>
                  <a:t>），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是连续编号的，</a:t>
                </a:r>
                <a:r>
                  <a:rPr lang="en-US" altLang="zh-CN" sz="1200" dirty="0" smtClean="0"/>
                  <a:t>view change </a:t>
                </a:r>
                <a:r>
                  <a:rPr lang="zh-CN" altLang="en-US" sz="1200" dirty="0" smtClean="0"/>
                  <a:t>会在本轮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节点</a:t>
                </a:r>
                <a:r>
                  <a:rPr lang="en-US" altLang="zh-CN" sz="1200" dirty="0" smtClean="0"/>
                  <a:t>failed</a:t>
                </a:r>
                <a:r>
                  <a:rPr lang="zh-CN" altLang="en-US" sz="1200" dirty="0" smtClean="0"/>
                  <a:t>时发生，每轮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的决定方法即为上式。</a:t>
                </a:r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zh-CN" altLang="en-US" sz="1200" dirty="0" smtClean="0"/>
                  <a:t>主（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）节点负责将来自</a:t>
                </a:r>
                <a:r>
                  <a:rPr lang="en-US" altLang="zh-CN" sz="1200" dirty="0" smtClean="0"/>
                  <a:t>Client</a:t>
                </a:r>
                <a:r>
                  <a:rPr lang="zh-CN" altLang="en-US" sz="1200" dirty="0" smtClean="0"/>
                  <a:t>的请求排序，按序发送给</a:t>
                </a:r>
                <a:r>
                  <a:rPr lang="en-US" altLang="zh-CN" sz="1200" dirty="0" smtClean="0"/>
                  <a:t>backups</a:t>
                </a:r>
                <a:r>
                  <a:rPr lang="zh-CN" altLang="en-US" sz="1200" dirty="0" smtClean="0"/>
                  <a:t>。但是主节点可能会是</a:t>
                </a:r>
                <a:r>
                  <a:rPr lang="en-US" altLang="zh-CN" sz="1200" dirty="0" smtClean="0"/>
                  <a:t>faulty</a:t>
                </a:r>
                <a:r>
                  <a:rPr lang="zh-CN" altLang="en-US" sz="1200" dirty="0" smtClean="0"/>
                  <a:t>的。当出现异常</a:t>
                </a:r>
                <a:r>
                  <a:rPr lang="zh-CN" altLang="en-US" sz="1200" dirty="0" smtClean="0"/>
                  <a:t>情况时，备份节点会触发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协议来选举出新的主节点。</a:t>
                </a: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𝑝=𝑣 𝑚𝑜𝑑 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|𝑅|</a:t>
                </a:r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zh-CN" altLang="en-US" sz="1200" dirty="0" smtClean="0"/>
                  <a:t>注</a:t>
                </a:r>
                <a:r>
                  <a:rPr lang="zh-CN" altLang="en-US" sz="1200" dirty="0" smtClean="0"/>
                  <a:t>：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中，一个节点为主节点（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），其余节点为备份节点（</a:t>
                </a:r>
                <a:r>
                  <a:rPr lang="en-US" altLang="zh-CN" sz="1200" dirty="0" smtClean="0"/>
                  <a:t>backup</a:t>
                </a:r>
                <a:r>
                  <a:rPr lang="zh-CN" altLang="en-US" sz="1200" dirty="0" smtClean="0"/>
                  <a:t>），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是连续编号的，</a:t>
                </a:r>
                <a:r>
                  <a:rPr lang="en-US" altLang="zh-CN" sz="1200" dirty="0" smtClean="0"/>
                  <a:t>view change </a:t>
                </a:r>
                <a:r>
                  <a:rPr lang="zh-CN" altLang="en-US" sz="1200" dirty="0" smtClean="0"/>
                  <a:t>会在本轮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节点</a:t>
                </a:r>
                <a:r>
                  <a:rPr lang="en-US" altLang="zh-CN" sz="1200" dirty="0" smtClean="0"/>
                  <a:t>failed</a:t>
                </a:r>
                <a:r>
                  <a:rPr lang="zh-CN" altLang="en-US" sz="1200" dirty="0" smtClean="0"/>
                  <a:t>时发生，每轮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的决定方法即为上式。</a:t>
                </a:r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zh-CN" altLang="en-US" sz="1200" dirty="0" smtClean="0"/>
                  <a:t>主（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）节点负责将来自</a:t>
                </a:r>
                <a:r>
                  <a:rPr lang="en-US" altLang="zh-CN" sz="1200" dirty="0" smtClean="0"/>
                  <a:t>Client</a:t>
                </a:r>
                <a:r>
                  <a:rPr lang="zh-CN" altLang="en-US" sz="1200" dirty="0" smtClean="0"/>
                  <a:t>的请求排序，按序发送给</a:t>
                </a:r>
                <a:r>
                  <a:rPr lang="en-US" altLang="zh-CN" sz="1200" dirty="0" smtClean="0"/>
                  <a:t>backups</a:t>
                </a:r>
                <a:r>
                  <a:rPr lang="zh-CN" altLang="en-US" sz="1200" dirty="0" smtClean="0"/>
                  <a:t>。但是主节点可能会是</a:t>
                </a:r>
                <a:r>
                  <a:rPr lang="en-US" altLang="zh-CN" sz="1200" dirty="0" smtClean="0"/>
                  <a:t>faulty</a:t>
                </a:r>
                <a:r>
                  <a:rPr lang="zh-CN" altLang="en-US" sz="1200" dirty="0" smtClean="0"/>
                  <a:t>的。当出现异常</a:t>
                </a:r>
                <a:r>
                  <a:rPr lang="zh-CN" altLang="en-US" sz="1200" dirty="0" smtClean="0"/>
                  <a:t>情况时，备份节点会触发</a:t>
                </a:r>
                <a:r>
                  <a:rPr lang="en-US" altLang="zh-CN" sz="1200" dirty="0" smtClean="0"/>
                  <a:t>view change</a:t>
                </a:r>
                <a:r>
                  <a:rPr lang="zh-CN" altLang="en-US" sz="1200" dirty="0" smtClean="0"/>
                  <a:t>协议来选举出新的主节点。</a:t>
                </a: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4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发送请求到当前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view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下的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主节点是可以通过计算得到的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广播请求到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backups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（图中，</a:t>
                </a:r>
                <a:r>
                  <a:rPr lang="en-US" altLang="zh-CN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号节点是</a:t>
                </a:r>
                <a:r>
                  <a:rPr lang="en-US" altLang="zh-CN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节点，</a:t>
                </a:r>
                <a:r>
                  <a:rPr lang="en-US" altLang="zh-CN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1,2,3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都为</a:t>
                </a:r>
                <a:r>
                  <a:rPr lang="en-US" altLang="zh-CN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backup</a:t>
                </a:r>
                <a:r>
                  <a:rPr lang="zh-CN" altLang="en-US" sz="1200" u="sng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），开始</a:t>
                </a:r>
                <a:r>
                  <a:rPr lang="zh-CN" altLang="en-US" sz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三阶段协议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（具体见后面）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节点执行请求，并直接发送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个来自不同节点、但具有相同结果的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，即为请求的执行结果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发送请求到当前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view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下的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（主节点是可以通过计算得到的）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广播请求到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backups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节点（图中，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号节点是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节点，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1,2,3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都为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backup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节点），开始</a:t>
                </a:r>
                <a:r>
                  <a:rPr lang="zh-CN" altLang="en-US" sz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三阶段协议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（具体见后面）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节点执行请求，并直接发送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𝑓 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个来自不同节点、但具有相同结果的</a:t>
                </a: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，即为请求的执行结果</a:t>
                </a: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未在时钟内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f+1</a:t>
            </a:r>
            <a:r>
              <a:rPr lang="zh-CN" altLang="en-US" dirty="0" smtClean="0"/>
              <a:t>条来自不同节点、相同结果的</a:t>
            </a:r>
            <a:r>
              <a:rPr lang="en-US" altLang="zh-CN" dirty="0" smtClean="0"/>
              <a:t>reply</a:t>
            </a:r>
            <a:r>
              <a:rPr lang="zh-CN" altLang="en-US" dirty="0" smtClean="0"/>
              <a:t>消息，则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会广播原始请求到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若收到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的节点已经执行过请求，则重新发送执行结果给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若没有执行过，则将请求转发给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没有广播请求给足够多的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，会引起怀疑，如果</a:t>
            </a:r>
            <a:r>
              <a:rPr lang="en-US" altLang="zh-CN" dirty="0" smtClean="0"/>
              <a:t>2f</a:t>
            </a:r>
            <a:r>
              <a:rPr lang="zh-CN" altLang="en-US" dirty="0" smtClean="0"/>
              <a:t>个节点怀疑他是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的，则引起</a:t>
            </a:r>
            <a:r>
              <a:rPr lang="en-US" altLang="zh-CN" dirty="0" smtClean="0"/>
              <a:t>view change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9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三阶段协议 </a:t>
                </a:r>
                <a:r>
                  <a:rPr lang="en-US" altLang="zh-CN" sz="1600" dirty="0" smtClean="0"/>
                  <a:t>—</a:t>
                </a:r>
                <a:r>
                  <a:rPr lang="zh-CN" altLang="en-US" sz="1600" u="sng" dirty="0" smtClean="0"/>
                  <a:t>在</a:t>
                </a:r>
                <a:r>
                  <a:rPr lang="en-US" altLang="zh-CN" sz="1600" u="sng" dirty="0" smtClean="0"/>
                  <a:t>Primary</a:t>
                </a:r>
                <a:r>
                  <a:rPr lang="zh-CN" altLang="en-US" sz="1600" u="sng" dirty="0" smtClean="0"/>
                  <a:t>收到请求后启动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Pre-Prepare 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>：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广播    </a:t>
                </a:r>
                <a:r>
                  <a:rPr lang="en-US" altLang="zh-CN" sz="1400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𝑃𝑟𝑒𝑝𝑎𝑟𝑒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40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u="sng" dirty="0" smtClean="0"/>
                  <a:t>预准备</a:t>
                </a:r>
                <a:r>
                  <a:rPr lang="zh-CN" altLang="en-US" sz="1200" u="sng" dirty="0"/>
                  <a:t>消息的目的是作为一种证明，确定该请求是在视图</a:t>
                </a:r>
                <a14:m>
                  <m:oMath xmlns:m="http://schemas.openxmlformats.org/officeDocument/2006/math"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u="sng" dirty="0"/>
                  <a:t>中被赋予了序号</a:t>
                </a:r>
                <a14:m>
                  <m:oMath xmlns:m="http://schemas.openxmlformats.org/officeDocument/2006/math">
                    <m:r>
                      <a:rPr lang="en-US" altLang="zh-CN" sz="1200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200" u="sng" dirty="0" smtClean="0"/>
                  <a:t>，在</a:t>
                </a:r>
                <a:r>
                  <a:rPr lang="zh-CN" altLang="en-US" sz="1200" u="sng" dirty="0"/>
                  <a:t>视图变更的过程中可以</a:t>
                </a:r>
                <a:r>
                  <a:rPr lang="zh-CN" altLang="en-US" sz="1200" u="sng" dirty="0" smtClean="0"/>
                  <a:t>追溯</a:t>
                </a:r>
                <a:endParaRPr lang="en-US" altLang="zh-CN" sz="1200" u="sng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="1" i="1" dirty="0" smtClean="0"/>
                  <a:t>（</a:t>
                </a:r>
                <a:r>
                  <a:rPr lang="en-US" altLang="zh-CN" sz="1200" b="1" i="1" dirty="0" smtClean="0"/>
                  <a:t>Pre-prepare</a:t>
                </a:r>
                <a:r>
                  <a:rPr lang="zh-CN" altLang="en-US" sz="1200" b="1" i="1" dirty="0" smtClean="0"/>
                  <a:t>）预</a:t>
                </a:r>
                <a:r>
                  <a:rPr lang="zh-CN" altLang="en-US" sz="1200" b="1" i="1" dirty="0" smtClean="0"/>
                  <a:t>准备消息的接受规则</a:t>
                </a:r>
                <a:r>
                  <a:rPr lang="zh-CN" altLang="en-US" sz="1200" dirty="0" smtClean="0"/>
                  <a:t>：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 1</a:t>
                </a:r>
                <a:r>
                  <a:rPr lang="en-US" altLang="zh-CN" sz="1200" dirty="0" smtClean="0"/>
                  <a:t>.</a:t>
                </a:r>
                <a:r>
                  <a:rPr lang="zh-CN" altLang="en-US" sz="1200" dirty="0" smtClean="0"/>
                  <a:t>检查请求的签名（由</a:t>
                </a:r>
                <a:r>
                  <a:rPr lang="en-US" altLang="zh-CN" sz="1200" dirty="0" smtClean="0"/>
                  <a:t>Client</a:t>
                </a:r>
                <a:r>
                  <a:rPr lang="zh-CN" altLang="en-US" sz="1200" dirty="0" smtClean="0"/>
                  <a:t>签名）、预准备消息的签名（经过主节点签名），和</a:t>
                </a:r>
                <a:r>
                  <a:rPr lang="en-US" altLang="zh-CN" sz="1200" dirty="0" smtClean="0"/>
                  <a:t>d</a:t>
                </a:r>
                <a:r>
                  <a:rPr lang="zh-CN" altLang="en-US" sz="1200" dirty="0" smtClean="0"/>
                  <a:t>（</a:t>
                </a:r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）消息的摘要</a:t>
                </a:r>
                <a:r>
                  <a:rPr lang="zh-CN" altLang="en-US" sz="1200" baseline="0" dirty="0" smtClean="0"/>
                  <a:t> </a:t>
                </a:r>
                <a:endParaRPr lang="en-US" altLang="zh-CN" sz="1200" baseline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2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.</a:t>
                </a:r>
                <a:r>
                  <a:rPr lang="zh-CN" altLang="en-US" sz="1200" baseline="0" dirty="0" smtClean="0"/>
                  <a:t>节点是</a:t>
                </a:r>
                <a:r>
                  <a:rPr lang="zh-CN" altLang="en-US" sz="1200" baseline="0" dirty="0" smtClean="0"/>
                  <a:t>在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视图 </a:t>
                </a:r>
                <a:endParaRPr lang="en-US" altLang="zh-CN" sz="1200" baseline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3 .</a:t>
                </a:r>
                <a:r>
                  <a:rPr lang="zh-CN" altLang="en-US" sz="1200" baseline="0" dirty="0" smtClean="0"/>
                  <a:t>从来</a:t>
                </a:r>
                <a:r>
                  <a:rPr lang="zh-CN" altLang="en-US" sz="1200" baseline="0" dirty="0" smtClean="0"/>
                  <a:t>没有收到过视图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 、序号</a:t>
                </a:r>
                <a:r>
                  <a:rPr lang="en-US" altLang="zh-CN" sz="1200" baseline="0" dirty="0" smtClean="0"/>
                  <a:t>n</a:t>
                </a:r>
                <a:r>
                  <a:rPr lang="zh-CN" altLang="en-US" sz="1200" baseline="0" dirty="0" smtClean="0"/>
                  <a:t>但是消息摘要不同的另一个消息  </a:t>
                </a:r>
                <a:endParaRPr lang="en-US" altLang="zh-CN" sz="1200" baseline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baseline="0" dirty="0" smtClean="0"/>
                  <a:t> 4 .</a:t>
                </a:r>
                <a:r>
                  <a:rPr lang="zh-CN" altLang="en-US" sz="1200" baseline="0" dirty="0" smtClean="0"/>
                  <a:t>序号</a:t>
                </a:r>
                <a:r>
                  <a:rPr lang="en-US" altLang="zh-CN" sz="1200" baseline="0" dirty="0" smtClean="0"/>
                  <a:t>n</a:t>
                </a:r>
                <a:r>
                  <a:rPr lang="zh-CN" altLang="en-US" sz="1200" baseline="0" dirty="0" smtClean="0"/>
                  <a:t>是在水位线内</a:t>
                </a:r>
                <a:r>
                  <a:rPr lang="zh-CN" altLang="en-US" sz="1200" baseline="0" dirty="0" smtClean="0"/>
                  <a:t>的</a:t>
                </a:r>
                <a:endParaRPr lang="en-US" altLang="zh-CN" sz="1200" baseline="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Prepare</a:t>
                </a:r>
                <a:r>
                  <a:rPr lang="en-US" altLang="zh-CN" sz="1200" dirty="0" smtClean="0"/>
                  <a:t>: </a:t>
                </a:r>
                <a:r>
                  <a:rPr lang="zh-CN" altLang="en-US" sz="1200" dirty="0" smtClean="0"/>
                  <a:t>若</a:t>
                </a:r>
                <a:r>
                  <a:rPr lang="en-US" altLang="zh-CN" sz="1200" u="sng" dirty="0" smtClean="0"/>
                  <a:t>Backup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b="1" dirty="0" smtClean="0"/>
                  <a:t>接受 </a:t>
                </a:r>
                <a:r>
                  <a:rPr lang="en-US" altLang="zh-CN" sz="1200" dirty="0" smtClean="0"/>
                  <a:t>Pre-Prepare message,</a:t>
                </a:r>
                <a:r>
                  <a:rPr lang="zh-CN" altLang="en-US" sz="1200" dirty="0" smtClean="0"/>
                  <a:t>进入到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阶段，广播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到</a:t>
                </a:r>
                <a:r>
                  <a:rPr lang="zh-CN" altLang="en-US" sz="1200" u="sng" dirty="0" smtClean="0"/>
                  <a:t>所有其他</a:t>
                </a:r>
                <a:r>
                  <a:rPr lang="zh-CN" altLang="en-US" sz="1200" dirty="0" smtClean="0"/>
                  <a:t>节点（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消息被广播到的节点包括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Primary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，但是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Primary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不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prepare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消息</a:t>
                </a:r>
                <a:r>
                  <a:rPr lang="zh-CN" altLang="en-US" sz="1200" dirty="0" smtClean="0"/>
                  <a:t>）</a:t>
                </a:r>
                <a:r>
                  <a:rPr lang="en-US" altLang="zh-CN" sz="1200" dirty="0" smtClean="0"/>
                  <a:t>,</a:t>
                </a:r>
                <a:r>
                  <a:rPr lang="zh-CN" altLang="en-US" sz="1200" dirty="0" smtClean="0"/>
                  <a:t>将</a:t>
                </a:r>
                <a:r>
                  <a:rPr lang="en-US" altLang="zh-CN" sz="1200" dirty="0" smtClean="0"/>
                  <a:t>pre-prepare</a:t>
                </a:r>
                <a:r>
                  <a:rPr lang="zh-CN" altLang="en-US" sz="1200" dirty="0" smtClean="0"/>
                  <a:t>和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消息写入自己的消息日志。  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任何副本节点接收到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消息后，验证消息签名、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是否一致，消息序列号</a:t>
                </a:r>
                <a:r>
                  <a:rPr lang="en-US" altLang="zh-CN" sz="1200" dirty="0" smtClean="0"/>
                  <a:t>n</a:t>
                </a:r>
                <a:r>
                  <a:rPr lang="zh-CN" altLang="en-US" sz="1200" dirty="0" smtClean="0"/>
                  <a:t>是否在</a:t>
                </a:r>
                <a:r>
                  <a:rPr lang="en-US" altLang="zh-CN" sz="1200" dirty="0" smtClean="0"/>
                  <a:t>watermark</a:t>
                </a:r>
                <a:r>
                  <a:rPr lang="zh-CN" altLang="en-US" sz="1200" dirty="0" smtClean="0"/>
                  <a:t>内（</a:t>
                </a:r>
                <a:r>
                  <a:rPr lang="zh-CN" altLang="en-US" sz="1200" dirty="0"/>
                  <a:t> </a:t>
                </a:r>
                <a:r>
                  <a:rPr lang="en-US" altLang="zh-CN" sz="1200" dirty="0" smtClean="0"/>
                  <a:t>watermark</a:t>
                </a:r>
                <a:r>
                  <a:rPr lang="zh-CN" altLang="en-US" sz="1200" dirty="0" smtClean="0"/>
                  <a:t>存在</a:t>
                </a:r>
                <a:r>
                  <a:rPr lang="zh-CN" altLang="en-US" sz="1200" dirty="0"/>
                  <a:t>的意义在于防止一个失效节点使用一个很大的序号消耗序号</a:t>
                </a:r>
                <a:r>
                  <a:rPr lang="zh-CN" altLang="en-US" sz="1200" dirty="0" smtClean="0"/>
                  <a:t>空间）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b="1" dirty="0">
                    <a:solidFill>
                      <a:srgbClr val="00B0F0"/>
                    </a:solidFill>
                  </a:rPr>
                  <a:t>Prepare</a:t>
                </a:r>
                <a:r>
                  <a:rPr lang="zh-CN" altLang="en-US" sz="1200" b="1" dirty="0">
                    <a:solidFill>
                      <a:srgbClr val="00B0F0"/>
                    </a:solidFill>
                  </a:rPr>
                  <a:t>为</a:t>
                </a:r>
                <a:r>
                  <a:rPr lang="zh-CN" altLang="en-US" sz="1200" b="1" dirty="0" smtClean="0">
                    <a:solidFill>
                      <a:srgbClr val="00B0F0"/>
                    </a:solidFill>
                  </a:rPr>
                  <a:t>真</a:t>
                </a:r>
                <a:r>
                  <a:rPr lang="en-US" altLang="zh-CN" sz="1200" b="1" dirty="0" smtClean="0">
                    <a:solidFill>
                      <a:srgbClr val="00B0F0"/>
                    </a:solidFill>
                  </a:rPr>
                  <a:t>(</a:t>
                </a:r>
                <a:r>
                  <a:rPr lang="zh-CN" altLang="en-US" sz="1200" b="1" dirty="0" smtClean="0"/>
                  <a:t>节点状态变为</a:t>
                </a:r>
                <a:r>
                  <a:rPr lang="en-US" altLang="zh-CN" sz="1200" b="1" dirty="0" smtClean="0">
                    <a:solidFill>
                      <a:srgbClr val="00B0F0"/>
                    </a:solidFill>
                  </a:rPr>
                  <a:t>Prepared)</a:t>
                </a:r>
                <a:r>
                  <a:rPr lang="zh-CN" altLang="en-US" sz="1200" dirty="0" smtClean="0"/>
                  <a:t>：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/>
                  <a:t>1.</a:t>
                </a:r>
                <a:r>
                  <a:rPr lang="zh-CN" altLang="en-US" sz="1200" dirty="0" smtClean="0"/>
                  <a:t>当且仅当</a:t>
                </a:r>
                <a:r>
                  <a:rPr lang="en-US" altLang="zh-CN" sz="1200" dirty="0"/>
                  <a:t>replica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200" dirty="0"/>
                  <a:t>已经将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消息插入到日志中：请求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，在</a:t>
                </a:r>
                <a:r>
                  <a:rPr lang="en-US" altLang="zh-CN" sz="1200" dirty="0"/>
                  <a:t>view v</a:t>
                </a:r>
                <a:r>
                  <a:rPr lang="zh-CN" altLang="en-US" sz="1200" dirty="0"/>
                  <a:t>下对序列号为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的消息的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，</a:t>
                </a:r>
                <a:endParaRPr lang="en-US" altLang="zh-CN" sz="1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200" dirty="0"/>
                  <a:t>个来自不同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消息与</a:t>
                </a:r>
                <a:r>
                  <a:rPr lang="en-US" altLang="zh-CN" sz="1200" dirty="0"/>
                  <a:t>pre-prepare</a:t>
                </a:r>
                <a:r>
                  <a:rPr lang="zh-CN" altLang="en-US" sz="1200" dirty="0"/>
                  <a:t>消息相匹配（匹配：</a:t>
                </a:r>
                <a:r>
                  <a:rPr lang="en-US" altLang="zh-CN" sz="1200" dirty="0"/>
                  <a:t>same view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sequence number and digest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三阶段协议 </a:t>
                </a:r>
                <a:r>
                  <a:rPr lang="en-US" altLang="zh-CN" sz="1600" dirty="0" smtClean="0"/>
                  <a:t>—Primary</a:t>
                </a:r>
                <a:r>
                  <a:rPr lang="zh-CN" altLang="en-US" sz="1600" dirty="0" smtClean="0"/>
                  <a:t>收到请求后启动</a:t>
                </a: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Pre-Prepare 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>：</a:t>
                </a:r>
                <a:r>
                  <a:rPr lang="en-US" altLang="zh-CN" sz="1200" dirty="0" smtClean="0"/>
                  <a:t>Primary</a:t>
                </a:r>
                <a:r>
                  <a:rPr lang="zh-CN" altLang="en-US" sz="1200" dirty="0" smtClean="0"/>
                  <a:t>广播    </a:t>
                </a:r>
                <a:r>
                  <a:rPr lang="en-US" altLang="zh-CN" sz="1400" dirty="0" smtClean="0"/>
                  <a:t>&lt;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〖&lt;𝑃r𝑒−𝑃𝑟𝑒𝑝𝑎𝑟𝑒,𝑣,𝑛,𝑑&gt;〗_(</a:t>
                </a:r>
                <a:r>
                  <a:rPr lang="zh-CN" altLang="en-US" sz="1400" i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_𝑝,) m</a:t>
                </a:r>
                <a:r>
                  <a:rPr lang="en-US" altLang="zh-CN" sz="1400" i="0" smtClean="0">
                    <a:latin typeface="Cambria Math" panose="02040503050406030204" pitchFamily="18" charset="0"/>
                  </a:rPr>
                  <a:t>&gt;</a:t>
                </a:r>
                <a:endParaRPr lang="en-US" altLang="zh-CN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预准备</a:t>
                </a:r>
                <a:r>
                  <a:rPr lang="zh-CN" altLang="en-US" sz="1200" dirty="0"/>
                  <a:t>消息的目的是作为一种证明，确定该请求是在视图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dirty="0"/>
                  <a:t>中被赋予了序号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sz="1200" dirty="0"/>
                  <a:t>，从而在视图变更的过程中可以</a:t>
                </a:r>
                <a:r>
                  <a:rPr lang="zh-CN" altLang="en-US" sz="1200" dirty="0" smtClean="0"/>
                  <a:t>追索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Prepare</a:t>
                </a:r>
                <a:r>
                  <a:rPr lang="en-US" altLang="zh-CN" sz="1200" dirty="0" smtClean="0"/>
                  <a:t>: </a:t>
                </a:r>
                <a:r>
                  <a:rPr lang="zh-CN" altLang="en-US" sz="1200" dirty="0" smtClean="0"/>
                  <a:t>若</a:t>
                </a:r>
                <a:r>
                  <a:rPr lang="en-US" altLang="zh-CN" sz="1200" u="sng" dirty="0" smtClean="0"/>
                  <a:t>Backup</a:t>
                </a:r>
                <a:r>
                  <a:rPr lang="en-US" altLang="zh-CN" sz="1200" dirty="0" smtClean="0"/>
                  <a:t> </a:t>
                </a:r>
                <a:r>
                  <a:rPr lang="zh-CN" altLang="en-US" sz="1200" dirty="0" smtClean="0"/>
                  <a:t>接受 </a:t>
                </a:r>
                <a:r>
                  <a:rPr lang="en-US" altLang="zh-CN" sz="1200" dirty="0" smtClean="0"/>
                  <a:t>Pre-Prepare message,</a:t>
                </a:r>
                <a:r>
                  <a:rPr lang="zh-CN" altLang="en-US" sz="1200" dirty="0" smtClean="0"/>
                  <a:t>进入到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阶段，广播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到</a:t>
                </a:r>
                <a:r>
                  <a:rPr lang="zh-CN" altLang="en-US" sz="1200" u="sng" dirty="0" smtClean="0"/>
                  <a:t>所有其他</a:t>
                </a:r>
                <a:r>
                  <a:rPr lang="zh-CN" altLang="en-US" sz="1200" dirty="0" smtClean="0"/>
                  <a:t>节点（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消息被广播到的节点包括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Primary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，但是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Primary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不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prepare</a:t>
                </a:r>
                <a:r>
                  <a:rPr lang="zh-CN" altLang="en-US" sz="1200" b="1" dirty="0" smtClean="0">
                    <a:solidFill>
                      <a:srgbClr val="FF0000"/>
                    </a:solidFill>
                  </a:rPr>
                  <a:t>消息</a:t>
                </a:r>
                <a:r>
                  <a:rPr lang="zh-CN" altLang="en-US" sz="1200" dirty="0" smtClean="0"/>
                  <a:t>）</a:t>
                </a:r>
                <a:r>
                  <a:rPr lang="en-US" altLang="zh-CN" sz="1200" dirty="0" smtClean="0"/>
                  <a:t>,</a:t>
                </a:r>
                <a:r>
                  <a:rPr lang="zh-CN" altLang="en-US" sz="1200" dirty="0" smtClean="0"/>
                  <a:t>将</a:t>
                </a:r>
                <a:r>
                  <a:rPr lang="en-US" altLang="zh-CN" sz="1200" dirty="0" smtClean="0"/>
                  <a:t>pre-prepare</a:t>
                </a:r>
                <a:r>
                  <a:rPr lang="zh-CN" altLang="en-US" sz="1200" dirty="0" smtClean="0"/>
                  <a:t>和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消息写入自己的消息日志。  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/>
                  <a:t>任何副本节点接收到</a:t>
                </a:r>
                <a:r>
                  <a:rPr lang="en-US" altLang="zh-CN" sz="1200" dirty="0" smtClean="0"/>
                  <a:t>prepare</a:t>
                </a:r>
                <a:r>
                  <a:rPr lang="zh-CN" altLang="en-US" sz="1200" dirty="0" smtClean="0"/>
                  <a:t>消息后，验证消息签名、</a:t>
                </a:r>
                <a:r>
                  <a:rPr lang="en-US" altLang="zh-CN" sz="1200" dirty="0" smtClean="0"/>
                  <a:t>view</a:t>
                </a:r>
                <a:r>
                  <a:rPr lang="zh-CN" altLang="en-US" sz="1200" dirty="0" smtClean="0"/>
                  <a:t>是否一致，消息序列号</a:t>
                </a:r>
                <a:r>
                  <a:rPr lang="en-US" altLang="zh-CN" sz="1200" dirty="0" smtClean="0"/>
                  <a:t>n</a:t>
                </a:r>
                <a:r>
                  <a:rPr lang="zh-CN" altLang="en-US" sz="1200" dirty="0" smtClean="0"/>
                  <a:t>是否在</a:t>
                </a:r>
                <a:r>
                  <a:rPr lang="en-US" altLang="zh-CN" sz="1200" dirty="0" smtClean="0"/>
                  <a:t>watermark</a:t>
                </a:r>
                <a:r>
                  <a:rPr lang="zh-CN" altLang="en-US" sz="1200" dirty="0" smtClean="0"/>
                  <a:t>内（</a:t>
                </a:r>
                <a:r>
                  <a:rPr lang="zh-CN" altLang="en-US" sz="1200" dirty="0"/>
                  <a:t> </a:t>
                </a:r>
                <a:r>
                  <a:rPr lang="en-US" altLang="zh-CN" sz="1200" dirty="0" smtClean="0"/>
                  <a:t>watermark</a:t>
                </a:r>
                <a:r>
                  <a:rPr lang="zh-CN" altLang="en-US" sz="1200" dirty="0" smtClean="0"/>
                  <a:t>存在</a:t>
                </a:r>
                <a:r>
                  <a:rPr lang="zh-CN" altLang="en-US" sz="1200" dirty="0"/>
                  <a:t>的意义在于防止一个失效节点使用一个很大的序号消耗序号</a:t>
                </a:r>
                <a:r>
                  <a:rPr lang="zh-CN" altLang="en-US" sz="1200" dirty="0" smtClean="0"/>
                  <a:t>空间）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b="1" dirty="0">
                    <a:solidFill>
                      <a:srgbClr val="00B0F0"/>
                    </a:solidFill>
                  </a:rPr>
                  <a:t>Prepare</a:t>
                </a:r>
                <a:r>
                  <a:rPr lang="zh-CN" altLang="en-US" sz="1200" b="1" dirty="0">
                    <a:solidFill>
                      <a:srgbClr val="00B0F0"/>
                    </a:solidFill>
                  </a:rPr>
                  <a:t>为</a:t>
                </a:r>
                <a:r>
                  <a:rPr lang="zh-CN" altLang="en-US" sz="1200" b="1" dirty="0" smtClean="0">
                    <a:solidFill>
                      <a:srgbClr val="00B0F0"/>
                    </a:solidFill>
                  </a:rPr>
                  <a:t>真</a:t>
                </a:r>
                <a:r>
                  <a:rPr lang="en-US" altLang="zh-CN" sz="1200" b="1" dirty="0" smtClean="0">
                    <a:solidFill>
                      <a:srgbClr val="00B0F0"/>
                    </a:solidFill>
                  </a:rPr>
                  <a:t>(</a:t>
                </a:r>
                <a:r>
                  <a:rPr lang="zh-CN" altLang="en-US" sz="1200" b="1" dirty="0" smtClean="0"/>
                  <a:t>节点状态变为</a:t>
                </a:r>
                <a:r>
                  <a:rPr lang="en-US" altLang="zh-CN" sz="1200" b="1" dirty="0" smtClean="0">
                    <a:solidFill>
                      <a:srgbClr val="00B0F0"/>
                    </a:solidFill>
                  </a:rPr>
                  <a:t>Prepared)</a:t>
                </a:r>
                <a:r>
                  <a:rPr lang="zh-CN" altLang="en-US" sz="1200" dirty="0" smtClean="0"/>
                  <a:t>：</a:t>
                </a:r>
                <a:r>
                  <a:rPr lang="zh-CN" altLang="en-US" sz="1200" dirty="0"/>
                  <a:t>当且仅当</a:t>
                </a:r>
                <a:r>
                  <a:rPr lang="en-US" altLang="zh-CN" sz="1200" dirty="0"/>
                  <a:t>replica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0" dirty="0" err="1">
                    <a:latin typeface="Cambria Math" panose="02040503050406030204" pitchFamily="18" charset="0"/>
                  </a:rPr>
                  <a:t>𝑖</a:t>
                </a:r>
                <a:r>
                  <a:rPr lang="zh-CN" altLang="en-US" sz="1200" dirty="0"/>
                  <a:t>已经将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消息插入到日志中：请求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，在</a:t>
                </a:r>
                <a:r>
                  <a:rPr lang="en-US" altLang="zh-CN" sz="1200" dirty="0"/>
                  <a:t>view v</a:t>
                </a:r>
                <a:r>
                  <a:rPr lang="zh-CN" altLang="en-US" sz="1200" dirty="0"/>
                  <a:t>下对序列号为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的消息的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，</a:t>
                </a:r>
                <a:r>
                  <a:rPr lang="en-US" altLang="zh-CN" sz="14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𝟐𝒇</a:t>
                </a:r>
                <a:r>
                  <a:rPr lang="zh-CN" altLang="en-US" sz="1200" dirty="0"/>
                  <a:t>个来自不同</a:t>
                </a:r>
                <a:r>
                  <a:rPr lang="en-US" altLang="zh-CN" sz="1200" dirty="0"/>
                  <a:t>backup</a:t>
                </a:r>
                <a:r>
                  <a:rPr lang="zh-CN" altLang="en-US" sz="1200" dirty="0"/>
                  <a:t>节点的</a:t>
                </a:r>
                <a:r>
                  <a:rPr lang="en-US" altLang="zh-CN" sz="1200" dirty="0"/>
                  <a:t>prepare</a:t>
                </a:r>
                <a:r>
                  <a:rPr lang="zh-CN" altLang="en-US" sz="1200" dirty="0"/>
                  <a:t>消息与</a:t>
                </a:r>
                <a:r>
                  <a:rPr lang="en-US" altLang="zh-CN" sz="1200" dirty="0"/>
                  <a:t>pre-prepare</a:t>
                </a:r>
                <a:r>
                  <a:rPr lang="zh-CN" altLang="en-US" sz="1200" dirty="0"/>
                  <a:t>消息相匹配（匹配：</a:t>
                </a:r>
                <a:r>
                  <a:rPr lang="en-US" altLang="zh-CN" sz="1200" dirty="0"/>
                  <a:t>same view</a:t>
                </a:r>
                <a:r>
                  <a:rPr lang="zh-CN" altLang="en-US" sz="1200" dirty="0"/>
                  <a:t>、</a:t>
                </a:r>
                <a:r>
                  <a:rPr lang="en-US" altLang="zh-CN" sz="1200" dirty="0"/>
                  <a:t>sequence number and digest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8440-F6D8-4836-B358-F67B5B340F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5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8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1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4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D095-FA20-47E0-8279-5572969B4F6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C96-9B97-4020-AD62-AE2A22EC5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1694" y="1707777"/>
            <a:ext cx="11488271" cy="1519516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altLang="zh-CN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ractical </a:t>
            </a:r>
            <a:r>
              <a:rPr lang="en-US" altLang="zh-CN" sz="5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altLang="zh-CN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yzantine </a:t>
            </a:r>
            <a:r>
              <a:rPr lang="en-US" altLang="zh-CN" sz="5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altLang="zh-CN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ault </a:t>
            </a:r>
            <a:r>
              <a:rPr lang="en-US" altLang="zh-CN" sz="5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altLang="zh-CN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olerance</a:t>
            </a:r>
            <a:endParaRPr lang="zh-CN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5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5076" y="1269209"/>
                <a:ext cx="11358284" cy="529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Pre-Prepare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Primary</a:t>
                </a:r>
                <a:r>
                  <a:rPr lang="zh-CN" altLang="en-US" sz="2000" dirty="0" smtClean="0"/>
                  <a:t>广播    </a:t>
                </a:r>
                <a:r>
                  <a:rPr lang="en-US" altLang="zh-CN" sz="2400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𝑃𝑟𝑒𝑝𝑎𝑟𝑒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Prepare</a:t>
                </a:r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若</a:t>
                </a:r>
                <a:r>
                  <a:rPr lang="en-US" altLang="zh-CN" sz="2000" dirty="0" smtClean="0"/>
                  <a:t>Backup </a:t>
                </a:r>
                <a:r>
                  <a:rPr lang="zh-CN" altLang="en-US" sz="2000" dirty="0" smtClean="0"/>
                  <a:t>接受 </a:t>
                </a:r>
                <a:r>
                  <a:rPr lang="en-US" altLang="zh-CN" sz="2000" dirty="0" smtClean="0"/>
                  <a:t>Pre-Prepare message,</a:t>
                </a:r>
                <a:r>
                  <a:rPr lang="zh-CN" altLang="en-US" sz="2000" dirty="0" smtClean="0"/>
                  <a:t>进入到</a:t>
                </a:r>
                <a:r>
                  <a:rPr lang="en-US" altLang="zh-CN" sz="2000" dirty="0" smtClean="0"/>
                  <a:t>Prepare</a:t>
                </a:r>
                <a:r>
                  <a:rPr lang="zh-CN" altLang="en-US" sz="2000" dirty="0" smtClean="0"/>
                  <a:t>阶段，广播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到</a:t>
                </a:r>
                <a:r>
                  <a:rPr lang="zh-CN" altLang="en-US" sz="2000" b="1" dirty="0" smtClean="0"/>
                  <a:t>所有其他</a:t>
                </a:r>
                <a:r>
                  <a:rPr lang="zh-CN" altLang="en-US" sz="2000" dirty="0" smtClean="0"/>
                  <a:t>节点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将</a:t>
                </a:r>
                <a:r>
                  <a:rPr lang="en-US" altLang="zh-CN" sz="2000" dirty="0" smtClean="0"/>
                  <a:t>pre-prepare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prepare</a:t>
                </a:r>
                <a:r>
                  <a:rPr lang="zh-CN" altLang="en-US" sz="2000" dirty="0" smtClean="0"/>
                  <a:t>消息写入自己的消息日志。任何副本节点接收到</a:t>
                </a:r>
                <a:r>
                  <a:rPr lang="en-US" altLang="zh-CN" sz="2000" dirty="0" smtClean="0"/>
                  <a:t>prepare</a:t>
                </a:r>
                <a:r>
                  <a:rPr lang="zh-CN" altLang="en-US" sz="2000" dirty="0" smtClean="0"/>
                  <a:t>消息后，会验证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,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Prepare</a:t>
                </a:r>
                <a:r>
                  <a:rPr lang="zh-CN" altLang="en-US" sz="2400" b="1" dirty="0"/>
                  <a:t>为</a:t>
                </a:r>
                <a:r>
                  <a:rPr lang="zh-CN" altLang="en-US" sz="2400" b="1" dirty="0" smtClean="0"/>
                  <a:t>真</a:t>
                </a:r>
                <a:r>
                  <a:rPr lang="en-US" altLang="zh-CN" sz="2400" b="1" dirty="0" smtClean="0"/>
                  <a:t>(Prepared</a:t>
                </a:r>
                <a:r>
                  <a:rPr lang="zh-CN" altLang="en-US" sz="2400" b="1" dirty="0" smtClean="0"/>
                  <a:t>状态</a:t>
                </a:r>
                <a:r>
                  <a:rPr lang="en-US" altLang="zh-CN" sz="2400" b="1" dirty="0" smtClean="0"/>
                  <a:t>) </a:t>
                </a:r>
                <a:r>
                  <a:rPr lang="zh-CN" altLang="en-US" sz="2400" b="1" dirty="0" smtClean="0"/>
                  <a:t>：</a:t>
                </a:r>
                <a:endParaRPr lang="en-US" altLang="zh-C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</a:t>
                </a:r>
                <a:r>
                  <a:rPr lang="en-US" altLang="zh-CN" sz="2000" b="1" dirty="0" smtClean="0"/>
                  <a:t>          </a:t>
                </a:r>
                <a:r>
                  <a:rPr lang="en-US" altLang="zh-CN" sz="2000" dirty="0"/>
                  <a:t>replica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将</a:t>
                </a:r>
                <a:r>
                  <a:rPr lang="en-US" altLang="zh-CN" sz="2000" dirty="0"/>
                  <a:t>prepare</a:t>
                </a:r>
                <a:r>
                  <a:rPr lang="zh-CN" altLang="en-US" sz="2000" dirty="0"/>
                  <a:t>消息插入到日志中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</a:t>
                </a:r>
                <a:r>
                  <a:rPr lang="zh-CN" altLang="en-US" sz="2000" dirty="0" smtClean="0"/>
                  <a:t>接收</a:t>
                </a:r>
                <a:r>
                  <a:rPr lang="zh-CN" altLang="en-US" sz="2000" dirty="0"/>
                  <a:t>到</a:t>
                </a:r>
                <a:r>
                  <a:rPr lang="en-US" altLang="zh-CN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不同</a:t>
                </a:r>
                <a:r>
                  <a:rPr lang="en-US" altLang="zh-CN" sz="2000" dirty="0" smtClean="0"/>
                  <a:t>backup</a:t>
                </a:r>
                <a:r>
                  <a:rPr lang="zh-CN" altLang="en-US" sz="2000" dirty="0"/>
                  <a:t>节点的</a:t>
                </a:r>
                <a:r>
                  <a:rPr lang="en-US" altLang="zh-CN" sz="2000" dirty="0"/>
                  <a:t>prepare</a:t>
                </a:r>
                <a:r>
                  <a:rPr lang="zh-CN" altLang="en-US" sz="2000" dirty="0" smtClean="0"/>
                  <a:t>消息（与</a:t>
                </a:r>
                <a:r>
                  <a:rPr lang="en-US" altLang="zh-CN" sz="2000" dirty="0"/>
                  <a:t>pre-prepare</a:t>
                </a:r>
                <a:r>
                  <a:rPr lang="zh-CN" altLang="en-US" sz="2000" dirty="0"/>
                  <a:t>消息相</a:t>
                </a:r>
                <a:r>
                  <a:rPr lang="zh-CN" altLang="en-US" sz="2000" dirty="0" smtClean="0"/>
                  <a:t>匹配）</a:t>
                </a:r>
                <a:endParaRPr lang="en-US" altLang="zh-CN" sz="2000" dirty="0"/>
              </a:p>
              <a:p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6" y="1269209"/>
                <a:ext cx="11358284" cy="5293822"/>
              </a:xfrm>
              <a:prstGeom prst="rect">
                <a:avLst/>
              </a:prstGeom>
              <a:blipFill rotWithShape="0">
                <a:blip r:embed="rId3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671017" y="2649249"/>
                <a:ext cx="329846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repare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017" y="2649249"/>
                <a:ext cx="3298467" cy="497700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076" y="23984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三阶段协议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5085" y="547204"/>
            <a:ext cx="11519064" cy="5745484"/>
            <a:chOff x="326004" y="380990"/>
            <a:chExt cx="11519064" cy="5745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26004" y="380990"/>
                  <a:ext cx="11519064" cy="5745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 smtClean="0">
                      <a:solidFill>
                        <a:srgbClr val="FF0000"/>
                      </a:solidFill>
                    </a:rPr>
                    <a:t>Commit </a:t>
                  </a:r>
                  <a:r>
                    <a:rPr lang="en-US" altLang="zh-CN" sz="2400" dirty="0" smtClean="0"/>
                    <a:t> </a:t>
                  </a:r>
                  <a:r>
                    <a:rPr lang="zh-CN" altLang="en-US" sz="2400" dirty="0" smtClean="0"/>
                    <a:t>：当</a:t>
                  </a:r>
                  <a:r>
                    <a:rPr lang="en-US" altLang="zh-CN" sz="2400" b="1" dirty="0"/>
                    <a:t>prepare </a:t>
                  </a:r>
                  <a:r>
                    <a:rPr lang="zh-CN" altLang="en-US" sz="2400" b="1" dirty="0"/>
                    <a:t>为</a:t>
                  </a:r>
                  <a:r>
                    <a:rPr lang="zh-CN" altLang="en-US" sz="2400" b="1" dirty="0" smtClean="0"/>
                    <a:t>真</a:t>
                  </a:r>
                  <a:r>
                    <a:rPr lang="zh-CN" altLang="en-US" sz="2400" dirty="0" smtClean="0"/>
                    <a:t>时，</a:t>
                  </a:r>
                  <a:r>
                    <a:rPr lang="zh-CN" altLang="en-US" sz="2400" dirty="0"/>
                    <a:t>向其他节点广播</a:t>
                  </a:r>
                  <a:endParaRPr lang="en-US" altLang="zh-CN" sz="2400" dirty="0"/>
                </a:p>
                <a:p>
                  <a:r>
                    <a:rPr lang="en-US" altLang="zh-CN" sz="2400" dirty="0"/>
                    <a:t> </a:t>
                  </a:r>
                  <a:r>
                    <a:rPr lang="zh-CN" altLang="en-US" sz="2400" dirty="0"/>
                    <a:t>开始</a:t>
                  </a:r>
                  <a:r>
                    <a:rPr lang="en-US" altLang="zh-CN" sz="2400" dirty="0"/>
                    <a:t>Commit</a:t>
                  </a:r>
                  <a:r>
                    <a:rPr lang="zh-CN" altLang="en-US" sz="2400" dirty="0"/>
                    <a:t>阶段，其他</a:t>
                  </a:r>
                  <a:r>
                    <a:rPr lang="zh-CN" altLang="en-US" sz="2400" dirty="0" smtClean="0"/>
                    <a:t>节点验证并且接受</a:t>
                  </a:r>
                  <a:r>
                    <a:rPr lang="en-US" altLang="zh-CN" sz="2400" dirty="0" smtClean="0"/>
                    <a:t>commit</a:t>
                  </a:r>
                  <a:r>
                    <a:rPr lang="zh-CN" altLang="en-US" sz="2400" dirty="0" smtClean="0"/>
                    <a:t>消息，则</a:t>
                  </a:r>
                  <a:r>
                    <a:rPr lang="zh-CN" altLang="en-US" sz="2400" dirty="0"/>
                    <a:t>该副本节点将</a:t>
                  </a:r>
                  <a:r>
                    <a:rPr lang="en-US" altLang="zh-CN" sz="2400" dirty="0"/>
                    <a:t>Commit</a:t>
                  </a:r>
                  <a:r>
                    <a:rPr lang="zh-CN" altLang="en-US" sz="2400" dirty="0"/>
                    <a:t>消息写入消息日志中</a:t>
                  </a:r>
                  <a:r>
                    <a:rPr lang="zh-CN" altLang="en-US" sz="2400" dirty="0" smtClean="0"/>
                    <a:t>。</a:t>
                  </a:r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r>
                    <a:rPr lang="en-US" altLang="zh-CN" sz="2800" b="1" dirty="0" smtClean="0"/>
                    <a:t>Committed</a:t>
                  </a:r>
                  <a:r>
                    <a:rPr lang="zh-CN" altLang="en-US" sz="2800" b="1" dirty="0" smtClean="0"/>
                    <a:t>（</a:t>
                  </a:r>
                  <a:r>
                    <a:rPr lang="en-US" altLang="zh-CN" sz="2800" b="1" dirty="0" err="1" smtClean="0"/>
                    <a:t>m,v,n</a:t>
                  </a:r>
                  <a:r>
                    <a:rPr lang="zh-CN" altLang="en-US" sz="2800" b="1" dirty="0" smtClean="0"/>
                    <a:t>）</a:t>
                  </a:r>
                  <a:r>
                    <a:rPr lang="zh-CN" altLang="en-US" sz="2400" dirty="0" smtClean="0"/>
                    <a:t>为</a:t>
                  </a:r>
                  <a:r>
                    <a:rPr lang="zh-CN" altLang="en-US" sz="2400" dirty="0"/>
                    <a:t>真</a:t>
                  </a:r>
                  <a:r>
                    <a:rPr lang="zh-CN" altLang="en-US" sz="2400" dirty="0" smtClean="0"/>
                    <a:t>：</a:t>
                  </a:r>
                  <a:r>
                    <a:rPr lang="zh-CN" altLang="en-US" sz="2400" dirty="0"/>
                    <a:t>任意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zh-CN" altLang="en-US" sz="2400" dirty="0" smtClean="0"/>
                    <a:t>个</a:t>
                  </a:r>
                  <a:r>
                    <a:rPr lang="en-US" altLang="zh-CN" sz="2400" dirty="0" smtClean="0"/>
                    <a:t>non-faulty</a:t>
                  </a:r>
                  <a:r>
                    <a:rPr lang="zh-CN" altLang="en-US" sz="2400" dirty="0"/>
                    <a:t> </a:t>
                  </a:r>
                  <a:r>
                    <a:rPr lang="en-US" altLang="zh-CN" sz="2400" dirty="0" smtClean="0"/>
                    <a:t>Backup</a:t>
                  </a:r>
                  <a:r>
                    <a:rPr lang="zh-CN" altLang="en-US" sz="2400" dirty="0" smtClean="0"/>
                    <a:t>集合</a:t>
                  </a:r>
                  <a:r>
                    <a:rPr lang="zh-CN" altLang="en-US" sz="2400" dirty="0"/>
                    <a:t>中的</a:t>
                  </a:r>
                  <a:r>
                    <a:rPr lang="zh-CN" altLang="en-US" sz="2400" u="sng" dirty="0"/>
                    <a:t>所有</a:t>
                  </a:r>
                  <a:r>
                    <a:rPr lang="zh-CN" altLang="en-US" sz="2400" dirty="0" smtClean="0"/>
                    <a:t>副本节点都处于</a:t>
                  </a:r>
                  <a:r>
                    <a:rPr lang="en-US" altLang="zh-CN" sz="2400" u="sng" dirty="0" smtClean="0"/>
                    <a:t>prepared</a:t>
                  </a:r>
                  <a:r>
                    <a:rPr lang="zh-CN" altLang="en-US" sz="2400" u="sng" dirty="0" smtClean="0"/>
                    <a:t>状态</a:t>
                  </a:r>
                  <a:r>
                    <a:rPr lang="zh-CN" altLang="en-US" sz="2400" dirty="0" smtClean="0"/>
                    <a:t>；</a:t>
                  </a:r>
                  <a:endParaRPr lang="en-US" altLang="zh-CN" sz="2400" dirty="0"/>
                </a:p>
                <a:p>
                  <a:endParaRPr lang="en-US" altLang="zh-CN" sz="2400" dirty="0" smtClean="0"/>
                </a:p>
                <a:p>
                  <a:r>
                    <a:rPr lang="en-US" altLang="zh-CN" sz="2800" b="1" dirty="0" smtClean="0"/>
                    <a:t>Committed-local(</a:t>
                  </a:r>
                  <a:r>
                    <a:rPr lang="en-US" altLang="zh-CN" sz="2800" b="1" dirty="0" err="1" smtClean="0"/>
                    <a:t>m,v,n,i</a:t>
                  </a:r>
                  <a:r>
                    <a:rPr lang="en-US" altLang="zh-CN" sz="2800" b="1" dirty="0" smtClean="0"/>
                    <a:t>)</a:t>
                  </a:r>
                  <a:r>
                    <a:rPr lang="zh-CN" altLang="en-US" sz="2400" dirty="0" smtClean="0"/>
                    <a:t>为</a:t>
                  </a:r>
                  <a:r>
                    <a:rPr lang="zh-CN" altLang="en-US" sz="2400" dirty="0"/>
                    <a:t>真</a:t>
                  </a:r>
                  <a:r>
                    <a:rPr lang="zh-CN" altLang="en-US" sz="2400" dirty="0" smtClean="0"/>
                    <a:t>：</a:t>
                  </a:r>
                  <a:r>
                    <a:rPr lang="en-US" altLang="zh-CN" sz="2400" dirty="0" smtClean="0"/>
                    <a:t>Backup </a:t>
                  </a:r>
                  <a:r>
                    <a:rPr lang="en-US" altLang="zh-CN" sz="2400" dirty="0" err="1" smtClean="0"/>
                    <a:t>i</a:t>
                  </a:r>
                  <a:r>
                    <a:rPr lang="zh-CN" altLang="en-US" sz="2400" dirty="0" smtClean="0"/>
                    <a:t>处于</a:t>
                  </a:r>
                  <a:r>
                    <a:rPr lang="en-US" altLang="zh-CN" sz="2400" u="sng" dirty="0" smtClean="0"/>
                    <a:t>prepared</a:t>
                  </a:r>
                  <a:r>
                    <a:rPr lang="zh-CN" altLang="en-US" sz="2400" u="sng" dirty="0" smtClean="0"/>
                    <a:t>状态</a:t>
                  </a:r>
                  <a:r>
                    <a:rPr lang="zh-CN" altLang="en-US" sz="2400" dirty="0" smtClean="0"/>
                    <a:t>，并且节点</a:t>
                  </a:r>
                  <a:r>
                    <a:rPr lang="en-US" altLang="zh-CN" sz="2400" dirty="0" err="1" smtClean="0"/>
                    <a:t>i</a:t>
                  </a:r>
                  <a:r>
                    <a:rPr lang="zh-CN" altLang="en-US" sz="2400" dirty="0" smtClean="0"/>
                    <a:t>已经接受了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400" dirty="0" smtClean="0"/>
                    <a:t>个</a:t>
                  </a:r>
                  <a:r>
                    <a:rPr lang="en-US" altLang="zh-CN" sz="2400" dirty="0" smtClean="0"/>
                    <a:t>commits</a:t>
                  </a:r>
                  <a:r>
                    <a:rPr lang="zh-CN" altLang="en-US" sz="2400" dirty="0" smtClean="0"/>
                    <a:t>（可能包括自身）与预准备消息一致</a:t>
                  </a:r>
                  <a:r>
                    <a:rPr lang="zh-CN" altLang="en-US" sz="2400" dirty="0" smtClean="0"/>
                    <a:t>。</a:t>
                  </a:r>
                  <a:endParaRPr lang="en-US" altLang="zh-CN" sz="2400" dirty="0" smtClean="0"/>
                </a:p>
                <a:p>
                  <a:endParaRPr lang="en-US" altLang="zh-CN" sz="2400" b="1" u="sng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u="sng" dirty="0" smtClean="0"/>
                    <a:t>如果对一些</a:t>
                  </a:r>
                  <a:r>
                    <a:rPr lang="en-US" altLang="zh-CN" sz="2400" b="1" u="sng" dirty="0" smtClean="0"/>
                    <a:t>non-faulty</a:t>
                  </a:r>
                  <a:r>
                    <a:rPr lang="zh-CN" altLang="en-US" sz="2400" b="1" u="sng" dirty="0" smtClean="0"/>
                    <a:t>节点 </a:t>
                  </a:r>
                  <a:r>
                    <a:rPr lang="en-US" altLang="zh-CN" sz="2400" b="1" u="sng" dirty="0" err="1" smtClean="0"/>
                    <a:t>commited</a:t>
                  </a:r>
                  <a:r>
                    <a:rPr lang="en-US" altLang="zh-CN" sz="2400" b="1" u="sng" dirty="0" smtClean="0"/>
                    <a:t>-local</a:t>
                  </a:r>
                  <a:r>
                    <a:rPr lang="zh-CN" altLang="en-US" sz="2400" b="1" u="sng" dirty="0" smtClean="0"/>
                    <a:t>为真，则</a:t>
                  </a:r>
                  <a:r>
                    <a:rPr lang="en-US" altLang="zh-CN" sz="2400" b="1" u="sng" dirty="0" err="1" smtClean="0"/>
                    <a:t>commted</a:t>
                  </a:r>
                  <a:r>
                    <a:rPr lang="zh-CN" altLang="en-US" sz="2400" b="1" u="sng" dirty="0"/>
                    <a:t>即</a:t>
                  </a:r>
                  <a:r>
                    <a:rPr lang="zh-CN" altLang="en-US" sz="2400" b="1" u="sng" dirty="0" smtClean="0"/>
                    <a:t>为真</a:t>
                  </a:r>
                  <a:endParaRPr lang="en-US" altLang="zh-CN" sz="2400" b="1" u="sng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 smtClean="0"/>
                    <a:t>每个</a:t>
                  </a:r>
                  <a:r>
                    <a:rPr lang="zh-CN" altLang="en-US" sz="2400" dirty="0"/>
                    <a:t>节点在</a:t>
                  </a:r>
                  <a:r>
                    <a:rPr lang="en-US" altLang="zh-CN" sz="2400" dirty="0" err="1"/>
                    <a:t>commited</a:t>
                  </a:r>
                  <a:r>
                    <a:rPr lang="en-US" altLang="zh-CN" sz="2400" dirty="0"/>
                    <a:t>-local</a:t>
                  </a:r>
                  <a:r>
                    <a:rPr lang="zh-CN" altLang="en-US" sz="2400" dirty="0"/>
                    <a:t>为真后，即可执行请求，执行完毕后，发送</a:t>
                  </a:r>
                  <a:r>
                    <a:rPr lang="en-US" altLang="zh-CN" sz="2400" dirty="0"/>
                    <a:t>reply</a:t>
                  </a:r>
                  <a:r>
                    <a:rPr lang="zh-CN" altLang="en-US" sz="2400" dirty="0"/>
                    <a:t>到</a:t>
                  </a:r>
                  <a:r>
                    <a:rPr lang="en-US" altLang="zh-CN" sz="2400" dirty="0"/>
                    <a:t>Client</a:t>
                  </a:r>
                </a:p>
                <a:p>
                  <a:pPr>
                    <a:lnSpc>
                      <a:spcPct val="150000"/>
                    </a:lnSpc>
                  </a:pPr>
                  <a:endParaRPr lang="zh-CN" altLang="en-US" sz="2400" b="1" u="sng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04" y="380990"/>
                  <a:ext cx="11519064" cy="5745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23" t="-1380" r="-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972747" y="533390"/>
                  <a:ext cx="3077253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𝐶𝑜𝑚𝑚𝑖𝑡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747" y="533390"/>
                  <a:ext cx="3077253" cy="3375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90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6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670" y="1503134"/>
            <a:ext cx="11600330" cy="605117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网络中有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个节点为例，有以下三种情况：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non-faulty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主节点是</a:t>
            </a:r>
            <a:r>
              <a:rPr lang="en-US" altLang="zh-CN" dirty="0"/>
              <a:t>non-faulty</a:t>
            </a:r>
            <a:r>
              <a:rPr lang="zh-CN" altLang="en-US" dirty="0"/>
              <a:t>节点</a:t>
            </a:r>
            <a:r>
              <a:rPr lang="zh-CN" altLang="en-US" dirty="0" smtClean="0"/>
              <a:t>，备份</a:t>
            </a:r>
            <a:r>
              <a:rPr lang="zh-CN" altLang="en-US" dirty="0"/>
              <a:t>节点里有一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的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主节点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节点：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发给</a:t>
            </a:r>
            <a:r>
              <a:rPr lang="zh-CN" altLang="en-US" sz="2400" dirty="0"/>
              <a:t>不同备份节点不同的请求 </a:t>
            </a:r>
            <a:br>
              <a:rPr lang="zh-CN" altLang="en-US" sz="24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105" y="430308"/>
            <a:ext cx="5562600" cy="90870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 </a:t>
            </a:r>
            <a:r>
              <a:rPr lang="zh-CN" altLang="en-US" sz="3600" dirty="0" smtClean="0"/>
              <a:t>全部为好节点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790" y="1601009"/>
            <a:ext cx="12218989" cy="43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104" y="282391"/>
            <a:ext cx="8494061" cy="90870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2 </a:t>
            </a:r>
            <a:r>
              <a:rPr lang="zh-CN" altLang="en-US" sz="3600" dirty="0" smtClean="0"/>
              <a:t>主节点为好节点，备份节点中一个坏节点</a:t>
            </a:r>
            <a:endParaRPr lang="zh-CN" altLang="en-US" sz="3600" dirty="0"/>
          </a:p>
        </p:txBody>
      </p:sp>
      <p:pic>
        <p:nvPicPr>
          <p:cNvPr id="1026" name="Picture 2" descr="http://8btc.com/data/attachment/portal/201609/26/144657nfww55csw5pv5zv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4" y="1520731"/>
            <a:ext cx="10903695" cy="486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5378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垃圾回收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清理本地日志消息的机制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2170" y="2154841"/>
            <a:ext cx="58438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Checkpoint   :   </a:t>
            </a:r>
            <a:r>
              <a:rPr lang="zh-CN" altLang="en-US" sz="2400" dirty="0" smtClean="0"/>
              <a:t>请求执行后得到的新状态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Stable checkpoint  </a:t>
            </a:r>
            <a:r>
              <a:rPr lang="zh-CN" altLang="en-US" sz="2400" dirty="0" smtClean="0"/>
              <a:t>： 具有</a:t>
            </a:r>
            <a:r>
              <a:rPr lang="en-US" altLang="zh-CN" sz="2400" dirty="0" smtClean="0"/>
              <a:t>proof</a:t>
            </a:r>
            <a:r>
              <a:rPr lang="zh-CN" altLang="en-US" sz="2400" dirty="0" smtClean="0"/>
              <a:t>的检查点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Proof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的产生过程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63" y="1271775"/>
            <a:ext cx="6478420" cy="55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Watermark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58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 </a:t>
            </a:r>
            <a:r>
              <a:rPr lang="en-US" altLang="zh-CN" dirty="0" smtClean="0"/>
              <a:t>Watermark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低</a:t>
            </a:r>
            <a:r>
              <a:rPr lang="zh-CN" altLang="en-US" dirty="0"/>
              <a:t>水位</a:t>
            </a:r>
            <a:r>
              <a:rPr lang="en-US" altLang="zh-CN" dirty="0" smtClean="0"/>
              <a:t>h</a:t>
            </a:r>
            <a:r>
              <a:rPr lang="zh-CN" altLang="en-US" dirty="0"/>
              <a:t>：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 checkpoint</a:t>
            </a:r>
            <a:r>
              <a:rPr lang="zh-CN" altLang="en-US" dirty="0" smtClean="0"/>
              <a:t>里最大的消息序列号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高</a:t>
            </a:r>
            <a:r>
              <a:rPr lang="zh-CN" altLang="en-US" dirty="0"/>
              <a:t>水位</a:t>
            </a:r>
            <a:r>
              <a:rPr lang="en-US" altLang="zh-CN" dirty="0"/>
              <a:t>H=</a:t>
            </a:r>
            <a:r>
              <a:rPr lang="en-US" altLang="zh-CN" dirty="0" err="1"/>
              <a:t>h+L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 smtClean="0"/>
              <a:t>是</a:t>
            </a:r>
            <a:r>
              <a:rPr lang="zh-CN" altLang="en-US" dirty="0"/>
              <a:t>指定</a:t>
            </a:r>
            <a:r>
              <a:rPr lang="zh-CN" altLang="en-US" dirty="0" smtClean="0"/>
              <a:t>数值，一般为</a:t>
            </a:r>
            <a:r>
              <a:rPr lang="en-US" altLang="zh-CN" dirty="0" smtClean="0"/>
              <a:t>checkpoint</a:t>
            </a:r>
            <a:r>
              <a:rPr lang="zh-CN" altLang="en-US" dirty="0"/>
              <a:t>周期</a:t>
            </a:r>
            <a:r>
              <a:rPr lang="en-US" altLang="zh-CN" dirty="0"/>
              <a:t>K</a:t>
            </a:r>
            <a:r>
              <a:rPr lang="zh-CN" altLang="en-US" dirty="0"/>
              <a:t>的常数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Watermark</a:t>
            </a:r>
            <a:r>
              <a:rPr lang="zh-CN" altLang="en-US" dirty="0"/>
              <a:t>的作用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水</a:t>
            </a:r>
            <a:r>
              <a:rPr lang="zh-CN" altLang="en-US" b="1" dirty="0">
                <a:solidFill>
                  <a:srgbClr val="FF0000"/>
                </a:solidFill>
              </a:rPr>
              <a:t>位线高低值限定了可以被接受的消息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Checkpoint</a:t>
            </a:r>
            <a:r>
              <a:rPr lang="zh-CN" altLang="en-US" dirty="0" smtClean="0"/>
              <a:t>协议可以用来更新</a:t>
            </a:r>
            <a:r>
              <a:rPr lang="en-US" altLang="zh-CN" dirty="0" smtClean="0"/>
              <a:t>watermark</a:t>
            </a:r>
            <a:r>
              <a:rPr lang="zh-CN" altLang="en-US" dirty="0" smtClean="0"/>
              <a:t>的高低值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0146"/>
          </a:xfrm>
        </p:spPr>
        <p:txBody>
          <a:bodyPr/>
          <a:lstStyle/>
          <a:p>
            <a:r>
              <a:rPr lang="en-US" altLang="zh-CN" dirty="0" smtClean="0"/>
              <a:t>View Change —</a:t>
            </a:r>
            <a:r>
              <a:rPr lang="zh-CN" altLang="en-US" dirty="0"/>
              <a:t>替换</a:t>
            </a:r>
            <a:r>
              <a:rPr lang="zh-CN" altLang="en-US" dirty="0" smtClean="0"/>
              <a:t>主节点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1374" y="1397894"/>
            <a:ext cx="11814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View Change</a:t>
            </a:r>
            <a:r>
              <a:rPr lang="zh-CN" altLang="en-US" sz="3200" dirty="0" smtClean="0"/>
              <a:t> 被</a:t>
            </a:r>
            <a:r>
              <a:rPr lang="zh-CN" altLang="en-US" sz="3200" b="1" dirty="0" smtClean="0"/>
              <a:t>超时</a:t>
            </a:r>
            <a:r>
              <a:rPr lang="zh-CN" altLang="en-US" sz="3200" dirty="0" smtClean="0"/>
              <a:t>触发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4" y="2390417"/>
            <a:ext cx="10673358" cy="39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3" y="824459"/>
            <a:ext cx="7802249" cy="621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44933" y="1642603"/>
                <a:ext cx="1132695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b="1" dirty="0" smtClean="0"/>
                  <a:t>n</a:t>
                </a:r>
                <a:r>
                  <a:rPr lang="zh-CN" altLang="en-US" sz="3600" dirty="0"/>
                  <a:t>：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 smtClean="0"/>
                  <a:t>节点</a:t>
                </a:r>
                <a:r>
                  <a:rPr lang="en-US" altLang="zh-CN" sz="2800" dirty="0" smtClean="0"/>
                  <a:t>stable </a:t>
                </a:r>
                <a:r>
                  <a:rPr lang="en-US" altLang="zh-CN" sz="2800" dirty="0" smtClean="0"/>
                  <a:t>checkpoint  s</a:t>
                </a:r>
                <a:r>
                  <a:rPr lang="zh-CN" altLang="en-US" sz="2800" dirty="0"/>
                  <a:t> </a:t>
                </a:r>
                <a:r>
                  <a:rPr lang="zh-CN" altLang="en-US" sz="2800" dirty="0" smtClean="0"/>
                  <a:t>里最大的序列号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b="1" dirty="0"/>
                  <a:t>C</a:t>
                </a:r>
                <a:r>
                  <a:rPr lang="zh-CN" altLang="en-US" sz="36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/>
                  <a:t>个</a:t>
                </a:r>
                <a:r>
                  <a:rPr lang="en-US" altLang="zh-CN" sz="2800" dirty="0" smtClean="0"/>
                  <a:t>stable checkpoint s</a:t>
                </a:r>
                <a:r>
                  <a:rPr lang="zh-CN" altLang="en-US" sz="2800" dirty="0" smtClean="0"/>
                  <a:t>的</a:t>
                </a:r>
                <a:r>
                  <a:rPr lang="en-US" altLang="zh-CN" sz="2800" dirty="0" smtClean="0"/>
                  <a:t>proof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b="1" dirty="0"/>
                  <a:t>P</a:t>
                </a:r>
                <a:r>
                  <a:rPr lang="en-US" altLang="zh-CN" sz="3600" dirty="0" smtClean="0"/>
                  <a:t>:   </a:t>
                </a:r>
                <a:r>
                  <a:rPr lang="en-US" altLang="zh-CN" sz="2800" dirty="0" smtClean="0"/>
                  <a:t>P</a:t>
                </a:r>
                <a:r>
                  <a:rPr lang="zh-CN" altLang="en-US" sz="2800" dirty="0" smtClean="0"/>
                  <a:t>是集合，集合</a:t>
                </a:r>
                <a:r>
                  <a:rPr lang="zh-CN" altLang="en-US" sz="2800" dirty="0"/>
                  <a:t>中的</a:t>
                </a:r>
                <a:r>
                  <a:rPr lang="zh-CN" altLang="en-US" sz="2800" dirty="0" smtClean="0"/>
                  <a:t>每个元素是集合</a:t>
                </a:r>
                <a:r>
                  <a:rPr lang="en-US" altLang="zh-CN" sz="2800" dirty="0"/>
                  <a:t>Pm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Pm</a:t>
                </a:r>
                <a:r>
                  <a:rPr lang="zh-CN" altLang="en-US" sz="2800" dirty="0"/>
                  <a:t>对应在</a:t>
                </a:r>
                <a:r>
                  <a:rPr lang="en-US" altLang="zh-CN" sz="2800" dirty="0"/>
                  <a:t>backup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节点处已经</a:t>
                </a:r>
                <a:r>
                  <a:rPr lang="en-US" altLang="zh-CN" sz="2800" dirty="0"/>
                  <a:t>prepared</a:t>
                </a:r>
                <a:r>
                  <a:rPr lang="zh-CN" altLang="en-US" sz="2800" dirty="0"/>
                  <a:t>的序列号大于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请求。</a:t>
                </a:r>
                <a:r>
                  <a:rPr lang="en-US" altLang="zh-CN" sz="2800" dirty="0"/>
                  <a:t>Pm</a:t>
                </a:r>
                <a:r>
                  <a:rPr lang="zh-CN" altLang="en-US" sz="2800" dirty="0"/>
                  <a:t>包括一个有效的</a:t>
                </a:r>
                <a:r>
                  <a:rPr lang="en-US" altLang="zh-CN" sz="2800" dirty="0"/>
                  <a:t>pre-prepare</a:t>
                </a:r>
                <a:r>
                  <a:rPr lang="zh-CN" altLang="en-US" sz="2800" dirty="0"/>
                  <a:t>消息（不带有相应的客户端消息）和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个来自不同</a:t>
                </a:r>
                <a:r>
                  <a:rPr lang="en-US" altLang="zh-CN" sz="2800" dirty="0"/>
                  <a:t>backup</a:t>
                </a:r>
                <a:r>
                  <a:rPr lang="zh-CN" altLang="en-US" sz="2800" dirty="0"/>
                  <a:t>签名的具有相同</a:t>
                </a:r>
                <a:r>
                  <a:rPr lang="en-US" altLang="zh-CN" sz="2800" dirty="0"/>
                  <a:t>view</a:t>
                </a:r>
                <a:r>
                  <a:rPr lang="zh-CN" altLang="en-US" sz="2800" dirty="0"/>
                  <a:t>，相同序列号，相同数字摘要的匹配的有效的</a:t>
                </a:r>
                <a:r>
                  <a:rPr lang="en-US" altLang="zh-CN" sz="2800" dirty="0"/>
                  <a:t>prepare</a:t>
                </a:r>
                <a:r>
                  <a:rPr lang="zh-CN" altLang="en-US" sz="2800" dirty="0"/>
                  <a:t>消息。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3" y="1642603"/>
                <a:ext cx="11326958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615" b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209864" y="502042"/>
                <a:ext cx="6655633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864" y="502042"/>
                <a:ext cx="6655633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04203" y="1523578"/>
            <a:ext cx="11812727" cy="5016758"/>
            <a:chOff x="215150" y="2887682"/>
            <a:chExt cx="11812727" cy="50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15150" y="2887682"/>
                  <a:ext cx="11812727" cy="5016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/>
                    <a:t>V</a:t>
                  </a:r>
                  <a:r>
                    <a:rPr lang="zh-CN" altLang="en-US" sz="2400" dirty="0" smtClean="0"/>
                    <a:t>：</a:t>
                  </a:r>
                  <a:r>
                    <a:rPr lang="en-US" altLang="zh-CN" sz="2000" dirty="0" smtClean="0"/>
                    <a:t>v+1</a:t>
                  </a:r>
                  <a:r>
                    <a:rPr lang="zh-CN" altLang="en-US" sz="2000" dirty="0" smtClean="0"/>
                    <a:t>的主节点收到的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en-US" altLang="zh-CN" sz="2000" b="1" dirty="0" smtClean="0">
                      <a:solidFill>
                        <a:srgbClr val="FF0000"/>
                      </a:solidFill>
                    </a:rPr>
                    <a:t>+1</a:t>
                  </a:r>
                  <a:r>
                    <a:rPr lang="zh-CN" altLang="en-US" sz="2000" dirty="0" smtClean="0"/>
                    <a:t>个</a:t>
                  </a:r>
                  <a:r>
                    <a:rPr lang="en-US" altLang="zh-CN" sz="2000" dirty="0" smtClean="0"/>
                    <a:t>view change</a:t>
                  </a:r>
                  <a:r>
                    <a:rPr lang="zh-CN" altLang="en-US" sz="2000" dirty="0" smtClean="0"/>
                    <a:t>消息 </a:t>
                  </a:r>
                  <a:endParaRPr lang="en-US" altLang="zh-CN" sz="2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/>
                    <a:t>O</a:t>
                  </a:r>
                  <a:r>
                    <a:rPr lang="en-US" altLang="zh-CN" sz="2400" dirty="0" smtClean="0"/>
                    <a:t>:   </a:t>
                  </a:r>
                  <a:r>
                    <a:rPr lang="zh-CN" altLang="en-US" sz="2000" dirty="0" smtClean="0"/>
                    <a:t>一系列</a:t>
                  </a:r>
                  <a:r>
                    <a:rPr lang="en-US" altLang="zh-CN" sz="2000" dirty="0" smtClean="0"/>
                    <a:t>pre-prepare </a:t>
                  </a:r>
                  <a:r>
                    <a:rPr lang="zh-CN" altLang="en-US" sz="2000" dirty="0" smtClean="0"/>
                    <a:t>消息</a:t>
                  </a:r>
                  <a:endParaRPr lang="en-US" altLang="zh-CN" sz="20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000" b="1" dirty="0" smtClean="0">
                      <a:solidFill>
                        <a:srgbClr val="FF0000"/>
                      </a:solidFill>
                    </a:rPr>
                    <a:t>O</a:t>
                  </a:r>
                  <a:r>
                    <a:rPr lang="zh-CN" altLang="en-US" sz="2000" b="1" dirty="0" smtClean="0">
                      <a:solidFill>
                        <a:srgbClr val="FF0000"/>
                      </a:solidFill>
                    </a:rPr>
                    <a:t>的计算方法</a:t>
                  </a:r>
                  <a:endParaRPr lang="en-US" altLang="zh-CN" sz="2000" b="1" dirty="0">
                    <a:solidFill>
                      <a:srgbClr val="FF0000"/>
                    </a:solidFill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zh-CN" sz="2000" dirty="0" smtClean="0"/>
                    <a:t>1.latest stable checkpoint </a:t>
                  </a:r>
                  <a:r>
                    <a:rPr lang="zh-CN" altLang="en-US" sz="2000" dirty="0" smtClean="0"/>
                    <a:t>中最大的那个序列号</a:t>
                  </a:r>
                  <a:r>
                    <a:rPr lang="en-US" altLang="zh-CN" sz="2000" dirty="0" smtClean="0"/>
                    <a:t>n </a:t>
                  </a:r>
                  <a:r>
                    <a:rPr lang="zh-CN" altLang="en-US" sz="2000" dirty="0" smtClean="0"/>
                    <a:t>是</a:t>
                  </a:r>
                  <a:r>
                    <a:rPr lang="en-US" altLang="zh-CN" sz="2000" dirty="0" smtClean="0"/>
                    <a:t>O</a:t>
                  </a:r>
                  <a:r>
                    <a:rPr lang="zh-CN" altLang="en-US" sz="2000" dirty="0" smtClean="0"/>
                    <a:t>中最小的序列号</a:t>
                  </a:r>
                  <a:r>
                    <a:rPr lang="en-US" altLang="zh-CN" sz="2000" dirty="0" smtClean="0"/>
                    <a:t>min</a:t>
                  </a:r>
                  <a:r>
                    <a:rPr lang="zh-CN" altLang="en-US" sz="2000" dirty="0" smtClean="0"/>
                    <a:t>，由所有的</a:t>
                  </a:r>
                  <a:r>
                    <a:rPr lang="en-US" altLang="zh-CN" sz="2000" dirty="0" smtClean="0"/>
                    <a:t>prepare</a:t>
                  </a:r>
                  <a:r>
                    <a:rPr lang="zh-CN" altLang="en-US" sz="2000" dirty="0" smtClean="0"/>
                    <a:t>消息得到最大的序列号</a:t>
                  </a:r>
                  <a:r>
                    <a:rPr lang="en-US" altLang="zh-CN" sz="2000" dirty="0" smtClean="0"/>
                    <a:t>max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zh-CN" sz="2000" dirty="0" smtClean="0"/>
                    <a:t>2.primary</a:t>
                  </a:r>
                  <a:r>
                    <a:rPr lang="zh-CN" altLang="en-US" sz="2000" dirty="0"/>
                    <a:t>节点在</a:t>
                  </a:r>
                  <a:r>
                    <a:rPr lang="en-US" altLang="zh-CN" sz="2000" dirty="0"/>
                    <a:t>view v+1 </a:t>
                  </a:r>
                  <a:r>
                    <a:rPr lang="zh-CN" altLang="en-US" sz="2000" dirty="0"/>
                    <a:t>中对于位于</a:t>
                  </a:r>
                  <a:r>
                    <a:rPr lang="en-US" altLang="zh-CN" sz="2000" dirty="0" smtClean="0"/>
                    <a:t>min</a:t>
                  </a:r>
                  <a:r>
                    <a:rPr lang="zh-CN" altLang="en-US" sz="2000" dirty="0" smtClean="0"/>
                    <a:t>和</a:t>
                  </a:r>
                  <a:r>
                    <a:rPr lang="en-US" altLang="zh-CN" sz="2000" dirty="0" smtClean="0"/>
                    <a:t>max</a:t>
                  </a:r>
                  <a:r>
                    <a:rPr lang="zh-CN" altLang="en-US" sz="2000" dirty="0" smtClean="0"/>
                    <a:t>之间</a:t>
                  </a:r>
                  <a:r>
                    <a:rPr lang="zh-CN" altLang="en-US" sz="2000" dirty="0"/>
                    <a:t>的任何一个</a:t>
                  </a:r>
                  <a:r>
                    <a:rPr lang="en-US" altLang="zh-CN" sz="2000" dirty="0"/>
                    <a:t>n</a:t>
                  </a:r>
                  <a:r>
                    <a:rPr lang="zh-CN" altLang="en-US" sz="2000" dirty="0"/>
                    <a:t>产生一个新的</a:t>
                  </a:r>
                  <a:r>
                    <a:rPr lang="en-US" altLang="zh-CN" sz="2000" dirty="0"/>
                    <a:t>pre-prepare</a:t>
                  </a:r>
                  <a:r>
                    <a:rPr lang="zh-CN" altLang="en-US" sz="2000" dirty="0"/>
                    <a:t>消息。</a:t>
                  </a:r>
                  <a:r>
                    <a:rPr lang="zh-CN" altLang="en-US" sz="2000" dirty="0" smtClean="0"/>
                    <a:t>两种情况：</a:t>
                  </a:r>
                  <a:endParaRPr lang="en-US" altLang="zh-CN" sz="2000" dirty="0" smtClean="0"/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zh-CN" sz="2000" dirty="0"/>
                    <a:t> </a:t>
                  </a:r>
                  <a:r>
                    <a:rPr lang="en-US" altLang="zh-CN" sz="2000" dirty="0" smtClean="0"/>
                    <a:t>           </a:t>
                  </a:r>
                  <a:r>
                    <a:rPr lang="en-US" altLang="zh-CN" sz="2000" dirty="0" err="1" smtClean="0"/>
                    <a:t>i</a:t>
                  </a:r>
                  <a:r>
                    <a:rPr lang="en-US" altLang="zh-CN" sz="2000" dirty="0" smtClean="0"/>
                    <a:t>. P</a:t>
                  </a:r>
                  <a:r>
                    <a:rPr lang="zh-CN" altLang="en-US" sz="2000" dirty="0" smtClean="0"/>
                    <a:t>中至少有一个集合</a:t>
                  </a:r>
                  <a:r>
                    <a:rPr lang="en-US" altLang="zh-CN" sz="2000" dirty="0" smtClean="0"/>
                    <a:t>Pm</a:t>
                  </a:r>
                  <a:r>
                    <a:rPr lang="zh-CN" altLang="en-US" sz="2000" dirty="0" smtClean="0"/>
                    <a:t>，序列号是</a:t>
                  </a:r>
                  <a:r>
                    <a:rPr lang="en-US" altLang="zh-CN" sz="2000" dirty="0" smtClean="0"/>
                    <a:t>n </a:t>
                  </a:r>
                  <a:r>
                    <a:rPr lang="zh-CN" altLang="en-US" sz="2000" dirty="0" smtClean="0"/>
                    <a:t>，                                                                             </a:t>
                  </a:r>
                  <a:r>
                    <a:rPr lang="en-US" altLang="zh-CN" sz="2000" dirty="0" smtClean="0"/>
                    <a:t>	          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zh-CN" sz="2000" dirty="0" smtClean="0"/>
                    <a:t>            ii. </a:t>
                  </a:r>
                  <a:r>
                    <a:rPr lang="zh-CN" altLang="en-US" sz="2000" dirty="0" smtClean="0"/>
                    <a:t>不存在上述集合                                                                                      </a:t>
                  </a:r>
                  <a:endParaRPr lang="en-US" altLang="zh-CN" dirty="0" smtClean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2887682"/>
                  <a:ext cx="11812727" cy="501675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74" r="-18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285931" y="6512482"/>
                  <a:ext cx="4452053" cy="3704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发出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𝑃𝑟𝑒𝑝𝑎𝑟𝑒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931" y="6512482"/>
                  <a:ext cx="4452053" cy="37042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000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128900" y="7137946"/>
                  <a:ext cx="4675895" cy="398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发出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𝑃𝑟𝑒𝑝𝑎𝑟𝑒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/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sup>
                            </m:sSub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900" y="7137946"/>
                  <a:ext cx="4675895" cy="3980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63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8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3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PBFT </a:t>
            </a:r>
            <a:r>
              <a:rPr lang="zh-CN" altLang="en-US" dirty="0" smtClean="0"/>
              <a:t>论文概述</a:t>
            </a:r>
            <a:endParaRPr lang="en-US" altLang="zh-CN" dirty="0" smtClean="0"/>
          </a:p>
          <a:p>
            <a:r>
              <a:rPr lang="zh-CN" altLang="en-US" dirty="0" smtClean="0"/>
              <a:t>系统模型与相关假设</a:t>
            </a:r>
            <a:endParaRPr lang="en-US" altLang="zh-CN" dirty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r>
              <a:rPr lang="en-US" altLang="zh-CN" dirty="0" smtClean="0"/>
              <a:t>View change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阶段协议总结</a:t>
            </a:r>
            <a:endParaRPr lang="en-US" altLang="zh-CN" dirty="0" smtClean="0"/>
          </a:p>
          <a:p>
            <a:r>
              <a:rPr lang="en-US" altLang="zh-CN" dirty="0" smtClean="0"/>
              <a:t>Safety &amp; Liveness</a:t>
            </a:r>
          </a:p>
        </p:txBody>
      </p:sp>
    </p:spTree>
    <p:extLst>
      <p:ext uri="{BB962C8B-B14F-4D97-AF65-F5344CB8AC3E}">
        <p14:creationId xmlns:p14="http://schemas.microsoft.com/office/powerpoint/2010/main" val="37982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529140"/>
            <a:ext cx="12192000" cy="57706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108" y="175846"/>
            <a:ext cx="286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View-change </a:t>
            </a:r>
            <a:r>
              <a:rPr lang="zh-CN" altLang="en-US" sz="3600" dirty="0" smtClean="0"/>
              <a:t>流程图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823" y="1414073"/>
            <a:ext cx="10940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保证了善意节点在同一个</a:t>
            </a:r>
            <a:r>
              <a:rPr lang="en-US" altLang="zh-CN" sz="2800" dirty="0"/>
              <a:t>view</a:t>
            </a:r>
            <a:r>
              <a:rPr lang="zh-CN" altLang="en-US" sz="2800" dirty="0"/>
              <a:t>中对请求的最终顺序达成一致（即使对请求进行排序的主节点失效了）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若</a:t>
            </a:r>
            <a:r>
              <a:rPr lang="en-US" altLang="zh-CN" sz="2800" dirty="0"/>
              <a:t>prepared</a:t>
            </a:r>
            <a:r>
              <a:rPr lang="zh-CN" altLang="en-US" sz="2800" dirty="0"/>
              <a:t>（</a:t>
            </a:r>
            <a:r>
              <a:rPr lang="en-US" altLang="zh-CN" sz="2800" dirty="0"/>
              <a:t>m</a:t>
            </a:r>
            <a:r>
              <a:rPr lang="zh-CN" altLang="en-US" sz="2800" dirty="0"/>
              <a:t>，</a:t>
            </a:r>
            <a:r>
              <a:rPr lang="en-US" altLang="zh-CN" sz="2800" dirty="0"/>
              <a:t>v</a:t>
            </a:r>
            <a:r>
              <a:rPr lang="zh-CN" altLang="en-US" sz="2800" dirty="0"/>
              <a:t>，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）为真，则</a:t>
            </a:r>
            <a:r>
              <a:rPr lang="en-US" altLang="zh-CN" sz="2800" dirty="0"/>
              <a:t>prepared</a:t>
            </a:r>
            <a:r>
              <a:rPr lang="zh-CN" altLang="en-US" sz="2800" dirty="0"/>
              <a:t>（</a:t>
            </a:r>
            <a:r>
              <a:rPr lang="en-US" altLang="zh-CN" sz="2800" dirty="0"/>
              <a:t>m’</a:t>
            </a:r>
            <a:r>
              <a:rPr lang="zh-CN" altLang="en-US" sz="2800" dirty="0"/>
              <a:t>，</a:t>
            </a:r>
            <a:r>
              <a:rPr lang="en-US" altLang="zh-CN" sz="2800" dirty="0"/>
              <a:t>v</a:t>
            </a:r>
            <a:r>
              <a:rPr lang="zh-CN" altLang="en-US" sz="2800" dirty="0"/>
              <a:t>，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j</a:t>
            </a:r>
            <a:r>
              <a:rPr lang="zh-CN" altLang="en-US" sz="2800" dirty="0"/>
              <a:t>）为假。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有</a:t>
            </a:r>
            <a:r>
              <a:rPr lang="zh-CN" altLang="en-US" sz="2800" dirty="0"/>
              <a:t>以下两种情况： </a:t>
            </a:r>
            <a:endParaRPr lang="en-US" altLang="zh-CN" sz="28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zh-CN" sz="2800" dirty="0"/>
              <a:t>primary</a:t>
            </a:r>
            <a:r>
              <a:rPr lang="zh-CN" altLang="en-US" sz="2800" dirty="0"/>
              <a:t>节点是善意的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2.  </a:t>
            </a:r>
            <a:r>
              <a:rPr lang="en-US" altLang="zh-CN" sz="2800" dirty="0"/>
              <a:t>primary</a:t>
            </a:r>
            <a:r>
              <a:rPr lang="zh-CN" altLang="en-US" sz="2800" dirty="0"/>
              <a:t>节点是恶意的</a:t>
            </a:r>
          </a:p>
        </p:txBody>
      </p:sp>
      <p:sp>
        <p:nvSpPr>
          <p:cNvPr id="2" name="矩形 1"/>
          <p:cNvSpPr/>
          <p:nvPr/>
        </p:nvSpPr>
        <p:spPr>
          <a:xfrm>
            <a:off x="542823" y="381213"/>
            <a:ext cx="526297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预准备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和</a:t>
            </a:r>
            <a:r>
              <a:rPr lang="zh-CN" alt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准备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阶段：</a:t>
            </a:r>
            <a:endParaRPr lang="en-US" altLang="zh-C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8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4616"/>
            <a:ext cx="10515600" cy="13466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准备</a:t>
            </a:r>
            <a:r>
              <a:rPr lang="zh-CN" altLang="en-US" dirty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提交</a:t>
            </a:r>
            <a:r>
              <a:rPr lang="zh-CN" altLang="en-US" dirty="0" smtClean="0"/>
              <a:t>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2157"/>
                <a:ext cx="10515600" cy="483584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确保在</a:t>
                </a:r>
                <a:r>
                  <a:rPr lang="zh-CN" altLang="en-US" b="1" dirty="0"/>
                  <a:t>不同的视图</a:t>
                </a:r>
                <a:r>
                  <a:rPr lang="zh-CN" altLang="en-US" dirty="0" smtClean="0"/>
                  <a:t>之间提交的请求是严格</a:t>
                </a:r>
                <a:r>
                  <a:rPr lang="zh-CN" altLang="en-US" dirty="0"/>
                  <a:t>排序的。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发生</a:t>
                </a:r>
                <a:r>
                  <a:rPr lang="en-US" altLang="zh-CN" dirty="0" smtClean="0"/>
                  <a:t>view change</a:t>
                </a:r>
                <a:r>
                  <a:rPr lang="zh-CN" altLang="en-US" dirty="0" smtClean="0"/>
                  <a:t>时，由于</a:t>
                </a:r>
                <a:r>
                  <a:rPr lang="en-US" altLang="zh-CN" dirty="0" smtClean="0"/>
                  <a:t>view-change 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new-view</a:t>
                </a:r>
                <a:r>
                  <a:rPr lang="zh-CN" altLang="en-US" dirty="0" smtClean="0"/>
                  <a:t>携带了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消息，</a:t>
                </a:r>
                <a:r>
                  <a:rPr lang="zh-CN" altLang="en-US" dirty="0"/>
                  <a:t>足够</a:t>
                </a:r>
                <a:r>
                  <a:rPr lang="zh-CN" altLang="en-US" dirty="0" smtClean="0"/>
                  <a:t>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的主节点知道，哪些</a:t>
                </a:r>
                <a:r>
                  <a:rPr lang="zh-CN" altLang="en-US" dirty="0"/>
                  <a:t>请求</a:t>
                </a:r>
                <a:r>
                  <a:rPr lang="zh-CN" altLang="en-US" dirty="0" smtClean="0"/>
                  <a:t>已经处于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状态，这些请求在新的</a:t>
                </a:r>
                <a:r>
                  <a:rPr lang="en-US" altLang="zh-CN" dirty="0" smtClean="0"/>
                  <a:t>view</a:t>
                </a:r>
                <a:r>
                  <a:rPr lang="zh-CN" altLang="en-US" dirty="0" smtClean="0"/>
                  <a:t>下仍依照之前的序列号重新开始三阶段协议。没有处于</a:t>
                </a:r>
                <a:r>
                  <a:rPr lang="en-US" altLang="zh-CN" dirty="0" smtClean="0"/>
                  <a:t>prepared</a:t>
                </a:r>
                <a:r>
                  <a:rPr lang="zh-CN" altLang="en-US" dirty="0" smtClean="0"/>
                  <a:t>状态的序列号被赋予了一个空请求，执行后不会引起状态转换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2157"/>
                <a:ext cx="10515600" cy="4835843"/>
              </a:xfrm>
              <a:blipFill rotWithShape="0">
                <a:blip r:embed="rId3"/>
                <a:stretch>
                  <a:fillRect l="-1043" t="-2774" r="-4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Safety &amp; 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安全性：所有</a:t>
            </a:r>
            <a:r>
              <a:rPr lang="en-US" altLang="zh-CN" dirty="0" smtClean="0"/>
              <a:t>non-faulty</a:t>
            </a:r>
            <a:r>
              <a:rPr lang="zh-CN" altLang="en-US" dirty="0" smtClean="0"/>
              <a:t>的节点都认可已经</a:t>
            </a:r>
            <a:r>
              <a:rPr lang="en-US" altLang="zh-CN" dirty="0" smtClean="0"/>
              <a:t>commit locally</a:t>
            </a:r>
            <a:r>
              <a:rPr lang="zh-CN" altLang="en-US" dirty="0" smtClean="0"/>
              <a:t>的序列号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可用性：当节点无法请求时，必须进行</a:t>
            </a:r>
            <a:r>
              <a:rPr lang="en-US" altLang="zh-CN" dirty="0" smtClean="0"/>
              <a:t>view change </a:t>
            </a:r>
            <a:r>
              <a:rPr lang="zh-CN" altLang="en-US" dirty="0" smtClean="0"/>
              <a:t>，进入新的</a:t>
            </a:r>
            <a:r>
              <a:rPr lang="en-US" altLang="zh-CN" dirty="0" smtClean="0"/>
              <a:t>view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102" y="251116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30" y="365125"/>
            <a:ext cx="6296025" cy="4067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7184" y="1690688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是否需要第三个公式去证明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altLang="zh-CN" dirty="0" smtClean="0"/>
                  <a:t>   (</a:t>
                </a:r>
                <a:r>
                  <a:rPr lang="zh-CN" altLang="en-US" dirty="0" smtClean="0"/>
                  <a:t>蓝线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)/2+1 &gt;=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/>
                <a:r>
                  <a:rPr lang="zh-CN" altLang="en-US" dirty="0"/>
                  <a:t>会</a:t>
                </a:r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Prepared(</a:t>
                </a:r>
                <a:r>
                  <a:rPr lang="en-US" altLang="zh-CN" dirty="0" err="1" smtClean="0"/>
                  <a:t>m,v,n,i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Prepared(</a:t>
                </a:r>
                <a:r>
                  <a:rPr lang="en-US" altLang="zh-CN" dirty="0" err="1" smtClean="0"/>
                  <a:t>m,v,n’,j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都为真的情况？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184" y="1690688"/>
                <a:ext cx="10515600" cy="4351338"/>
              </a:xfrm>
              <a:blipFill rotWithShape="0">
                <a:blip r:embed="rId4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H="1">
            <a:off x="6938682" y="4222377"/>
            <a:ext cx="1508161" cy="24473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对共识本质的理解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共识保证相同高度时，所有节点看到的消息是一致的，但是不保证消息一定是有效的。共识保证的是一致性，不代表经过共识的东西一定是正确的、有效的。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7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PBFT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2804"/>
            <a:ext cx="10515600" cy="5503489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PBFT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Practical Byzantine Fault Tolerance</a:t>
            </a:r>
            <a:r>
              <a:rPr lang="zh-CN" altLang="en-US" dirty="0" smtClean="0"/>
              <a:t>的缩写。该算法是</a:t>
            </a:r>
            <a:r>
              <a:rPr lang="en-US" altLang="zh-CN" dirty="0" smtClean="0"/>
              <a:t>Miguel Castro (</a:t>
            </a:r>
            <a:r>
              <a:rPr lang="zh-CN" altLang="en-US" dirty="0" smtClean="0"/>
              <a:t>卡斯特罗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Barbara </a:t>
            </a:r>
            <a:r>
              <a:rPr lang="en-US" altLang="zh-CN" dirty="0" err="1" smtClean="0"/>
              <a:t>Liskov</a:t>
            </a:r>
            <a:r>
              <a:rPr lang="zh-CN" altLang="en-US" dirty="0" smtClean="0"/>
              <a:t>（利斯科夫）在</a:t>
            </a:r>
            <a:r>
              <a:rPr lang="en-US" altLang="zh-CN" dirty="0" smtClean="0"/>
              <a:t>1999</a:t>
            </a:r>
            <a:r>
              <a:rPr lang="zh-CN" altLang="en-US" dirty="0" smtClean="0"/>
              <a:t>年提出来的，它解决了原始拜占庭容错算法效率不高的问题。早期</a:t>
            </a:r>
            <a:r>
              <a:rPr lang="zh-CN" altLang="en-US" dirty="0"/>
              <a:t>的拜占庭容错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有的是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系统</a:t>
            </a:r>
            <a:r>
              <a:rPr lang="zh-CN" altLang="en-US" dirty="0"/>
              <a:t>同步</a:t>
            </a:r>
            <a:r>
              <a:rPr lang="zh-CN" altLang="en-US" dirty="0" smtClean="0"/>
              <a:t>的</a:t>
            </a:r>
            <a:r>
              <a:rPr lang="zh-CN" altLang="en-US" dirty="0"/>
              <a:t>假设</a:t>
            </a:r>
            <a:r>
              <a:rPr lang="zh-CN" altLang="en-US" dirty="0" smtClean="0"/>
              <a:t>，</a:t>
            </a:r>
            <a:r>
              <a:rPr lang="zh-CN" altLang="en-US" dirty="0"/>
              <a:t>有</a:t>
            </a:r>
            <a:r>
              <a:rPr lang="zh-CN" altLang="en-US" dirty="0" smtClean="0"/>
              <a:t>的则是</a:t>
            </a:r>
            <a:r>
              <a:rPr lang="zh-CN" altLang="en-US" dirty="0" smtClean="0"/>
              <a:t>由于</a:t>
            </a:r>
            <a:r>
              <a:rPr lang="zh-CN" altLang="en-US" dirty="0"/>
              <a:t>性能太低而不能在实际系统中</a:t>
            </a:r>
            <a:r>
              <a:rPr lang="zh-CN" altLang="en-US" dirty="0" smtClean="0"/>
              <a:t>运作，而</a:t>
            </a:r>
            <a:r>
              <a:rPr lang="en-US" altLang="zh-CN" dirty="0" smtClean="0"/>
              <a:t>PBFT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基于</a:t>
            </a:r>
            <a:r>
              <a:rPr lang="zh-CN" altLang="en-US" u="sng" dirty="0" smtClean="0"/>
              <a:t>真实网络环境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实用</a:t>
            </a:r>
            <a:r>
              <a:rPr lang="zh-CN" altLang="en-US" dirty="0" smtClean="0"/>
              <a:t>的拜占庭</a:t>
            </a:r>
            <a:r>
              <a:rPr lang="zh-CN" altLang="en-US" dirty="0"/>
              <a:t>容错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该算法可以</a:t>
            </a:r>
            <a:r>
              <a:rPr lang="zh-CN" altLang="en-US" u="sng" dirty="0" smtClean="0"/>
              <a:t>工作在异步环境</a:t>
            </a:r>
            <a:r>
              <a:rPr lang="zh-CN" altLang="en-US" dirty="0" smtClean="0"/>
              <a:t>中，可以承受</a:t>
            </a:r>
            <a:r>
              <a:rPr lang="zh-CN" altLang="en-US" u="sng" dirty="0" smtClean="0"/>
              <a:t>小于</a:t>
            </a:r>
            <a:r>
              <a:rPr lang="en-US" altLang="zh-CN" u="sng" dirty="0" smtClean="0"/>
              <a:t>1/3</a:t>
            </a:r>
            <a:r>
              <a:rPr lang="zh-CN" altLang="en-US" u="sng" dirty="0" smtClean="0"/>
              <a:t>的节点同时</a:t>
            </a:r>
            <a:r>
              <a:rPr lang="en-US" altLang="zh-CN" u="sng" dirty="0" smtClean="0"/>
              <a:t>faulty</a:t>
            </a:r>
            <a:r>
              <a:rPr lang="zh-CN" altLang="en-US" dirty="0" smtClean="0"/>
              <a:t>，为系统提供</a:t>
            </a:r>
            <a:r>
              <a:rPr lang="en-US" altLang="zh-CN" dirty="0" smtClean="0"/>
              <a:t>safety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liveness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zh-CN" altLang="en-US" dirty="0" smtClean="0"/>
              <a:t>为什么可以容忍小于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的恶意节点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76835" y="1250576"/>
                <a:ext cx="10345271" cy="575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dirty="0" smtClean="0"/>
                  <a:t>拜占庭节点所占比例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dirty="0" smtClean="0"/>
                  <a:t>善意节点比例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 smtClean="0"/>
                  <a:t>：一致投票</a:t>
                </a:r>
                <a:r>
                  <a:rPr lang="zh-CN" altLang="en-US" sz="2400" dirty="0" smtClean="0"/>
                  <a:t>达到这个比例后，才算达成一致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因此有：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3600" dirty="0" smtClean="0"/>
              </a:p>
              <a:p>
                <a:endParaRPr lang="en-US" altLang="zh-CN" sz="3600" dirty="0" smtClean="0"/>
              </a:p>
              <a:p>
                <a:endParaRPr lang="en-US" altLang="zh-CN" sz="2800" dirty="0" smtClean="0"/>
              </a:p>
              <a:p>
                <a:r>
                  <a:rPr lang="en-US" altLang="zh-CN" sz="3600" i="1" dirty="0" smtClean="0"/>
                  <a:t>2.   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3600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" y="1250576"/>
                <a:ext cx="10345271" cy="5755615"/>
              </a:xfrm>
              <a:prstGeom prst="rect">
                <a:avLst/>
              </a:prstGeom>
              <a:blipFill rotWithShape="0"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7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64975" y="328679"/>
            <a:ext cx="7785848" cy="5668710"/>
            <a:chOff x="1546411" y="691749"/>
            <a:chExt cx="7106968" cy="5293615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977" y="1102716"/>
              <a:ext cx="6792527" cy="48826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412070" y="4944777"/>
                  <a:ext cx="2413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070" y="4944777"/>
                  <a:ext cx="24130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77" r="-4651" b="-163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3314697" y="777406"/>
                  <a:ext cx="24306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697" y="777406"/>
                  <a:ext cx="2430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909" t="-2041" r="-13636" b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351596" y="691749"/>
                  <a:ext cx="17370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&lt;2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1596" y="691749"/>
                  <a:ext cx="17370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1546411" y="758497"/>
                  <a:ext cx="15767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411" y="758497"/>
                  <a:ext cx="157670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478286" y="3818029"/>
                  <a:ext cx="803667" cy="7973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altLang="zh-CN" b="0" dirty="0" smtClean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286" y="3818029"/>
                  <a:ext cx="803667" cy="7973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椭圆 48"/>
            <p:cNvSpPr/>
            <p:nvPr/>
          </p:nvSpPr>
          <p:spPr>
            <a:xfrm>
              <a:off x="5217458" y="4136969"/>
              <a:ext cx="105281" cy="1330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230508" y="4422000"/>
              <a:ext cx="472237" cy="22426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171764" y="4558682"/>
              <a:ext cx="708356" cy="24596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089904" y="4676996"/>
              <a:ext cx="975158" cy="34676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061832" y="4776046"/>
              <a:ext cx="524210" cy="25130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0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4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System model &amp; Assumption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070" y="1325562"/>
            <a:ext cx="10515600" cy="5303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00B0F0"/>
                </a:solidFill>
              </a:rPr>
              <a:t>System model</a:t>
            </a:r>
          </a:p>
          <a:p>
            <a:r>
              <a:rPr lang="zh-CN" altLang="en-US" dirty="0" smtClean="0"/>
              <a:t>异步分布式系统，节点由网络连接，真实的网络环境，会出现消息丢失、延迟、重复、乱序</a:t>
            </a:r>
            <a:endParaRPr lang="en-US" altLang="zh-CN" dirty="0" smtClean="0"/>
          </a:p>
          <a:p>
            <a:r>
              <a:rPr lang="en-US" altLang="zh-CN" dirty="0" smtClean="0"/>
              <a:t>Byzantine Failure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的节点</a:t>
            </a:r>
            <a:r>
              <a:rPr lang="en-US" altLang="zh-CN" dirty="0" smtClean="0"/>
              <a:t>may behave arbitrarily 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B0F0"/>
                </a:solidFill>
              </a:rPr>
              <a:t>Assumption</a:t>
            </a:r>
          </a:p>
          <a:p>
            <a:r>
              <a:rPr lang="zh-CN" altLang="en-US" dirty="0" smtClean="0"/>
              <a:t>节点间失效独立，不互相影响</a:t>
            </a:r>
            <a:endParaRPr lang="en-US" altLang="zh-CN" dirty="0" smtClean="0"/>
          </a:p>
          <a:p>
            <a:r>
              <a:rPr lang="zh-CN" altLang="en-US" dirty="0" smtClean="0"/>
              <a:t>无法推翻依赖的密码学保障</a:t>
            </a:r>
            <a:endParaRPr lang="en-US" altLang="zh-CN" dirty="0" smtClean="0"/>
          </a:p>
          <a:p>
            <a:r>
              <a:rPr lang="zh-CN" altLang="en-US" dirty="0" smtClean="0"/>
              <a:t>攻击者无法无限延迟</a:t>
            </a:r>
            <a:r>
              <a:rPr lang="en-US" altLang="zh-CN" dirty="0" smtClean="0"/>
              <a:t>non-faulty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r>
              <a:rPr lang="zh-CN" altLang="en-US" dirty="0"/>
              <a:t>发送</a:t>
            </a:r>
            <a:r>
              <a:rPr lang="zh-CN" altLang="en-US" dirty="0" smtClean="0"/>
              <a:t>方一直重发请求，直到被接收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7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219" y="29980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符号说明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3151" y="1822628"/>
                <a:ext cx="11533094" cy="48860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消息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消息</m:t>
                    </m:r>
                  </m:oMath>
                </a14:m>
                <a:r>
                  <a:rPr lang="zh-CN" altLang="en-US" dirty="0" smtClean="0"/>
                  <a:t>摘要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消息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签名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至多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faulty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个数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编号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view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时，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应为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primary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序号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151" y="1822628"/>
                <a:ext cx="11533094" cy="488604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9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738" y="121995"/>
            <a:ext cx="5562600" cy="9087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Normal Case Operation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231"/>
            <a:ext cx="11707905" cy="4124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70647" y="5069480"/>
                <a:ext cx="1123725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发送请求到当前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view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下的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广播请求到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backups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节点，开始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三阶段协议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（具体见后面）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节点执行请求，并直接发送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Client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个来自不同节点、但具有相同结果的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，即为请求的执行结果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7" y="5069480"/>
                <a:ext cx="11237258" cy="1600438"/>
              </a:xfrm>
              <a:prstGeom prst="rect">
                <a:avLst/>
              </a:prstGeom>
              <a:blipFill rotWithShape="0">
                <a:blip r:embed="rId4"/>
                <a:stretch>
                  <a:fillRect l="-705" t="-4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796990" y="1030699"/>
            <a:ext cx="6696636" cy="395331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/>
          <p:nvPr/>
        </p:nvCxnSpPr>
        <p:spPr>
          <a:xfrm rot="5400000" flipH="1" flipV="1">
            <a:off x="2414570" y="4994638"/>
            <a:ext cx="1248936" cy="48409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647" y="175916"/>
            <a:ext cx="8054788" cy="9087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未收到足够多的</a:t>
            </a:r>
            <a:r>
              <a:rPr lang="en-US" altLang="zh-CN" dirty="0"/>
              <a:t>R</a:t>
            </a:r>
            <a:r>
              <a:rPr lang="en-US" altLang="zh-CN" dirty="0" smtClean="0"/>
              <a:t>eply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83" y="1204541"/>
            <a:ext cx="6852069" cy="54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4004</Words>
  <Application>Microsoft Office PowerPoint</Application>
  <PresentationFormat>宽屏</PresentationFormat>
  <Paragraphs>301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微软雅黑</vt:lpstr>
      <vt:lpstr>Aharoni</vt:lpstr>
      <vt:lpstr>Arial</vt:lpstr>
      <vt:lpstr>Calibri</vt:lpstr>
      <vt:lpstr>Calibri Light</vt:lpstr>
      <vt:lpstr>Cambria Math</vt:lpstr>
      <vt:lpstr>Wingdings</vt:lpstr>
      <vt:lpstr>Office 主题</vt:lpstr>
      <vt:lpstr>Practical Byzantine Fault Tolerance</vt:lpstr>
      <vt:lpstr>主要内容</vt:lpstr>
      <vt:lpstr>PBFT 概述</vt:lpstr>
      <vt:lpstr>为什么可以容忍小于1/3的恶意节点</vt:lpstr>
      <vt:lpstr>PowerPoint 演示文稿</vt:lpstr>
      <vt:lpstr>System model &amp; Assumption</vt:lpstr>
      <vt:lpstr>符号说明</vt:lpstr>
      <vt:lpstr>Normal Case Operation</vt:lpstr>
      <vt:lpstr>Client未收到足够多的Reply</vt:lpstr>
      <vt:lpstr>三阶段协议</vt:lpstr>
      <vt:lpstr>PowerPoint 演示文稿</vt:lpstr>
      <vt:lpstr>PowerPoint 演示文稿</vt:lpstr>
      <vt:lpstr>1 全部为好节点</vt:lpstr>
      <vt:lpstr>2 主节点为好节点，备份节点中一个坏节点</vt:lpstr>
      <vt:lpstr>垃圾回收—清理本地日志消息的机制</vt:lpstr>
      <vt:lpstr>Watermark</vt:lpstr>
      <vt:lpstr>View Change —替换主节点</vt:lpstr>
      <vt:lpstr>PowerPoint 演示文稿</vt:lpstr>
      <vt:lpstr>PowerPoint 演示文稿</vt:lpstr>
      <vt:lpstr>PowerPoint 演示文稿</vt:lpstr>
      <vt:lpstr>PowerPoint 演示文稿</vt:lpstr>
      <vt:lpstr>准备和提交阶段 </vt:lpstr>
      <vt:lpstr>Safety &amp; Liveness</vt:lpstr>
      <vt:lpstr>谢谢！</vt:lpstr>
      <vt:lpstr>问题</vt:lpstr>
      <vt:lpstr>对共识本质的理解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Byzantine Fault Tolerance</dc:title>
  <dc:creator>sym</dc:creator>
  <cp:lastModifiedBy>sym</cp:lastModifiedBy>
  <cp:revision>73</cp:revision>
  <dcterms:created xsi:type="dcterms:W3CDTF">2017-09-20T10:14:25Z</dcterms:created>
  <dcterms:modified xsi:type="dcterms:W3CDTF">2017-09-25T04:07:25Z</dcterms:modified>
</cp:coreProperties>
</file>