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media/image44.jpg" ContentType="image/pn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7" r:id="rId2"/>
    <p:sldId id="258" r:id="rId3"/>
    <p:sldId id="262" r:id="rId4"/>
    <p:sldId id="279" r:id="rId5"/>
    <p:sldId id="260" r:id="rId6"/>
    <p:sldId id="259" r:id="rId7"/>
    <p:sldId id="263" r:id="rId8"/>
    <p:sldId id="301" r:id="rId9"/>
    <p:sldId id="281" r:id="rId10"/>
    <p:sldId id="280" r:id="rId11"/>
    <p:sldId id="275" r:id="rId12"/>
    <p:sldId id="302" r:id="rId13"/>
    <p:sldId id="303" r:id="rId14"/>
    <p:sldId id="283" r:id="rId15"/>
    <p:sldId id="266" r:id="rId16"/>
    <p:sldId id="304" r:id="rId17"/>
    <p:sldId id="290" r:id="rId18"/>
    <p:sldId id="292" r:id="rId19"/>
    <p:sldId id="294" r:id="rId20"/>
    <p:sldId id="298" r:id="rId21"/>
    <p:sldId id="293" r:id="rId22"/>
    <p:sldId id="295" r:id="rId23"/>
    <p:sldId id="297" r:id="rId24"/>
    <p:sldId id="272" r:id="rId25"/>
    <p:sldId id="264" r:id="rId26"/>
    <p:sldId id="287" r:id="rId27"/>
    <p:sldId id="273" r:id="rId28"/>
    <p:sldId id="285" r:id="rId29"/>
    <p:sldId id="288" r:id="rId30"/>
    <p:sldId id="289" r:id="rId31"/>
    <p:sldId id="277" r:id="rId32"/>
    <p:sldId id="278" r:id="rId33"/>
    <p:sldId id="270" r:id="rId34"/>
    <p:sldId id="300" r:id="rId35"/>
    <p:sldId id="299" r:id="rId36"/>
    <p:sldId id="269" r:id="rId37"/>
    <p:sldId id="27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ct" initials="i" lastIdx="3" clrIdx="0">
    <p:extLst>
      <p:ext uri="{19B8F6BF-5375-455C-9EA6-DF929625EA0E}">
        <p15:presenceInfo xmlns:p15="http://schemas.microsoft.com/office/powerpoint/2012/main" userId="ic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4424" autoAdjust="0"/>
  </p:normalViewPr>
  <p:slideViewPr>
    <p:cSldViewPr snapToGrid="0">
      <p:cViewPr varScale="1">
        <p:scale>
          <a:sx n="66" d="100"/>
          <a:sy n="66" d="100"/>
        </p:scale>
        <p:origin x="65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382"/>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6533F-8C6D-46C1-9681-DB0C6F529741}" type="datetimeFigureOut">
              <a:rPr lang="zh-CN" altLang="en-US" smtClean="0"/>
              <a:t>2018/1/11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79672-1E68-4C0B-8934-A10FB694C699}" type="slidenum">
              <a:rPr lang="zh-CN" altLang="en-US" smtClean="0"/>
              <a:t>‹#›</a:t>
            </a:fld>
            <a:endParaRPr lang="zh-CN" altLang="en-US"/>
          </a:p>
        </p:txBody>
      </p:sp>
    </p:spTree>
    <p:extLst>
      <p:ext uri="{BB962C8B-B14F-4D97-AF65-F5344CB8AC3E}">
        <p14:creationId xmlns:p14="http://schemas.microsoft.com/office/powerpoint/2010/main" val="12227017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E4AED-577D-4363-A04D-97D7B72B0A8E}"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02DC1-4984-4B60-8E58-A35C0E7B6717}" type="slidenum">
              <a:rPr lang="zh-CN" altLang="en-US" smtClean="0"/>
              <a:t>‹#›</a:t>
            </a:fld>
            <a:endParaRPr lang="zh-CN" altLang="en-US"/>
          </a:p>
        </p:txBody>
      </p:sp>
    </p:spTree>
    <p:extLst>
      <p:ext uri="{BB962C8B-B14F-4D97-AF65-F5344CB8AC3E}">
        <p14:creationId xmlns:p14="http://schemas.microsoft.com/office/powerpoint/2010/main" val="21205872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bitcoin.org/en/glossary/regression-test-mode" TargetMode="External"/><Relationship Id="rId3" Type="http://schemas.openxmlformats.org/officeDocument/2006/relationships/hyperlink" Target="https://bitcoin.org/en/glossary/start-string" TargetMode="External"/><Relationship Id="rId7" Type="http://schemas.openxmlformats.org/officeDocument/2006/relationships/hyperlink" Target="https://bitcoin.org/en/glossary/testne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itcoin.org/en/glossary/mainnet" TargetMode="External"/><Relationship Id="rId5" Type="http://schemas.openxmlformats.org/officeDocument/2006/relationships/hyperlink" Target="https://bitcoin.org/en/glossary/nbits" TargetMode="External"/><Relationship Id="rId4" Type="http://schemas.openxmlformats.org/officeDocument/2006/relationships/hyperlink" Target="https://bitcoin.org/en/developer-guide#term-network" TargetMode="External"/><Relationship Id="rId9" Type="http://schemas.openxmlformats.org/officeDocument/2006/relationships/hyperlink" Target="https://bitcoin.org/en/glossary/internal-byte-ord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bitcoin.org/en/glossary/orphan-block" TargetMode="External"/><Relationship Id="rId3" Type="http://schemas.openxmlformats.org/officeDocument/2006/relationships/hyperlink" Target="https://bitcoin.org/en/glossary/blocks-first-sync" TargetMode="External"/><Relationship Id="rId7" Type="http://schemas.openxmlformats.org/officeDocument/2006/relationships/hyperlink" Target="https://bitcoin.org/en/glossary/initial-block-download"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bitcoin.org/en/glossary/block-header" TargetMode="External"/><Relationship Id="rId5" Type="http://schemas.openxmlformats.org/officeDocument/2006/relationships/hyperlink" Target="https://bitcoin.org/en/glossary/block" TargetMode="External"/><Relationship Id="rId4" Type="http://schemas.openxmlformats.org/officeDocument/2006/relationships/hyperlink" Target="https://bitcoin.org/en/glossary/nod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bitcoin.org/en/glossary/block"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bitcoin.org/en/developer-reference#block-headers" TargetMode="External"/><Relationship Id="rId5" Type="http://schemas.openxmlformats.org/officeDocument/2006/relationships/hyperlink" Target="https://bitcoin.org/en/glossary/block-header" TargetMode="External"/><Relationship Id="rId4" Type="http://schemas.openxmlformats.org/officeDocument/2006/relationships/hyperlink" Target="https://bitcoin.org/en/glossary/nod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itcoin.org/en/developer-guide#term-network" TargetMode="External"/><Relationship Id="rId7" Type="http://schemas.openxmlformats.org/officeDocument/2006/relationships/hyperlink" Target="https://bitcoin.org/en/developer-reference#tx"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itcoin.org/en/developer-reference#merkleblock" TargetMode="External"/><Relationship Id="rId5" Type="http://schemas.openxmlformats.org/officeDocument/2006/relationships/hyperlink" Target="https://bitcoin.org/en/glossary/txid" TargetMode="External"/><Relationship Id="rId4" Type="http://schemas.openxmlformats.org/officeDocument/2006/relationships/hyperlink" Target="https://bitcoin.org/en/glossary/output"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bitcoin.org/en/glossary/block-header" TargetMode="External"/><Relationship Id="rId3" Type="http://schemas.openxmlformats.org/officeDocument/2006/relationships/hyperlink" Target="https://bitcoin.org/en/glossary/merkle-tree" TargetMode="External"/><Relationship Id="rId7" Type="http://schemas.openxmlformats.org/officeDocument/2006/relationships/hyperlink" Target="https://bitcoin.org/en/glossary/block"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bitcoin.org/en/glossary/txid" TargetMode="External"/><Relationship Id="rId5" Type="http://schemas.openxmlformats.org/officeDocument/2006/relationships/hyperlink" Target="https://bitcoin.org/en/developer-reference#merkleblock" TargetMode="External"/><Relationship Id="rId10" Type="http://schemas.openxmlformats.org/officeDocument/2006/relationships/hyperlink" Target="https://bitcoin.org/en/glossary/proof-of-work" TargetMode="External"/><Relationship Id="rId4" Type="http://schemas.openxmlformats.org/officeDocument/2006/relationships/hyperlink" Target="https://bitcoin.org/en/developer-reference#filterclear" TargetMode="External"/><Relationship Id="rId9" Type="http://schemas.openxmlformats.org/officeDocument/2006/relationships/hyperlink" Target="https://bitcoin.org/en/glossary/merkle-root"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itcoin.org/en/glossary/txi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bitcoin.org/en/glossary/nod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aike.baidu.com/item/%E6%B5%81%E5%AF%86%E7%A0%81"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baike.baidu.com/item/MAC/329741" TargetMode="External"/><Relationship Id="rId4" Type="http://schemas.openxmlformats.org/officeDocument/2006/relationships/hyperlink" Target="https://baike.baidu.com/item/%E6%B6%88%E6%81%AF%E8%AE%A4%E8%AF%81%E7%A0%8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14442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nVersion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bitcoin P2P protocol version the client “speaks” (e.g., 70002)   </a:t>
            </a:r>
            <a:r>
              <a:rPr lang="en-US" altLang="zh-CN" sz="1200" b="1" i="0" kern="1200" dirty="0" smtClean="0">
                <a:solidFill>
                  <a:schemeClr val="tx1"/>
                </a:solidFill>
                <a:effectLst/>
                <a:latin typeface="+mn-lt"/>
                <a:ea typeface="+mn-ea"/>
                <a:cs typeface="+mn-cs"/>
              </a:rPr>
              <a:t>2017</a:t>
            </a:r>
            <a:r>
              <a:rPr lang="zh-CN" altLang="en-US" sz="1200" b="1" i="0" kern="1200" dirty="0" smtClean="0">
                <a:solidFill>
                  <a:schemeClr val="tx1"/>
                </a:solidFill>
                <a:effectLst/>
                <a:latin typeface="+mn-lt"/>
                <a:ea typeface="+mn-ea"/>
                <a:cs typeface="+mn-cs"/>
              </a:rPr>
              <a:t>年</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月的版本是</a:t>
            </a:r>
            <a:r>
              <a:rPr lang="en-US" altLang="zh-CN" sz="1200" b="1" i="0" kern="1200" dirty="0" smtClean="0">
                <a:solidFill>
                  <a:schemeClr val="tx1"/>
                </a:solidFill>
                <a:effectLst/>
                <a:latin typeface="+mn-lt"/>
                <a:ea typeface="+mn-ea"/>
                <a:cs typeface="+mn-cs"/>
              </a:rPr>
              <a:t>70015</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nLocalServices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 list of local services supported by the node, currently just </a:t>
            </a:r>
            <a:r>
              <a:rPr lang="en-US" altLang="zh-CN" sz="1200" b="1" i="0" kern="1200" dirty="0" smtClean="0">
                <a:solidFill>
                  <a:schemeClr val="tx1"/>
                </a:solidFill>
                <a:effectLst/>
                <a:latin typeface="+mn-lt"/>
                <a:ea typeface="+mn-ea"/>
                <a:cs typeface="+mn-cs"/>
              </a:rPr>
              <a:t>NODE_NETWORK</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nTime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current time</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addrYou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IP address of the remote node as seen from this node</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addrMe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IP address of the local node, as discovered by the local node</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subver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 sub-version showing the type of software running on this node(e.g., /Satoshi:0.9.2.1/)</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BestHeight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block height of this node’s </a:t>
            </a:r>
            <a:r>
              <a:rPr lang="en-US" altLang="zh-CN" sz="1200" b="0" i="0" kern="1200" dirty="0" err="1" smtClean="0">
                <a:solidFill>
                  <a:schemeClr val="tx1"/>
                </a:solidFill>
                <a:effectLst/>
                <a:latin typeface="+mn-lt"/>
                <a:ea typeface="+mn-ea"/>
                <a:cs typeface="+mn-cs"/>
              </a:rPr>
              <a:t>blockchain</a:t>
            </a:r>
            <a:r>
              <a:rPr lang="en-US" altLang="zh-CN" dirty="0" smtClean="0"/>
              <a:t> </a:t>
            </a:r>
          </a:p>
          <a:p>
            <a:endParaRPr lang="en-US" altLang="zh-CN" dirty="0" smtClean="0"/>
          </a:p>
          <a:p>
            <a:r>
              <a:rPr lang="zh-CN" altLang="en-US" dirty="0" smtClean="0"/>
              <a:t>该消息中含有的</a:t>
            </a:r>
            <a:r>
              <a:rPr lang="en-US" altLang="zh-CN" dirty="0" err="1" smtClean="0"/>
              <a:t>BestHeight</a:t>
            </a:r>
            <a:r>
              <a:rPr lang="zh-CN" altLang="en-US" dirty="0" smtClean="0"/>
              <a:t>字段标示了一个节点当前的区块链高度（区块数量）。节点可以从它的对等节点中得到版本消息，了解双方各自有多少区块，从而可以与其自身区块链所拥有的区块数量进行比较。</a:t>
            </a:r>
            <a:endParaRPr lang="en-US" altLang="zh-CN" dirty="0" smtClean="0"/>
          </a:p>
          <a:p>
            <a:endParaRPr lang="en-US" altLang="zh-CN" dirty="0" smtClean="0"/>
          </a:p>
          <a:p>
            <a:endParaRPr lang="en-US" altLang="zh-CN" dirty="0" smtClean="0"/>
          </a:p>
          <a:p>
            <a:endParaRPr lang="en-US" altLang="zh-CN" dirty="0" smtClean="0"/>
          </a:p>
          <a:p>
            <a:pPr marL="228600" indent="-228600">
              <a:buAutoNum type="arabicPeriod"/>
            </a:pPr>
            <a:r>
              <a:rPr lang="en-US" altLang="zh-CN" dirty="0" smtClean="0"/>
              <a:t> </a:t>
            </a:r>
            <a:r>
              <a:rPr lang="zh-CN" altLang="en-US" dirty="0" smtClean="0"/>
              <a:t>新节点将一条包含自身</a:t>
            </a:r>
            <a:r>
              <a:rPr lang="en-US" altLang="zh-CN" dirty="0" smtClean="0"/>
              <a:t>IP</a:t>
            </a:r>
            <a:r>
              <a:rPr lang="zh-CN" altLang="en-US" dirty="0" smtClean="0"/>
              <a:t>地址的</a:t>
            </a:r>
            <a:r>
              <a:rPr lang="en-US" altLang="zh-CN" dirty="0" err="1" smtClean="0"/>
              <a:t>addr</a:t>
            </a:r>
            <a:r>
              <a:rPr lang="zh-CN" altLang="en-US" dirty="0" smtClean="0"/>
              <a:t>消息发送给其相邻节点。相邻节点再将此条</a:t>
            </a:r>
            <a:r>
              <a:rPr lang="en-US" altLang="zh-CN" dirty="0" err="1" smtClean="0"/>
              <a:t>addr</a:t>
            </a:r>
            <a:r>
              <a:rPr lang="zh-CN" altLang="en-US" dirty="0" smtClean="0"/>
              <a:t>消息依次转发给它们各自的相邻节点，从而保证新节点信息被多个节点所接收、保证连接更稳定。</a:t>
            </a:r>
            <a:endParaRPr lang="en-US" altLang="zh-CN" dirty="0" smtClean="0"/>
          </a:p>
          <a:p>
            <a:pPr marL="228600" indent="-228600">
              <a:buAutoNum type="arabicPeriod"/>
            </a:pPr>
            <a:r>
              <a:rPr lang="zh-CN" altLang="en-US" dirty="0" smtClean="0"/>
              <a:t>新接入的节点可以向它的相邻节点发送</a:t>
            </a:r>
            <a:r>
              <a:rPr lang="en-US" altLang="zh-CN" dirty="0" err="1" smtClean="0"/>
              <a:t>getaddr</a:t>
            </a:r>
            <a:r>
              <a:rPr lang="zh-CN" altLang="en-US" dirty="0" smtClean="0"/>
              <a:t>消息，要求它们返回其已知对等节点的</a:t>
            </a:r>
            <a:r>
              <a:rPr lang="en-US" altLang="zh-CN" dirty="0" smtClean="0"/>
              <a:t>IP</a:t>
            </a:r>
            <a:r>
              <a:rPr lang="zh-CN" altLang="en-US" dirty="0" smtClean="0"/>
              <a:t>地址列表。</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通过这种方式，节点可以找到需连接到的对等节点，并向网络发布它的消息以便其他节点查找</a:t>
            </a:r>
            <a:r>
              <a:rPr lang="en-US" altLang="zh-CN" baseline="0" dirty="0" smtClean="0"/>
              <a:t> </a:t>
            </a:r>
            <a:r>
              <a:rPr lang="zh-CN" altLang="en-US" baseline="0" dirty="0" smtClean="0"/>
              <a:t>。</a:t>
            </a:r>
            <a:r>
              <a:rPr lang="zh-CN" altLang="en-US" dirty="0" smtClean="0"/>
              <a:t>从而实现了完全分布式的网络发现</a:t>
            </a:r>
            <a:endParaRPr lang="en-US" altLang="zh-CN" dirty="0" smtClean="0"/>
          </a:p>
          <a:p>
            <a:endParaRPr lang="zh-CN" altLang="en-US" dirty="0"/>
          </a:p>
        </p:txBody>
      </p:sp>
    </p:spTree>
    <p:extLst>
      <p:ext uri="{BB962C8B-B14F-4D97-AF65-F5344CB8AC3E}">
        <p14:creationId xmlns:p14="http://schemas.microsoft.com/office/powerpoint/2010/main" val="30447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tooltip="Four defined bytes which start every message in the Bitcoin P2P protocol to allow seeking to the next message."/>
              </a:rPr>
              <a:t>Start strings</a:t>
            </a:r>
            <a:r>
              <a:rPr lang="en-US" altLang="zh-CN" dirty="0" smtClean="0"/>
              <a:t> are hardcoded constants that appear at the start of all messages sent on the Bitcoin </a:t>
            </a:r>
            <a:r>
              <a:rPr lang="en-US" altLang="zh-CN" dirty="0" smtClean="0">
                <a:hlinkClick r:id="rId4" tooltip="The Bitcoin P2P network which broadcasts transactions and blocks"/>
              </a:rPr>
              <a:t>network</a:t>
            </a:r>
            <a:r>
              <a:rPr lang="en-US" altLang="zh-CN" dirty="0" smtClean="0"/>
              <a:t>;</a:t>
            </a:r>
          </a:p>
          <a:p>
            <a:r>
              <a:rPr lang="en-US" altLang="zh-CN" dirty="0" smtClean="0">
                <a:hlinkClick r:id="rId4" tooltip="The Bitcoin P2P network which broadcasts transactions and blocks"/>
              </a:rPr>
              <a:t>Network</a:t>
            </a:r>
            <a:r>
              <a:rPr lang="en-US" altLang="zh-CN" dirty="0" smtClean="0"/>
              <a:t> 	Default Port 	</a:t>
            </a:r>
            <a:r>
              <a:rPr lang="en-US" altLang="zh-CN" dirty="0" smtClean="0">
                <a:hlinkClick r:id="rId3" tooltip="Four defined bytes which start every message in the Bitcoin P2P protocol to allow seeking to the next message."/>
              </a:rPr>
              <a:t>Start String</a:t>
            </a:r>
            <a:r>
              <a:rPr lang="en-US" altLang="zh-CN" dirty="0" smtClean="0"/>
              <a:t> 	</a:t>
            </a:r>
            <a:r>
              <a:rPr lang="en-US" altLang="zh-CN" baseline="0" dirty="0" smtClean="0"/>
              <a:t> </a:t>
            </a:r>
            <a:r>
              <a:rPr lang="en-US" altLang="zh-CN" dirty="0" smtClean="0"/>
              <a:t>Max </a:t>
            </a:r>
            <a:r>
              <a:rPr lang="en-US" altLang="zh-CN" dirty="0" err="1" smtClean="0">
                <a:hlinkClick r:id="rId5" tooltip="The target is the threshold below which a block header hash must be in order for the block to valid, and nBits is the encoded form of the target threshold as it appears in the block header."/>
              </a:rPr>
              <a:t>nBits</a:t>
            </a:r>
            <a:endParaRPr lang="en-US" altLang="zh-CN" dirty="0" smtClean="0"/>
          </a:p>
          <a:p>
            <a:r>
              <a:rPr lang="en-US" altLang="zh-CN" dirty="0" smtClean="0"/>
              <a:t> </a:t>
            </a:r>
            <a:r>
              <a:rPr lang="en-US" altLang="zh-CN" dirty="0" err="1" smtClean="0">
                <a:hlinkClick r:id="rId6" tooltip="The original and main network for Bitcoin transactions, where satoshis have real economic value."/>
              </a:rPr>
              <a:t>Mainnet</a:t>
            </a:r>
            <a:r>
              <a:rPr lang="en-US" altLang="zh-CN" dirty="0" smtClean="0"/>
              <a:t>	 8333 	0xf9beb4d9	 0x1d00ffff </a:t>
            </a:r>
          </a:p>
          <a:p>
            <a:r>
              <a:rPr lang="en-US" altLang="zh-CN" dirty="0" err="1" smtClean="0">
                <a:hlinkClick r:id="rId7" tooltip="A global testing environment in which developers can obtain and spend satoshis that have no real-world value on a network that is very similar to the Bitcoin mainnet."/>
              </a:rPr>
              <a:t>Testnet</a:t>
            </a:r>
            <a:r>
              <a:rPr lang="en-US" altLang="zh-CN" dirty="0" smtClean="0"/>
              <a:t> 	18333	 0x0b110907	 0x1d00ffff </a:t>
            </a:r>
          </a:p>
          <a:p>
            <a:r>
              <a:rPr lang="en-US" altLang="zh-CN" dirty="0" err="1" smtClean="0">
                <a:hlinkClick r:id="rId8" tooltip="A local testing environment in which developers can almost instantly generate blocks on demand for testing events, and can create private satoshis with no real-world value."/>
              </a:rPr>
              <a:t>Regtest</a:t>
            </a:r>
            <a:r>
              <a:rPr lang="en-US" altLang="zh-CN" dirty="0" smtClean="0"/>
              <a:t> 	18444	 0xfabfb5da 	0x207fffff</a:t>
            </a:r>
          </a:p>
          <a:p>
            <a:endParaRPr lang="en-US" altLang="zh-CN" dirty="0" smtClean="0"/>
          </a:p>
          <a:p>
            <a:endParaRPr lang="en-US" altLang="zh-CN" dirty="0" smtClean="0"/>
          </a:p>
          <a:p>
            <a:r>
              <a:rPr lang="en-US" altLang="zh-CN" b="1" dirty="0" smtClean="0"/>
              <a:t>command name</a:t>
            </a:r>
            <a:r>
              <a:rPr lang="zh-CN" altLang="en-US" dirty="0" smtClean="0"/>
              <a:t>：</a:t>
            </a:r>
            <a:r>
              <a:rPr lang="en-US" altLang="zh-CN" dirty="0" smtClean="0"/>
              <a:t>ASCII string which identifies what message type is contained in the payload. Followed by nulls (0x00) to pad out byte count;</a:t>
            </a:r>
          </a:p>
          <a:p>
            <a:r>
              <a:rPr lang="zh-CN" altLang="en-US" b="1" dirty="0" smtClean="0"/>
              <a:t> </a:t>
            </a:r>
            <a:r>
              <a:rPr lang="en-US" altLang="zh-CN" b="1" dirty="0" smtClean="0"/>
              <a:t>Payload size </a:t>
            </a:r>
            <a:r>
              <a:rPr lang="zh-CN" altLang="en-US" dirty="0" smtClean="0"/>
              <a:t>：</a:t>
            </a:r>
            <a:r>
              <a:rPr lang="en-US" altLang="zh-CN" dirty="0" smtClean="0"/>
              <a:t>Number of bytes in payload  </a:t>
            </a:r>
            <a:r>
              <a:rPr lang="zh-CN" altLang="en-US" dirty="0" smtClean="0"/>
              <a:t>在有效载荷中的字节数</a:t>
            </a:r>
            <a:endParaRPr lang="en-US" altLang="zh-CN" dirty="0" smtClean="0"/>
          </a:p>
          <a:p>
            <a:r>
              <a:rPr lang="en-US" altLang="zh-CN" b="1" dirty="0" smtClean="0"/>
              <a:t>Checksum</a:t>
            </a:r>
            <a:r>
              <a:rPr lang="zh-CN" altLang="en-US" dirty="0" smtClean="0"/>
              <a:t>：</a:t>
            </a:r>
            <a:r>
              <a:rPr lang="en-US" altLang="zh-CN" dirty="0" smtClean="0"/>
              <a:t>First 4 bytes of SHA256(SHA256(payload)) in </a:t>
            </a:r>
            <a:r>
              <a:rPr lang="en-US" altLang="zh-CN" dirty="0" smtClean="0">
                <a:hlinkClick r:id="rId9" tooltip="The standard order in which hash digests are displayed as strings---the same format used in serialized blocks and transactions."/>
              </a:rPr>
              <a:t>internal byte order</a:t>
            </a:r>
            <a:r>
              <a:rPr lang="en-US" altLang="zh-CN" dirty="0" smtClean="0"/>
              <a:t>. </a:t>
            </a:r>
          </a:p>
        </p:txBody>
      </p:sp>
    </p:spTree>
    <p:extLst>
      <p:ext uri="{BB962C8B-B14F-4D97-AF65-F5344CB8AC3E}">
        <p14:creationId xmlns:p14="http://schemas.microsoft.com/office/powerpoint/2010/main" val="246959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同步区块链的过程开始于</a:t>
            </a:r>
            <a:r>
              <a:rPr lang="en-US" altLang="zh-CN" dirty="0" smtClean="0"/>
              <a:t>version</a:t>
            </a:r>
            <a:r>
              <a:rPr lang="zh-CN" altLang="en-US" dirty="0" smtClean="0"/>
              <a:t>消息，因为包含</a:t>
            </a:r>
            <a:r>
              <a:rPr lang="en-US" altLang="zh-CN" dirty="0" err="1" smtClean="0"/>
              <a:t>bestheight</a:t>
            </a:r>
            <a:r>
              <a:rPr lang="zh-CN" altLang="en-US" dirty="0" smtClean="0"/>
              <a:t>，节点当前的区块链高度，可以比较相对于对等点在自己的区块链有多少区块。（对于初始启动的节点而言。）</a:t>
            </a:r>
          </a:p>
          <a:p>
            <a:endParaRPr lang="en-US" altLang="zh-CN" dirty="0" smtClean="0"/>
          </a:p>
          <a:p>
            <a:r>
              <a:rPr lang="zh-CN" altLang="en-US" dirty="0" smtClean="0"/>
              <a:t>其他中断的块：</a:t>
            </a:r>
            <a:endParaRPr lang="en-US" altLang="zh-CN" dirty="0" smtClean="0"/>
          </a:p>
          <a:p>
            <a:pPr marL="228600" indent="-228600">
              <a:buAutoNum type="arabicPeriod"/>
            </a:pPr>
            <a:r>
              <a:rPr lang="zh-CN" altLang="en-US" dirty="0" smtClean="0"/>
              <a:t>交换包含自己本地区块链最</a:t>
            </a:r>
            <a:r>
              <a:rPr lang="en-US" altLang="zh-CN" dirty="0" smtClean="0"/>
              <a:t>top</a:t>
            </a:r>
            <a:r>
              <a:rPr lang="zh-CN" altLang="en-US" dirty="0" smtClean="0"/>
              <a:t>的块的</a:t>
            </a:r>
            <a:r>
              <a:rPr lang="en-US" altLang="zh-CN" dirty="0" smtClean="0"/>
              <a:t>hash</a:t>
            </a:r>
            <a:r>
              <a:rPr lang="zh-CN" altLang="en-US" dirty="0" smtClean="0"/>
              <a:t>的</a:t>
            </a:r>
            <a:r>
              <a:rPr lang="en-US" altLang="zh-CN" dirty="0" err="1" smtClean="0"/>
              <a:t>getblock</a:t>
            </a:r>
            <a:r>
              <a:rPr lang="zh-CN" altLang="en-US" dirty="0" smtClean="0"/>
              <a:t>消息。识别对等方的最</a:t>
            </a:r>
            <a:r>
              <a:rPr lang="en-US" altLang="zh-CN" dirty="0" smtClean="0"/>
              <a:t>top</a:t>
            </a:r>
            <a:r>
              <a:rPr lang="zh-CN" altLang="en-US" dirty="0" smtClean="0"/>
              <a:t>是自己的</a:t>
            </a:r>
            <a:r>
              <a:rPr lang="en-US" altLang="zh-CN" dirty="0" smtClean="0"/>
              <a:t>top</a:t>
            </a:r>
            <a:r>
              <a:rPr lang="zh-CN" altLang="en-US" dirty="0" smtClean="0"/>
              <a:t>还是旧的</a:t>
            </a:r>
            <a:r>
              <a:rPr lang="en-US" altLang="zh-CN" dirty="0" smtClean="0"/>
              <a:t>top</a:t>
            </a:r>
            <a:r>
              <a:rPr lang="zh-CN" altLang="en-US" dirty="0" smtClean="0"/>
              <a:t>。</a:t>
            </a:r>
            <a:endParaRPr lang="en-US" altLang="zh-CN" dirty="0" smtClean="0"/>
          </a:p>
          <a:p>
            <a:pPr marL="228600" indent="-228600">
              <a:buAutoNum type="arabicPeriod"/>
            </a:pPr>
            <a:r>
              <a:rPr lang="zh-CN" altLang="en-US" dirty="0" smtClean="0"/>
              <a:t>有更长区块链的节点可以识别其他的对等点需要多少区块才能</a:t>
            </a:r>
            <a:r>
              <a:rPr lang="en-US" altLang="zh-CN" dirty="0" smtClean="0"/>
              <a:t>catch up</a:t>
            </a:r>
            <a:r>
              <a:rPr lang="zh-CN" altLang="en-US" dirty="0" smtClean="0"/>
              <a:t>，发送包含</a:t>
            </a:r>
            <a:r>
              <a:rPr lang="en-US" altLang="zh-CN" dirty="0" smtClean="0"/>
              <a:t>500</a:t>
            </a:r>
            <a:r>
              <a:rPr lang="zh-CN" altLang="en-US" dirty="0" smtClean="0"/>
              <a:t>个块的</a:t>
            </a:r>
            <a:r>
              <a:rPr lang="en-US" altLang="zh-CN" dirty="0" smtClean="0"/>
              <a:t>hash</a:t>
            </a:r>
            <a:r>
              <a:rPr lang="zh-CN" altLang="en-US" dirty="0" smtClean="0"/>
              <a:t>的</a:t>
            </a:r>
            <a:r>
              <a:rPr lang="en-US" altLang="zh-CN" dirty="0" err="1" smtClean="0"/>
              <a:t>inv</a:t>
            </a:r>
            <a:r>
              <a:rPr lang="zh-CN" altLang="en-US" dirty="0" smtClean="0"/>
              <a:t>消息。</a:t>
            </a:r>
            <a:endParaRPr lang="en-US" altLang="zh-CN" dirty="0" smtClean="0"/>
          </a:p>
          <a:p>
            <a:pPr marL="228600" indent="-228600">
              <a:buAutoNum type="arabicPeriod"/>
            </a:pPr>
            <a:r>
              <a:rPr lang="zh-CN" altLang="en-US" dirty="0" smtClean="0"/>
              <a:t>缺失这区块的节点之后会检索这些</a:t>
            </a:r>
            <a:r>
              <a:rPr lang="en-US" altLang="zh-CN" dirty="0" smtClean="0"/>
              <a:t>hash</a:t>
            </a:r>
            <a:r>
              <a:rPr lang="zh-CN" altLang="en-US" dirty="0" smtClean="0"/>
              <a:t>，发送一系列的</a:t>
            </a:r>
            <a:r>
              <a:rPr lang="en-US" altLang="zh-CN" dirty="0" err="1" smtClean="0"/>
              <a:t>getdata</a:t>
            </a:r>
            <a:r>
              <a:rPr lang="zh-CN" altLang="en-US" dirty="0" smtClean="0"/>
              <a:t>消息去请求全区块消息。通过前面的</a:t>
            </a:r>
            <a:r>
              <a:rPr lang="en-US" altLang="zh-CN" dirty="0" err="1" smtClean="0"/>
              <a:t>inv</a:t>
            </a:r>
            <a:r>
              <a:rPr lang="zh-CN" altLang="en-US" dirty="0" smtClean="0"/>
              <a:t>消息来验证请求到的块。</a:t>
            </a:r>
            <a:endParaRPr lang="zh-CN" altLang="en-US" dirty="0"/>
          </a:p>
        </p:txBody>
      </p:sp>
    </p:spTree>
    <p:extLst>
      <p:ext uri="{BB962C8B-B14F-4D97-AF65-F5344CB8AC3E}">
        <p14:creationId xmlns:p14="http://schemas.microsoft.com/office/powerpoint/2010/main" val="348138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Microsoft YaHei UI" panose="020B0503020204020204" pitchFamily="34" charset="-122"/>
                <a:ea typeface="Microsoft YaHei UI" panose="020B0503020204020204" pitchFamily="34" charset="-122"/>
              </a:rPr>
              <a:t>允许请求方给接受方的对等点提供多个在本地链的不同高度的区块头</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的列表，从而接收方查看自己是否有和最后一个区块头的</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有一样的</a:t>
            </a:r>
            <a:endParaRPr lang="en-US" altLang="zh-CN" dirty="0" smtClean="0">
              <a:latin typeface="Microsoft YaHei UI" panose="020B0503020204020204" pitchFamily="34" charset="-122"/>
              <a:ea typeface="Microsoft YaHei UI" panose="020B0503020204020204" pitchFamily="34" charset="-122"/>
            </a:endParaRPr>
          </a:p>
          <a:p>
            <a:pPr marL="628650" lvl="1" indent="-17145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有：把从这个区块头开始的所有连续的区块头</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发送给请求方。</a:t>
            </a:r>
            <a:endParaRPr lang="en-US" altLang="zh-CN" dirty="0" smtClean="0">
              <a:latin typeface="Microsoft YaHei UI" panose="020B0503020204020204" pitchFamily="34" charset="-122"/>
              <a:ea typeface="Microsoft YaHei UI" panose="020B0503020204020204" pitchFamily="34" charset="-122"/>
            </a:endParaRPr>
          </a:p>
          <a:p>
            <a:pPr marL="628650" lvl="1" indent="-1714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 </a:t>
            </a:r>
            <a:r>
              <a:rPr lang="zh-CN" altLang="en-US" dirty="0" smtClean="0">
                <a:latin typeface="Microsoft YaHei UI" panose="020B0503020204020204" pitchFamily="34" charset="-122"/>
                <a:ea typeface="Microsoft YaHei UI" panose="020B0503020204020204" pitchFamily="34" charset="-122"/>
              </a:rPr>
              <a:t>无：认为请求方只有创世区块，将从第一个（创世区块后）的所有区块头</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发送给请求方</a:t>
            </a:r>
            <a:endParaRPr lang="en-US" altLang="zh-CN" dirty="0" smtClean="0">
              <a:latin typeface="Microsoft YaHei UI" panose="020B0503020204020204" pitchFamily="34" charset="-122"/>
              <a:ea typeface="Microsoft YaHei UI" panose="020B0503020204020204" pitchFamily="34" charset="-122"/>
            </a:endParaRPr>
          </a:p>
          <a:p>
            <a:r>
              <a:rPr lang="en-US" altLang="zh-CN" dirty="0" smtClean="0"/>
              <a:t>A Block Locator is used to find a fork point between two nodes, which is where the nodes should start exchanging block headers</a:t>
            </a:r>
          </a:p>
          <a:p>
            <a:r>
              <a:rPr lang="en-US" altLang="zh-CN" dirty="0" smtClean="0"/>
              <a:t>a Locator is basically a vector of block hashes</a:t>
            </a:r>
          </a:p>
          <a:p>
            <a:endParaRPr lang="en-US" altLang="zh-CN" dirty="0" smtClean="0"/>
          </a:p>
          <a:p>
            <a:pPr marL="171450" indent="-171450">
              <a:buFont typeface="Arial" panose="020B0604020202020204" pitchFamily="34" charset="0"/>
              <a:buChar char="•"/>
            </a:pPr>
            <a:r>
              <a:rPr lang="en-US" altLang="zh-CN" dirty="0" smtClean="0"/>
              <a:t>Hash count</a:t>
            </a:r>
            <a:r>
              <a:rPr lang="zh-CN" altLang="en-US" dirty="0" smtClean="0"/>
              <a:t>中除了</a:t>
            </a:r>
            <a:r>
              <a:rPr lang="en-US" altLang="zh-CN" dirty="0" smtClean="0"/>
              <a:t>stop hash</a:t>
            </a:r>
          </a:p>
          <a:p>
            <a:pPr marL="171450" indent="-171450">
              <a:buFont typeface="Arial" panose="020B0604020202020204" pitchFamily="34" charset="0"/>
              <a:buChar char="•"/>
            </a:pPr>
            <a:r>
              <a:rPr lang="en-US" altLang="zh-CN" dirty="0" smtClean="0"/>
              <a:t>Block locator hash</a:t>
            </a:r>
            <a:r>
              <a:rPr lang="zh-CN" altLang="en-US" dirty="0" smtClean="0"/>
              <a:t>是区块头的</a:t>
            </a:r>
            <a:r>
              <a:rPr lang="en-US" altLang="zh-CN" dirty="0" smtClean="0"/>
              <a:t>hash</a:t>
            </a:r>
            <a:r>
              <a:rPr lang="zh-CN" altLang="en-US" dirty="0" smtClean="0"/>
              <a:t>，大小是</a:t>
            </a:r>
            <a:r>
              <a:rPr lang="en-US" altLang="zh-CN" dirty="0" smtClean="0"/>
              <a:t>32bytes</a:t>
            </a:r>
            <a:r>
              <a:rPr lang="zh-CN" altLang="en-US" dirty="0" smtClean="0"/>
              <a:t>，提供的顺序和区块链的顺序相反，最高的在最前面</a:t>
            </a:r>
            <a:endParaRPr lang="en-US" altLang="zh-CN" dirty="0" smtClean="0"/>
          </a:p>
          <a:p>
            <a:pPr marL="171450" indent="-171450">
              <a:buFont typeface="Arial" panose="020B0604020202020204" pitchFamily="34" charset="0"/>
              <a:buChar char="•"/>
            </a:pPr>
            <a:endParaRPr lang="en-US" altLang="zh-CN" dirty="0" smtClean="0"/>
          </a:p>
          <a:p>
            <a:endParaRPr lang="zh-CN" altLang="en-US" dirty="0" smtClean="0"/>
          </a:p>
          <a:p>
            <a:r>
              <a:rPr lang="en-US" altLang="zh-CN" dirty="0" smtClean="0"/>
              <a:t>Stop hash </a:t>
            </a:r>
            <a:r>
              <a:rPr lang="zh-CN" altLang="en-US" dirty="0" smtClean="0"/>
              <a:t>全是零意味着请求一个最大长度的回复，定义为最多</a:t>
            </a:r>
            <a:r>
              <a:rPr lang="en-US" altLang="zh-CN" dirty="0" smtClean="0"/>
              <a:t>500</a:t>
            </a:r>
            <a:r>
              <a:rPr lang="zh-CN" altLang="en-US" dirty="0" smtClean="0"/>
              <a:t>个</a:t>
            </a:r>
            <a:endParaRPr lang="en-US" altLang="zh-CN" dirty="0" smtClean="0"/>
          </a:p>
          <a:p>
            <a:endParaRPr lang="en-US" altLang="zh-CN" dirty="0" smtClean="0"/>
          </a:p>
        </p:txBody>
      </p:sp>
    </p:spTree>
    <p:extLst>
      <p:ext uri="{BB962C8B-B14F-4D97-AF65-F5344CB8AC3E}">
        <p14:creationId xmlns:p14="http://schemas.microsoft.com/office/powerpoint/2010/main" val="186709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icrosoft YaHei UI" panose="020B0503020204020204" pitchFamily="34" charset="-122"/>
                <a:ea typeface="Microsoft YaHei UI" panose="020B0503020204020204" pitchFamily="34" charset="-122"/>
              </a:rPr>
              <a:t>Type</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icrosoft YaHei UI" panose="020B0503020204020204" pitchFamily="34" charset="-122"/>
                <a:ea typeface="Microsoft YaHei UI" panose="020B0503020204020204" pitchFamily="34" charset="-122"/>
              </a:rPr>
              <a:t>MSG_TX</a:t>
            </a:r>
            <a:r>
              <a:rPr lang="zh-CN" altLang="en-US" dirty="0" smtClean="0">
                <a:latin typeface="Microsoft YaHei UI" panose="020B0503020204020204" pitchFamily="34" charset="-122"/>
                <a:ea typeface="Microsoft YaHei UI" panose="020B0503020204020204" pitchFamily="34" charset="-122"/>
              </a:rPr>
              <a:t>：交易的</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TXID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icrosoft YaHei UI" panose="020B0503020204020204" pitchFamily="34" charset="-122"/>
                <a:ea typeface="Microsoft YaHei UI" panose="020B0503020204020204" pitchFamily="34" charset="-122"/>
              </a:rPr>
              <a:t>MSG_BLOCK</a:t>
            </a:r>
            <a:r>
              <a:rPr lang="zh-CN" altLang="en-US" dirty="0" smtClean="0">
                <a:latin typeface="Microsoft YaHei UI" panose="020B0503020204020204" pitchFamily="34" charset="-122"/>
                <a:ea typeface="Microsoft YaHei UI" panose="020B0503020204020204" pitchFamily="34" charset="-122"/>
              </a:rPr>
              <a:t>：区块头的</a:t>
            </a:r>
            <a:r>
              <a:rPr lang="en-US" altLang="zh-CN" dirty="0" smtClean="0">
                <a:latin typeface="Microsoft YaHei UI" panose="020B0503020204020204" pitchFamily="34" charset="-122"/>
                <a:ea typeface="Microsoft YaHei UI" panose="020B0503020204020204" pitchFamily="34" charset="-122"/>
              </a:rPr>
              <a:t>hash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icrosoft YaHei UI" panose="020B0503020204020204" pitchFamily="34" charset="-122"/>
                <a:ea typeface="Microsoft YaHei UI" panose="020B0503020204020204" pitchFamily="34" charset="-122"/>
              </a:rPr>
              <a:t>MSG_FILTERED_BLOCK</a:t>
            </a:r>
            <a:r>
              <a:rPr lang="zh-CN" altLang="en-US" dirty="0" smtClean="0">
                <a:latin typeface="Microsoft YaHei UI" panose="020B0503020204020204" pitchFamily="34" charset="-122"/>
                <a:ea typeface="Microsoft YaHei UI" panose="020B0503020204020204" pitchFamily="34" charset="-122"/>
              </a:rPr>
              <a:t>：区块头的</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，和</a:t>
            </a:r>
            <a:r>
              <a:rPr lang="en-US" altLang="zh-CN" dirty="0" smtClean="0">
                <a:latin typeface="Microsoft YaHei UI" panose="020B0503020204020204" pitchFamily="34" charset="-122"/>
                <a:ea typeface="Microsoft YaHei UI" panose="020B0503020204020204" pitchFamily="34" charset="-122"/>
              </a:rPr>
              <a:t>MSG_BLOCK</a:t>
            </a:r>
            <a:r>
              <a:rPr lang="zh-CN" altLang="en-US" dirty="0" smtClean="0">
                <a:latin typeface="Microsoft YaHei UI" panose="020B0503020204020204" pitchFamily="34" charset="-122"/>
                <a:ea typeface="Microsoft YaHei UI" panose="020B0503020204020204" pitchFamily="34" charset="-122"/>
              </a:rPr>
              <a:t>一样，但是当它出现在消息中作为标识符的时候，响应消息应该是</a:t>
            </a:r>
            <a:r>
              <a:rPr lang="en-US" altLang="zh-CN" dirty="0" err="1" smtClean="0">
                <a:latin typeface="Microsoft YaHei UI" panose="020B0503020204020204" pitchFamily="34" charset="-122"/>
                <a:ea typeface="Microsoft YaHei UI" panose="020B0503020204020204" pitchFamily="34" charset="-122"/>
              </a:rPr>
              <a:t>merkleblock</a:t>
            </a:r>
            <a:r>
              <a:rPr lang="zh-CN" altLang="en-US" dirty="0" smtClean="0">
                <a:latin typeface="Microsoft YaHei UI" panose="020B0503020204020204" pitchFamily="34" charset="-122"/>
                <a:ea typeface="Microsoft YaHei UI" panose="020B0503020204020204" pitchFamily="34" charset="-122"/>
              </a:rPr>
              <a:t>而不是</a:t>
            </a:r>
            <a:r>
              <a:rPr lang="en-US" altLang="zh-CN" dirty="0" smtClean="0">
                <a:latin typeface="Microsoft YaHei UI" panose="020B0503020204020204" pitchFamily="34" charset="-122"/>
                <a:ea typeface="Microsoft YaHei UI" panose="020B0503020204020204" pitchFamily="34" charset="-122"/>
              </a:rPr>
              <a:t>block</a:t>
            </a:r>
            <a:r>
              <a:rPr lang="zh-CN" altLang="en-US" dirty="0" smtClean="0">
                <a:latin typeface="Microsoft YaHei UI" panose="020B0503020204020204" pitchFamily="34" charset="-122"/>
                <a:ea typeface="Microsoft YaHei UI" panose="020B0503020204020204" pitchFamily="34" charset="-122"/>
              </a:rPr>
              <a:t>，仅当有过滤器的时候才有效。</a:t>
            </a:r>
          </a:p>
          <a:p>
            <a:endParaRPr lang="zh-CN" altLang="en-US" dirty="0"/>
          </a:p>
        </p:txBody>
      </p:sp>
    </p:spTree>
    <p:extLst>
      <p:ext uri="{BB962C8B-B14F-4D97-AF65-F5344CB8AC3E}">
        <p14:creationId xmlns:p14="http://schemas.microsoft.com/office/powerpoint/2010/main" val="236493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最优链：最难重新创建的链</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868569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It’s important to </a:t>
            </a:r>
            <a:r>
              <a:rPr lang="en-US" altLang="zh-CN" dirty="0" smtClean="0">
                <a:hlinkClick r:id="rId3" tooltip="Synchronizing the block chain by downloading each block from a peer and then validating it."/>
              </a:rPr>
              <a:t>blocks-first</a:t>
            </a:r>
            <a:r>
              <a:rPr lang="en-US" altLang="zh-CN" dirty="0" smtClean="0"/>
              <a:t> </a:t>
            </a:r>
            <a:r>
              <a:rPr lang="en-US" altLang="zh-CN" dirty="0" smtClean="0">
                <a:hlinkClick r:id="rId4" tooltip="A computer that connects to the Bitcoin network."/>
              </a:rPr>
              <a:t>nodes</a:t>
            </a:r>
            <a:r>
              <a:rPr lang="en-US" altLang="zh-CN" dirty="0" smtClean="0"/>
              <a:t> that the </a:t>
            </a:r>
            <a:r>
              <a:rPr lang="en-US" altLang="zh-CN" dirty="0" smtClean="0">
                <a:hlinkClick r:id="rId5" tooltip="One or more transactions prefaced by a block header and protected by proof of work. Blocks are the data stored on the block chain."/>
              </a:rPr>
              <a:t>blocks</a:t>
            </a:r>
            <a:r>
              <a:rPr lang="en-US" altLang="zh-CN" dirty="0" smtClean="0"/>
              <a:t> be requested and sent in order because each </a:t>
            </a:r>
            <a:r>
              <a:rPr lang="en-US" altLang="zh-CN" dirty="0" smtClean="0">
                <a:hlinkClick r:id="rId6" tooltip="An 80-byte header belonging to a single block which is hashed repeatedly to create proof of work."/>
              </a:rPr>
              <a:t>block header</a:t>
            </a:r>
            <a:r>
              <a:rPr lang="en-US" altLang="zh-CN" dirty="0" smtClean="0"/>
              <a:t> references the </a:t>
            </a:r>
            <a:r>
              <a:rPr lang="en-US" altLang="zh-CN" dirty="0" smtClean="0">
                <a:hlinkClick r:id="rId6" tooltip="An 80-byte header belonging to a single block which is hashed repeatedly to create proof of work."/>
              </a:rPr>
              <a:t>header</a:t>
            </a:r>
            <a:r>
              <a:rPr lang="en-US" altLang="zh-CN" dirty="0" smtClean="0"/>
              <a:t> hash of the preceding </a:t>
            </a:r>
            <a:r>
              <a:rPr lang="en-US" altLang="zh-CN" dirty="0" smtClean="0">
                <a:hlinkClick r:id="rId5" tooltip="One or more transactions prefaced by a block header and protected by proof of work. Blocks are the data stored on the block chain."/>
              </a:rPr>
              <a:t>block</a:t>
            </a:r>
            <a:r>
              <a:rPr lang="en-US" altLang="zh-CN" dirty="0" smtClean="0"/>
              <a:t>. That means the </a:t>
            </a:r>
            <a:r>
              <a:rPr lang="en-US" altLang="zh-CN" dirty="0" smtClean="0">
                <a:hlinkClick r:id="rId7" tooltip="The process used by a new node (or long-offline node) to download a large number of blocks to catch up to the tip of the best block chain."/>
              </a:rPr>
              <a:t>IBD</a:t>
            </a:r>
            <a:r>
              <a:rPr lang="en-US" altLang="zh-CN" dirty="0" smtClean="0"/>
              <a:t> </a:t>
            </a:r>
            <a:r>
              <a:rPr lang="en-US" altLang="zh-CN" dirty="0" smtClean="0">
                <a:hlinkClick r:id="rId4" tooltip="A computer that connects to the Bitcoin network."/>
              </a:rPr>
              <a:t>node</a:t>
            </a:r>
            <a:r>
              <a:rPr lang="en-US" altLang="zh-CN" dirty="0" smtClean="0"/>
              <a:t> can’t fully validate a </a:t>
            </a:r>
            <a:r>
              <a:rPr lang="en-US" altLang="zh-CN" dirty="0" smtClean="0">
                <a:hlinkClick r:id="rId5" tooltip="One or more transactions prefaced by a block header and protected by proof of work. Blocks are the data stored on the block chain."/>
              </a:rPr>
              <a:t>block</a:t>
            </a:r>
            <a:r>
              <a:rPr lang="en-US" altLang="zh-CN" dirty="0" smtClean="0"/>
              <a:t> until its parent </a:t>
            </a:r>
            <a:r>
              <a:rPr lang="en-US" altLang="zh-CN" dirty="0" smtClean="0">
                <a:hlinkClick r:id="rId5" tooltip="One or more transactions prefaced by a block header and protected by proof of work. Blocks are the data stored on the block chain."/>
              </a:rPr>
              <a:t>block</a:t>
            </a:r>
            <a:r>
              <a:rPr lang="en-US" altLang="zh-CN" dirty="0" smtClean="0"/>
              <a:t> has been received. </a:t>
            </a:r>
            <a:r>
              <a:rPr lang="en-US" altLang="zh-CN" dirty="0" smtClean="0">
                <a:hlinkClick r:id="rId5" tooltip="One or more transactions prefaced by a block header and protected by proof of work. Blocks are the data stored on the block chain."/>
              </a:rPr>
              <a:t>Blocks</a:t>
            </a:r>
            <a:r>
              <a:rPr lang="en-US" altLang="zh-CN" dirty="0" smtClean="0"/>
              <a:t> that can’t be validated because their parents haven’t been received are called </a:t>
            </a:r>
            <a:r>
              <a:rPr lang="en-US" altLang="zh-CN" dirty="0" smtClean="0">
                <a:hlinkClick r:id="rId8" tooltip="Blocks whose parent block has not been processed by the local node, so they can't be fully validated yet."/>
              </a:rPr>
              <a:t>orphan blocks</a:t>
            </a:r>
            <a:r>
              <a:rPr lang="en-US" altLang="zh-CN" dirty="0" smtClean="0"/>
              <a:t>; </a:t>
            </a:r>
          </a:p>
        </p:txBody>
      </p:sp>
    </p:spTree>
    <p:extLst>
      <p:ext uri="{BB962C8B-B14F-4D97-AF65-F5344CB8AC3E}">
        <p14:creationId xmlns:p14="http://schemas.microsoft.com/office/powerpoint/2010/main" val="47583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当接收到孤立块的时候会接收并放入孤立块池，然后发送</a:t>
            </a:r>
            <a:r>
              <a:rPr lang="en-US" altLang="zh-CN" dirty="0" err="1" smtClean="0"/>
              <a:t>getblock</a:t>
            </a:r>
            <a:r>
              <a:rPr lang="zh-CN" altLang="en-US" dirty="0" smtClean="0"/>
              <a:t>消息再去得到。</a:t>
            </a:r>
            <a:endParaRPr lang="en-US" altLang="zh-CN" dirty="0" smtClean="0"/>
          </a:p>
          <a:p>
            <a:r>
              <a:rPr lang="zh-CN" altLang="en-US" dirty="0" smtClean="0"/>
              <a:t>下载节点将验证这些块，并且一旦对前一个孤立块的父类进行了验证，它将验证以前的孤立块。</a:t>
            </a:r>
            <a:endParaRPr lang="zh-CN" altLang="en-US" dirty="0"/>
          </a:p>
        </p:txBody>
      </p:sp>
    </p:spTree>
    <p:extLst>
      <p:ext uri="{BB962C8B-B14F-4D97-AF65-F5344CB8AC3E}">
        <p14:creationId xmlns:p14="http://schemas.microsoft.com/office/powerpoint/2010/main" val="413830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陈腐块</a:t>
            </a:r>
            <a:endParaRPr lang="zh-CN" altLang="en-US" dirty="0"/>
          </a:p>
        </p:txBody>
      </p:sp>
    </p:spTree>
    <p:extLst>
      <p:ext uri="{BB962C8B-B14F-4D97-AF65-F5344CB8AC3E}">
        <p14:creationId xmlns:p14="http://schemas.microsoft.com/office/powerpoint/2010/main" val="123118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698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mj-ea"/>
              <a:buAutoNum type="ea1JpnChsDbPeriod"/>
              <a:tabLst/>
              <a:defRPr/>
            </a:pPr>
            <a:r>
              <a:rPr lang="zh-CN" altLang="en-US" dirty="0" smtClean="0"/>
              <a:t>可靠性</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每一节点都将承担有限的存储与计算任务，加入到网络中的节点越多，节点贡献的资源也就越多，其</a:t>
            </a:r>
            <a:r>
              <a:rPr lang="zh-CN" altLang="en-US" b="1" dirty="0" smtClean="0">
                <a:solidFill>
                  <a:srgbClr val="FF0000"/>
                </a:solidFill>
              </a:rPr>
              <a:t>服务质量</a:t>
            </a:r>
            <a:r>
              <a:rPr lang="zh-CN" altLang="en-US" dirty="0" smtClean="0"/>
              <a:t>也就越高。</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由于信息的传输分散在各节点之间进行而无需经过某个集中环节，用户的</a:t>
            </a:r>
            <a:r>
              <a:rPr lang="zh-CN" altLang="en-US" b="1" i="0" dirty="0" smtClean="0"/>
              <a:t>隐私信息</a:t>
            </a:r>
            <a:r>
              <a:rPr lang="zh-CN" altLang="en-US" dirty="0" smtClean="0"/>
              <a:t>被窃听和泄漏的可能性大大缩小。</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单台服务器会受制于</a:t>
            </a:r>
            <a:r>
              <a:rPr lang="zh-CN" altLang="en-US" b="1" dirty="0" smtClean="0"/>
              <a:t>单点故障。</a:t>
            </a:r>
            <a:endParaRPr lang="en-US" altLang="zh-CN" b="1"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整个网络的</a:t>
            </a:r>
            <a:r>
              <a:rPr lang="zh-CN" altLang="en-US" b="1" dirty="0" smtClean="0"/>
              <a:t>负载均衡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二</a:t>
            </a:r>
            <a:r>
              <a:rPr lang="en-US" altLang="zh-CN" baseline="0" dirty="0" smtClean="0"/>
              <a:t> .</a:t>
            </a:r>
            <a:r>
              <a:rPr lang="zh-CN" altLang="en-US" dirty="0" smtClean="0">
                <a:effectLst/>
              </a:rPr>
              <a:t>去中心化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P2P</a:t>
            </a:r>
            <a:r>
              <a:rPr lang="zh-CN" altLang="en-US" dirty="0" smtClean="0"/>
              <a:t>使得网络上的沟通变得容易、更直接共享和交互，真正地</a:t>
            </a:r>
            <a:r>
              <a:rPr lang="zh-CN" altLang="en-US" b="1" dirty="0" smtClean="0"/>
              <a:t>消除中间商，</a:t>
            </a:r>
            <a:r>
              <a:rPr lang="zh-CN" altLang="en-US" dirty="0" smtClean="0"/>
              <a:t>改变互联网现在的以大网站为中心的状态、重返“非中心化”，并把权力交还给用户。</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三 </a:t>
            </a:r>
            <a:r>
              <a:rPr lang="en-US" altLang="zh-CN" dirty="0" smtClean="0"/>
              <a:t>. </a:t>
            </a:r>
            <a:r>
              <a:rPr lang="zh-CN" altLang="en-US" dirty="0" smtClean="0"/>
              <a:t>开放性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比特币网络中的节点可以任意的加入或者退出（最核心的比特币节点除外）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Tree>
    <p:extLst>
      <p:ext uri="{BB962C8B-B14F-4D97-AF65-F5344CB8AC3E}">
        <p14:creationId xmlns:p14="http://schemas.microsoft.com/office/powerpoint/2010/main" val="2851445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当接收到少于</a:t>
            </a:r>
            <a:r>
              <a:rPr lang="en-US" altLang="zh-CN" dirty="0" smtClean="0"/>
              <a:t>2000</a:t>
            </a:r>
            <a:r>
              <a:rPr lang="zh-CN" altLang="en-US" dirty="0" smtClean="0"/>
              <a:t>个区块头时，此节点向所有的其他</a:t>
            </a:r>
            <a:r>
              <a:rPr lang="en-US" altLang="zh-CN" dirty="0" smtClean="0"/>
              <a:t>outbound</a:t>
            </a:r>
            <a:r>
              <a:rPr lang="zh-CN" altLang="en-US" dirty="0" smtClean="0"/>
              <a:t>节点发送一个请求他们最优区块的消息，从而判断自己得到的是不是和全网的其他节点是一致的，从而不让恶意节点得逞，避免了</a:t>
            </a:r>
            <a:r>
              <a:rPr lang="en-US" altLang="zh-CN" dirty="0" smtClean="0"/>
              <a:t>disk-fill-attack</a:t>
            </a:r>
          </a:p>
          <a:p>
            <a:r>
              <a:rPr lang="en-US" altLang="zh-CN" dirty="0" smtClean="0"/>
              <a:t>2.</a:t>
            </a:r>
            <a:r>
              <a:rPr lang="en-US" altLang="zh-CN" baseline="0" dirty="0" smtClean="0"/>
              <a:t> </a:t>
            </a:r>
            <a:r>
              <a:rPr lang="en-US" altLang="zh-CN" dirty="0" smtClean="0"/>
              <a:t>This allows it to fetch </a:t>
            </a:r>
            <a:r>
              <a:rPr lang="en-US" altLang="zh-CN" dirty="0" smtClean="0">
                <a:hlinkClick r:id="rId3" tooltip="One or more transactions prefaced by a block header and protected by proof of work. Blocks are the data stored on the block chain."/>
              </a:rPr>
              <a:t>blocks</a:t>
            </a:r>
            <a:r>
              <a:rPr lang="en-US" altLang="zh-CN" dirty="0" smtClean="0"/>
              <a:t> in parallel and avoid having its download speed constrained to the upload speed of a single sync </a:t>
            </a:r>
            <a:r>
              <a:rPr lang="en-US" altLang="zh-CN" dirty="0" smtClean="0">
                <a:hlinkClick r:id="rId4" tooltip="A computer that connects to the Bitcoin network."/>
              </a:rPr>
              <a:t>node</a:t>
            </a:r>
            <a:r>
              <a:rPr lang="en-US" altLang="zh-CN" dirty="0" smtClean="0"/>
              <a:t>.</a:t>
            </a:r>
          </a:p>
          <a:p>
            <a:endParaRPr lang="en-US" altLang="zh-CN" dirty="0" smtClean="0"/>
          </a:p>
          <a:p>
            <a:r>
              <a:rPr lang="en-US" altLang="zh-CN" dirty="0" smtClean="0"/>
              <a:t>Timestamp not-too-late: The code checks that the timestamp is less than 2 days in the future. the block's timestamp is not prior to the previous block's median time (of the previous 11 blocks). </a:t>
            </a:r>
          </a:p>
          <a:p>
            <a:endParaRPr lang="en-US" altLang="zh-CN" dirty="0" smtClean="0"/>
          </a:p>
          <a:p>
            <a:r>
              <a:rPr lang="en-US" altLang="zh-CN" dirty="0" smtClean="0">
                <a:hlinkClick r:id="rId5" tooltip="An 80-byte header belonging to a single block which is hashed repeatedly to create proof of work."/>
              </a:rPr>
              <a:t>Block headers</a:t>
            </a:r>
            <a:r>
              <a:rPr lang="en-US" altLang="zh-CN" dirty="0" smtClean="0"/>
              <a:t>: each 80-byte </a:t>
            </a:r>
            <a:r>
              <a:rPr lang="en-US" altLang="zh-CN" dirty="0" smtClean="0">
                <a:hlinkClick r:id="rId5" tooltip="An 80-byte header belonging to a single block which is hashed repeatedly to create proof of work."/>
              </a:rPr>
              <a:t>block header</a:t>
            </a:r>
            <a:r>
              <a:rPr lang="en-US" altLang="zh-CN" dirty="0" smtClean="0"/>
              <a:t> is in the format described in the </a:t>
            </a:r>
            <a:r>
              <a:rPr lang="en-US" altLang="zh-CN" dirty="0" smtClean="0">
                <a:hlinkClick r:id="rId6"/>
              </a:rPr>
              <a:t>block headers section</a:t>
            </a:r>
            <a:r>
              <a:rPr lang="en-US" altLang="zh-CN" dirty="0" smtClean="0"/>
              <a:t> with an additional 0x00 suffixed. This 0x00 is called the transaction count, but because the </a:t>
            </a:r>
            <a:r>
              <a:rPr lang="en-US" altLang="zh-CN" dirty="0" smtClean="0">
                <a:hlinkClick r:id="rId5" tooltip="An 80-byte header belonging to a single block which is hashed repeatedly to create proof of work."/>
              </a:rPr>
              <a:t>headers</a:t>
            </a:r>
            <a:r>
              <a:rPr lang="en-US" altLang="zh-CN" dirty="0" smtClean="0"/>
              <a:t> message doesn’t include any transactions, the transaction count is always zero.</a:t>
            </a:r>
            <a:endParaRPr lang="zh-CN" altLang="en-US" dirty="0"/>
          </a:p>
        </p:txBody>
      </p:sp>
    </p:spTree>
    <p:extLst>
      <p:ext uri="{BB962C8B-B14F-4D97-AF65-F5344CB8AC3E}">
        <p14:creationId xmlns:p14="http://schemas.microsoft.com/office/powerpoint/2010/main" val="548358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Microsoft YaHei UI" panose="020B0503020204020204" pitchFamily="34" charset="-122"/>
                <a:ea typeface="Microsoft YaHei UI" panose="020B0503020204020204" pitchFamily="34" charset="-122"/>
              </a:rPr>
              <a:t>Window</a:t>
            </a:r>
            <a:r>
              <a:rPr lang="zh-CN" altLang="en-US" sz="1200" dirty="0" smtClean="0">
                <a:latin typeface="Microsoft YaHei UI" panose="020B0503020204020204" pitchFamily="34" charset="-122"/>
                <a:ea typeface="Microsoft YaHei UI" panose="020B0503020204020204" pitchFamily="34" charset="-122"/>
              </a:rPr>
              <a:t>中</a:t>
            </a:r>
            <a:r>
              <a:rPr lang="en-US" altLang="zh-CN" sz="1200" dirty="0" smtClean="0">
                <a:latin typeface="Microsoft YaHei UI" panose="020B0503020204020204" pitchFamily="34" charset="-122"/>
                <a:ea typeface="Microsoft YaHei UI" panose="020B0503020204020204" pitchFamily="34" charset="-122"/>
              </a:rPr>
              <a:t>the lowest height</a:t>
            </a:r>
            <a:r>
              <a:rPr lang="zh-CN" altLang="en-US" sz="1200" dirty="0" smtClean="0">
                <a:latin typeface="Microsoft YaHei UI" panose="020B0503020204020204" pitchFamily="34" charset="-122"/>
                <a:ea typeface="Microsoft YaHei UI" panose="020B0503020204020204" pitchFamily="34" charset="-122"/>
              </a:rPr>
              <a:t>的区块是下一个要被确认的块，当比特币核心已经准备好去确认它，但是块还没有来，那么</a:t>
            </a:r>
            <a:r>
              <a:rPr lang="en-US" altLang="zh-CN" sz="1200" dirty="0" smtClean="0">
                <a:latin typeface="Microsoft YaHei UI" panose="020B0503020204020204" pitchFamily="34" charset="-122"/>
                <a:ea typeface="Microsoft YaHei UI" panose="020B0503020204020204" pitchFamily="34" charset="-122"/>
              </a:rPr>
              <a:t>bitcoin core</a:t>
            </a:r>
            <a:r>
              <a:rPr lang="zh-CN" altLang="en-US" sz="1200" dirty="0" smtClean="0">
                <a:latin typeface="Microsoft YaHei UI" panose="020B0503020204020204" pitchFamily="34" charset="-122"/>
                <a:ea typeface="Microsoft YaHei UI" panose="020B0503020204020204" pitchFamily="34" charset="-122"/>
              </a:rPr>
              <a:t>最多等</a:t>
            </a:r>
            <a:r>
              <a:rPr lang="en-US" altLang="zh-CN" sz="1200" dirty="0" smtClean="0">
                <a:latin typeface="Microsoft YaHei UI" panose="020B0503020204020204" pitchFamily="34" charset="-122"/>
                <a:ea typeface="Microsoft YaHei UI" panose="020B0503020204020204" pitchFamily="34" charset="-122"/>
              </a:rPr>
              <a:t>2s</a:t>
            </a:r>
            <a:r>
              <a:rPr lang="zh-CN" altLang="en-US" sz="1200" dirty="0" smtClean="0">
                <a:latin typeface="Microsoft YaHei UI" panose="020B0503020204020204" pitchFamily="34" charset="-122"/>
                <a:ea typeface="Microsoft YaHei UI" panose="020B0503020204020204" pitchFamily="34" charset="-122"/>
              </a:rPr>
              <a:t>，然后就换人</a:t>
            </a:r>
            <a:endParaRPr lang="en-US" altLang="zh-CN" sz="1200" dirty="0" smtClean="0">
              <a:latin typeface="Microsoft YaHei UI" panose="020B0503020204020204" pitchFamily="34" charset="-122"/>
              <a:ea typeface="Microsoft YaHei UI" panose="020B0503020204020204" pitchFamily="34" charset="-122"/>
            </a:endParaRPr>
          </a:p>
          <a:p>
            <a:endParaRPr lang="en-US" altLang="zh-CN" dirty="0" smtClean="0"/>
          </a:p>
          <a:p>
            <a:r>
              <a:rPr lang="zh-CN" altLang="en-US" dirty="0" smtClean="0"/>
              <a:t>断开连接的两种场景：</a:t>
            </a:r>
            <a:endParaRPr lang="en-US" altLang="zh-CN" dirty="0" smtClean="0"/>
          </a:p>
          <a:p>
            <a:pPr marL="228600" indent="-228600">
              <a:buFont typeface="+mj-lt"/>
              <a:buAutoNum type="arabicPeriod"/>
            </a:pPr>
            <a:r>
              <a:rPr lang="zh-CN" altLang="en-US" dirty="0" smtClean="0"/>
              <a:t>首先，从对等点请求的任何块必须在一定的时间内交付（</a:t>
            </a:r>
            <a:r>
              <a:rPr lang="en-US" altLang="zh-CN" dirty="0" smtClean="0"/>
              <a:t>20min</a:t>
            </a:r>
            <a:r>
              <a:rPr lang="zh-CN" altLang="en-US" dirty="0" smtClean="0"/>
              <a:t>）</a:t>
            </a:r>
            <a:endParaRPr lang="en-US" altLang="zh-CN" dirty="0" smtClean="0"/>
          </a:p>
          <a:p>
            <a:pPr marL="228600" indent="-228600">
              <a:buFont typeface="+mj-lt"/>
              <a:buAutoNum type="arabicPeriod"/>
            </a:pPr>
            <a:r>
              <a:rPr lang="zh-CN" altLang="en-US" dirty="0" smtClean="0">
                <a:latin typeface="Microsoft YaHei UI" panose="020B0503020204020204" pitchFamily="34" charset="-122"/>
                <a:ea typeface="Microsoft YaHei UI" panose="020B0503020204020204" pitchFamily="34" charset="-122"/>
              </a:rPr>
              <a:t>当一个对等节点对此窗口的移动拖延时间超过</a:t>
            </a:r>
            <a:r>
              <a:rPr lang="en-US" altLang="zh-CN" dirty="0" smtClean="0">
                <a:latin typeface="Microsoft YaHei UI" panose="020B0503020204020204" pitchFamily="34" charset="-122"/>
                <a:ea typeface="Microsoft YaHei UI" panose="020B0503020204020204" pitchFamily="34" charset="-122"/>
              </a:rPr>
              <a:t>2</a:t>
            </a:r>
            <a:r>
              <a:rPr lang="zh-CN" altLang="en-US" dirty="0" smtClean="0">
                <a:latin typeface="Microsoft YaHei UI" panose="020B0503020204020204" pitchFamily="34" charset="-122"/>
                <a:ea typeface="Microsoft YaHei UI" panose="020B0503020204020204" pitchFamily="34" charset="-122"/>
              </a:rPr>
              <a:t>秒就会断开此连接</a:t>
            </a:r>
            <a:endParaRPr lang="en-US" altLang="zh-CN" dirty="0" smtClean="0">
              <a:latin typeface="Microsoft YaHei UI" panose="020B0503020204020204" pitchFamily="34" charset="-122"/>
              <a:ea typeface="Microsoft YaHei UI" panose="020B0503020204020204" pitchFamily="34" charset="-122"/>
            </a:endParaRPr>
          </a:p>
          <a:p>
            <a:pPr marL="228600" indent="-228600">
              <a:buFont typeface="+mj-lt"/>
              <a:buAutoNum type="arabicPeriod"/>
            </a:pPr>
            <a:endParaRPr lang="en-US" altLang="zh-CN" dirty="0" smtClean="0">
              <a:latin typeface="Microsoft YaHei UI" panose="020B0503020204020204" pitchFamily="34" charset="-122"/>
              <a:ea typeface="Microsoft YaHei UI" panose="020B0503020204020204" pitchFamily="34" charset="-122"/>
            </a:endParaRPr>
          </a:p>
          <a:p>
            <a:r>
              <a:rPr lang="en-US" altLang="zh-CN" dirty="0" smtClean="0"/>
              <a:t>"inflight": The heights of blocks we're currently requesting from this peer</a:t>
            </a:r>
          </a:p>
          <a:p>
            <a:r>
              <a:rPr lang="en-US" altLang="zh-CN" dirty="0" smtClean="0"/>
              <a:t/>
            </a:r>
            <a:br>
              <a:rPr lang="en-US" altLang="zh-CN" dirty="0" smtClean="0"/>
            </a:br>
            <a:endParaRPr lang="en-US" altLang="zh-CN" dirty="0" smtClean="0"/>
          </a:p>
          <a:p>
            <a:pPr marL="228600" indent="-228600">
              <a:buFont typeface="+mj-lt"/>
              <a:buAutoNum type="arabicPeriod"/>
            </a:pPr>
            <a:endParaRPr lang="zh-CN" altLang="en-US" dirty="0"/>
          </a:p>
        </p:txBody>
      </p:sp>
    </p:spTree>
    <p:extLst>
      <p:ext uri="{BB962C8B-B14F-4D97-AF65-F5344CB8AC3E}">
        <p14:creationId xmlns:p14="http://schemas.microsoft.com/office/powerpoint/2010/main" val="825893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SPV</a:t>
            </a:r>
            <a:r>
              <a:rPr lang="zh-CN" altLang="en-US" dirty="0" smtClean="0"/>
              <a:t>节点使用的是一条</a:t>
            </a:r>
            <a:r>
              <a:rPr lang="en-US" altLang="zh-CN" dirty="0" err="1" smtClean="0"/>
              <a:t>getheaders</a:t>
            </a:r>
            <a:r>
              <a:rPr lang="zh-CN" altLang="en-US" dirty="0" smtClean="0"/>
              <a:t>消息，而不是</a:t>
            </a:r>
            <a:r>
              <a:rPr lang="en-US" altLang="zh-CN" dirty="0" err="1" smtClean="0"/>
              <a:t>getblocks</a:t>
            </a:r>
            <a:r>
              <a:rPr lang="zh-CN" altLang="en-US" dirty="0" smtClean="0"/>
              <a:t>消息来获得区块头。。这一过程和全节点获取所有区块的过程没什么区别。发出响应的对等节点将用一条</a:t>
            </a:r>
            <a:r>
              <a:rPr lang="en-US" altLang="zh-CN" dirty="0" smtClean="0"/>
              <a:t>headers</a:t>
            </a:r>
            <a:r>
              <a:rPr lang="zh-CN" altLang="en-US" dirty="0" smtClean="0"/>
              <a:t>消息发送多达</a:t>
            </a:r>
            <a:r>
              <a:rPr lang="en-US" altLang="zh-CN" b="1" dirty="0" smtClean="0"/>
              <a:t>2000</a:t>
            </a:r>
            <a:r>
              <a:rPr lang="zh-CN" altLang="en-US" dirty="0" smtClean="0"/>
              <a:t>个区块头，每个区块头大约</a:t>
            </a:r>
            <a:r>
              <a:rPr lang="en-US" altLang="zh-CN" dirty="0" smtClean="0"/>
              <a:t>80byte</a:t>
            </a:r>
          </a:p>
          <a:p>
            <a:endParaRPr lang="en-US" altLang="zh-CN" dirty="0" smtClean="0"/>
          </a:p>
          <a:p>
            <a:r>
              <a:rPr lang="zh-CN" altLang="en-US" dirty="0" smtClean="0"/>
              <a:t>与全区块链节点收集每一个区块内的全部交易所不同的是，</a:t>
            </a:r>
            <a:r>
              <a:rPr lang="en-US" altLang="zh-CN" dirty="0" smtClean="0"/>
              <a:t>SPV</a:t>
            </a:r>
            <a:r>
              <a:rPr lang="zh-CN" altLang="en-US" dirty="0" smtClean="0"/>
              <a:t>节点对特定数据的请求可能无意中透露了钱包里的地址信息。</a:t>
            </a:r>
            <a:endParaRPr lang="en-US" altLang="zh-CN" dirty="0" smtClean="0"/>
          </a:p>
          <a:p>
            <a:endParaRPr lang="en-US" altLang="zh-CN" dirty="0" smtClean="0"/>
          </a:p>
          <a:p>
            <a:r>
              <a:rPr lang="zh-CN" altLang="en-US" b="1" dirty="0" smtClean="0"/>
              <a:t>例如</a:t>
            </a:r>
            <a:r>
              <a:rPr lang="zh-CN" altLang="en-US" dirty="0" smtClean="0"/>
              <a:t>，监控网络的第三方可以跟踪某个</a:t>
            </a:r>
            <a:r>
              <a:rPr lang="en-US" altLang="zh-CN" dirty="0" smtClean="0"/>
              <a:t>SPV</a:t>
            </a:r>
            <a:r>
              <a:rPr lang="zh-CN" altLang="en-US" dirty="0" smtClean="0"/>
              <a:t>节点上的钱包所请求的全部交易信息，并且利用这些交易信息把比特币地址和钱包的用户关联起来，从而损害了用户的隐私。</a:t>
            </a:r>
            <a:endParaRPr lang="zh-CN" altLang="en-US" dirty="0"/>
          </a:p>
        </p:txBody>
      </p:sp>
    </p:spTree>
    <p:extLst>
      <p:ext uri="{BB962C8B-B14F-4D97-AF65-F5344CB8AC3E}">
        <p14:creationId xmlns:p14="http://schemas.microsoft.com/office/powerpoint/2010/main" val="67356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使用</a:t>
            </a:r>
            <a:r>
              <a:rPr lang="en-US" altLang="zh-CN" dirty="0" smtClean="0">
                <a:latin typeface="Microsoft YaHei UI" panose="020B0503020204020204" pitchFamily="34" charset="-122"/>
                <a:ea typeface="Microsoft YaHei UI" panose="020B0503020204020204" pitchFamily="34" charset="-122"/>
              </a:rPr>
              <a:t>Bloom</a:t>
            </a:r>
            <a:r>
              <a:rPr lang="zh-CN" altLang="en-US" dirty="0" smtClean="0">
                <a:latin typeface="Microsoft YaHei UI" panose="020B0503020204020204" pitchFamily="34" charset="-122"/>
                <a:ea typeface="Microsoft YaHei UI" panose="020B0503020204020204" pitchFamily="34" charset="-122"/>
              </a:rPr>
              <a:t>过滤器，用以解决</a:t>
            </a: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节点的隐私风险问题。</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并且该函数为确定性函数，也就是说任何一个使用相同</a:t>
            </a:r>
            <a:r>
              <a:rPr lang="en-US" altLang="zh-CN" dirty="0" smtClean="0">
                <a:latin typeface="微软雅黑" panose="020B0503020204020204" pitchFamily="34" charset="-122"/>
                <a:ea typeface="微软雅黑" panose="020B0503020204020204" pitchFamily="34" charset="-122"/>
              </a:rPr>
              <a:t>Bloom</a:t>
            </a:r>
            <a:r>
              <a:rPr lang="zh-CN" altLang="en-US" dirty="0" smtClean="0">
                <a:latin typeface="微软雅黑" panose="020B0503020204020204" pitchFamily="34" charset="-122"/>
                <a:ea typeface="微软雅黑" panose="020B0503020204020204" pitchFamily="34" charset="-122"/>
              </a:rPr>
              <a:t>过滤器的节点通过该函数都能对特定输入得到同一个的结果。</a:t>
            </a:r>
            <a:endParaRPr lang="en-US" altLang="zh-CN" dirty="0" smtClean="0">
              <a:latin typeface="Microsoft YaHei UI" panose="020B0503020204020204" pitchFamily="34" charset="-122"/>
              <a:ea typeface="Microsoft YaHei UI" panose="020B0503020204020204" pitchFamily="34" charset="-122"/>
            </a:endParaRPr>
          </a:p>
          <a:p>
            <a:endParaRPr lang="en-US" altLang="zh-CN" dirty="0" smtClean="0"/>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节点在与对等节点的连接上设置了过滤器，用以过滤从对等节点发来的未来区块和交易数据流。</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任何目标交易都是通过一条</a:t>
            </a:r>
            <a:r>
              <a:rPr lang="en-US" altLang="zh-CN" dirty="0" err="1" smtClean="0">
                <a:latin typeface="Microsoft YaHei UI" panose="020B0503020204020204" pitchFamily="34" charset="-122"/>
                <a:ea typeface="Microsoft YaHei UI" panose="020B0503020204020204" pitchFamily="34" charset="-122"/>
              </a:rPr>
              <a:t>getdata</a:t>
            </a:r>
            <a:r>
              <a:rPr lang="zh-CN" altLang="en-US" dirty="0" smtClean="0">
                <a:latin typeface="Microsoft YaHei UI" panose="020B0503020204020204" pitchFamily="34" charset="-122"/>
                <a:ea typeface="Microsoft YaHei UI" panose="020B0503020204020204" pitchFamily="34" charset="-122"/>
              </a:rPr>
              <a:t>的请求来读取的。对等节点生成一条包含交易信息的</a:t>
            </a:r>
            <a:r>
              <a:rPr lang="en-US" altLang="zh-CN" dirty="0" err="1" smtClean="0">
                <a:latin typeface="Microsoft YaHei UI" panose="020B0503020204020204" pitchFamily="34" charset="-122"/>
                <a:ea typeface="Microsoft YaHei UI" panose="020B0503020204020204" pitchFamily="34" charset="-122"/>
              </a:rPr>
              <a:t>tx</a:t>
            </a:r>
            <a:r>
              <a:rPr lang="zh-CN" altLang="en-US" dirty="0" smtClean="0">
                <a:latin typeface="Microsoft YaHei UI" panose="020B0503020204020204" pitchFamily="34" charset="-122"/>
                <a:ea typeface="Microsoft YaHei UI" panose="020B0503020204020204" pitchFamily="34" charset="-122"/>
              </a:rPr>
              <a:t>消息作为响应。</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一个节点可以向它的</a:t>
            </a:r>
            <a:r>
              <a:rPr lang="en-US" altLang="zh-CN" dirty="0" smtClean="0">
                <a:latin typeface="Microsoft YaHei UI" panose="020B0503020204020204" pitchFamily="34" charset="-122"/>
                <a:ea typeface="Microsoft YaHei UI" panose="020B0503020204020204" pitchFamily="34" charset="-122"/>
              </a:rPr>
              <a:t>Bloom</a:t>
            </a:r>
            <a:r>
              <a:rPr lang="zh-CN" altLang="en-US" dirty="0" smtClean="0">
                <a:latin typeface="Microsoft YaHei UI" panose="020B0503020204020204" pitchFamily="34" charset="-122"/>
                <a:ea typeface="Microsoft YaHei UI" panose="020B0503020204020204" pitchFamily="34" charset="-122"/>
              </a:rPr>
              <a:t>过滤器增加关键词，但是不能直接从过滤器里删除关键词，如果某关键词不再需要，节点必须通过清除和增加来替换原有的过滤器。</a:t>
            </a:r>
            <a:endParaRPr lang="en-US" altLang="zh-CN" b="1" dirty="0" smtClean="0">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136276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使用</a:t>
            </a:r>
            <a:r>
              <a:rPr lang="en-US" altLang="zh-CN" dirty="0" smtClean="0">
                <a:latin typeface="Microsoft YaHei UI" panose="020B0503020204020204" pitchFamily="34" charset="-122"/>
                <a:ea typeface="Microsoft YaHei UI" panose="020B0503020204020204" pitchFamily="34" charset="-122"/>
              </a:rPr>
              <a:t>Bloom</a:t>
            </a:r>
            <a:r>
              <a:rPr lang="zh-CN" altLang="en-US" dirty="0" smtClean="0">
                <a:latin typeface="Microsoft YaHei UI" panose="020B0503020204020204" pitchFamily="34" charset="-122"/>
                <a:ea typeface="Microsoft YaHei UI" panose="020B0503020204020204" pitchFamily="34" charset="-122"/>
              </a:rPr>
              <a:t>过滤器，用以解决</a:t>
            </a: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节点的隐私风险问题。有误报率，但是没有漏报率</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并且该函数为确定性函数，也就是说任何一个使用相同</a:t>
            </a:r>
            <a:r>
              <a:rPr lang="en-US" altLang="zh-CN" dirty="0" smtClean="0">
                <a:latin typeface="微软雅黑" panose="020B0503020204020204" pitchFamily="34" charset="-122"/>
                <a:ea typeface="微软雅黑" panose="020B0503020204020204" pitchFamily="34" charset="-122"/>
              </a:rPr>
              <a:t>Bloom</a:t>
            </a:r>
            <a:r>
              <a:rPr lang="zh-CN" altLang="en-US" dirty="0" smtClean="0">
                <a:latin typeface="微软雅黑" panose="020B0503020204020204" pitchFamily="34" charset="-122"/>
                <a:ea typeface="微软雅黑" panose="020B0503020204020204" pitchFamily="34" charset="-122"/>
              </a:rPr>
              <a:t>过滤器的节点通过该函数都能对特定输入得到同一个的结果。</a:t>
            </a:r>
            <a:endParaRPr lang="en-US" altLang="zh-CN" dirty="0" smtClean="0">
              <a:latin typeface="Microsoft YaHei UI" panose="020B0503020204020204" pitchFamily="34" charset="-122"/>
              <a:ea typeface="Microsoft YaHei UI" panose="020B0503020204020204" pitchFamily="34" charset="-122"/>
            </a:endParaRPr>
          </a:p>
          <a:p>
            <a:endParaRPr lang="en-US" altLang="zh-CN" dirty="0" smtClean="0"/>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节点在与对等节点的连接上设置了过滤器，用以过滤从对等节点发来的未来区块和交易数据流。</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任何目标交易都是通过一条</a:t>
            </a:r>
            <a:r>
              <a:rPr lang="en-US" altLang="zh-CN" dirty="0" err="1" smtClean="0">
                <a:latin typeface="Microsoft YaHei UI" panose="020B0503020204020204" pitchFamily="34" charset="-122"/>
                <a:ea typeface="Microsoft YaHei UI" panose="020B0503020204020204" pitchFamily="34" charset="-122"/>
              </a:rPr>
              <a:t>getdata</a:t>
            </a:r>
            <a:r>
              <a:rPr lang="zh-CN" altLang="en-US" dirty="0" smtClean="0">
                <a:latin typeface="Microsoft YaHei UI" panose="020B0503020204020204" pitchFamily="34" charset="-122"/>
                <a:ea typeface="Microsoft YaHei UI" panose="020B0503020204020204" pitchFamily="34" charset="-122"/>
              </a:rPr>
              <a:t>的请求来读取的。对等节点生成一条包含交易信息的</a:t>
            </a:r>
            <a:r>
              <a:rPr lang="en-US" altLang="zh-CN" dirty="0" err="1" smtClean="0">
                <a:latin typeface="Microsoft YaHei UI" panose="020B0503020204020204" pitchFamily="34" charset="-122"/>
                <a:ea typeface="Microsoft YaHei UI" panose="020B0503020204020204" pitchFamily="34" charset="-122"/>
              </a:rPr>
              <a:t>tx</a:t>
            </a:r>
            <a:r>
              <a:rPr lang="zh-CN" altLang="en-US" dirty="0" smtClean="0">
                <a:latin typeface="Microsoft YaHei UI" panose="020B0503020204020204" pitchFamily="34" charset="-122"/>
                <a:ea typeface="Microsoft YaHei UI" panose="020B0503020204020204" pitchFamily="34" charset="-122"/>
              </a:rPr>
              <a:t>消息作为响应。</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一个节点可以向它的</a:t>
            </a:r>
            <a:r>
              <a:rPr lang="en-US" altLang="zh-CN" dirty="0" smtClean="0">
                <a:latin typeface="Microsoft YaHei UI" panose="020B0503020204020204" pitchFamily="34" charset="-122"/>
                <a:ea typeface="Microsoft YaHei UI" panose="020B0503020204020204" pitchFamily="34" charset="-122"/>
              </a:rPr>
              <a:t>Bloom</a:t>
            </a:r>
            <a:r>
              <a:rPr lang="zh-CN" altLang="en-US" dirty="0" smtClean="0">
                <a:latin typeface="Microsoft YaHei UI" panose="020B0503020204020204" pitchFamily="34" charset="-122"/>
                <a:ea typeface="Microsoft YaHei UI" panose="020B0503020204020204" pitchFamily="34" charset="-122"/>
              </a:rPr>
              <a:t>过滤器增加关键词，但是不能直接从过滤器里删除关键词，如果某关键词不再需要，节点必须通过清除和增加来替换原有的过滤器。</a:t>
            </a:r>
            <a:endParaRPr lang="en-US" altLang="zh-CN" b="1" dirty="0" smtClean="0">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3822587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kern="1200" dirty="0" smtClean="0">
                <a:solidFill>
                  <a:schemeClr val="tx1"/>
                </a:solidFill>
                <a:effectLst/>
                <a:latin typeface="+mn-lt"/>
                <a:ea typeface="+mn-ea"/>
                <a:cs typeface="+mn-cs"/>
              </a:rPr>
              <a:t>SPV</a:t>
            </a:r>
            <a:r>
              <a:rPr lang="zh-CN" altLang="en-US" sz="1200" b="0" i="0" kern="1200" dirty="0" smtClean="0">
                <a:solidFill>
                  <a:schemeClr val="tx1"/>
                </a:solidFill>
                <a:effectLst/>
                <a:latin typeface="+mn-lt"/>
                <a:ea typeface="+mn-ea"/>
                <a:cs typeface="+mn-cs"/>
              </a:rPr>
              <a:t>节点将列出它感兴趣的所有地址、键和散列。它将通过从任何由</a:t>
            </a:r>
            <a:r>
              <a:rPr lang="zh-CN" altLang="en-US" sz="1200" b="0" i="0" u="sng" kern="1200" dirty="0" smtClean="0">
                <a:solidFill>
                  <a:schemeClr val="tx1"/>
                </a:solidFill>
                <a:effectLst/>
                <a:latin typeface="+mn-lt"/>
                <a:ea typeface="+mn-ea"/>
                <a:cs typeface="+mn-cs"/>
              </a:rPr>
              <a:t>其钱包控制的</a:t>
            </a:r>
            <a:r>
              <a:rPr lang="en-US" altLang="zh-CN" sz="1200" b="0" i="0" u="sng" kern="1200" dirty="0" smtClean="0">
                <a:solidFill>
                  <a:schemeClr val="tx1"/>
                </a:solidFill>
                <a:effectLst/>
                <a:latin typeface="+mn-lt"/>
                <a:ea typeface="+mn-ea"/>
                <a:cs typeface="+mn-cs"/>
              </a:rPr>
              <a:t>UTXO</a:t>
            </a:r>
            <a:r>
              <a:rPr lang="zh-CN" altLang="en-US" sz="1200" b="0" i="0" u="sng" kern="1200" dirty="0" smtClean="0">
                <a:solidFill>
                  <a:schemeClr val="tx1"/>
                </a:solidFill>
                <a:effectLst/>
                <a:latin typeface="+mn-lt"/>
                <a:ea typeface="+mn-ea"/>
                <a:cs typeface="+mn-cs"/>
              </a:rPr>
              <a:t>中</a:t>
            </a:r>
            <a:r>
              <a:rPr lang="zh-CN" altLang="en-US" sz="1200" b="0" i="0" kern="1200" dirty="0" smtClean="0">
                <a:solidFill>
                  <a:schemeClr val="tx1"/>
                </a:solidFill>
                <a:effectLst/>
                <a:latin typeface="+mn-lt"/>
                <a:ea typeface="+mn-ea"/>
                <a:cs typeface="+mn-cs"/>
              </a:rPr>
              <a:t>提取公钥哈希和脚本哈希和事务</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来实现这一点。把它加入到过滤器中。因此如果任何一个模式在交易出现了，那么就是匹配了，而且不暴露这个模式</a:t>
            </a:r>
            <a:endParaRPr lang="en-US" altLang="zh-CN" sz="1200" b="0" i="0" kern="1200" dirty="0" smtClean="0">
              <a:solidFill>
                <a:schemeClr val="tx1"/>
              </a:solidFill>
              <a:effectLst/>
              <a:latin typeface="+mn-lt"/>
              <a:ea typeface="+mn-ea"/>
              <a:cs typeface="+mn-cs"/>
            </a:endParaRPr>
          </a:p>
          <a:p>
            <a:pPr marL="228600" indent="-228600">
              <a:buAutoNum type="arabicPeriod"/>
            </a:pPr>
            <a:endParaRPr lang="en-US" altLang="zh-CN"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In the </a:t>
            </a:r>
            <a:r>
              <a:rPr lang="en-US" altLang="zh-CN" dirty="0" smtClean="0">
                <a:hlinkClick r:id="rId3" tooltip="The Bitcoin P2P network which broadcasts transactions and blocks"/>
              </a:rPr>
              <a:t>network</a:t>
            </a:r>
            <a:r>
              <a:rPr lang="en-US" altLang="zh-CN" dirty="0" smtClean="0"/>
              <a:t> traffic dump this </a:t>
            </a:r>
            <a:r>
              <a:rPr lang="en-US" altLang="zh-CN" dirty="0" smtClean="0">
                <a:hlinkClick r:id="rId4" tooltip="An output in a transaction which contains two fields: a value field for transferring zero or more satoshis and a pubkey script for indicating what conditions must be fulfilled for those satoshis to be further spent."/>
              </a:rPr>
              <a:t>output</a:t>
            </a:r>
            <a:r>
              <a:rPr lang="en-US" altLang="zh-CN" dirty="0" smtClean="0"/>
              <a:t> was taken from, the full transaction belonging to that </a:t>
            </a:r>
            <a:r>
              <a:rPr lang="en-US" altLang="zh-CN" dirty="0" smtClean="0">
                <a:hlinkClick r:id="rId5" tooltip="An identifier used to uniquely identify a particular transaction; specifically, the sha256d hash of the transaction."/>
              </a:rPr>
              <a:t>TXID</a:t>
            </a:r>
            <a:r>
              <a:rPr lang="en-US" altLang="zh-CN" dirty="0" smtClean="0"/>
              <a:t> was sent immediately after the </a:t>
            </a:r>
            <a:r>
              <a:rPr lang="en-US" altLang="zh-CN" dirty="0" err="1" smtClean="0">
                <a:hlinkClick r:id="rId6" tooltip="A P2P protocol message used to request a filtered block useful for SPV proofs"/>
              </a:rPr>
              <a:t>merkleblock</a:t>
            </a:r>
            <a:r>
              <a:rPr lang="en-US" altLang="zh-CN" dirty="0" smtClean="0">
                <a:hlinkClick r:id="rId6" tooltip="A P2P protocol message used to request a filtered block useful for SPV proofs"/>
              </a:rPr>
              <a:t> message</a:t>
            </a:r>
            <a:r>
              <a:rPr lang="en-US" altLang="zh-CN" dirty="0" smtClean="0"/>
              <a:t> as a </a:t>
            </a:r>
            <a:r>
              <a:rPr lang="en-US" altLang="zh-CN" dirty="0" err="1" smtClean="0">
                <a:hlinkClick r:id="rId7" tooltip="A P2P protocol message which sends a single serialized transaction"/>
              </a:rPr>
              <a:t>tx</a:t>
            </a:r>
            <a:r>
              <a:rPr lang="en-US" altLang="zh-CN" dirty="0" smtClean="0">
                <a:hlinkClick r:id="rId7" tooltip="A P2P protocol message which sends a single serialized transaction"/>
              </a:rPr>
              <a:t> message</a:t>
            </a:r>
            <a:r>
              <a:rPr lang="en-US" altLang="zh-CN" dirty="0" smtClean="0"/>
              <a:t>.</a:t>
            </a:r>
            <a:endParaRPr lang="en-US" altLang="zh-CN" b="0" dirty="0" smtClean="0"/>
          </a:p>
          <a:p>
            <a:pPr marL="228600" indent="-228600">
              <a:buAutoNum type="arabicPeriod"/>
            </a:pPr>
            <a:endParaRPr lang="en-US" altLang="zh-CN" dirty="0" smtClean="0"/>
          </a:p>
          <a:p>
            <a:pPr marL="285750" indent="-285750">
              <a:lnSpc>
                <a:spcPct val="150000"/>
              </a:lnSpc>
              <a:spcBef>
                <a:spcPts val="600"/>
              </a:spcBef>
              <a:spcAft>
                <a:spcPts val="600"/>
              </a:spcAft>
              <a:buFont typeface="Arial" panose="020B0604020202020204" pitchFamily="34" charset="0"/>
              <a:buChar char="•"/>
            </a:pPr>
            <a:r>
              <a:rPr lang="zh-CN" altLang="en-US" sz="1200" dirty="0" smtClean="0">
                <a:latin typeface="Microsoft YaHei UI" panose="020B0503020204020204" pitchFamily="34" charset="-122"/>
                <a:ea typeface="Microsoft YaHei UI" panose="020B0503020204020204" pitchFamily="34" charset="-122"/>
              </a:rPr>
              <a:t>当需要再次更新自己本地视角的</a:t>
            </a:r>
            <a:r>
              <a:rPr lang="en-US" altLang="zh-CN" sz="1200" dirty="0" smtClean="0">
                <a:latin typeface="Microsoft YaHei UI" panose="020B0503020204020204" pitchFamily="34" charset="-122"/>
                <a:ea typeface="Microsoft YaHei UI" panose="020B0503020204020204" pitchFamily="34" charset="-122"/>
              </a:rPr>
              <a:t>UTXO</a:t>
            </a:r>
            <a:r>
              <a:rPr lang="zh-CN" altLang="en-US" sz="1200" dirty="0" smtClean="0">
                <a:latin typeface="Microsoft YaHei UI" panose="020B0503020204020204" pitchFamily="34" charset="-122"/>
                <a:ea typeface="Microsoft YaHei UI" panose="020B0503020204020204" pitchFamily="34" charset="-122"/>
              </a:rPr>
              <a:t>集合时，需要修改</a:t>
            </a:r>
            <a:r>
              <a:rPr lang="en-US" altLang="zh-CN" sz="1200" dirty="0" err="1" smtClean="0">
                <a:latin typeface="Microsoft YaHei UI" panose="020B0503020204020204" pitchFamily="34" charset="-122"/>
                <a:ea typeface="Microsoft YaHei UI" panose="020B0503020204020204" pitchFamily="34" charset="-122"/>
              </a:rPr>
              <a:t>bloomFilter</a:t>
            </a:r>
            <a:r>
              <a:rPr lang="zh-CN" altLang="en-US" sz="1200" dirty="0" smtClean="0">
                <a:latin typeface="Microsoft YaHei UI" panose="020B0503020204020204" pitchFamily="34" charset="-122"/>
                <a:ea typeface="Microsoft YaHei UI" panose="020B0503020204020204" pitchFamily="34" charset="-122"/>
              </a:rPr>
              <a:t>去匹配将来和现在的</a:t>
            </a:r>
            <a:r>
              <a:rPr lang="en-US" altLang="zh-CN" sz="1200" dirty="0" smtClean="0">
                <a:latin typeface="Microsoft YaHei UI" panose="020B0503020204020204" pitchFamily="34" charset="-122"/>
                <a:ea typeface="Microsoft YaHei UI" panose="020B0503020204020204" pitchFamily="34" charset="-122"/>
              </a:rPr>
              <a:t>UTXO</a:t>
            </a:r>
            <a:r>
              <a:rPr lang="zh-CN" altLang="en-US" sz="1200" dirty="0" smtClean="0">
                <a:latin typeface="Microsoft YaHei UI" panose="020B0503020204020204" pitchFamily="34" charset="-122"/>
                <a:ea typeface="Microsoft YaHei UI" panose="020B0503020204020204" pitchFamily="34" charset="-122"/>
              </a:rPr>
              <a:t>有关的新交易，然后重复上面的过程。</a:t>
            </a:r>
            <a:endParaRPr lang="en-US" altLang="zh-CN" sz="1200" dirty="0" smtClean="0">
              <a:latin typeface="Microsoft YaHei UI" panose="020B0503020204020204" pitchFamily="34" charset="-122"/>
              <a:ea typeface="Microsoft YaHei UI" panose="020B0503020204020204" pitchFamily="34" charset="-122"/>
            </a:endParaRPr>
          </a:p>
          <a:p>
            <a:pPr marL="285750" indent="-285750">
              <a:lnSpc>
                <a:spcPct val="150000"/>
              </a:lnSpc>
              <a:spcBef>
                <a:spcPts val="600"/>
              </a:spcBef>
              <a:spcAft>
                <a:spcPts val="600"/>
              </a:spcAft>
              <a:buFont typeface="Arial" panose="020B0604020202020204" pitchFamily="34" charset="0"/>
              <a:buChar char="•"/>
            </a:pPr>
            <a:endParaRPr lang="en-US" altLang="zh-CN" sz="1200" dirty="0" smtClean="0">
              <a:latin typeface="Microsoft YaHei UI" panose="020B0503020204020204" pitchFamily="34" charset="-122"/>
              <a:ea typeface="Microsoft YaHei UI" panose="020B0503020204020204" pitchFamily="34" charset="-122"/>
            </a:endParaRPr>
          </a:p>
          <a:p>
            <a:pPr marL="285750" indent="-285750">
              <a:lnSpc>
                <a:spcPct val="150000"/>
              </a:lnSpc>
              <a:spcBef>
                <a:spcPts val="600"/>
              </a:spcBef>
              <a:spcAft>
                <a:spcPts val="600"/>
              </a:spcAft>
              <a:buFont typeface="Arial" panose="020B0604020202020204" pitchFamily="34" charset="0"/>
              <a:buChar char="•"/>
            </a:pPr>
            <a:r>
              <a:rPr lang="zh-CN" altLang="en-US" sz="1200" dirty="0" smtClean="0">
                <a:latin typeface="Microsoft YaHei UI" panose="020B0503020204020204" pitchFamily="34" charset="-122"/>
                <a:ea typeface="Microsoft YaHei UI" panose="020B0503020204020204" pitchFamily="34" charset="-122"/>
              </a:rPr>
              <a:t>建立过滤器的节点可以发送</a:t>
            </a:r>
            <a:r>
              <a:rPr lang="en-US" altLang="zh-CN" sz="1200" dirty="0" err="1" smtClean="0">
                <a:latin typeface="Microsoft YaHei UI" panose="020B0503020204020204" pitchFamily="34" charset="-122"/>
                <a:ea typeface="Microsoft YaHei UI" panose="020B0503020204020204" pitchFamily="34" charset="-122"/>
              </a:rPr>
              <a:t>filteradd</a:t>
            </a:r>
            <a:r>
              <a:rPr lang="zh-CN" altLang="en-US" sz="1200" dirty="0" smtClean="0">
                <a:latin typeface="Microsoft YaHei UI" panose="020B0503020204020204" pitchFamily="34" charset="-122"/>
                <a:ea typeface="Microsoft YaHei UI" panose="020B0503020204020204" pitchFamily="34" charset="-122"/>
              </a:rPr>
              <a:t>消息再添加新的搜索模式，删除时使用</a:t>
            </a:r>
            <a:r>
              <a:rPr lang="en-US" altLang="zh-CN" sz="1200" dirty="0" err="1" smtClean="0">
                <a:latin typeface="Microsoft YaHei UI" panose="020B0503020204020204" pitchFamily="34" charset="-122"/>
                <a:ea typeface="Microsoft YaHei UI" panose="020B0503020204020204" pitchFamily="34" charset="-122"/>
              </a:rPr>
              <a:t>filterclear</a:t>
            </a:r>
            <a:r>
              <a:rPr lang="zh-CN" altLang="en-US" sz="1200" dirty="0" smtClean="0">
                <a:latin typeface="Microsoft YaHei UI" panose="020B0503020204020204" pitchFamily="34" charset="-122"/>
                <a:ea typeface="Microsoft YaHei UI" panose="020B0503020204020204" pitchFamily="34" charset="-122"/>
              </a:rPr>
              <a:t>全部删除而不能删除一部分。</a:t>
            </a:r>
            <a:endParaRPr lang="en-US" altLang="zh-CN" sz="1200" dirty="0" smtClean="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smtClean="0"/>
          </a:p>
        </p:txBody>
      </p:sp>
    </p:spTree>
    <p:extLst>
      <p:ext uri="{BB962C8B-B14F-4D97-AF65-F5344CB8AC3E}">
        <p14:creationId xmlns:p14="http://schemas.microsoft.com/office/powerpoint/2010/main" val="3858253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use </a:t>
            </a:r>
            <a:r>
              <a:rPr lang="en-US" altLang="zh-CN" b="1" dirty="0" smtClean="0"/>
              <a:t>the transaction count </a:t>
            </a:r>
            <a:r>
              <a:rPr lang="en-US" altLang="zh-CN" dirty="0" smtClean="0"/>
              <a:t>to construct an empty </a:t>
            </a:r>
            <a:r>
              <a:rPr lang="en-US" altLang="zh-CN" dirty="0" err="1" smtClean="0">
                <a:hlinkClick r:id="rId3" tooltip="A tree constructed by hashing paired data (the leaves), then pairing and hashing the results until a single hash remains, the merkle root.  In Bitcoin, the leaves are almost always transactions from a single block."/>
              </a:rPr>
              <a:t>merkle</a:t>
            </a:r>
            <a:r>
              <a:rPr lang="en-US" altLang="zh-CN" dirty="0" smtClean="0">
                <a:hlinkClick r:id="rId3" tooltip="A tree constructed by hashing paired data (the leaves), then pairing and hashing the results until a single hash remains, the merkle root.  In Bitcoin, the leaves are almost always transactions from a single block."/>
              </a:rPr>
              <a:t> tree</a:t>
            </a:r>
            <a:r>
              <a:rPr lang="en-US" altLang="zh-CN" dirty="0" smtClean="0"/>
              <a:t>.</a:t>
            </a:r>
          </a:p>
          <a:p>
            <a:endParaRPr lang="en-US" altLang="zh-CN" dirty="0" smtClean="0"/>
          </a:p>
          <a:p>
            <a:r>
              <a:rPr lang="zh-CN" altLang="en-US" dirty="0" smtClean="0"/>
              <a:t>如果一个过滤器已经设置好了</a:t>
            </a:r>
            <a:r>
              <a:rPr lang="en-US" altLang="zh-CN" dirty="0" err="1" smtClean="0"/>
              <a:t>filterload</a:t>
            </a:r>
            <a:r>
              <a:rPr lang="en-US" altLang="zh-CN" dirty="0" smtClean="0"/>
              <a:t> </a:t>
            </a:r>
            <a:r>
              <a:rPr lang="zh-CN" altLang="en-US" dirty="0" smtClean="0"/>
              <a:t>消息，</a:t>
            </a:r>
            <a:r>
              <a:rPr lang="en-US" altLang="zh-CN" dirty="0" err="1" smtClean="0"/>
              <a:t>merkleblock</a:t>
            </a:r>
            <a:r>
              <a:rPr lang="zh-CN" altLang="en-US" dirty="0" smtClean="0"/>
              <a:t>消息会包含</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区块头的完整拷贝允许客户端去做</a:t>
            </a:r>
            <a:r>
              <a:rPr lang="en-US" altLang="zh-CN" dirty="0" smtClean="0"/>
              <a:t>hash</a:t>
            </a:r>
            <a:r>
              <a:rPr lang="zh-CN" altLang="en-US" dirty="0" smtClean="0"/>
              <a:t>并证明</a:t>
            </a:r>
            <a:r>
              <a:rPr lang="en-US" altLang="zh-CN" dirty="0" smtClean="0"/>
              <a:t>pow</a:t>
            </a:r>
            <a:r>
              <a:rPr lang="zh-CN" altLang="en-US" dirty="0" smtClean="0"/>
              <a:t>；</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联系这些交易和区块头默克尔树根的一部分必要的默克尔树路径</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是</a:t>
            </a:r>
            <a:r>
              <a:rPr lang="en-US" altLang="zh-CN" dirty="0" smtClean="0"/>
              <a:t>32byte</a:t>
            </a:r>
            <a:r>
              <a:rPr lang="zh-CN" altLang="en-US" dirty="0" smtClean="0"/>
              <a:t>，包含交易和</a:t>
            </a:r>
            <a:r>
              <a:rPr lang="en-US" altLang="zh-CN" dirty="0" err="1" smtClean="0"/>
              <a:t>merkle</a:t>
            </a:r>
            <a:r>
              <a:rPr lang="en-US" altLang="zh-CN" dirty="0" smtClean="0"/>
              <a:t> node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任何和请求区块的过滤器匹配的交易的</a:t>
            </a:r>
            <a:r>
              <a:rPr lang="en-US" altLang="zh-CN" dirty="0" smtClean="0"/>
              <a:t>TXIDS</a:t>
            </a:r>
          </a:p>
          <a:p>
            <a:pPr marL="228600" indent="-228600">
              <a:buAutoNum type="arabicPeriod"/>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message If a filter has been previously set with the </a:t>
            </a:r>
            <a:r>
              <a:rPr lang="en-US" altLang="zh-CN" dirty="0" err="1" smtClean="0">
                <a:hlinkClick r:id="rId4" tooltip="A P2P protocol message used to send a filter to a remote peer, requesting that they only send transactions which match the filter."/>
              </a:rPr>
              <a:t>filterload</a:t>
            </a:r>
            <a:r>
              <a:rPr lang="en-US" altLang="zh-CN" dirty="0" smtClean="0">
                <a:hlinkClick r:id="rId4" tooltip="A P2P protocol message used to send a filter to a remote peer, requesting that they only send transactions which match the filter."/>
              </a:rPr>
              <a:t> message</a:t>
            </a:r>
            <a:r>
              <a:rPr lang="en-US" altLang="zh-CN" dirty="0" smtClean="0"/>
              <a:t>, the </a:t>
            </a:r>
            <a:r>
              <a:rPr lang="en-US" altLang="zh-CN" dirty="0" err="1" smtClean="0">
                <a:hlinkClick r:id="rId5" tooltip="A P2P protocol message used to request a filtered block useful for SPV proofs"/>
              </a:rPr>
              <a:t>merkleblock</a:t>
            </a:r>
            <a:r>
              <a:rPr lang="en-US" altLang="zh-CN" dirty="0" smtClean="0">
                <a:hlinkClick r:id="rId5" tooltip="A P2P protocol message used to request a filtered block useful for SPV proofs"/>
              </a:rPr>
              <a:t> message</a:t>
            </a:r>
            <a:r>
              <a:rPr lang="en-US" altLang="zh-CN" dirty="0" smtClean="0"/>
              <a:t> will contain the </a:t>
            </a:r>
            <a:r>
              <a:rPr lang="en-US" altLang="zh-CN" dirty="0" smtClean="0">
                <a:hlinkClick r:id="rId6" tooltip="An identifier used to uniquely identify a particular transaction; specifically, the sha256d hash of the transaction."/>
              </a:rPr>
              <a:t>TXIDs</a:t>
            </a:r>
            <a:r>
              <a:rPr lang="en-US" altLang="zh-CN" dirty="0" smtClean="0"/>
              <a:t> of any transactions in the requested </a:t>
            </a:r>
            <a:r>
              <a:rPr lang="en-US" altLang="zh-CN" dirty="0" smtClean="0">
                <a:hlinkClick r:id="rId7" tooltip="One or more transactions prefaced by a block header and protected by proof of work. Blocks are the data stored on the block chain."/>
              </a:rPr>
              <a:t>block</a:t>
            </a:r>
            <a:r>
              <a:rPr lang="en-US" altLang="zh-CN" dirty="0" smtClean="0"/>
              <a:t> that matched the filter,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 well as any parts of the </a:t>
            </a:r>
            <a:r>
              <a:rPr lang="en-US" altLang="zh-CN" dirty="0" smtClean="0">
                <a:hlinkClick r:id="rId7" tooltip="One or more transactions prefaced by a block header and protected by proof of work. Blocks are the data stored on the block chain."/>
              </a:rPr>
              <a:t>block’s</a:t>
            </a:r>
            <a:r>
              <a:rPr lang="en-US" altLang="zh-CN" dirty="0" smtClean="0"/>
              <a:t> </a:t>
            </a:r>
            <a:r>
              <a:rPr lang="en-US" altLang="zh-CN" dirty="0" err="1" smtClean="0">
                <a:hlinkClick r:id="rId3" tooltip="A tree constructed by hashing paired data (the leaves), then pairing and hashing the results until a single hash remains, the merkle root.  In Bitcoin, the leaves are almost always transactions from a single block."/>
              </a:rPr>
              <a:t>merkle</a:t>
            </a:r>
            <a:r>
              <a:rPr lang="en-US" altLang="zh-CN" dirty="0" smtClean="0">
                <a:hlinkClick r:id="rId3" tooltip="A tree constructed by hashing paired data (the leaves), then pairing and hashing the results until a single hash remains, the merkle root.  In Bitcoin, the leaves are almost always transactions from a single block."/>
              </a:rPr>
              <a:t> tree</a:t>
            </a:r>
            <a:r>
              <a:rPr lang="en-US" altLang="zh-CN" dirty="0" smtClean="0"/>
              <a:t> necessary to connect those transactions to the </a:t>
            </a:r>
            <a:r>
              <a:rPr lang="en-US" altLang="zh-CN" dirty="0" smtClean="0">
                <a:hlinkClick r:id="rId8" tooltip="An 80-byte header belonging to a single block which is hashed repeatedly to create proof of work."/>
              </a:rPr>
              <a:t>block header’s</a:t>
            </a:r>
            <a:r>
              <a:rPr lang="en-US" altLang="zh-CN" dirty="0" smtClean="0"/>
              <a:t> </a:t>
            </a:r>
            <a:r>
              <a:rPr lang="en-US" altLang="zh-CN" dirty="0" err="1" smtClean="0">
                <a:hlinkClick r:id="rId9" tooltip="The root node of a merkle tree, a descendant of all the hashed pairs in the tree.  Block headers must include a valid merkle root descended from all transactions in that block."/>
              </a:rPr>
              <a:t>merkle</a:t>
            </a:r>
            <a:r>
              <a:rPr lang="en-US" altLang="zh-CN" dirty="0" smtClean="0">
                <a:hlinkClick r:id="rId9" tooltip="The root node of a merkle tree, a descendant of all the hashed pairs in the tree.  Block headers must include a valid merkle root descended from all transactions in that block."/>
              </a:rPr>
              <a:t> root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also contains a complete copy of the </a:t>
            </a:r>
            <a:r>
              <a:rPr lang="en-US" altLang="zh-CN" dirty="0" smtClean="0">
                <a:hlinkClick r:id="rId8" tooltip="An 80-byte header belonging to a single block which is hashed repeatedly to create proof of work."/>
              </a:rPr>
              <a:t>block header</a:t>
            </a:r>
            <a:r>
              <a:rPr lang="en-US" altLang="zh-CN" dirty="0" smtClean="0"/>
              <a:t> to allow the client to hash it and confirm its </a:t>
            </a:r>
            <a:r>
              <a:rPr lang="en-US" altLang="zh-CN" dirty="0" smtClean="0">
                <a:hlinkClick r:id="rId10" tooltip="A hash below a target value which can only be obtained, on average, by performing a certain amount of brute force work---therefore demonstrating proof of work."/>
              </a:rPr>
              <a:t>proof of work</a:t>
            </a:r>
            <a:r>
              <a:rPr lang="en-US" altLang="zh-CN" dirty="0" smtClean="0"/>
              <a:t>.</a:t>
            </a:r>
            <a:endParaRPr lang="zh-CN" altLang="en-US" dirty="0"/>
          </a:p>
        </p:txBody>
      </p:sp>
    </p:spTree>
    <p:extLst>
      <p:ext uri="{BB962C8B-B14F-4D97-AF65-F5344CB8AC3E}">
        <p14:creationId xmlns:p14="http://schemas.microsoft.com/office/powerpoint/2010/main" val="1422355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expected—keep processing depth first until you reach a </a:t>
            </a:r>
            <a:r>
              <a:rPr lang="en-US" altLang="zh-CN" dirty="0" smtClean="0">
                <a:hlinkClick r:id="rId3" tooltip="An identifier used to uniquely identify a particular transaction; specifically, the sha256d hash of the transaction."/>
              </a:rPr>
              <a:t>TXID</a:t>
            </a:r>
            <a:r>
              <a:rPr lang="en-US" altLang="zh-CN" dirty="0" smtClean="0"/>
              <a:t> </a:t>
            </a:r>
            <a:r>
              <a:rPr lang="en-US" altLang="zh-CN" dirty="0" smtClean="0">
                <a:hlinkClick r:id="rId4" tooltip="A computer that connects to the Bitcoin network."/>
              </a:rPr>
              <a:t>node</a:t>
            </a:r>
            <a:r>
              <a:rPr lang="en-US" altLang="zh-CN" dirty="0" smtClean="0"/>
              <a:t> or a non-</a:t>
            </a:r>
            <a:r>
              <a:rPr lang="en-US" altLang="zh-CN" dirty="0" smtClean="0">
                <a:hlinkClick r:id="rId3" tooltip="An identifier used to uniquely identify a particular transaction; specifically, the sha256d hash of the transaction."/>
              </a:rPr>
              <a:t>TXID</a:t>
            </a:r>
            <a:r>
              <a:rPr lang="en-US" altLang="zh-CN" dirty="0" smtClean="0"/>
              <a:t> </a:t>
            </a:r>
            <a:r>
              <a:rPr lang="en-US" altLang="zh-CN" dirty="0" smtClean="0">
                <a:hlinkClick r:id="rId4" tooltip="A computer that connects to the Bitcoin network."/>
              </a:rPr>
              <a:t>node</a:t>
            </a:r>
            <a:r>
              <a:rPr lang="en-US" altLang="zh-CN" dirty="0" smtClean="0"/>
              <a:t> with a flag of 0</a:t>
            </a:r>
            <a:r>
              <a:rPr lang="en-US" altLang="zh-CN" dirty="0" smtClean="0"/>
              <a:t>.</a:t>
            </a:r>
          </a:p>
          <a:p>
            <a:endParaRPr lang="en-US" altLang="zh-CN" dirty="0" smtClean="0"/>
          </a:p>
          <a:p>
            <a:r>
              <a:rPr lang="en-US" altLang="zh-CN" dirty="0" smtClean="0"/>
              <a:t>SPV</a:t>
            </a:r>
            <a:r>
              <a:rPr lang="zh-CN" altLang="en-US" dirty="0" smtClean="0"/>
              <a:t>只有</a:t>
            </a:r>
            <a:r>
              <a:rPr lang="en-US" altLang="zh-CN" dirty="0" smtClean="0"/>
              <a:t>root</a:t>
            </a:r>
            <a:r>
              <a:rPr lang="zh-CN" altLang="en-US" dirty="0" smtClean="0"/>
              <a:t>，因此是从</a:t>
            </a:r>
            <a:r>
              <a:rPr lang="en-US" altLang="zh-CN" dirty="0" smtClean="0"/>
              <a:t>root</a:t>
            </a:r>
            <a:r>
              <a:rPr lang="zh-CN" altLang="en-US" dirty="0" smtClean="0"/>
              <a:t>逐级向下（</a:t>
            </a:r>
            <a:r>
              <a:rPr lang="en-US" altLang="zh-CN" dirty="0" smtClean="0"/>
              <a:t>DFS</a:t>
            </a:r>
            <a:r>
              <a:rPr lang="zh-CN" altLang="en-US" dirty="0" smtClean="0"/>
              <a:t>），一步步找到</a:t>
            </a:r>
            <a:r>
              <a:rPr lang="en-US" altLang="zh-CN" dirty="0" smtClean="0"/>
              <a:t>path</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1   0   1   1   1   0   0   0</a:t>
            </a:r>
          </a:p>
          <a:p>
            <a:r>
              <a:rPr lang="zh-CN" altLang="en-US" dirty="0" smtClean="0"/>
              <a:t>最后这个</a:t>
            </a:r>
            <a:r>
              <a:rPr lang="en-US" altLang="zh-CN" dirty="0" smtClean="0"/>
              <a:t>0</a:t>
            </a:r>
            <a:r>
              <a:rPr lang="zh-CN" altLang="en-US" dirty="0" smtClean="0"/>
              <a:t>是补全字节的。</a:t>
            </a:r>
            <a:endParaRPr lang="en-US" altLang="zh-CN" dirty="0" smtClean="0"/>
          </a:p>
          <a:p>
            <a:endParaRPr lang="en-US" altLang="zh-CN" dirty="0" smtClean="0"/>
          </a:p>
        </p:txBody>
      </p:sp>
    </p:spTree>
    <p:extLst>
      <p:ext uri="{BB962C8B-B14F-4D97-AF65-F5344CB8AC3E}">
        <p14:creationId xmlns:p14="http://schemas.microsoft.com/office/powerpoint/2010/main" val="18508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Tor</a:t>
            </a:r>
            <a:r>
              <a:rPr lang="zh-CN" altLang="en-US" dirty="0" smtClean="0"/>
              <a:t>是一个世界范围的计算机网络，目标是抵御流量分析。在请求开始点以加密方式转发请求，直到到达网络中最后一台称为</a:t>
            </a:r>
            <a:r>
              <a:rPr lang="zh-CN" altLang="en-US" b="1" dirty="0" smtClean="0"/>
              <a:t>出口节点</a:t>
            </a:r>
            <a:r>
              <a:rPr lang="zh-CN" altLang="en-US" dirty="0" smtClean="0"/>
              <a:t>（</a:t>
            </a:r>
            <a:r>
              <a:rPr lang="en-US" altLang="zh-CN" dirty="0" smtClean="0"/>
              <a:t>exit node</a:t>
            </a:r>
            <a:r>
              <a:rPr lang="zh-CN" altLang="en-US" dirty="0" smtClean="0"/>
              <a:t>）的计算机</a:t>
            </a:r>
            <a:endParaRPr lang="en-US" altLang="zh-CN" dirty="0" smtClean="0"/>
          </a:p>
          <a:p>
            <a:r>
              <a:rPr lang="en-US" altLang="zh-CN" dirty="0" smtClean="0"/>
              <a:t>Tor</a:t>
            </a:r>
            <a:r>
              <a:rPr lang="zh-CN" altLang="en-US" dirty="0" smtClean="0"/>
              <a:t>网络中其他系统也不能确定您的位置，因为实质上只是转发流量，并不知道流量的实际</a:t>
            </a:r>
            <a:r>
              <a:rPr lang="zh-CN" altLang="en-US" dirty="0" smtClean="0"/>
              <a:t>来源。</a:t>
            </a:r>
            <a:r>
              <a:rPr lang="zh-CN" altLang="en-US" dirty="0" smtClean="0"/>
              <a:t>请求的响应将返回系统，但对于</a:t>
            </a:r>
            <a:r>
              <a:rPr lang="en-US" altLang="zh-CN" dirty="0" smtClean="0"/>
              <a:t>Tor</a:t>
            </a:r>
            <a:r>
              <a:rPr lang="zh-CN" altLang="en-US" dirty="0" smtClean="0"/>
              <a:t>网络而言，流量源仅充当了路径中的一跳。本质上，您是匿名的。</a:t>
            </a:r>
            <a:endParaRPr lang="en-US" altLang="zh-CN" dirty="0" smtClean="0"/>
          </a:p>
          <a:p>
            <a:endParaRPr lang="en-US" altLang="zh-CN" dirty="0" smtClean="0"/>
          </a:p>
          <a:p>
            <a:r>
              <a:rPr lang="en-US" altLang="zh-CN" dirty="0" smtClean="0"/>
              <a:t>Tor</a:t>
            </a:r>
            <a:r>
              <a:rPr lang="zh-CN" altLang="en-US" dirty="0" smtClean="0"/>
              <a:t>是一个可以进行匿名通信的自由软件，通过包含</a:t>
            </a:r>
            <a:r>
              <a:rPr lang="en-US" altLang="zh-CN" dirty="0" smtClean="0"/>
              <a:t>7000</a:t>
            </a:r>
            <a:r>
              <a:rPr lang="zh-CN" altLang="en-US" dirty="0" smtClean="0"/>
              <a:t>多个中继的自由，全球的，自愿的</a:t>
            </a:r>
            <a:r>
              <a:rPr lang="en-US" altLang="zh-CN" dirty="0" smtClean="0"/>
              <a:t>overlay</a:t>
            </a:r>
            <a:r>
              <a:rPr lang="zh-CN" altLang="en-US" dirty="0" smtClean="0"/>
              <a:t>网络去管理网络流量，隐藏用户的地理位置和使用情况从而避免任何人进行网络检测或者流量分析。使用它可以使跟踪用户网络行为变难。</a:t>
            </a:r>
            <a:endParaRPr lang="en-US" altLang="zh-CN" dirty="0" smtClean="0"/>
          </a:p>
          <a:p>
            <a:r>
              <a:rPr lang="zh-CN" altLang="en-US" dirty="0" smtClean="0"/>
              <a:t>洋葱路由在通信协议栈的应用层用加密实现。</a:t>
            </a:r>
            <a:endParaRPr lang="en-US" altLang="zh-CN" dirty="0" smtClean="0"/>
          </a:p>
        </p:txBody>
      </p:sp>
    </p:spTree>
    <p:extLst>
      <p:ext uri="{BB962C8B-B14F-4D97-AF65-F5344CB8AC3E}">
        <p14:creationId xmlns:p14="http://schemas.microsoft.com/office/powerpoint/2010/main" val="207163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ChaCha20</a:t>
            </a:r>
            <a:r>
              <a:rPr lang="zh-CN" altLang="en-US" dirty="0" smtClean="0">
                <a:hlinkClick r:id="rId3"/>
              </a:rPr>
              <a:t>流密码</a:t>
            </a:r>
            <a:r>
              <a:rPr lang="zh-CN" altLang="en-US" dirty="0" smtClean="0"/>
              <a:t>和</a:t>
            </a:r>
            <a:r>
              <a:rPr lang="en-US" altLang="zh-CN" dirty="0" smtClean="0"/>
              <a:t>Poly1305</a:t>
            </a:r>
            <a:r>
              <a:rPr lang="zh-CN" altLang="en-US" dirty="0" smtClean="0">
                <a:hlinkClick r:id="rId4"/>
              </a:rPr>
              <a:t>消息认证码</a:t>
            </a:r>
            <a:r>
              <a:rPr lang="zh-CN" altLang="en-US" dirty="0" smtClean="0"/>
              <a:t>（</a:t>
            </a:r>
            <a:r>
              <a:rPr lang="en-US" altLang="zh-CN" dirty="0" smtClean="0">
                <a:hlinkClick r:id="rId5"/>
              </a:rPr>
              <a:t>MAC</a:t>
            </a:r>
            <a:r>
              <a:rPr lang="zh-CN" altLang="en-US" dirty="0" smtClean="0"/>
              <a:t>）结合的一种应用在互联网安全协议中的认证加密算法</a:t>
            </a:r>
            <a:endParaRPr lang="en-US" altLang="zh-CN"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ChaCha20</a:t>
            </a:r>
            <a:r>
              <a:rPr lang="zh-CN" altLang="en-US" dirty="0" smtClean="0"/>
              <a:t>是由</a:t>
            </a:r>
            <a:r>
              <a:rPr lang="en-US" altLang="zh-CN" dirty="0" smtClean="0"/>
              <a:t>Daniel Bernstein </a:t>
            </a:r>
            <a:r>
              <a:rPr lang="zh-CN" altLang="en-US" dirty="0" smtClean="0"/>
              <a:t>设计的一个流密码。它的操作是通过交换</a:t>
            </a:r>
            <a:r>
              <a:rPr lang="en-US" altLang="zh-CN" dirty="0" smtClean="0"/>
              <a:t>128</a:t>
            </a:r>
            <a:r>
              <a:rPr lang="zh-CN" altLang="en-US" dirty="0" smtClean="0"/>
              <a:t>位常数，</a:t>
            </a:r>
            <a:r>
              <a:rPr lang="en-US" altLang="zh-CN" dirty="0" smtClean="0"/>
              <a:t>128</a:t>
            </a:r>
            <a:r>
              <a:rPr lang="zh-CN" altLang="en-US" dirty="0" smtClean="0"/>
              <a:t>位或</a:t>
            </a:r>
            <a:r>
              <a:rPr lang="en-US" altLang="zh-CN" dirty="0" smtClean="0"/>
              <a:t>256</a:t>
            </a:r>
            <a:r>
              <a:rPr lang="zh-CN" altLang="en-US" dirty="0" smtClean="0"/>
              <a:t>位的密钥，</a:t>
            </a:r>
            <a:r>
              <a:rPr lang="en-US" altLang="zh-CN" dirty="0" smtClean="0"/>
              <a:t>64</a:t>
            </a:r>
            <a:r>
              <a:rPr lang="zh-CN" altLang="en-US" dirty="0" smtClean="0"/>
              <a:t>位的随机数和</a:t>
            </a:r>
            <a:r>
              <a:rPr lang="en-US" altLang="zh-CN" dirty="0" smtClean="0"/>
              <a:t>64</a:t>
            </a:r>
            <a:r>
              <a:rPr lang="zh-CN" altLang="en-US" dirty="0" smtClean="0"/>
              <a:t>位的计数器产生一个</a:t>
            </a:r>
            <a:r>
              <a:rPr lang="en-US" altLang="zh-CN" dirty="0" smtClean="0"/>
              <a:t>64</a:t>
            </a:r>
            <a:r>
              <a:rPr lang="zh-CN" altLang="en-US" dirty="0" smtClean="0"/>
              <a:t>位的输出。这个输出被用作一个</a:t>
            </a:r>
            <a:r>
              <a:rPr lang="en-US" altLang="zh-CN" dirty="0" smtClean="0"/>
              <a:t>keystream</a:t>
            </a:r>
            <a:r>
              <a:rPr lang="zh-CN" altLang="en-US" dirty="0" smtClean="0"/>
              <a:t>，任何未使用的字节都被丢弃了。</a:t>
            </a:r>
            <a:endParaRPr lang="en-US" altLang="zh-CN"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Poly1305</a:t>
            </a:r>
            <a:r>
              <a:rPr lang="zh-CN" altLang="en-US" dirty="0" smtClean="0"/>
              <a:t>，也由</a:t>
            </a:r>
            <a:r>
              <a:rPr lang="en-US" altLang="zh-CN" dirty="0" smtClean="0"/>
              <a:t>Daniel Bernstein</a:t>
            </a:r>
            <a:r>
              <a:rPr lang="zh-CN" altLang="en-US" dirty="0" smtClean="0"/>
              <a:t>设计</a:t>
            </a:r>
            <a:r>
              <a:rPr lang="en-US" altLang="zh-CN" dirty="0" smtClean="0"/>
              <a:t> </a:t>
            </a:r>
            <a:r>
              <a:rPr lang="zh-CN" altLang="en-US" dirty="0" smtClean="0"/>
              <a:t>，是一个古时的</a:t>
            </a:r>
            <a:r>
              <a:rPr lang="en-US" altLang="zh-CN" dirty="0" smtClean="0"/>
              <a:t>Carter-</a:t>
            </a:r>
            <a:r>
              <a:rPr lang="en-US" altLang="zh-CN" dirty="0" err="1" smtClean="0"/>
              <a:t>Wegman</a:t>
            </a:r>
            <a:r>
              <a:rPr lang="en-US" altLang="zh-CN" dirty="0" smtClean="0"/>
              <a:t> MAC </a:t>
            </a:r>
            <a:r>
              <a:rPr lang="zh-CN" altLang="en-US" dirty="0" smtClean="0"/>
              <a:t>，它对一个消息和一个一次性的</a:t>
            </a:r>
            <a:r>
              <a:rPr lang="en-US" altLang="zh-CN" dirty="0" smtClean="0"/>
              <a:t>256</a:t>
            </a:r>
            <a:r>
              <a:rPr lang="zh-CN" altLang="en-US" dirty="0" smtClean="0"/>
              <a:t>位秘密计算一个</a:t>
            </a:r>
            <a:r>
              <a:rPr lang="en-US" altLang="zh-CN" dirty="0" smtClean="0"/>
              <a:t>128</a:t>
            </a:r>
            <a:r>
              <a:rPr lang="zh-CN" altLang="en-US" dirty="0" smtClean="0"/>
              <a:t>位的完整性标签</a:t>
            </a:r>
            <a:endParaRPr lang="en-US" altLang="zh-CN"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由</a:t>
            </a:r>
            <a:r>
              <a:rPr lang="en-US" altLang="zh-CN" dirty="0" err="1" smtClean="0"/>
              <a:t>openssh</a:t>
            </a:r>
            <a:r>
              <a:rPr lang="en-US" altLang="zh-CN" dirty="0" smtClean="0"/>
              <a:t> </a:t>
            </a:r>
            <a:r>
              <a:rPr lang="zh-CN" altLang="en-US" dirty="0" smtClean="0"/>
              <a:t>指定和定义的</a:t>
            </a:r>
            <a:r>
              <a:rPr lang="en-US" altLang="zh-CN" dirty="0" smtClean="0"/>
              <a:t>chacha20-poly1305@openssh.com</a:t>
            </a:r>
            <a:r>
              <a:rPr lang="zh-CN" altLang="en-US" dirty="0" smtClean="0"/>
              <a:t>将这两个原语组合为一个经过身份验证的加密模式。使用的结构是基于</a:t>
            </a:r>
            <a:r>
              <a:rPr lang="en-US" altLang="zh-CN" dirty="0" smtClean="0"/>
              <a:t>Adam Langley </a:t>
            </a:r>
            <a:r>
              <a:rPr lang="zh-CN" altLang="en-US" dirty="0" smtClean="0"/>
              <a:t>的</a:t>
            </a:r>
            <a:r>
              <a:rPr lang="en-US" altLang="zh-CN" dirty="0" smtClean="0"/>
              <a:t>TLS</a:t>
            </a:r>
            <a:r>
              <a:rPr lang="zh-CN" altLang="en-US" dirty="0" smtClean="0"/>
              <a:t>建议，但是在传递给</a:t>
            </a:r>
            <a:r>
              <a:rPr lang="en-US" altLang="zh-CN" dirty="0" smtClean="0"/>
              <a:t>MAC</a:t>
            </a:r>
            <a:r>
              <a:rPr lang="zh-CN" altLang="en-US" dirty="0" smtClean="0"/>
              <a:t>的数据的布局和包长度的增加中有所不同。</a:t>
            </a:r>
            <a:endParaRPr lang="en-US" altLang="zh-CN" dirty="0" smtClean="0"/>
          </a:p>
          <a:p>
            <a:endParaRPr lang="zh-CN" altLang="en-US" dirty="0"/>
          </a:p>
        </p:txBody>
      </p:sp>
    </p:spTree>
    <p:extLst>
      <p:ext uri="{BB962C8B-B14F-4D97-AF65-F5344CB8AC3E}">
        <p14:creationId xmlns:p14="http://schemas.microsoft.com/office/powerpoint/2010/main" val="218174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Microsoft YaHei UI" panose="020B0503020204020204" pitchFamily="34" charset="-122"/>
                <a:ea typeface="Microsoft YaHei UI" panose="020B0503020204020204" pitchFamily="34" charset="-122"/>
              </a:rPr>
              <a:t>全节点：</a:t>
            </a:r>
            <a:r>
              <a:rPr lang="zh-CN" altLang="en-US" dirty="0" smtClean="0">
                <a:solidFill>
                  <a:schemeClr val="tx1"/>
                </a:solidFill>
                <a:latin typeface="Microsoft YaHei UI" panose="020B0503020204020204" pitchFamily="34" charset="-122"/>
                <a:ea typeface="Microsoft YaHei UI" panose="020B0503020204020204" pitchFamily="34" charset="-122"/>
              </a:rPr>
              <a:t>指维持包含全部交易信息的完整区块链的节点。</a:t>
            </a:r>
            <a:endParaRPr lang="en-US" altLang="zh-CN" dirty="0" smtClean="0">
              <a:latin typeface="Microsoft YaHei UI" panose="020B0503020204020204" pitchFamily="34" charset="-122"/>
              <a:ea typeface="Microsoft YaHei UI" panose="020B0503020204020204" pitchFamily="34" charset="-122"/>
            </a:endParaRPr>
          </a:p>
          <a:p>
            <a:pPr lvl="0"/>
            <a:r>
              <a:rPr lang="zh-CN" altLang="en-US" dirty="0" smtClean="0"/>
              <a:t>这样的节点可以独立地进行建立并校验区块链，从第一区块（创世区块）一直建立到网络中最新的区块。完整区块链节点可以独立自主地校验任何交易信息，而不需要借助任何其他节点或其他信息来源。完整区块节点通过比特币网络获取包含交易信息的新区块更新，在验证无误后将此更新合并至本地的区块链拷贝之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icrosoft YaHei UI" panose="020B0503020204020204" pitchFamily="34" charset="-122"/>
                <a:ea typeface="Microsoft YaHei UI" panose="020B0503020204020204" pitchFamily="34" charset="-122"/>
              </a:rPr>
              <a:t>钱包</a:t>
            </a:r>
            <a:r>
              <a:rPr lang="zh-CN" altLang="en-US" dirty="0" smtClean="0">
                <a:latin typeface="Microsoft YaHei UI" panose="020B0503020204020204" pitchFamily="34" charset="-122"/>
                <a:ea typeface="Microsoft YaHei UI" panose="020B0503020204020204" pitchFamily="34" charset="-122"/>
              </a:rPr>
              <a:t>：比特币的所有权是通过数字密钥，比特币地址和数字签名来确定的，数字密钥实际上不是存储在网络中，而是由用户生成并存储在一个文件或者简单的数据库中。</a:t>
            </a:r>
            <a:endParaRPr lang="en-US" altLang="zh-CN" dirty="0" smtClean="0">
              <a:latin typeface="Microsoft YaHei UI" panose="020B0503020204020204" pitchFamily="34" charset="-122"/>
              <a:ea typeface="Microsoft YaHei UI" panose="020B0503020204020204" pitchFamily="34" charset="-122"/>
            </a:endParaRPr>
          </a:p>
          <a:p>
            <a:pPr lvl="0"/>
            <a:endParaRPr lang="en-US" altLang="zh-CN" dirty="0" smtClean="0"/>
          </a:p>
          <a:p>
            <a:pPr lvl="0"/>
            <a:r>
              <a:rPr lang="zh-CN" altLang="en-US" i="0" dirty="0" smtClean="0">
                <a:solidFill>
                  <a:srgbClr val="2D2E2D"/>
                </a:solidFill>
                <a:latin typeface="Microsoft YaHei UI" panose="020B0503020204020204" pitchFamily="34" charset="-122"/>
                <a:ea typeface="Microsoft YaHei UI" panose="020B0503020204020204" pitchFamily="34" charset="-122"/>
              </a:rPr>
              <a:t>节点虽然是</a:t>
            </a:r>
            <a:r>
              <a:rPr lang="en-US" altLang="zh-CN" i="0" dirty="0" smtClean="0">
                <a:solidFill>
                  <a:srgbClr val="2D2E2D"/>
                </a:solidFill>
                <a:latin typeface="Microsoft YaHei UI" panose="020B0503020204020204" pitchFamily="34" charset="-122"/>
                <a:ea typeface="Microsoft YaHei UI" panose="020B0503020204020204" pitchFamily="34" charset="-122"/>
              </a:rPr>
              <a:t>equal</a:t>
            </a:r>
            <a:r>
              <a:rPr lang="zh-CN" altLang="en-US" i="0" dirty="0" smtClean="0">
                <a:solidFill>
                  <a:srgbClr val="2D2E2D"/>
                </a:solidFill>
                <a:latin typeface="Microsoft YaHei UI" panose="020B0503020204020204" pitchFamily="34" charset="-122"/>
                <a:ea typeface="Microsoft YaHei UI" panose="020B0503020204020204" pitchFamily="34" charset="-122"/>
              </a:rPr>
              <a:t>的，但是因为他们所支持的功能又会扮演不同的角色，因而有了节点类型及分工</a:t>
            </a:r>
          </a:p>
          <a:p>
            <a:endParaRPr lang="zh-CN" altLang="en-US" dirty="0"/>
          </a:p>
        </p:txBody>
      </p:sp>
    </p:spTree>
    <p:extLst>
      <p:ext uri="{BB962C8B-B14F-4D97-AF65-F5344CB8AC3E}">
        <p14:creationId xmlns:p14="http://schemas.microsoft.com/office/powerpoint/2010/main" val="1132534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latin typeface="Microsoft YaHei UI" panose="020B0503020204020204" pitchFamily="34" charset="-122"/>
                <a:ea typeface="Microsoft YaHei UI" panose="020B0503020204020204" pitchFamily="34" charset="-122"/>
              </a:rPr>
              <a:t>HMAC-based Extract-and-Expand Key Derivation Function (HKDF)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latin typeface="Microsoft YaHei UI" panose="020B0503020204020204" pitchFamily="34" charset="-122"/>
                <a:ea typeface="Microsoft YaHei UI" panose="020B0503020204020204" pitchFamily="34" charset="-122"/>
              </a:rPr>
              <a:t>Extract</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HKDF-Extract(salt, IKM) -&gt; PRK </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a pseudorandom key</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latin typeface="Microsoft YaHei UI" panose="020B0503020204020204" pitchFamily="34" charset="-122"/>
                <a:ea typeface="Microsoft YaHei UI" panose="020B0503020204020204" pitchFamily="34" charset="-122"/>
              </a:rPr>
              <a:t>Expand</a:t>
            </a:r>
            <a:r>
              <a:rPr lang="zh-CN" altLang="en-US" b="0" dirty="0" smtClean="0">
                <a:latin typeface="Microsoft YaHei UI" panose="020B0503020204020204" pitchFamily="34" charset="-122"/>
                <a:ea typeface="Microsoft YaHei UI" panose="020B0503020204020204" pitchFamily="34" charset="-122"/>
              </a:rPr>
              <a:t>：</a:t>
            </a:r>
            <a:r>
              <a:rPr lang="en-US" altLang="zh-CN" b="0" dirty="0" smtClean="0">
                <a:latin typeface="Microsoft YaHei UI" panose="020B0503020204020204" pitchFamily="34" charset="-122"/>
                <a:ea typeface="Microsoft YaHei UI" panose="020B0503020204020204" pitchFamily="34" charset="-122"/>
              </a:rPr>
              <a:t>HKDF-Expand(PRK, info, L) -&gt; OKM</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output keying material </a:t>
            </a:r>
            <a:r>
              <a:rPr lang="zh-CN" altLang="en-US" dirty="0" smtClean="0">
                <a:latin typeface="Microsoft YaHei UI" panose="020B0503020204020204" pitchFamily="34" charset="-122"/>
                <a:ea typeface="Microsoft YaHei UI" panose="020B0503020204020204" pitchFamily="34" charset="-122"/>
              </a:rPr>
              <a:t>）</a:t>
            </a:r>
            <a:endParaRPr lang="en-US" altLang="zh-CN" b="1" dirty="0" smtClean="0">
              <a:latin typeface="Microsoft YaHei UI" panose="020B0503020204020204" pitchFamily="34" charset="-122"/>
              <a:ea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endParaRPr>
          </a:p>
          <a:p>
            <a:pPr marL="285750" lvl="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Info</a:t>
            </a:r>
            <a:r>
              <a:rPr lang="zh-CN" altLang="en-US" dirty="0" smtClean="0">
                <a:latin typeface="Microsoft YaHei UI" panose="020B0503020204020204" pitchFamily="34" charset="-122"/>
                <a:ea typeface="Microsoft YaHei UI" panose="020B0503020204020204" pitchFamily="34" charset="-122"/>
              </a:rPr>
              <a:t>：</a:t>
            </a:r>
            <a:r>
              <a:rPr lang="zh-CN" altLang="en-US" dirty="0" smtClean="0"/>
              <a:t>它可能包括，例如，信息 关于调用</a:t>
            </a:r>
            <a:r>
              <a:rPr lang="en-US" altLang="zh-CN" dirty="0" smtClean="0"/>
              <a:t>KDF</a:t>
            </a:r>
            <a:r>
              <a:rPr lang="zh-CN" altLang="en-US" dirty="0" smtClean="0"/>
              <a:t>的应用程序或协议，即特定于会话的信息</a:t>
            </a:r>
            <a:endParaRPr lang="en-US" altLang="zh-CN" dirty="0" smtClean="0">
              <a:latin typeface="Microsoft YaHei UI" panose="020B0503020204020204" pitchFamily="34" charset="-122"/>
              <a:ea typeface="Microsoft YaHei UI"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latin typeface="Microsoft YaHei UI" panose="020B0503020204020204" pitchFamily="34" charset="-122"/>
                <a:ea typeface="Microsoft YaHei UI" panose="020B0503020204020204" pitchFamily="34" charset="-122"/>
              </a:rPr>
              <a:t>KDF</a:t>
            </a:r>
            <a:r>
              <a:rPr lang="zh-CN" altLang="en-US" dirty="0" smtClean="0">
                <a:latin typeface="Microsoft YaHei UI" panose="020B0503020204020204" pitchFamily="34" charset="-122"/>
                <a:ea typeface="Microsoft YaHei UI" panose="020B0503020204020204" pitchFamily="34" charset="-122"/>
              </a:rPr>
              <a:t>： 密钥派生函数</a:t>
            </a:r>
            <a:r>
              <a:rPr lang="en-US" altLang="zh-CN" dirty="0" smtClean="0">
                <a:latin typeface="Microsoft YaHei UI" panose="020B0503020204020204" pitchFamily="34" charset="-122"/>
                <a:ea typeface="Microsoft YaHei UI" panose="020B0503020204020204" pitchFamily="34" charset="-122"/>
              </a:rPr>
              <a:t>                   HMAC</a:t>
            </a:r>
            <a:r>
              <a:rPr lang="zh-CN" altLang="en-US" dirty="0" smtClean="0">
                <a:latin typeface="Microsoft YaHei UI" panose="020B0503020204020204" pitchFamily="34" charset="-122"/>
                <a:ea typeface="Microsoft YaHei UI" panose="020B0503020204020204" pitchFamily="34" charset="-122"/>
              </a:rPr>
              <a:t>： 基于</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的消息认证码</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Salt : </a:t>
            </a:r>
            <a:r>
              <a:rPr lang="zh-CN" altLang="en-US" dirty="0" smtClean="0">
                <a:latin typeface="Microsoft YaHei UI" panose="020B0503020204020204" pitchFamily="34" charset="-122"/>
                <a:ea typeface="Microsoft YaHei UI" panose="020B0503020204020204" pitchFamily="34" charset="-122"/>
              </a:rPr>
              <a:t>非秘密的随机数，如果没有提供就设置为</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长度的</a:t>
            </a:r>
            <a:r>
              <a:rPr lang="en-US" altLang="zh-CN" dirty="0" smtClean="0">
                <a:latin typeface="Microsoft YaHei UI" panose="020B0503020204020204" pitchFamily="34" charset="-122"/>
                <a:ea typeface="Microsoft YaHei UI" panose="020B0503020204020204" pitchFamily="34" charset="-122"/>
              </a:rPr>
              <a:t>0</a:t>
            </a:r>
            <a:r>
              <a:rPr lang="zh-CN" altLang="en-US" dirty="0" smtClean="0">
                <a:latin typeface="Microsoft YaHei UI" panose="020B0503020204020204" pitchFamily="34" charset="-122"/>
                <a:ea typeface="Microsoft YaHei UI" panose="020B0503020204020204" pitchFamily="34" charset="-122"/>
              </a:rPr>
              <a:t>字符串</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IKM :  input keying material</a:t>
            </a: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PRK</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PRK = HMAC-Hash(salt, IKM)</a:t>
            </a: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Info</a:t>
            </a:r>
            <a:r>
              <a:rPr lang="zh-CN" altLang="en-US" dirty="0" smtClean="0">
                <a:latin typeface="Microsoft YaHei UI" panose="020B0503020204020204" pitchFamily="34" charset="-122"/>
                <a:ea typeface="Microsoft YaHei UI" panose="020B0503020204020204" pitchFamily="34" charset="-122"/>
              </a:rPr>
              <a:t>：可选的内容和具体的应用消息，可以是</a:t>
            </a:r>
            <a:r>
              <a:rPr lang="en-US" altLang="zh-CN" dirty="0" smtClean="0">
                <a:latin typeface="Microsoft YaHei UI" panose="020B0503020204020204" pitchFamily="34" charset="-122"/>
                <a:ea typeface="Microsoft YaHei UI" panose="020B0503020204020204" pitchFamily="34" charset="-122"/>
              </a:rPr>
              <a:t>0</a:t>
            </a:r>
            <a:r>
              <a:rPr lang="zh-CN" altLang="en-US" dirty="0" smtClean="0">
                <a:latin typeface="Microsoft YaHei UI" panose="020B0503020204020204" pitchFamily="34" charset="-122"/>
                <a:ea typeface="Microsoft YaHei UI" panose="020B0503020204020204" pitchFamily="34" charset="-122"/>
              </a:rPr>
              <a:t>长度的字符串</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L :  OKM</a:t>
            </a:r>
            <a:r>
              <a:rPr lang="zh-CN" altLang="en-US" dirty="0" smtClean="0">
                <a:latin typeface="Microsoft YaHei UI" panose="020B0503020204020204" pitchFamily="34" charset="-122"/>
                <a:ea typeface="Microsoft YaHei UI" panose="020B0503020204020204" pitchFamily="34" charset="-122"/>
              </a:rPr>
              <a:t>的八位字节长度    </a:t>
            </a:r>
            <a:r>
              <a:rPr lang="en-US" altLang="zh-CN" dirty="0" smtClean="0"/>
              <a:t>bits </a:t>
            </a:r>
            <a:endParaRPr lang="en-US" altLang="zh-CN" dirty="0" smtClean="0">
              <a:latin typeface="Microsoft YaHei UI" panose="020B0503020204020204" pitchFamily="34" charset="-122"/>
              <a:ea typeface="Microsoft YaHei UI" panose="020B0503020204020204" pitchFamily="34" charset="-122"/>
            </a:endParaRPr>
          </a:p>
          <a:p>
            <a:r>
              <a:rPr lang="en-US" altLang="zh-CN" b="1" dirty="0" smtClean="0">
                <a:latin typeface="Microsoft YaHei UI" panose="020B0503020204020204" pitchFamily="34" charset="-122"/>
                <a:ea typeface="Microsoft YaHei UI" panose="020B0503020204020204" pitchFamily="34" charset="-122"/>
              </a:rPr>
              <a:t> </a:t>
            </a:r>
          </a:p>
          <a:p>
            <a:r>
              <a:rPr lang="en-US" altLang="zh-CN" dirty="0" smtClean="0"/>
              <a:t>Poly1305</a:t>
            </a:r>
            <a:r>
              <a:rPr lang="zh-CN" altLang="en-US" dirty="0" smtClean="0"/>
              <a:t>消息认证码的输入为</a:t>
            </a:r>
            <a:r>
              <a:rPr lang="en-US" altLang="zh-CN" dirty="0" smtClean="0"/>
              <a:t>32</a:t>
            </a:r>
            <a:r>
              <a:rPr lang="zh-CN" altLang="en-US" dirty="0" smtClean="0"/>
              <a:t>字节（</a:t>
            </a:r>
            <a:r>
              <a:rPr lang="en-US" altLang="zh-CN" dirty="0" smtClean="0"/>
              <a:t>256bit</a:t>
            </a:r>
            <a:r>
              <a:rPr lang="zh-CN" altLang="en-US" dirty="0" smtClean="0"/>
              <a:t>）的密钥和任意长度的消息比特流，经过一系列计算生成</a:t>
            </a:r>
            <a:r>
              <a:rPr lang="en-US" altLang="zh-CN" dirty="0" smtClean="0"/>
              <a:t>16</a:t>
            </a:r>
            <a:r>
              <a:rPr lang="zh-CN" altLang="en-US" dirty="0" smtClean="0"/>
              <a:t>字节（</a:t>
            </a:r>
            <a:r>
              <a:rPr lang="en-US" altLang="zh-CN" dirty="0" smtClean="0"/>
              <a:t>128bit</a:t>
            </a:r>
            <a:r>
              <a:rPr lang="zh-CN" altLang="en-US" dirty="0" smtClean="0"/>
              <a:t>）的摘要。</a:t>
            </a:r>
            <a:endParaRPr lang="en-US" altLang="zh-CN" dirty="0" smtClean="0"/>
          </a:p>
          <a:p>
            <a:r>
              <a:rPr lang="en-US" altLang="zh-CN" dirty="0" smtClean="0"/>
              <a:t>AEAD</a:t>
            </a:r>
            <a:r>
              <a:rPr lang="zh-CN" altLang="en-US" dirty="0" smtClean="0"/>
              <a:t>是一种加密形式，它同时提供数据的机密性、完整性和真实性保证。</a:t>
            </a:r>
            <a:endParaRPr lang="en-US" altLang="zh-CN" b="1" dirty="0" smtClean="0">
              <a:latin typeface="Microsoft YaHei UI" panose="020B0503020204020204" pitchFamily="34" charset="-122"/>
              <a:ea typeface="Microsoft YaHei UI" panose="020B0503020204020204" pitchFamily="34" charset="-122"/>
            </a:endParaRPr>
          </a:p>
          <a:p>
            <a:endParaRPr lang="en-US" altLang="zh-CN" b="1" dirty="0" smtClean="0"/>
          </a:p>
          <a:p>
            <a:endParaRPr lang="en-US" altLang="zh-CN" b="1" dirty="0" smtClean="0"/>
          </a:p>
        </p:txBody>
      </p:sp>
    </p:spTree>
    <p:extLst>
      <p:ext uri="{BB962C8B-B14F-4D97-AF65-F5344CB8AC3E}">
        <p14:creationId xmlns:p14="http://schemas.microsoft.com/office/powerpoint/2010/main" val="2710850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2354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a:p>
            <a:r>
              <a:rPr lang="en-US" altLang="zh-CN" b="1" dirty="0" smtClean="0"/>
              <a:t>known-peers</a:t>
            </a:r>
            <a:r>
              <a:rPr lang="en-US" altLang="zh-CN" dirty="0" smtClean="0"/>
              <a:t> contains known identity-public-keys together with a network identifier (IP &amp; port), similar to the "known-host" file supported by </a:t>
            </a:r>
            <a:r>
              <a:rPr lang="en-US" altLang="zh-CN" dirty="0" err="1" smtClean="0"/>
              <a:t>openssh</a:t>
            </a:r>
            <a:r>
              <a:rPr lang="en-US" altLang="zh-CN" dirty="0" smtClean="0"/>
              <a:t>.</a:t>
            </a:r>
          </a:p>
          <a:p>
            <a:r>
              <a:rPr lang="en-US" altLang="zh-CN" b="1" dirty="0" smtClean="0"/>
              <a:t>authorized-peers</a:t>
            </a:r>
            <a:r>
              <a:rPr lang="en-US" altLang="zh-CN" dirty="0" smtClean="0"/>
              <a:t> contains authorized identity-public-keys</a:t>
            </a:r>
          </a:p>
          <a:p>
            <a:endParaRPr lang="en-US" altLang="zh-CN" dirty="0" smtClean="0"/>
          </a:p>
          <a:p>
            <a:r>
              <a:rPr lang="en-US" altLang="zh-CN" b="1" dirty="0" err="1" smtClean="0"/>
              <a:t>i</a:t>
            </a:r>
            <a:r>
              <a:rPr lang="en-US" altLang="zh-CN" dirty="0" smtClean="0"/>
              <a:t> if the AUTHCHAL -message is the first, requesting challenge </a:t>
            </a:r>
          </a:p>
          <a:p>
            <a:r>
              <a:rPr lang="en-US" altLang="zh-CN" b="1" dirty="0" smtClean="0"/>
              <a:t>r</a:t>
            </a:r>
            <a:r>
              <a:rPr lang="en-US" altLang="zh-CN" dirty="0" smtClean="0"/>
              <a:t> if it's the second, remote peers challenge message. LENGE-message is the first</a:t>
            </a:r>
            <a:endParaRPr lang="zh-CN" altLang="en-US" dirty="0" smtClean="0"/>
          </a:p>
          <a:p>
            <a:endParaRPr lang="zh-CN" altLang="en-US" dirty="0"/>
          </a:p>
        </p:txBody>
      </p:sp>
    </p:spTree>
    <p:extLst>
      <p:ext uri="{BB962C8B-B14F-4D97-AF65-F5344CB8AC3E}">
        <p14:creationId xmlns:p14="http://schemas.microsoft.com/office/powerpoint/2010/main" val="1443931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UTXO</a:t>
            </a:r>
            <a:r>
              <a:rPr lang="zh-CN" altLang="en-US" dirty="0" smtClean="0"/>
              <a:t>而是包含了数以百万计的未支付交易输出条目</a:t>
            </a:r>
          </a:p>
          <a:p>
            <a:endParaRPr lang="zh-CN" altLang="en-US" dirty="0"/>
          </a:p>
        </p:txBody>
      </p:sp>
    </p:spTree>
    <p:extLst>
      <p:ext uri="{BB962C8B-B14F-4D97-AF65-F5344CB8AC3E}">
        <p14:creationId xmlns:p14="http://schemas.microsoft.com/office/powerpoint/2010/main" val="1685441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8730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chemeClr val="tx1"/>
              </a:solidFill>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icrosoft YaHei UI" panose="020B0503020204020204" pitchFamily="34" charset="-122"/>
                <a:ea typeface="Microsoft YaHei UI" panose="020B0503020204020204" pitchFamily="34" charset="-122"/>
              </a:rPr>
              <a:t>边缘路由器（</a:t>
            </a:r>
            <a:r>
              <a:rPr lang="en-US" altLang="zh-CN" b="1" dirty="0" smtClean="0">
                <a:latin typeface="Microsoft YaHei UI" panose="020B0503020204020204" pitchFamily="34" charset="-122"/>
                <a:ea typeface="Microsoft YaHei UI" panose="020B0503020204020204" pitchFamily="34" charset="-122"/>
              </a:rPr>
              <a:t>edge routers</a:t>
            </a:r>
            <a:r>
              <a:rPr lang="zh-CN" altLang="en-US" b="1"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：基于</a:t>
            </a:r>
            <a:r>
              <a:rPr lang="en-US" altLang="zh-CN" dirty="0" smtClean="0">
                <a:latin typeface="Microsoft YaHei UI" panose="020B0503020204020204" pitchFamily="34" charset="-122"/>
                <a:ea typeface="Microsoft YaHei UI" panose="020B0503020204020204" pitchFamily="34" charset="-122"/>
              </a:rPr>
              <a:t>Bitcoin</a:t>
            </a:r>
            <a:r>
              <a:rPr lang="zh-CN" altLang="en-US" dirty="0" smtClean="0">
                <a:latin typeface="Microsoft YaHei UI" panose="020B0503020204020204" pitchFamily="34" charset="-122"/>
                <a:ea typeface="Microsoft YaHei UI" panose="020B0503020204020204" pitchFamily="34" charset="-122"/>
              </a:rPr>
              <a:t>核心客户端的全节点客户端，它们具有区块链的完整拷贝及网络节点，但不具备挖矿及钱包功能。通过它们可以搭建其他服务，例如交易所、钱包、区块浏览器、商家支付处理（</a:t>
            </a:r>
            <a:r>
              <a:rPr lang="en-US" altLang="zh-CN" dirty="0" smtClean="0">
                <a:latin typeface="Microsoft YaHei UI" panose="020B0503020204020204" pitchFamily="34" charset="-122"/>
                <a:ea typeface="Microsoft YaHei UI" panose="020B0503020204020204" pitchFamily="34" charset="-122"/>
              </a:rPr>
              <a:t>merchant payment processing</a:t>
            </a:r>
            <a:r>
              <a:rPr lang="zh-CN" altLang="en-US" dirty="0" smtClean="0">
                <a:latin typeface="Microsoft YaHei UI" panose="020B0503020204020204" pitchFamily="34" charset="-122"/>
                <a:ea typeface="Microsoft YaHei UI" panose="020B0503020204020204" pitchFamily="34" charset="-122"/>
              </a:rPr>
              <a:t>）等。</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在比特币整个生态圈里，大部分都是普通用户，即只有基本的比特币投资及消费支付需要的用户，他们可能没有矿机，没有高端配置的电脑，那么他们是否也要运行一个全节点程序呢？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许多比特币客户端被设计成运行在</a:t>
            </a:r>
            <a:r>
              <a:rPr lang="zh-CN" altLang="en-US" b="1" dirty="0" smtClean="0"/>
              <a:t>空间和功率</a:t>
            </a:r>
            <a:r>
              <a:rPr lang="zh-CN" altLang="en-US" dirty="0" smtClean="0"/>
              <a:t>受限的设备上，如智能电话、平板电脑、嵌入式系统等。对于这样的设备，通过简化的支付验证（</a:t>
            </a:r>
            <a:r>
              <a:rPr lang="en-US" altLang="zh-CN" dirty="0" smtClean="0"/>
              <a:t>SPV</a:t>
            </a:r>
            <a:r>
              <a:rPr lang="zh-CN" altLang="en-US" dirty="0" smtClean="0"/>
              <a:t>）的方式可以使它们在不必存储完整区块链的情况下进行工作。</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b="1" dirty="0" smtClean="0"/>
              <a:t>用户虽然不能自己验证交易，但如果能够从区块链的某处找到相符的交易，他就可以知道网络已经认可了这笔交易，而且得到了网络的多个确认。</a:t>
            </a:r>
            <a:r>
              <a:rPr lang="zh-CN" altLang="zh-CN" dirty="0" smtClean="0"/>
              <a:t>”</a:t>
            </a:r>
            <a:endParaRPr lang="en-US" altLang="zh-CN" dirty="0" smtClean="0">
              <a:latin typeface="Microsoft YaHei UI" panose="020B0503020204020204" pitchFamily="34" charset="-122"/>
              <a:ea typeface="Microsoft YaHei UI" panose="020B0503020204020204" pitchFamily="34" charset="-122"/>
            </a:endParaRPr>
          </a:p>
          <a:p>
            <a:pPr lvl="0"/>
            <a:endParaRPr lang="zh-CN" altLang="en-US" i="1" dirty="0" smtClean="0">
              <a:solidFill>
                <a:srgbClr val="2D2E2D"/>
              </a:solidFill>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345557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err="1" smtClean="0"/>
              <a:t>Spv</a:t>
            </a:r>
            <a:r>
              <a:rPr lang="zh-CN" altLang="en-US" dirty="0" smtClean="0"/>
              <a:t>节点：主要依赖区块的区块头</a:t>
            </a:r>
            <a:r>
              <a:rPr lang="en-US" altLang="zh-CN" dirty="0" smtClean="0"/>
              <a:t>(</a:t>
            </a:r>
            <a:r>
              <a:rPr lang="en-US" altLang="zh-CN" dirty="0" err="1" smtClean="0"/>
              <a:t>blockheader</a:t>
            </a:r>
            <a:r>
              <a:rPr lang="en-US" altLang="zh-CN" dirty="0" smtClean="0"/>
              <a:t>)</a:t>
            </a:r>
            <a:r>
              <a:rPr lang="zh-CN" altLang="en-US" dirty="0" smtClean="0"/>
              <a:t>内的关键信息：父区块哈希值和</a:t>
            </a:r>
            <a:r>
              <a:rPr lang="en-US" altLang="zh-CN" dirty="0" err="1" smtClean="0"/>
              <a:t>merkle</a:t>
            </a:r>
            <a:r>
              <a:rPr lang="zh-CN" altLang="en-US" dirty="0" smtClean="0"/>
              <a:t>根。当需要对某交易是否真实存在进行验证时，轻量级节点需要通过区块链网络中的一个或多个对等全节点进行验证。从而轻量级节点通过确认一个交易在区块链中，且在它后面有几个新区块来确认一个支付的合法性。</a:t>
            </a:r>
            <a:endParaRPr lang="en-US" altLang="zh-CN" dirty="0" smtClean="0"/>
          </a:p>
          <a:p>
            <a:endParaRPr lang="en-US" altLang="zh-CN" dirty="0" smtClean="0"/>
          </a:p>
          <a:p>
            <a:r>
              <a:rPr lang="zh-CN" altLang="en-US" dirty="0" smtClean="0"/>
              <a:t>现有的“简易支付验证”效率低，且仅能进行支付验证</a:t>
            </a:r>
            <a:r>
              <a:rPr lang="en-US" altLang="zh-CN" dirty="0" smtClean="0"/>
              <a:t>(</a:t>
            </a:r>
            <a:r>
              <a:rPr lang="zh-CN" altLang="en-US" dirty="0" smtClean="0"/>
              <a:t>验证交易是否存在，并得到了多少个确认</a:t>
            </a:r>
            <a:r>
              <a:rPr lang="en-US" altLang="zh-CN" dirty="0" smtClean="0"/>
              <a:t>)</a:t>
            </a:r>
            <a:r>
              <a:rPr lang="zh-CN" altLang="en-US" dirty="0" smtClean="0"/>
              <a:t>，不能进行交易验证</a:t>
            </a:r>
            <a:r>
              <a:rPr lang="en-US" altLang="zh-CN" dirty="0" smtClean="0"/>
              <a:t>(</a:t>
            </a:r>
            <a:r>
              <a:rPr lang="zh-CN" altLang="en-US" dirty="0" smtClean="0"/>
              <a:t>例如，验证账户是否有足够余额供支出、是否存在双花、脚本能否通过等</a:t>
            </a:r>
            <a:r>
              <a:rPr lang="en-US" altLang="zh-CN" dirty="0" smtClean="0"/>
              <a:t>)</a:t>
            </a:r>
            <a:r>
              <a:rPr lang="zh-CN" altLang="en-US" dirty="0" smtClean="0"/>
              <a:t>；另一方面，其验证过程交互较多，时效性较差。</a:t>
            </a:r>
            <a:endParaRPr lang="en-US" altLang="zh-CN" dirty="0" smtClean="0"/>
          </a:p>
          <a:p>
            <a:endParaRPr lang="en-US" altLang="zh-CN" dirty="0" smtClean="0"/>
          </a:p>
          <a:p>
            <a:r>
              <a:rPr lang="zh-CN" altLang="en-US" dirty="0" smtClean="0">
                <a:effectLst/>
              </a:rPr>
              <a:t>“</a:t>
            </a:r>
            <a:r>
              <a:rPr lang="zh-CN" altLang="en-US" b="1" dirty="0" smtClean="0">
                <a:effectLst/>
              </a:rPr>
              <a:t>交易验证”</a:t>
            </a:r>
            <a:r>
              <a:rPr lang="zh-CN" altLang="en-US" dirty="0" smtClean="0">
                <a:effectLst/>
              </a:rPr>
              <a:t>非常复杂，涉及到验证是否有足够余额可供支出、是否存在双花、脚本能否通过等等，通常由运行完全节点的矿工来完成；</a:t>
            </a:r>
            <a:br>
              <a:rPr lang="zh-CN" altLang="en-US" dirty="0" smtClean="0">
                <a:effectLst/>
              </a:rPr>
            </a:br>
            <a:r>
              <a:rPr lang="zh-CN" altLang="en-US" b="1" dirty="0" smtClean="0">
                <a:effectLst/>
              </a:rPr>
              <a:t>“支付验证</a:t>
            </a:r>
            <a:r>
              <a:rPr lang="zh-CN" altLang="en-US" dirty="0" smtClean="0">
                <a:effectLst/>
              </a:rPr>
              <a:t>”则比较简单，只判断用于“支付”的那笔交易是否已经被验证过，并得到了多少的算力保护（多少确认数）。</a:t>
            </a:r>
            <a:r>
              <a:rPr lang="zh-CN" altLang="en-US" dirty="0" smtClean="0"/>
              <a:t>如智能手机等资源受限设备上的比特币钱包应用；</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icrosoft YaHei UI" panose="020B0503020204020204" pitchFamily="34" charset="-122"/>
                <a:ea typeface="Microsoft YaHei UI" panose="020B0503020204020204" pitchFamily="34" charset="-122"/>
              </a:rPr>
              <a:t>高度验证</a:t>
            </a:r>
            <a:r>
              <a:rPr lang="zh-CN" altLang="en-US" dirty="0" smtClean="0">
                <a:latin typeface="Microsoft YaHei UI" panose="020B0503020204020204" pitchFamily="34" charset="-122"/>
                <a:ea typeface="Microsoft YaHei UI" panose="020B0503020204020204" pitchFamily="34" charset="-122"/>
              </a:rPr>
              <a:t>：构造一条验证链，这条链是由沿着区块链按时间倒序一直追溯到创世区块的数千区块及交易组成。</a:t>
            </a: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icrosoft YaHei UI" panose="020B0503020204020204" pitchFamily="34" charset="-122"/>
                <a:ea typeface="Microsoft YaHei UI" panose="020B0503020204020204" pitchFamily="34" charset="-122"/>
              </a:rPr>
              <a:t>深度验证</a:t>
            </a:r>
            <a:r>
              <a:rPr lang="zh-CN" altLang="en-US" dirty="0" smtClean="0">
                <a:latin typeface="Microsoft YaHei UI" panose="020B0503020204020204" pitchFamily="34" charset="-122"/>
                <a:ea typeface="Microsoft YaHei UI" panose="020B0503020204020204" pitchFamily="34" charset="-122"/>
              </a:rPr>
              <a:t>：会验证所有区块的链（但不是所有的交易），并且把区块链和有关交易链接起来。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一个完整的节点可以简单地通过省略来撒谎，从而导致一个</a:t>
            </a:r>
            <a:r>
              <a:rPr lang="en-US" altLang="zh-CN" dirty="0" smtClean="0"/>
              <a:t>SPV</a:t>
            </a:r>
            <a:r>
              <a:rPr lang="zh-CN" altLang="en-US" dirty="0" smtClean="0"/>
              <a:t>客户端相信没有发生事务。这可以看作是</a:t>
            </a:r>
            <a:r>
              <a:rPr lang="zh-CN" altLang="en-US" b="1" dirty="0" smtClean="0"/>
              <a:t>拒绝服务</a:t>
            </a:r>
            <a:r>
              <a:rPr lang="zh-CN" altLang="en-US" dirty="0" smtClean="0"/>
              <a:t>的一种形式。</a:t>
            </a:r>
            <a:endParaRPr lang="zh-CN" altLang="en-US" dirty="0" smtClean="0">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394520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除了在比特币</a:t>
            </a:r>
            <a:r>
              <a:rPr lang="en-US" altLang="zh-CN" dirty="0" smtClean="0"/>
              <a:t>P2P</a:t>
            </a:r>
            <a:r>
              <a:rPr lang="zh-CN" altLang="en-US" dirty="0" smtClean="0"/>
              <a:t>网络上主要的节点类型，也有一些运行其他协议的服务器和节点，例如：专门的矿池协议，和轻量级用户接入协议</a:t>
            </a:r>
            <a:endParaRPr lang="zh-CN" altLang="en-US" dirty="0"/>
          </a:p>
        </p:txBody>
      </p:sp>
    </p:spTree>
    <p:extLst>
      <p:ext uri="{BB962C8B-B14F-4D97-AF65-F5344CB8AC3E}">
        <p14:creationId xmlns:p14="http://schemas.microsoft.com/office/powerpoint/2010/main" val="429130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比特币</a:t>
            </a:r>
            <a:r>
              <a:rPr lang="en-US" altLang="zh-CN" dirty="0" smtClean="0"/>
              <a:t>P2P</a:t>
            </a:r>
            <a:r>
              <a:rPr lang="zh-CN" altLang="en-US" dirty="0" smtClean="0"/>
              <a:t>主网络上连接着许多矿池服务器以及协议网关，它们把运行其他协议的节点连接起来。这些节点通常都是矿池挖矿节点（参见第</a:t>
            </a:r>
            <a:r>
              <a:rPr lang="en-US" altLang="zh-CN" dirty="0" smtClean="0"/>
              <a:t>8</a:t>
            </a:r>
            <a:r>
              <a:rPr lang="zh-CN" altLang="en-US" dirty="0" smtClean="0"/>
              <a:t>章）以及轻量级钱包客户端，它们通常不具备区块链的完整备份。</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latin typeface="Microsoft YaHei UI" panose="020B0503020204020204" pitchFamily="34" charset="-122"/>
                <a:ea typeface="Microsoft YaHei UI" panose="020B0503020204020204" pitchFamily="34" charset="-122"/>
              </a:rPr>
              <a:t>边缘路由器（</a:t>
            </a:r>
            <a:r>
              <a:rPr lang="en-US" altLang="zh-CN" dirty="0" smtClean="0">
                <a:latin typeface="Microsoft YaHei UI" panose="020B0503020204020204" pitchFamily="34" charset="-122"/>
                <a:ea typeface="Microsoft YaHei UI" panose="020B0503020204020204" pitchFamily="34" charset="-122"/>
              </a:rPr>
              <a:t>edge routers</a:t>
            </a:r>
            <a:r>
              <a:rPr lang="zh-CN" altLang="en-US" dirty="0" smtClean="0">
                <a:latin typeface="Microsoft YaHei UI" panose="020B0503020204020204" pitchFamily="34" charset="-122"/>
                <a:ea typeface="Microsoft YaHei UI" panose="020B0503020204020204" pitchFamily="34" charset="-122"/>
              </a:rPr>
              <a:t>）：基于</a:t>
            </a:r>
            <a:r>
              <a:rPr lang="en-US" altLang="zh-CN" dirty="0" smtClean="0">
                <a:latin typeface="Microsoft YaHei UI" panose="020B0503020204020204" pitchFamily="34" charset="-122"/>
                <a:ea typeface="Microsoft YaHei UI" panose="020B0503020204020204" pitchFamily="34" charset="-122"/>
              </a:rPr>
              <a:t>Bitcoin</a:t>
            </a:r>
            <a:r>
              <a:rPr lang="zh-CN" altLang="en-US" dirty="0" smtClean="0">
                <a:latin typeface="Microsoft YaHei UI" panose="020B0503020204020204" pitchFamily="34" charset="-122"/>
                <a:ea typeface="Microsoft YaHei UI" panose="020B0503020204020204" pitchFamily="34" charset="-122"/>
              </a:rPr>
              <a:t>核心客户端的全节点客户端，它们具有区块链的完整拷贝及网络节点，但不具备挖矿及钱包功能。通过它们可以搭建其他服务，例如交易所、钱包、区块浏览器、商家支付处理（</a:t>
            </a:r>
            <a:r>
              <a:rPr lang="en-US" altLang="zh-CN" dirty="0" smtClean="0">
                <a:latin typeface="Microsoft YaHei UI" panose="020B0503020204020204" pitchFamily="34" charset="-122"/>
                <a:ea typeface="Microsoft YaHei UI" panose="020B0503020204020204" pitchFamily="34" charset="-122"/>
              </a:rPr>
              <a:t>merchant payment processing</a:t>
            </a:r>
            <a:r>
              <a:rPr lang="zh-CN" altLang="en-US" dirty="0" smtClean="0">
                <a:latin typeface="Microsoft YaHei UI" panose="020B0503020204020204" pitchFamily="34" charset="-122"/>
                <a:ea typeface="Microsoft YaHei UI" panose="020B0503020204020204" pitchFamily="34" charset="-122"/>
              </a:rPr>
              <a:t>）等。</a:t>
            </a:r>
            <a:endParaRPr lang="en-US" altLang="zh-CN" dirty="0" smtClean="0">
              <a:latin typeface="Microsoft YaHei UI" panose="020B0503020204020204" pitchFamily="34" charset="-122"/>
              <a:ea typeface="Microsoft YaHei UI"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latin typeface="Microsoft YaHei UI" panose="020B0503020204020204" pitchFamily="34" charset="-122"/>
                <a:ea typeface="Microsoft YaHei UI" panose="020B0503020204020204" pitchFamily="34" charset="-122"/>
              </a:rPr>
              <a:t>挖矿节点</a:t>
            </a:r>
            <a:r>
              <a:rPr lang="zh-CN" altLang="en-US" dirty="0" smtClean="0">
                <a:latin typeface="Microsoft YaHei UI" panose="020B0503020204020204" pitchFamily="34" charset="-122"/>
                <a:ea typeface="Microsoft YaHei UI" panose="020B0503020204020204" pitchFamily="34" charset="-122"/>
                <a:sym typeface="Wingdings" panose="05000000000000000000" pitchFamily="2" charset="2"/>
              </a:rPr>
              <a:t>：</a:t>
            </a:r>
            <a:r>
              <a:rPr lang="zh-CN" altLang="en-US" dirty="0" smtClean="0"/>
              <a:t>依赖矿池服务器维护的全节点进行工作</a:t>
            </a:r>
            <a:endParaRPr lang="en-US" altLang="zh-CN" dirty="0" smtClean="0">
              <a:latin typeface="Microsoft YaHei UI" panose="020B0503020204020204" pitchFamily="34" charset="-122"/>
              <a:ea typeface="Microsoft YaHei UI"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轻量（</a:t>
            </a:r>
            <a:r>
              <a:rPr lang="en-US" altLang="zh-CN" dirty="0" smtClean="0"/>
              <a:t>SPV</a:t>
            </a:r>
            <a:r>
              <a:rPr lang="zh-CN" altLang="en-US" dirty="0" smtClean="0"/>
              <a:t>）</a:t>
            </a:r>
            <a:r>
              <a:rPr lang="en-US" altLang="zh-CN" dirty="0" smtClean="0"/>
              <a:t>Stratum</a:t>
            </a:r>
            <a:r>
              <a:rPr lang="zh-CN" altLang="en-US" dirty="0" smtClean="0"/>
              <a:t>钱包：包含不具有区块链的钱包，运行</a:t>
            </a:r>
            <a:r>
              <a:rPr lang="en-US" altLang="zh-CN" dirty="0" smtClean="0"/>
              <a:t>Stratum</a:t>
            </a:r>
            <a:r>
              <a:rPr lang="zh-CN" altLang="en-US" dirty="0" smtClean="0"/>
              <a:t>协议的网络节点</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latin typeface="Microsoft YaHei UI" panose="020B0503020204020204" pitchFamily="34" charset="-122"/>
              <a:ea typeface="Microsoft YaHei UI"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latin typeface="Microsoft YaHei UI" panose="020B0503020204020204" pitchFamily="34" charset="-122"/>
                <a:ea typeface="Microsoft YaHei UI" panose="020B0503020204020204" pitchFamily="34" charset="-122"/>
              </a:rPr>
              <a:t>主要的比特币网络运行着比特币</a:t>
            </a:r>
            <a:r>
              <a:rPr lang="en-US" altLang="zh-CN" dirty="0" smtClean="0">
                <a:latin typeface="Microsoft YaHei UI" panose="020B0503020204020204" pitchFamily="34" charset="-122"/>
                <a:ea typeface="Microsoft YaHei UI" panose="020B0503020204020204" pitchFamily="34" charset="-122"/>
              </a:rPr>
              <a:t>p2p</a:t>
            </a:r>
            <a:r>
              <a:rPr lang="zh-CN" altLang="en-US" dirty="0" smtClean="0">
                <a:latin typeface="Microsoft YaHei UI" panose="020B0503020204020204" pitchFamily="34" charset="-122"/>
                <a:ea typeface="Microsoft YaHei UI" panose="020B0503020204020204" pitchFamily="34" charset="-122"/>
              </a:rPr>
              <a:t>协议，包括</a:t>
            </a:r>
            <a:r>
              <a:rPr lang="en-US" altLang="zh-CN" dirty="0" smtClean="0">
                <a:latin typeface="Microsoft YaHei UI" panose="020B0503020204020204" pitchFamily="34" charset="-122"/>
                <a:ea typeface="Microsoft YaHei UI" panose="020B0503020204020204" pitchFamily="34" charset="-122"/>
              </a:rPr>
              <a:t>5000</a:t>
            </a:r>
            <a:r>
              <a:rPr lang="zh-CN" altLang="en-US" dirty="0" smtClean="0">
                <a:latin typeface="Microsoft YaHei UI" panose="020B0503020204020204" pitchFamily="34" charset="-122"/>
                <a:ea typeface="Microsoft YaHei UI" panose="020B0503020204020204" pitchFamily="34" charset="-122"/>
              </a:rPr>
              <a:t>到</a:t>
            </a:r>
            <a:r>
              <a:rPr lang="en-US" altLang="zh-CN" dirty="0" smtClean="0">
                <a:latin typeface="Microsoft YaHei UI" panose="020B0503020204020204" pitchFamily="34" charset="-122"/>
                <a:ea typeface="Microsoft YaHei UI" panose="020B0503020204020204" pitchFamily="34" charset="-122"/>
              </a:rPr>
              <a:t>8000</a:t>
            </a:r>
            <a:r>
              <a:rPr lang="zh-CN" altLang="en-US" dirty="0" smtClean="0">
                <a:latin typeface="Microsoft YaHei UI" panose="020B0503020204020204" pitchFamily="34" charset="-122"/>
                <a:ea typeface="Microsoft YaHei UI" panose="020B0503020204020204" pitchFamily="34" charset="-122"/>
              </a:rPr>
              <a:t>的监听节点运行各种不同版本的</a:t>
            </a:r>
            <a:r>
              <a:rPr lang="en-US" altLang="zh-CN" dirty="0" smtClean="0">
                <a:latin typeface="Microsoft YaHei UI" panose="020B0503020204020204" pitchFamily="34" charset="-122"/>
                <a:ea typeface="Microsoft YaHei UI" panose="020B0503020204020204" pitchFamily="34" charset="-122"/>
              </a:rPr>
              <a:t>bitcoin reference client</a:t>
            </a:r>
            <a:r>
              <a:rPr lang="zh-CN" altLang="en-US" dirty="0" smtClean="0">
                <a:latin typeface="Microsoft YaHei UI" panose="020B0503020204020204" pitchFamily="34" charset="-122"/>
                <a:ea typeface="Microsoft YaHei UI" panose="020B0503020204020204" pitchFamily="34" charset="-122"/>
              </a:rPr>
              <a:t>（比特币核心）。有几百个节点运行各种其他的对比特币</a:t>
            </a:r>
            <a:r>
              <a:rPr lang="en-US" altLang="zh-CN" dirty="0" smtClean="0">
                <a:latin typeface="Microsoft YaHei UI" panose="020B0503020204020204" pitchFamily="34" charset="-122"/>
                <a:ea typeface="Microsoft YaHei UI" panose="020B0503020204020204" pitchFamily="34" charset="-122"/>
              </a:rPr>
              <a:t>p2p</a:t>
            </a:r>
            <a:r>
              <a:rPr lang="zh-CN" altLang="en-US" dirty="0" smtClean="0">
                <a:latin typeface="Microsoft YaHei UI" panose="020B0503020204020204" pitchFamily="34" charset="-122"/>
                <a:ea typeface="Microsoft YaHei UI" panose="020B0503020204020204" pitchFamily="34" charset="-122"/>
              </a:rPr>
              <a:t>网络的实现。</a:t>
            </a:r>
            <a:endParaRPr lang="en-US" altLang="zh-CN" dirty="0" smtClean="0">
              <a:latin typeface="Microsoft YaHei UI" panose="020B0503020204020204" pitchFamily="34" charset="-122"/>
              <a:ea typeface="Microsoft YaHei UI" panose="020B0503020204020204" pitchFamily="34" charset="-122"/>
            </a:endParaRPr>
          </a:p>
          <a:p>
            <a:pPr marL="285750" lvl="0" indent="-285750">
              <a:buFont typeface="Arial" panose="020B0604020202020204" pitchFamily="34" charset="0"/>
              <a:buChar char="•"/>
              <a:defRPr/>
            </a:pPr>
            <a:endParaRPr lang="en-US" altLang="zh-CN" dirty="0" smtClean="0">
              <a:latin typeface="Microsoft YaHei UI" panose="020B0503020204020204" pitchFamily="34" charset="-122"/>
              <a:ea typeface="Microsoft YaHei UI"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p:txBody>
      </p:sp>
    </p:spTree>
    <p:extLst>
      <p:ext uri="{BB962C8B-B14F-4D97-AF65-F5344CB8AC3E}">
        <p14:creationId xmlns:p14="http://schemas.microsoft.com/office/powerpoint/2010/main" val="27742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矿工需要最小化</a:t>
            </a:r>
            <a:r>
              <a:rPr lang="en-US" altLang="zh-CN" dirty="0" smtClean="0"/>
              <a:t>winning</a:t>
            </a:r>
            <a:r>
              <a:rPr lang="zh-CN" altLang="en-US" dirty="0" smtClean="0"/>
              <a:t>区块传播的时间，开始下一轮竞赛。因而时延影响受益</a:t>
            </a:r>
            <a:endParaRPr lang="en-US" altLang="zh-CN" dirty="0" smtClean="0"/>
          </a:p>
          <a:p>
            <a:endParaRPr lang="en-US" altLang="zh-CN" dirty="0" smtClean="0"/>
          </a:p>
          <a:p>
            <a:r>
              <a:rPr lang="en-US" altLang="zh-CN" dirty="0" smtClean="0"/>
              <a:t>2013 </a:t>
            </a:r>
            <a:r>
              <a:rPr lang="zh-CN" altLang="en-US" dirty="0" smtClean="0"/>
              <a:t>年 </a:t>
            </a:r>
            <a:r>
              <a:rPr lang="en-US" altLang="zh-CN" dirty="0" smtClean="0"/>
              <a:t>https://www.mail-archive.com/bitcoin-development@lists.sourceforge.net/msg03189.html</a:t>
            </a:r>
          </a:p>
          <a:p>
            <a:r>
              <a:rPr lang="en-US" altLang="zh-CN" dirty="0" smtClean="0"/>
              <a:t>http://bitcoinfibre.org/</a:t>
            </a:r>
          </a:p>
          <a:p>
            <a:r>
              <a:rPr lang="zh-CN" altLang="en-US" dirty="0" smtClean="0"/>
              <a:t>在公共比特币网络遇到问题的情况下，作为一个备用方案，减少矿工之间的块传播时间</a:t>
            </a:r>
            <a:endParaRPr lang="en-US" altLang="zh-CN" dirty="0" smtClean="0"/>
          </a:p>
          <a:p>
            <a:endParaRPr lang="en-US" altLang="zh-CN" dirty="0" smtClean="0"/>
          </a:p>
          <a:p>
            <a:r>
              <a:rPr lang="zh-CN" altLang="en-US" dirty="0" smtClean="0"/>
              <a:t>为了有最小的延迟块传输，必须避免不惜一切代价重新传输的需求。为了做到这一点，必须传输足够的额外数据，以便接收方能够重建整个块，即使有些包在途中丢失了。幸运的是，这是一个经过充分研究的领域，很大程度上要归功于视频会议有类似的要求。常见的解决方案是基于</a:t>
            </a:r>
            <a:r>
              <a:rPr lang="en-US" altLang="zh-CN" dirty="0" err="1" smtClean="0"/>
              <a:t>udp</a:t>
            </a:r>
            <a:r>
              <a:rPr lang="zh-CN" altLang="en-US" dirty="0" smtClean="0"/>
              <a:t>的传输，使用一些相对简单的线性代数来发送数据，可以有效地填补丢失的数据包的空白</a:t>
            </a:r>
            <a:r>
              <a:rPr lang="en-US" altLang="zh-CN" dirty="0" smtClean="0"/>
              <a:t>(</a:t>
            </a:r>
            <a:r>
              <a:rPr lang="zh-CN" altLang="en-US" dirty="0" smtClean="0"/>
              <a:t>这称为向前纠错，简称</a:t>
            </a:r>
            <a:r>
              <a:rPr lang="en-US" altLang="zh-CN" dirty="0" smtClean="0"/>
              <a:t>FEC)</a:t>
            </a:r>
            <a:r>
              <a:rPr lang="zh-CN" altLang="en-US" dirty="0" smtClean="0"/>
              <a:t>。</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即使对于包丢失问题有一个优雅的解决方案，在</a:t>
            </a:r>
            <a:r>
              <a:rPr lang="en-US" altLang="zh-CN" dirty="0" smtClean="0"/>
              <a:t>1Gbps</a:t>
            </a:r>
            <a:r>
              <a:rPr lang="zh-CN" altLang="en-US" dirty="0" smtClean="0"/>
              <a:t>链路上传输</a:t>
            </a:r>
            <a:r>
              <a:rPr lang="en-US" altLang="zh-CN" dirty="0" smtClean="0"/>
              <a:t>1MB</a:t>
            </a:r>
            <a:r>
              <a:rPr lang="zh-CN" altLang="en-US" dirty="0" smtClean="0"/>
              <a:t>的时间仍然是几毫秒，加上</a:t>
            </a:r>
            <a:r>
              <a:rPr lang="en-US" altLang="zh-CN" dirty="0" smtClean="0"/>
              <a:t>FEC</a:t>
            </a:r>
            <a:r>
              <a:rPr lang="zh-CN" altLang="en-US" dirty="0" smtClean="0"/>
              <a:t>数据的构造和传输时间，比原来时间增加了一倍多。因此，比特币核心的紧凑块方案对性能至关重要。</a:t>
            </a:r>
          </a:p>
          <a:p>
            <a:endParaRPr lang="zh-CN" altLang="en-US" dirty="0"/>
          </a:p>
        </p:txBody>
      </p:sp>
    </p:spTree>
    <p:extLst>
      <p:ext uri="{BB962C8B-B14F-4D97-AF65-F5344CB8AC3E}">
        <p14:creationId xmlns:p14="http://schemas.microsoft.com/office/powerpoint/2010/main" val="17988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a:p>
            <a:pPr marL="228600" indent="-228600">
              <a:buAutoNum type="arabicPeriod"/>
            </a:pPr>
            <a:r>
              <a:rPr lang="en-US" altLang="zh-CN" dirty="0" smtClean="0"/>
              <a:t>DNS</a:t>
            </a:r>
            <a:r>
              <a:rPr lang="zh-CN" altLang="en-US" dirty="0" smtClean="0"/>
              <a:t>种子被比特币社区成员维护，有一些通过扫描网络自动的得到活跃节点的</a:t>
            </a:r>
            <a:r>
              <a:rPr lang="en-US" altLang="zh-CN" dirty="0" smtClean="0"/>
              <a:t>IP</a:t>
            </a:r>
            <a:r>
              <a:rPr lang="zh-CN" altLang="en-US" dirty="0" smtClean="0"/>
              <a:t>地址提供动态</a:t>
            </a:r>
            <a:r>
              <a:rPr lang="en-US" altLang="zh-CN" dirty="0" smtClean="0"/>
              <a:t>DNS</a:t>
            </a:r>
            <a:r>
              <a:rPr lang="zh-CN" altLang="en-US" dirty="0" smtClean="0"/>
              <a:t>种子</a:t>
            </a:r>
            <a:r>
              <a:rPr lang="en-US" altLang="zh-CN" dirty="0" smtClean="0"/>
              <a:t>;</a:t>
            </a:r>
            <a:r>
              <a:rPr lang="zh-CN" altLang="en-US" dirty="0" smtClean="0"/>
              <a:t>另外的一些通过手动的更新来提供静态的</a:t>
            </a:r>
            <a:r>
              <a:rPr lang="en-US" altLang="zh-CN" dirty="0" smtClean="0"/>
              <a:t>DNS</a:t>
            </a:r>
            <a:r>
              <a:rPr lang="zh-CN" altLang="en-US" dirty="0" smtClean="0"/>
              <a:t>种子，一般是为不活跃的节点提供</a:t>
            </a:r>
            <a:r>
              <a:rPr lang="en-US" altLang="zh-CN" dirty="0" smtClean="0"/>
              <a:t>IP</a:t>
            </a:r>
            <a:r>
              <a:rPr lang="zh-CN" altLang="en-US" dirty="0" smtClean="0"/>
              <a:t>地址。</a:t>
            </a:r>
            <a:endParaRPr lang="en-US" altLang="zh-CN" dirty="0" smtClean="0"/>
          </a:p>
          <a:p>
            <a:pPr marL="228600" indent="-228600">
              <a:buAutoNum type="arabicPeriod"/>
            </a:pPr>
            <a:r>
              <a:rPr lang="en-US" altLang="zh-CN" dirty="0" smtClean="0"/>
              <a:t>DNS</a:t>
            </a:r>
            <a:r>
              <a:rPr lang="zh-CN" altLang="en-US" dirty="0" smtClean="0"/>
              <a:t>种子的结果不是认证过的，一个恶意的种子操作者或者网络的中间人攻击者可以返回被攻击者控制的</a:t>
            </a:r>
            <a:r>
              <a:rPr lang="en-US" altLang="zh-CN" dirty="0" smtClean="0"/>
              <a:t>IP</a:t>
            </a:r>
            <a:r>
              <a:rPr lang="zh-CN" altLang="en-US" dirty="0" smtClean="0"/>
              <a:t>地址，把程序孤立在攻击者自己的网络上，从而去填充虚假的交易和区块。因此，程序不能单一的依赖于</a:t>
            </a:r>
            <a:r>
              <a:rPr lang="en-US" altLang="zh-CN" dirty="0" smtClean="0"/>
              <a:t>DNS</a:t>
            </a:r>
            <a:r>
              <a:rPr lang="zh-CN" altLang="en-US" dirty="0" smtClean="0"/>
              <a:t>种子。</a:t>
            </a:r>
            <a:endParaRPr lang="en-US" altLang="zh-CN" dirty="0" smtClean="0"/>
          </a:p>
          <a:p>
            <a:pPr marL="0" indent="0">
              <a:buNone/>
            </a:pPr>
            <a:endParaRPr lang="en-US" altLang="zh-CN" dirty="0" smtClean="0"/>
          </a:p>
          <a:p>
            <a:pPr marL="0" indent="0">
              <a:buNone/>
            </a:pPr>
            <a:r>
              <a:rPr lang="en-US" altLang="zh-CN" dirty="0" smtClean="0"/>
              <a:t>If your node initiated the connection ,it’s outbound ,otherwise it’s inbound</a:t>
            </a:r>
          </a:p>
        </p:txBody>
      </p:sp>
      <p:pic>
        <p:nvPicPr>
          <p:cNvPr id="4" name="图片 3"/>
          <p:cNvPicPr>
            <a:picLocks noChangeAspect="1"/>
          </p:cNvPicPr>
          <p:nvPr/>
        </p:nvPicPr>
        <p:blipFill>
          <a:blip r:embed="rId3"/>
          <a:stretch>
            <a:fillRect/>
          </a:stretch>
        </p:blipFill>
        <p:spPr>
          <a:xfrm>
            <a:off x="685800" y="6969627"/>
            <a:ext cx="6131473" cy="1751850"/>
          </a:xfrm>
          <a:prstGeom prst="rect">
            <a:avLst/>
          </a:prstGeom>
        </p:spPr>
      </p:pic>
    </p:spTree>
    <p:extLst>
      <p:ext uri="{BB962C8B-B14F-4D97-AF65-F5344CB8AC3E}">
        <p14:creationId xmlns:p14="http://schemas.microsoft.com/office/powerpoint/2010/main" val="403541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76000"/>
              </a:lnSpc>
              <a:defRPr lang="zh-CN" sz="8000" cap="none" baseline="0">
                <a:solidFill>
                  <a:schemeClr val="tx1"/>
                </a:solidFill>
              </a:defRPr>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CN" sz="20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8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endParaRPr altLang="en-US">
              <a:solidFill>
                <a:srgbClr val="2D2E2D">
                  <a:lumMod val="50000"/>
                  <a:lumOff val="50000"/>
                </a:srgbClr>
              </a:solidFill>
            </a:endParaRPr>
          </a:p>
        </p:txBody>
      </p:sp>
      <p:sp>
        <p:nvSpPr>
          <p:cNvPr id="5" name="页脚占位符 4"/>
          <p:cNvSpPr>
            <a:spLocks noGrp="1"/>
          </p:cNvSpPr>
          <p:nvPr>
            <p:ph type="ftr" sz="quarter" idx="11"/>
          </p:nvPr>
        </p:nvSpPr>
        <p:spPr/>
        <p:txBody>
          <a:bodyPr/>
          <a:lstStyle/>
          <a:p>
            <a:endParaRPr altLang="en-US">
              <a:solidFill>
                <a:srgbClr val="2D2E2D">
                  <a:lumMod val="50000"/>
                  <a:lumOff val="50000"/>
                </a:srgbClr>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37753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endParaRPr altLang="en-US">
              <a:solidFill>
                <a:srgbClr val="2D2E2D">
                  <a:lumMod val="50000"/>
                  <a:lumOff val="50000"/>
                </a:srgbClr>
              </a:solidFill>
            </a:endParaRPr>
          </a:p>
        </p:txBody>
      </p:sp>
      <p:sp>
        <p:nvSpPr>
          <p:cNvPr id="5" name="页脚占位符 4"/>
          <p:cNvSpPr>
            <a:spLocks noGrp="1"/>
          </p:cNvSpPr>
          <p:nvPr>
            <p:ph type="ftr" sz="quarter" idx="11"/>
          </p:nvPr>
        </p:nvSpPr>
        <p:spPr/>
        <p:txBody>
          <a:bodyPr/>
          <a:lstStyle/>
          <a:p>
            <a:endParaRPr altLang="en-US">
              <a:solidFill>
                <a:srgbClr val="2D2E2D">
                  <a:lumMod val="50000"/>
                  <a:lumOff val="50000"/>
                </a:srgbClr>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140965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endParaRPr altLang="en-US">
              <a:solidFill>
                <a:srgbClr val="2D2E2D">
                  <a:lumMod val="50000"/>
                  <a:lumOff val="50000"/>
                </a:srgbClr>
              </a:solidFill>
            </a:endParaRPr>
          </a:p>
        </p:txBody>
      </p:sp>
      <p:sp>
        <p:nvSpPr>
          <p:cNvPr id="5" name="页脚占位符 4"/>
          <p:cNvSpPr>
            <a:spLocks noGrp="1"/>
          </p:cNvSpPr>
          <p:nvPr>
            <p:ph type="ftr" sz="quarter" idx="11"/>
          </p:nvPr>
        </p:nvSpPr>
        <p:spPr/>
        <p:txBody>
          <a:bodyPr/>
          <a:lstStyle/>
          <a:p>
            <a:endParaRPr altLang="en-US">
              <a:solidFill>
                <a:srgbClr val="2D2E2D">
                  <a:lumMod val="50000"/>
                  <a:lumOff val="50000"/>
                </a:srgbClr>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106130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15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54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63246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endParaRPr altLang="en-US">
              <a:solidFill>
                <a:srgbClr val="2D2E2D">
                  <a:lumMod val="50000"/>
                  <a:lumOff val="50000"/>
                </a:srgbClr>
              </a:solidFill>
            </a:endParaRPr>
          </a:p>
        </p:txBody>
      </p:sp>
      <p:sp>
        <p:nvSpPr>
          <p:cNvPr id="6" name="页脚占位符 5"/>
          <p:cNvSpPr>
            <a:spLocks noGrp="1"/>
          </p:cNvSpPr>
          <p:nvPr>
            <p:ph type="ftr" sz="quarter" idx="11"/>
          </p:nvPr>
        </p:nvSpPr>
        <p:spPr/>
        <p:txBody>
          <a:bodyPr/>
          <a:lstStyle/>
          <a:p>
            <a:endParaRPr altLang="en-US">
              <a:solidFill>
                <a:srgbClr val="2D2E2D">
                  <a:lumMod val="50000"/>
                  <a:lumOff val="50000"/>
                </a:srgbClr>
              </a:solidFill>
            </a:endParaRPr>
          </a:p>
        </p:txBody>
      </p:sp>
      <p:sp>
        <p:nvSpPr>
          <p:cNvPr id="7" name="幻灯片编号占位符 6"/>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333650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endParaRPr altLang="en-US">
              <a:solidFill>
                <a:srgbClr val="2D2E2D">
                  <a:lumMod val="50000"/>
                  <a:lumOff val="50000"/>
                </a:srgbClr>
              </a:solidFill>
            </a:endParaRPr>
          </a:p>
        </p:txBody>
      </p:sp>
      <p:sp>
        <p:nvSpPr>
          <p:cNvPr id="8" name="页脚占位符 7"/>
          <p:cNvSpPr>
            <a:spLocks noGrp="1"/>
          </p:cNvSpPr>
          <p:nvPr>
            <p:ph type="ftr" sz="quarter" idx="11"/>
          </p:nvPr>
        </p:nvSpPr>
        <p:spPr/>
        <p:txBody>
          <a:bodyPr/>
          <a:lstStyle/>
          <a:p>
            <a:endParaRPr altLang="en-US">
              <a:solidFill>
                <a:srgbClr val="2D2E2D">
                  <a:lumMod val="50000"/>
                  <a:lumOff val="50000"/>
                </a:srgbClr>
              </a:solidFill>
            </a:endParaRPr>
          </a:p>
        </p:txBody>
      </p:sp>
      <p:sp>
        <p:nvSpPr>
          <p:cNvPr id="9" name="幻灯片编号占位符 8"/>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39981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日期占位符 2"/>
          <p:cNvSpPr>
            <a:spLocks noGrp="1"/>
          </p:cNvSpPr>
          <p:nvPr>
            <p:ph type="dt" sz="half" idx="10"/>
          </p:nvPr>
        </p:nvSpPr>
        <p:spPr/>
        <p:txBody>
          <a:bodyPr/>
          <a:lstStyle/>
          <a:p>
            <a:endParaRPr altLang="en-US">
              <a:solidFill>
                <a:srgbClr val="2D2E2D">
                  <a:lumMod val="50000"/>
                  <a:lumOff val="50000"/>
                </a:srgbClr>
              </a:solidFill>
            </a:endParaRPr>
          </a:p>
        </p:txBody>
      </p:sp>
      <p:sp>
        <p:nvSpPr>
          <p:cNvPr id="4" name="页脚占位符 3"/>
          <p:cNvSpPr>
            <a:spLocks noGrp="1"/>
          </p:cNvSpPr>
          <p:nvPr>
            <p:ph type="ftr" sz="quarter" idx="11"/>
          </p:nvPr>
        </p:nvSpPr>
        <p:spPr/>
        <p:txBody>
          <a:bodyPr/>
          <a:lstStyle/>
          <a:p>
            <a:endParaRPr altLang="en-US">
              <a:solidFill>
                <a:srgbClr val="2D2E2D">
                  <a:lumMod val="50000"/>
                  <a:lumOff val="50000"/>
                </a:srgbClr>
              </a:solidFill>
            </a:endParaRPr>
          </a:p>
        </p:txBody>
      </p:sp>
      <p:sp>
        <p:nvSpPr>
          <p:cNvPr id="5" name="幻灯片编号占位符 4"/>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219022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endParaRPr altLang="en-US">
              <a:solidFill>
                <a:srgbClr val="2D2E2D">
                  <a:lumMod val="50000"/>
                  <a:lumOff val="50000"/>
                </a:srgbClr>
              </a:solidFill>
            </a:endParaRPr>
          </a:p>
        </p:txBody>
      </p:sp>
      <p:sp>
        <p:nvSpPr>
          <p:cNvPr id="213" name="页脚占位符 212"/>
          <p:cNvSpPr>
            <a:spLocks noGrp="1"/>
          </p:cNvSpPr>
          <p:nvPr>
            <p:ph type="ftr" sz="quarter" idx="11"/>
          </p:nvPr>
        </p:nvSpPr>
        <p:spPr/>
        <p:txBody>
          <a:bodyPr/>
          <a:lstStyle/>
          <a:p>
            <a:endParaRPr altLang="en-US">
              <a:solidFill>
                <a:srgbClr val="2D2E2D">
                  <a:lumMod val="50000"/>
                  <a:lumOff val="50000"/>
                </a:srgbClr>
              </a:solidFill>
            </a:endParaRPr>
          </a:p>
        </p:txBody>
      </p:sp>
      <p:sp>
        <p:nvSpPr>
          <p:cNvPr id="214" name="幻灯片编号占位符 213"/>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226980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endParaRPr altLang="en-US">
              <a:solidFill>
                <a:srgbClr val="2D2E2D">
                  <a:lumMod val="50000"/>
                  <a:lumOff val="50000"/>
                </a:srgbClr>
              </a:solidFill>
            </a:endParaRPr>
          </a:p>
        </p:txBody>
      </p:sp>
      <p:sp>
        <p:nvSpPr>
          <p:cNvPr id="6" name="页脚占位符 5"/>
          <p:cNvSpPr>
            <a:spLocks noGrp="1"/>
          </p:cNvSpPr>
          <p:nvPr>
            <p:ph type="ftr" sz="quarter" idx="11"/>
          </p:nvPr>
        </p:nvSpPr>
        <p:spPr/>
        <p:txBody>
          <a:bodyPr/>
          <a:lstStyle/>
          <a:p>
            <a:endParaRPr altLang="en-US">
              <a:solidFill>
                <a:srgbClr val="2D2E2D">
                  <a:lumMod val="50000"/>
                  <a:lumOff val="50000"/>
                </a:srgbClr>
              </a:solidFill>
            </a:endParaRPr>
          </a:p>
        </p:txBody>
      </p:sp>
      <p:sp>
        <p:nvSpPr>
          <p:cNvPr id="8" name="幻灯片编号占位符 7"/>
          <p:cNvSpPr>
            <a:spLocks noGrp="1"/>
          </p:cNvSpPr>
          <p:nvPr>
            <p:ph type="sldNum" sz="quarter" idx="12"/>
          </p:nvPr>
        </p:nvSpPr>
        <p:spPr/>
        <p:txBody>
          <a:bodyPr/>
          <a:lstStyle/>
          <a:p>
            <a:fld id="{E31375A4-56A4-47D6-9801-1991572033F7}" type="slidenum">
              <a:rPr lang="en-US" altLang="zh-CN">
                <a:solidFill>
                  <a:srgbClr val="2D2E2D">
                    <a:lumMod val="50000"/>
                    <a:lumOff val="50000"/>
                  </a:srgbClr>
                </a:solidFill>
              </a:rPr>
              <a:pPr/>
              <a:t>‹#›</a:t>
            </a:fld>
            <a:endParaRPr altLang="en-US">
              <a:solidFill>
                <a:srgbClr val="2D2E2D">
                  <a:lumMod val="50000"/>
                  <a:lumOff val="50000"/>
                </a:srgbClr>
              </a:solidFill>
            </a:endParaRPr>
          </a:p>
        </p:txBody>
      </p:sp>
    </p:spTree>
    <p:extLst>
      <p:ext uri="{BB962C8B-B14F-4D97-AF65-F5344CB8AC3E}">
        <p14:creationId xmlns:p14="http://schemas.microsoft.com/office/powerpoint/2010/main" val="123075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smtClean="0"/>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Tree>
    <p:extLst>
      <p:ext uri="{BB962C8B-B14F-4D97-AF65-F5344CB8AC3E}">
        <p14:creationId xmlns:p14="http://schemas.microsoft.com/office/powerpoint/2010/main" val="275818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endParaRPr altLang="en-US" dirty="0">
              <a:solidFill>
                <a:srgbClr val="2D2E2D">
                  <a:lumMod val="50000"/>
                  <a:lumOff val="50000"/>
                </a:srgbClr>
              </a:solidFill>
            </a:endParaRPr>
          </a:p>
        </p:txBody>
      </p: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altLang="en-US" dirty="0">
              <a:solidFill>
                <a:srgbClr val="2D2E2D">
                  <a:lumMod val="50000"/>
                  <a:lumOff val="50000"/>
                </a:srgbClr>
              </a:solidFill>
            </a:endParaRPr>
          </a:p>
        </p:txBody>
      </p:sp>
      <p:sp>
        <p:nvSpPr>
          <p:cNvPr id="6" name="幻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CN"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stStyle>
          <a:p>
            <a:fld id="{E31375A4-56A4-47D6-9801-1991572033F7}" type="slidenum">
              <a:rPr lang="en-US" altLang="zh-CN" smtClean="0">
                <a:solidFill>
                  <a:srgbClr val="2D2E2D">
                    <a:lumMod val="50000"/>
                    <a:lumOff val="50000"/>
                  </a:srgbClr>
                </a:solidFill>
              </a:rPr>
              <a:pPr/>
              <a:t>‹#›</a:t>
            </a:fld>
            <a:endParaRPr lang="en-US" altLang="zh-CN" dirty="0">
              <a:solidFill>
                <a:srgbClr val="2D2E2D">
                  <a:lumMod val="50000"/>
                  <a:lumOff val="50000"/>
                </a:srgbClr>
              </a:solidFill>
            </a:endParaRPr>
          </a:p>
        </p:txBody>
      </p:sp>
      <p:cxnSp>
        <p:nvCxnSpPr>
          <p:cNvPr id="148" name="直线连接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160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2.emf"/><Relationship Id="rId5" Type="http://schemas.openxmlformats.org/officeDocument/2006/relationships/oleObject" Target="../embeddings/oleObject1.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42.PNG"/><Relationship Id="rId7" Type="http://schemas.openxmlformats.org/officeDocument/2006/relationships/image" Target="../media/image320.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310.png"/><Relationship Id="rId5" Type="http://schemas.openxmlformats.org/officeDocument/2006/relationships/image" Target="../media/image44.jpg"/><Relationship Id="rId4" Type="http://schemas.openxmlformats.org/officeDocument/2006/relationships/image" Target="../media/image43.PNG"/><Relationship Id="rId9" Type="http://schemas.openxmlformats.org/officeDocument/2006/relationships/image" Target="../media/image340.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3.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37927" y="1598141"/>
            <a:ext cx="5576343" cy="2195094"/>
          </a:xfrm>
        </p:spPr>
        <p:txBody>
          <a:bodyPr>
            <a:normAutofit/>
          </a:bodyPr>
          <a:lstStyle/>
          <a:p>
            <a:pPr algn="ctr"/>
            <a:r>
              <a:rPr lang="zh-CN" altLang="en-US" sz="4400" dirty="0" smtClean="0"/>
              <a:t> 第六章：比特币网络</a:t>
            </a:r>
            <a:r>
              <a:rPr lang="zh-CN" altLang="en-US" dirty="0"/>
              <a:t/>
            </a:r>
            <a:br>
              <a:rPr lang="zh-CN" altLang="en-US" dirty="0"/>
            </a:br>
            <a:endParaRPr lang="zh-CN" dirty="0"/>
          </a:p>
        </p:txBody>
      </p:sp>
      <p:sp>
        <p:nvSpPr>
          <p:cNvPr id="3" name="副标题 2"/>
          <p:cNvSpPr>
            <a:spLocks noGrp="1"/>
          </p:cNvSpPr>
          <p:nvPr>
            <p:ph type="subTitle" idx="1"/>
          </p:nvPr>
        </p:nvSpPr>
        <p:spPr>
          <a:xfrm>
            <a:off x="3089189" y="3793235"/>
            <a:ext cx="5025081" cy="1285477"/>
          </a:xfrm>
        </p:spPr>
        <p:txBody>
          <a:bodyPr>
            <a:normAutofit/>
          </a:bodyPr>
          <a:lstStyle/>
          <a:p>
            <a:pPr algn="ctr">
              <a:spcBef>
                <a:spcPts val="1200"/>
              </a:spcBef>
            </a:pPr>
            <a:r>
              <a:rPr lang="zh-CN" altLang="en-US" sz="2400" dirty="0" smtClean="0">
                <a:solidFill>
                  <a:srgbClr val="2D2E2D"/>
                </a:solidFill>
                <a:latin typeface="Microsoft YaHei UI" panose="020B0503020204020204" pitchFamily="34" charset="-122"/>
              </a:rPr>
              <a:t>裴奇</a:t>
            </a:r>
            <a:r>
              <a:rPr lang="en-US" altLang="zh-CN" sz="2400" dirty="0" smtClean="0">
                <a:solidFill>
                  <a:srgbClr val="2D2E2D"/>
                </a:solidFill>
                <a:latin typeface="Microsoft YaHei UI" panose="020B0503020204020204" pitchFamily="34" charset="-122"/>
              </a:rPr>
              <a:t>   </a:t>
            </a:r>
          </a:p>
          <a:p>
            <a:pPr algn="ctr">
              <a:spcBef>
                <a:spcPts val="1200"/>
              </a:spcBef>
            </a:pPr>
            <a:r>
              <a:rPr lang="en-US" altLang="zh-CN" sz="2400" dirty="0" smtClean="0">
                <a:solidFill>
                  <a:srgbClr val="2D2E2D"/>
                </a:solidFill>
                <a:latin typeface="Microsoft YaHei UI" panose="020B0503020204020204" pitchFamily="34" charset="-122"/>
              </a:rPr>
              <a:t>2018.1</a:t>
            </a:r>
            <a:endParaRPr lang="zh-CN" altLang="en-US" sz="2400" dirty="0">
              <a:solidFill>
                <a:srgbClr val="2D2E2D"/>
              </a:solidFill>
              <a:latin typeface="Microsoft YaHei UI" panose="020B0503020204020204" pitchFamily="34" charset="-122"/>
            </a:endParaRPr>
          </a:p>
          <a:p>
            <a:pPr algn="ctr"/>
            <a:endParaRPr lang="zh-CN" sz="2400" dirty="0">
              <a:solidFill>
                <a:schemeClr val="tx1"/>
              </a:solidFill>
            </a:endParaRPr>
          </a:p>
        </p:txBody>
      </p:sp>
      <p:sp>
        <p:nvSpPr>
          <p:cNvPr id="6" name="矩形 5"/>
          <p:cNvSpPr/>
          <p:nvPr/>
        </p:nvSpPr>
        <p:spPr>
          <a:xfrm>
            <a:off x="2537927" y="2584581"/>
            <a:ext cx="6606073" cy="369332"/>
          </a:xfrm>
          <a:prstGeom prst="rect">
            <a:avLst/>
          </a:prstGeom>
        </p:spPr>
        <p:txBody>
          <a:bodyPr wrap="square">
            <a:spAutoFit/>
          </a:bodyPr>
          <a:lstStyle/>
          <a:p>
            <a:endParaRPr lang="zh-CN" altLang="en-US" dirty="0">
              <a:solidFill>
                <a:srgbClr val="2D2E2D"/>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677" y="1068923"/>
            <a:ext cx="3132554" cy="4337383"/>
          </a:xfrm>
          <a:prstGeom prst="rect">
            <a:avLst/>
          </a:prstGeom>
          <a:ln>
            <a:noFill/>
          </a:ln>
          <a:effectLst>
            <a:softEdge rad="112500"/>
          </a:effectLst>
        </p:spPr>
      </p:pic>
    </p:spTree>
    <p:extLst>
      <p:ext uri="{BB962C8B-B14F-4D97-AF65-F5344CB8AC3E}">
        <p14:creationId xmlns:p14="http://schemas.microsoft.com/office/powerpoint/2010/main" val="2090311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10</a:t>
            </a:fld>
            <a:endParaRPr lang="en-US" altLang="en-US">
              <a:solidFill>
                <a:srgbClr val="2D2E2D">
                  <a:lumMod val="50000"/>
                  <a:lumOff val="50000"/>
                </a:srgbClr>
              </a:solidFill>
            </a:endParaRPr>
          </a:p>
        </p:txBody>
      </p:sp>
      <p:grpSp>
        <p:nvGrpSpPr>
          <p:cNvPr id="8" name="组合 7"/>
          <p:cNvGrpSpPr/>
          <p:nvPr/>
        </p:nvGrpSpPr>
        <p:grpSpPr>
          <a:xfrm>
            <a:off x="3082972" y="1052218"/>
            <a:ext cx="8732737" cy="1552881"/>
            <a:chOff x="2846089" y="952975"/>
            <a:chExt cx="8732737" cy="1552881"/>
          </a:xfrm>
        </p:grpSpPr>
        <p:sp>
          <p:nvSpPr>
            <p:cNvPr id="9" name="文本框 8"/>
            <p:cNvSpPr txBox="1"/>
            <p:nvPr/>
          </p:nvSpPr>
          <p:spPr>
            <a:xfrm>
              <a:off x="6691003" y="1028528"/>
              <a:ext cx="4732408"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节点通常采用</a:t>
              </a: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协议</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8333</a:t>
              </a:r>
              <a:r>
                <a:rPr lang="zh-CN" altLang="en-US" dirty="0">
                  <a:latin typeface="微软雅黑" panose="020B0503020204020204" pitchFamily="34" charset="-122"/>
                  <a:ea typeface="微软雅黑" panose="020B0503020204020204" pitchFamily="34" charset="-122"/>
                </a:rPr>
                <a:t>端口（该端口号通常是比特币所使用的，除</a:t>
              </a:r>
              <a:r>
                <a:rPr lang="en-US" altLang="zh-CN" dirty="0">
                  <a:latin typeface="微软雅黑" panose="020B0503020204020204" pitchFamily="34" charset="-122"/>
                  <a:ea typeface="微软雅黑" panose="020B0503020204020204" pitchFamily="34" charset="-122"/>
                </a:rPr>
                <a:t>8333</a:t>
              </a:r>
              <a:r>
                <a:rPr lang="zh-CN" altLang="en-US" dirty="0">
                  <a:latin typeface="微软雅黑" panose="020B0503020204020204" pitchFamily="34" charset="-122"/>
                  <a:ea typeface="微软雅黑" panose="020B0503020204020204" pitchFamily="34" charset="-122"/>
                </a:rPr>
                <a:t>端口外也可以指定使用其他端口）与已知的对等节点建立连接</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10" name="线形标注 2 9"/>
            <p:cNvSpPr/>
            <p:nvPr/>
          </p:nvSpPr>
          <p:spPr>
            <a:xfrm>
              <a:off x="6523797" y="952975"/>
              <a:ext cx="5055029" cy="1376867"/>
            </a:xfrm>
            <a:prstGeom prst="borderCallout2">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1" name="组合 10"/>
            <p:cNvGrpSpPr/>
            <p:nvPr/>
          </p:nvGrpSpPr>
          <p:grpSpPr>
            <a:xfrm>
              <a:off x="2846089" y="973542"/>
              <a:ext cx="2324236" cy="815533"/>
              <a:chOff x="2846089" y="973542"/>
              <a:chExt cx="2324236" cy="815533"/>
            </a:xfrm>
          </p:grpSpPr>
          <p:sp>
            <p:nvSpPr>
              <p:cNvPr id="12" name="椭圆 11"/>
              <p:cNvSpPr/>
              <p:nvPr/>
            </p:nvSpPr>
            <p:spPr>
              <a:xfrm>
                <a:off x="2846089" y="973542"/>
                <a:ext cx="2324236" cy="815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217719" y="1099694"/>
                <a:ext cx="1675723" cy="646331"/>
              </a:xfrm>
              <a:prstGeom prst="rect">
                <a:avLst/>
              </a:prstGeom>
              <a:noFill/>
            </p:spPr>
            <p:txBody>
              <a:bodyPr wrap="square" rtlCol="0">
                <a:spAutoFit/>
              </a:bodyPr>
              <a:lstStyle/>
              <a:p>
                <a:r>
                  <a:rPr lang="zh-CN" altLang="en-US" dirty="0" smtClean="0">
                    <a:latin typeface="Microsoft YaHei UI" panose="020B0503020204020204" pitchFamily="34" charset="-122"/>
                    <a:ea typeface="Microsoft YaHei UI" panose="020B0503020204020204" pitchFamily="34" charset="-122"/>
                  </a:rPr>
                  <a:t>首先检查协议版本</a:t>
                </a:r>
                <a:r>
                  <a:rPr lang="zh-CN" altLang="en-US" dirty="0" smtClean="0">
                    <a:latin typeface="Microsoft YaHei UI" panose="020B0503020204020204" pitchFamily="34" charset="-122"/>
                    <a:ea typeface="Microsoft YaHei UI" panose="020B0503020204020204" pitchFamily="34" charset="-122"/>
                  </a:rPr>
                  <a:t>是否</a:t>
                </a:r>
                <a:r>
                  <a:rPr lang="zh-CN" altLang="en-US" dirty="0">
                    <a:latin typeface="Microsoft YaHei UI" panose="020B0503020204020204" pitchFamily="34" charset="-122"/>
                    <a:ea typeface="Microsoft YaHei UI" panose="020B0503020204020204" pitchFamily="34" charset="-122"/>
                  </a:rPr>
                  <a:t>一致</a:t>
                </a:r>
                <a:endParaRPr lang="zh-CN" altLang="en-US" dirty="0">
                  <a:latin typeface="Microsoft YaHei UI" panose="020B0503020204020204" pitchFamily="34" charset="-122"/>
                  <a:ea typeface="Microsoft YaHei UI" panose="020B0503020204020204" pitchFamily="34" charset="-122"/>
                </a:endParaRPr>
              </a:p>
            </p:txBody>
          </p:sp>
        </p:grpSp>
      </p:grpSp>
      <p:sp>
        <p:nvSpPr>
          <p:cNvPr id="15" name="矩形 14"/>
          <p:cNvSpPr/>
          <p:nvPr/>
        </p:nvSpPr>
        <p:spPr>
          <a:xfrm>
            <a:off x="1075931" y="445705"/>
            <a:ext cx="2698175" cy="800219"/>
          </a:xfrm>
          <a:prstGeom prst="rect">
            <a:avLst/>
          </a:prstGeom>
        </p:spPr>
        <p:txBody>
          <a:bodyPr wrap="non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网络发现与</a:t>
            </a:r>
            <a:r>
              <a:rPr lang="zh-CN" altLang="en-US" sz="2800" b="1" dirty="0">
                <a:solidFill>
                  <a:srgbClr val="2D2E2D"/>
                </a:solidFill>
                <a:latin typeface="Microsoft YaHei UI" panose="020B0503020204020204" pitchFamily="34" charset="-122"/>
                <a:ea typeface="Microsoft YaHei UI" panose="020B0503020204020204" pitchFamily="34" charset="-122"/>
              </a:rPr>
              <a:t>连接</a:t>
            </a:r>
            <a:endParaRPr lang="zh-CN" altLang="en-US" dirty="0">
              <a:solidFill>
                <a:srgbClr val="2D2E2D"/>
              </a:solidFill>
            </a:endParaRPr>
          </a:p>
          <a:p>
            <a:pPr lvl="0"/>
            <a:endParaRPr lang="zh-CN" altLang="en-US" dirty="0">
              <a:solidFill>
                <a:srgbClr val="2D2E2D"/>
              </a:solidFill>
            </a:endParaRPr>
          </a:p>
        </p:txBody>
      </p:sp>
      <p:sp>
        <p:nvSpPr>
          <p:cNvPr id="16" name="文本框 15"/>
          <p:cNvSpPr txBox="1"/>
          <p:nvPr/>
        </p:nvSpPr>
        <p:spPr>
          <a:xfrm>
            <a:off x="7802971" y="3701339"/>
            <a:ext cx="4076011" cy="2185214"/>
          </a:xfrm>
          <a:prstGeom prst="rect">
            <a:avLst/>
          </a:prstGeom>
          <a:noFill/>
        </p:spPr>
        <p:txBody>
          <a:bodyPr wrap="square" rtlCol="0">
            <a:spAutoFit/>
          </a:bodyPr>
          <a:lstStyle/>
          <a:p>
            <a:pPr marL="742950" lvl="1" indent="-285750">
              <a:spcBef>
                <a:spcPts val="600"/>
              </a:spcBef>
              <a:spcAft>
                <a:spcPts val="600"/>
              </a:spcAft>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新</a:t>
            </a:r>
            <a:r>
              <a:rPr lang="zh-CN" altLang="en-US" dirty="0">
                <a:latin typeface="Microsoft YaHei UI" panose="020B0503020204020204" pitchFamily="34" charset="-122"/>
                <a:ea typeface="Microsoft YaHei UI" panose="020B0503020204020204" pitchFamily="34" charset="-122"/>
              </a:rPr>
              <a:t>接入的节点将一条包含自身</a:t>
            </a:r>
            <a:r>
              <a:rPr lang="en-US" altLang="zh-CN" dirty="0">
                <a:latin typeface="Microsoft YaHei UI" panose="020B0503020204020204" pitchFamily="34" charset="-122"/>
                <a:ea typeface="Microsoft YaHei UI" panose="020B0503020204020204" pitchFamily="34" charset="-122"/>
              </a:rPr>
              <a:t>IP</a:t>
            </a:r>
            <a:r>
              <a:rPr lang="zh-CN" altLang="en-US" dirty="0">
                <a:latin typeface="Microsoft YaHei UI" panose="020B0503020204020204" pitchFamily="34" charset="-122"/>
                <a:ea typeface="Microsoft YaHei UI" panose="020B0503020204020204" pitchFamily="34" charset="-122"/>
              </a:rPr>
              <a:t>地址的</a:t>
            </a:r>
            <a:r>
              <a:rPr lang="en-US" altLang="zh-CN" dirty="0" err="1">
                <a:latin typeface="Microsoft YaHei UI" panose="020B0503020204020204" pitchFamily="34" charset="-122"/>
                <a:ea typeface="Microsoft YaHei UI" panose="020B0503020204020204" pitchFamily="34" charset="-122"/>
              </a:rPr>
              <a:t>addr</a:t>
            </a:r>
            <a:r>
              <a:rPr lang="zh-CN" altLang="en-US" dirty="0">
                <a:latin typeface="Microsoft YaHei UI" panose="020B0503020204020204" pitchFamily="34" charset="-122"/>
                <a:ea typeface="Microsoft YaHei UI" panose="020B0503020204020204" pitchFamily="34" charset="-122"/>
              </a:rPr>
              <a:t>消息发送</a:t>
            </a:r>
            <a:r>
              <a:rPr lang="zh-CN" altLang="en-US" dirty="0" smtClean="0">
                <a:latin typeface="Microsoft YaHei UI" panose="020B0503020204020204" pitchFamily="34" charset="-122"/>
                <a:ea typeface="Microsoft YaHei UI" panose="020B0503020204020204" pitchFamily="34" charset="-122"/>
              </a:rPr>
              <a:t>给对等节点；</a:t>
            </a:r>
            <a:endParaRPr lang="en-US" altLang="zh-CN" dirty="0" smtClean="0">
              <a:latin typeface="Microsoft YaHei UI" panose="020B0503020204020204" pitchFamily="34" charset="-122"/>
              <a:ea typeface="Microsoft YaHei UI"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新接入的节点可以</a:t>
            </a:r>
            <a:r>
              <a:rPr lang="zh-CN" altLang="en-US" dirty="0" smtClean="0">
                <a:latin typeface="Microsoft YaHei UI" panose="020B0503020204020204" pitchFamily="34" charset="-122"/>
                <a:ea typeface="Microsoft YaHei UI" panose="020B0503020204020204" pitchFamily="34" charset="-122"/>
              </a:rPr>
              <a:t>向对等节点</a:t>
            </a:r>
            <a:r>
              <a:rPr lang="zh-CN" altLang="en-US" dirty="0">
                <a:latin typeface="Microsoft YaHei UI" panose="020B0503020204020204" pitchFamily="34" charset="-122"/>
                <a:ea typeface="Microsoft YaHei UI" panose="020B0503020204020204" pitchFamily="34" charset="-122"/>
              </a:rPr>
              <a:t>发送</a:t>
            </a:r>
            <a:r>
              <a:rPr lang="en-US" altLang="zh-CN" dirty="0" err="1">
                <a:latin typeface="Microsoft YaHei UI" panose="020B0503020204020204" pitchFamily="34" charset="-122"/>
                <a:ea typeface="Microsoft YaHei UI" panose="020B0503020204020204" pitchFamily="34" charset="-122"/>
              </a:rPr>
              <a:t>getaddr</a:t>
            </a:r>
            <a:r>
              <a:rPr lang="zh-CN" altLang="en-US" dirty="0">
                <a:latin typeface="Microsoft YaHei UI" panose="020B0503020204020204" pitchFamily="34" charset="-122"/>
                <a:ea typeface="Microsoft YaHei UI" panose="020B0503020204020204" pitchFamily="34" charset="-122"/>
              </a:rPr>
              <a:t>消息，要求它们返回其已知对等节点的</a:t>
            </a:r>
            <a:r>
              <a:rPr lang="en-US" altLang="zh-CN" dirty="0">
                <a:latin typeface="Microsoft YaHei UI" panose="020B0503020204020204" pitchFamily="34" charset="-122"/>
                <a:ea typeface="Microsoft YaHei UI" panose="020B0503020204020204" pitchFamily="34" charset="-122"/>
              </a:rPr>
              <a:t>IP</a:t>
            </a:r>
            <a:r>
              <a:rPr lang="zh-CN" altLang="en-US" dirty="0">
                <a:latin typeface="Microsoft YaHei UI" panose="020B0503020204020204" pitchFamily="34" charset="-122"/>
                <a:ea typeface="Microsoft YaHei UI" panose="020B0503020204020204" pitchFamily="34" charset="-122"/>
              </a:rPr>
              <a:t>地址</a:t>
            </a:r>
            <a:r>
              <a:rPr lang="zh-CN" altLang="en-US" dirty="0" smtClean="0">
                <a:latin typeface="Microsoft YaHei UI" panose="020B0503020204020204" pitchFamily="34" charset="-122"/>
                <a:ea typeface="Microsoft YaHei UI" panose="020B0503020204020204" pitchFamily="34" charset="-122"/>
              </a:rPr>
              <a:t>列表</a:t>
            </a:r>
            <a:r>
              <a:rPr lang="zh-CN" altLang="en-US" dirty="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p:txBody>
      </p:sp>
      <p:grpSp>
        <p:nvGrpSpPr>
          <p:cNvPr id="17" name="组合 16"/>
          <p:cNvGrpSpPr/>
          <p:nvPr/>
        </p:nvGrpSpPr>
        <p:grpSpPr>
          <a:xfrm>
            <a:off x="4722762" y="3356365"/>
            <a:ext cx="3158030" cy="3140361"/>
            <a:chOff x="6800179" y="3521580"/>
            <a:chExt cx="3158030" cy="3140361"/>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179" y="3521580"/>
              <a:ext cx="3158030" cy="3036858"/>
            </a:xfrm>
            <a:prstGeom prst="rect">
              <a:avLst/>
            </a:prstGeom>
            <a:ln>
              <a:noFill/>
            </a:ln>
            <a:effectLst>
              <a:softEdge rad="112500"/>
            </a:effectLst>
          </p:spPr>
        </p:pic>
        <p:sp>
          <p:nvSpPr>
            <p:cNvPr id="19" name="文本框 18"/>
            <p:cNvSpPr txBox="1"/>
            <p:nvPr/>
          </p:nvSpPr>
          <p:spPr>
            <a:xfrm>
              <a:off x="7280133" y="6323387"/>
              <a:ext cx="2291379" cy="338554"/>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地址广播及发现</a:t>
              </a:r>
            </a:p>
          </p:txBody>
        </p:sp>
      </p:grpSp>
      <p:grpSp>
        <p:nvGrpSpPr>
          <p:cNvPr id="21" name="组合 20"/>
          <p:cNvGrpSpPr/>
          <p:nvPr/>
        </p:nvGrpSpPr>
        <p:grpSpPr>
          <a:xfrm>
            <a:off x="469727" y="1350082"/>
            <a:ext cx="3853153" cy="5162033"/>
            <a:chOff x="524827" y="1652808"/>
            <a:chExt cx="3853153" cy="5162033"/>
          </a:xfrm>
        </p:grpSpPr>
        <p:grpSp>
          <p:nvGrpSpPr>
            <p:cNvPr id="3" name="组合 2"/>
            <p:cNvGrpSpPr/>
            <p:nvPr/>
          </p:nvGrpSpPr>
          <p:grpSpPr>
            <a:xfrm>
              <a:off x="524827" y="1652808"/>
              <a:ext cx="3292325" cy="4961600"/>
              <a:chOff x="502356" y="1096285"/>
              <a:chExt cx="3292325" cy="496160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356" y="2833211"/>
                <a:ext cx="3292325" cy="3224674"/>
              </a:xfrm>
              <a:prstGeom prst="rect">
                <a:avLst/>
              </a:prstGeom>
            </p:spPr>
          </p:pic>
          <p:cxnSp>
            <p:nvCxnSpPr>
              <p:cNvPr id="5" name="直接箭头连接符 4"/>
              <p:cNvCxnSpPr/>
              <p:nvPr/>
            </p:nvCxnSpPr>
            <p:spPr>
              <a:xfrm flipV="1">
                <a:off x="1731982" y="2672686"/>
                <a:ext cx="21515" cy="10570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129" y="1096285"/>
                <a:ext cx="2193734" cy="1527283"/>
              </a:xfrm>
              <a:prstGeom prst="rect">
                <a:avLst/>
              </a:prstGeom>
            </p:spPr>
          </p:pic>
          <p:sp>
            <p:nvSpPr>
              <p:cNvPr id="7" name="椭圆 6"/>
              <p:cNvSpPr/>
              <p:nvPr/>
            </p:nvSpPr>
            <p:spPr>
              <a:xfrm>
                <a:off x="1318570" y="2351302"/>
                <a:ext cx="826823" cy="243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623561" y="6476287"/>
              <a:ext cx="3754419" cy="338554"/>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对等节点之间的初始“握手”通信</a:t>
              </a:r>
            </a:p>
          </p:txBody>
        </p:sp>
      </p:grpSp>
    </p:spTree>
    <p:extLst>
      <p:ext uri="{BB962C8B-B14F-4D97-AF65-F5344CB8AC3E}">
        <p14:creationId xmlns:p14="http://schemas.microsoft.com/office/powerpoint/2010/main" val="154666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848" y="1340755"/>
            <a:ext cx="974675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一个节点必须连接多个不同的对等节点从而建立多种加入比特币网络中的的路径。</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节点</a:t>
            </a:r>
            <a:r>
              <a:rPr lang="zh-CN" altLang="en-US" sz="2000" dirty="0">
                <a:latin typeface="Microsoft YaHei UI" panose="020B0503020204020204" pitchFamily="34" charset="-122"/>
                <a:ea typeface="Microsoft YaHei UI" panose="020B0503020204020204" pitchFamily="34" charset="-122"/>
              </a:rPr>
              <a:t>有加入有离开</a:t>
            </a:r>
            <a:r>
              <a:rPr lang="en-US" altLang="zh-CN" sz="2000" dirty="0">
                <a:latin typeface="Microsoft YaHei UI" panose="020B0503020204020204" pitchFamily="34" charset="-122"/>
                <a:ea typeface="Microsoft YaHei UI" panose="020B0503020204020204" pitchFamily="34" charset="-122"/>
                <a:sym typeface="Wingdings" panose="05000000000000000000" pitchFamily="2" charset="2"/>
              </a:rPr>
              <a:t></a:t>
            </a:r>
            <a:r>
              <a:rPr lang="zh-CN" altLang="en-US" sz="2000" dirty="0">
                <a:latin typeface="Microsoft YaHei UI" panose="020B0503020204020204" pitchFamily="34" charset="-122"/>
                <a:ea typeface="Microsoft YaHei UI" panose="020B0503020204020204" pitchFamily="34" charset="-122"/>
              </a:rPr>
              <a:t>路径是不可靠</a:t>
            </a:r>
            <a:r>
              <a:rPr lang="zh-CN" altLang="en-US" sz="2000" dirty="0" smtClean="0">
                <a:latin typeface="Microsoft YaHei UI" panose="020B0503020204020204" pitchFamily="34" charset="-122"/>
                <a:ea typeface="Microsoft YaHei UI" panose="020B0503020204020204" pitchFamily="34" charset="-122"/>
              </a:rPr>
              <a:t>的</a:t>
            </a:r>
            <a:endParaRPr lang="en-US" altLang="zh-CN" sz="2000" dirty="0" smtClean="0">
              <a:latin typeface="Microsoft YaHei UI" panose="020B0503020204020204" pitchFamily="34" charset="-122"/>
              <a:ea typeface="Microsoft YaHei UI" panose="020B0503020204020204" pitchFamily="34" charset="-122"/>
            </a:endParaRPr>
          </a:p>
          <a:p>
            <a:pPr marL="800100" lvl="1" indent="-342900">
              <a:lnSpc>
                <a:spcPct val="150000"/>
              </a:lnSpc>
              <a:buAutoNum type="arabicPeriod"/>
            </a:pPr>
            <a:r>
              <a:rPr lang="zh-CN" altLang="en-US" sz="2000" dirty="0">
                <a:latin typeface="Microsoft YaHei UI" panose="020B0503020204020204" pitchFamily="34" charset="-122"/>
                <a:ea typeface="Microsoft YaHei UI" panose="020B0503020204020204" pitchFamily="34" charset="-122"/>
              </a:rPr>
              <a:t>当失去</a:t>
            </a:r>
            <a:r>
              <a:rPr lang="zh-CN" altLang="en-US" sz="2000" dirty="0" smtClean="0">
                <a:latin typeface="Microsoft YaHei UI" panose="020B0503020204020204" pitchFamily="34" charset="-122"/>
                <a:ea typeface="Microsoft YaHei UI" panose="020B0503020204020204" pitchFamily="34" charset="-122"/>
              </a:rPr>
              <a:t>旧连接</a:t>
            </a:r>
            <a:r>
              <a:rPr lang="zh-CN" altLang="en-US" sz="2000" dirty="0">
                <a:latin typeface="Microsoft YaHei UI" panose="020B0503020204020204" pitchFamily="34" charset="-122"/>
                <a:ea typeface="Microsoft YaHei UI" panose="020B0503020204020204" pitchFamily="34" charset="-122"/>
              </a:rPr>
              <a:t>时持续去发现新的节点</a:t>
            </a:r>
            <a:endParaRPr lang="en-US" altLang="zh-CN" sz="2000" dirty="0">
              <a:latin typeface="Microsoft YaHei UI" panose="020B0503020204020204" pitchFamily="34" charset="-122"/>
              <a:ea typeface="Microsoft YaHei UI" panose="020B0503020204020204" pitchFamily="34" charset="-122"/>
            </a:endParaRPr>
          </a:p>
          <a:p>
            <a:pPr marL="800100" lvl="1" indent="-342900">
              <a:lnSpc>
                <a:spcPct val="150000"/>
              </a:lnSpc>
              <a:buAutoNum type="arabicPeriod"/>
            </a:pPr>
            <a:r>
              <a:rPr lang="zh-CN" altLang="en-US" sz="2000" dirty="0">
                <a:latin typeface="Microsoft YaHei UI" panose="020B0503020204020204" pitchFamily="34" charset="-122"/>
                <a:ea typeface="Microsoft YaHei UI" panose="020B0503020204020204" pitchFamily="34" charset="-122"/>
              </a:rPr>
              <a:t>协助新的节点</a:t>
            </a:r>
            <a:r>
              <a:rPr lang="zh-CN" altLang="en-US" sz="2000" dirty="0" smtClean="0">
                <a:latin typeface="Microsoft YaHei UI" panose="020B0503020204020204" pitchFamily="34" charset="-122"/>
                <a:ea typeface="Microsoft YaHei UI" panose="020B0503020204020204" pitchFamily="34" charset="-122"/>
              </a:rPr>
              <a:t>启动</a:t>
            </a:r>
            <a:endParaRPr lang="en-US" altLang="zh-CN" sz="2000" dirty="0">
              <a:latin typeface="Microsoft YaHei UI" panose="020B0503020204020204" pitchFamily="34" charset="-122"/>
              <a:ea typeface="Microsoft YaHei UI" panose="020B0503020204020204" pitchFamily="34" charset="-122"/>
            </a:endParaRPr>
          </a:p>
        </p:txBody>
      </p:sp>
      <p:sp>
        <p:nvSpPr>
          <p:cNvPr id="3" name="矩形 2"/>
          <p:cNvSpPr/>
          <p:nvPr/>
        </p:nvSpPr>
        <p:spPr>
          <a:xfrm>
            <a:off x="939848" y="3642801"/>
            <a:ext cx="10644345"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启动完成后，节点会记住它最近成功连接的对等节点；因此，当重新启动后它可以迅速与先前的对等节点网络重新建立连接。如果</a:t>
            </a:r>
            <a:r>
              <a:rPr lang="zh-CN" altLang="en-US" sz="2000" dirty="0" smtClean="0">
                <a:latin typeface="Microsoft YaHei UI" panose="020B0503020204020204" pitchFamily="34" charset="-122"/>
                <a:ea typeface="Microsoft YaHei UI" panose="020B0503020204020204" pitchFamily="34" charset="-122"/>
              </a:rPr>
              <a:t>先前网络</a:t>
            </a:r>
            <a:r>
              <a:rPr lang="zh-CN" altLang="en-US" sz="2000" dirty="0">
                <a:latin typeface="Microsoft YaHei UI" panose="020B0503020204020204" pitchFamily="34" charset="-122"/>
                <a:ea typeface="Microsoft YaHei UI" panose="020B0503020204020204" pitchFamily="34" charset="-122"/>
              </a:rPr>
              <a:t>的对等节点对连接请求无应答，该节点可以使用种子节点进行重启动</a:t>
            </a:r>
            <a:r>
              <a:rPr lang="zh-CN" altLang="en-US" sz="2000"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如果</a:t>
            </a:r>
            <a:r>
              <a:rPr lang="zh-CN" altLang="en-US" sz="2000" dirty="0">
                <a:latin typeface="Microsoft YaHei UI" panose="020B0503020204020204" pitchFamily="34" charset="-122"/>
                <a:ea typeface="Microsoft YaHei UI" panose="020B0503020204020204" pitchFamily="34" charset="-122"/>
              </a:rPr>
              <a:t>节点持续某个连接长达</a:t>
            </a:r>
            <a:r>
              <a:rPr lang="en-US" altLang="zh-CN" sz="2000" dirty="0">
                <a:latin typeface="Microsoft YaHei UI" panose="020B0503020204020204" pitchFamily="34" charset="-122"/>
                <a:ea typeface="Microsoft YaHei UI" panose="020B0503020204020204" pitchFamily="34" charset="-122"/>
              </a:rPr>
              <a:t>90</a:t>
            </a:r>
            <a:r>
              <a:rPr lang="zh-CN" altLang="en-US" sz="2000" dirty="0" smtClean="0">
                <a:latin typeface="Microsoft YaHei UI" panose="020B0503020204020204" pitchFamily="34" charset="-122"/>
                <a:ea typeface="Microsoft YaHei UI" panose="020B0503020204020204" pitchFamily="34" charset="-122"/>
              </a:rPr>
              <a:t>分钟（心跳</a:t>
            </a:r>
            <a:r>
              <a:rPr lang="en-US" altLang="zh-CN" sz="2000" dirty="0" smtClean="0">
                <a:latin typeface="Microsoft YaHei UI" panose="020B0503020204020204" pitchFamily="34" charset="-122"/>
                <a:ea typeface="Microsoft YaHei UI" panose="020B0503020204020204" pitchFamily="34" charset="-122"/>
              </a:rPr>
              <a:t>?</a:t>
            </a:r>
            <a:r>
              <a:rPr lang="zh-CN" altLang="en-US" sz="2000" dirty="0" smtClean="0">
                <a:latin typeface="Microsoft YaHei UI" panose="020B0503020204020204" pitchFamily="34" charset="-122"/>
                <a:ea typeface="Microsoft YaHei UI" panose="020B0503020204020204" pitchFamily="34" charset="-122"/>
              </a:rPr>
              <a:t>）没有</a:t>
            </a:r>
            <a:r>
              <a:rPr lang="zh-CN" altLang="en-US" sz="2000" dirty="0">
                <a:latin typeface="Microsoft YaHei UI" panose="020B0503020204020204" pitchFamily="34" charset="-122"/>
                <a:ea typeface="Microsoft YaHei UI" panose="020B0503020204020204" pitchFamily="34" charset="-122"/>
              </a:rPr>
              <a:t>任何通信，它会被认为已经从网络中</a:t>
            </a:r>
            <a:r>
              <a:rPr lang="zh-CN" altLang="en-US" sz="2000" dirty="0" smtClean="0">
                <a:latin typeface="Microsoft YaHei UI" panose="020B0503020204020204" pitchFamily="34" charset="-122"/>
                <a:ea typeface="Microsoft YaHei UI" panose="020B0503020204020204" pitchFamily="34" charset="-122"/>
              </a:rPr>
              <a:t>断开</a:t>
            </a:r>
            <a:r>
              <a:rPr lang="zh-CN" altLang="en-US" sz="2000" dirty="0">
                <a:latin typeface="Microsoft YaHei UI" panose="020B0503020204020204" pitchFamily="34" charset="-122"/>
                <a:ea typeface="Microsoft YaHei UI" panose="020B0503020204020204" pitchFamily="34" charset="-122"/>
              </a:rPr>
              <a:t>。</a:t>
            </a:r>
          </a:p>
        </p:txBody>
      </p:sp>
      <p:sp>
        <p:nvSpPr>
          <p:cNvPr id="5" name="矩形 4"/>
          <p:cNvSpPr/>
          <p:nvPr/>
        </p:nvSpPr>
        <p:spPr>
          <a:xfrm>
            <a:off x="1145036" y="454481"/>
            <a:ext cx="2698175" cy="523220"/>
          </a:xfrm>
          <a:prstGeom prst="rect">
            <a:avLst/>
          </a:prstGeom>
        </p:spPr>
        <p:txBody>
          <a:bodyPr wrap="none">
            <a:spAutoFit/>
          </a:bodyPr>
          <a:lstStyle/>
          <a:p>
            <a:pPr lvl="0"/>
            <a:r>
              <a:rPr lang="zh-CN" altLang="en-US" sz="2800" b="1" dirty="0">
                <a:solidFill>
                  <a:srgbClr val="2D2E2D"/>
                </a:solidFill>
                <a:latin typeface="Microsoft YaHei UI" panose="020B0503020204020204" pitchFamily="34" charset="-122"/>
                <a:ea typeface="Microsoft YaHei UI" panose="020B0503020204020204" pitchFamily="34" charset="-122"/>
              </a:rPr>
              <a:t>网络</a:t>
            </a:r>
            <a:r>
              <a:rPr lang="zh-CN" altLang="en-US" sz="2800" b="1" dirty="0" smtClean="0">
                <a:solidFill>
                  <a:srgbClr val="2D2E2D"/>
                </a:solidFill>
                <a:latin typeface="Microsoft YaHei UI" panose="020B0503020204020204" pitchFamily="34" charset="-122"/>
                <a:ea typeface="Microsoft YaHei UI" panose="020B0503020204020204" pitchFamily="34" charset="-122"/>
              </a:rPr>
              <a:t>发现与连接</a:t>
            </a:r>
            <a:endParaRPr lang="zh-CN" altLang="en-US" dirty="0">
              <a:solidFill>
                <a:srgbClr val="2D2E2D"/>
              </a:solidFill>
            </a:endParaRPr>
          </a:p>
        </p:txBody>
      </p:sp>
      <p:sp>
        <p:nvSpPr>
          <p:cNvPr id="7" name="矩形 6"/>
          <p:cNvSpPr/>
          <p:nvPr/>
        </p:nvSpPr>
        <p:spPr>
          <a:xfrm>
            <a:off x="768587" y="5693011"/>
            <a:ext cx="10184574" cy="707886"/>
          </a:xfrm>
          <a:prstGeom prst="rect">
            <a:avLst/>
          </a:prstGeom>
        </p:spPr>
        <p:txBody>
          <a:bodyPr wrap="square">
            <a:spAutoFit/>
          </a:bodyPr>
          <a:lstStyle/>
          <a:p>
            <a:r>
              <a:rPr lang="zh-CN" altLang="en-US" sz="2000" dirty="0">
                <a:latin typeface="Microsoft YaHei UI" panose="020B0503020204020204" pitchFamily="34" charset="-122"/>
                <a:ea typeface="Microsoft YaHei UI" panose="020B0503020204020204" pitchFamily="34" charset="-122"/>
                <a:cs typeface="Microsoft Himalaya" panose="01010100010101010101" pitchFamily="2" charset="0"/>
              </a:rPr>
              <a:t>根据变化的节点及网络问题进行动态调整，不需经过中心化的控制即可进行规模增、减的有机调整。</a:t>
            </a:r>
          </a:p>
        </p:txBody>
      </p:sp>
      <p:sp>
        <p:nvSpPr>
          <p:cNvPr id="8" name="灯片编号占位符 7"/>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11</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120149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889255" y="840873"/>
            <a:ext cx="8307219" cy="400110"/>
          </a:xfrm>
          <a:prstGeom prst="rect">
            <a:avLst/>
          </a:prstGeom>
          <a:noFill/>
        </p:spPr>
        <p:txBody>
          <a:bodyPr wrap="square" rtlCol="0">
            <a:spAutoFit/>
          </a:bodyPr>
          <a:lstStyle/>
          <a:p>
            <a:r>
              <a:rPr lang="en-US" altLang="zh-CN" sz="2000" dirty="0" smtClean="0">
                <a:solidFill>
                  <a:srgbClr val="2D2E2D"/>
                </a:solidFill>
                <a:latin typeface="Microsoft YaHei UI" panose="020B0503020204020204" pitchFamily="34" charset="-122"/>
                <a:ea typeface="Microsoft YaHei UI" panose="020B0503020204020204" pitchFamily="34" charset="-122"/>
              </a:rPr>
              <a:t>Message header</a:t>
            </a:r>
            <a:r>
              <a:rPr lang="zh-CN" altLang="en-US" sz="2000" dirty="0" smtClean="0">
                <a:solidFill>
                  <a:srgbClr val="2D2E2D"/>
                </a:solidFill>
                <a:latin typeface="Microsoft YaHei UI" panose="020B0503020204020204" pitchFamily="34" charset="-122"/>
                <a:ea typeface="Microsoft YaHei UI" panose="020B0503020204020204" pitchFamily="34" charset="-122"/>
              </a:rPr>
              <a:t>：所有在网络协议中的消息都使用相同的消息头格式</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p:txBody>
      </p:sp>
      <p:sp>
        <p:nvSpPr>
          <p:cNvPr id="14" name="灯片编号占位符 13"/>
          <p:cNvSpPr>
            <a:spLocks noGrp="1"/>
          </p:cNvSpPr>
          <p:nvPr>
            <p:ph type="sldNum" sz="quarter" idx="12"/>
          </p:nvPr>
        </p:nvSpPr>
        <p:spPr>
          <a:xfrm>
            <a:off x="10927958" y="6385720"/>
            <a:ext cx="918882" cy="222436"/>
          </a:xfrm>
        </p:spPr>
        <p:txBody>
          <a:bodyPr/>
          <a:lstStyle/>
          <a:p>
            <a:fld id="{E31375A4-56A4-47D6-9801-1991572033F7}" type="slidenum">
              <a:rPr lang="en-US" altLang="zh-CN" smtClean="0">
                <a:solidFill>
                  <a:srgbClr val="2D2E2D">
                    <a:lumMod val="50000"/>
                    <a:lumOff val="50000"/>
                  </a:srgbClr>
                </a:solidFill>
              </a:rPr>
              <a:pPr/>
              <a:t>12</a:t>
            </a:fld>
            <a:endParaRPr lang="en-US" altLang="en-US">
              <a:solidFill>
                <a:srgbClr val="2D2E2D">
                  <a:lumMod val="50000"/>
                  <a:lumOff val="50000"/>
                </a:srgbClr>
              </a:solidFill>
            </a:endParaRPr>
          </a:p>
        </p:txBody>
      </p:sp>
      <p:grpSp>
        <p:nvGrpSpPr>
          <p:cNvPr id="4" name="组合 3"/>
          <p:cNvGrpSpPr/>
          <p:nvPr/>
        </p:nvGrpSpPr>
        <p:grpSpPr>
          <a:xfrm>
            <a:off x="910154" y="1654113"/>
            <a:ext cx="10477245" cy="4954043"/>
            <a:chOff x="1729397" y="2122296"/>
            <a:chExt cx="10477245" cy="4954043"/>
          </a:xfrm>
        </p:grpSpPr>
        <p:sp>
          <p:nvSpPr>
            <p:cNvPr id="9" name="文本框 8"/>
            <p:cNvSpPr txBox="1"/>
            <p:nvPr/>
          </p:nvSpPr>
          <p:spPr>
            <a:xfrm>
              <a:off x="1729397" y="2122296"/>
              <a:ext cx="784182" cy="489991"/>
            </a:xfrm>
            <a:prstGeom prst="rect">
              <a:avLst/>
            </a:prstGeom>
            <a:noFill/>
          </p:spPr>
          <p:txBody>
            <a:bodyPr wrap="square" rtlCol="0">
              <a:spAutoFit/>
            </a:bodyPr>
            <a:lstStyle/>
            <a:p>
              <a:endParaRPr lang="zh-CN" altLang="en-US" dirty="0">
                <a:solidFill>
                  <a:srgbClr val="2D2E2D"/>
                </a:solidFill>
              </a:endParaRPr>
            </a:p>
          </p:txBody>
        </p:sp>
        <p:sp>
          <p:nvSpPr>
            <p:cNvPr id="26" name="文本框 25"/>
            <p:cNvSpPr txBox="1"/>
            <p:nvPr/>
          </p:nvSpPr>
          <p:spPr>
            <a:xfrm>
              <a:off x="2436265" y="2666730"/>
              <a:ext cx="46939" cy="373831"/>
            </a:xfrm>
            <a:prstGeom prst="rect">
              <a:avLst/>
            </a:prstGeom>
            <a:noFill/>
          </p:spPr>
          <p:txBody>
            <a:bodyPr wrap="square" rtlCol="0">
              <a:spAutoFit/>
            </a:bodyPr>
            <a:lstStyle/>
            <a:p>
              <a:r>
                <a:rPr lang="en-US" altLang="zh-CN" dirty="0" smtClean="0">
                  <a:solidFill>
                    <a:srgbClr val="2D2E2D"/>
                  </a:solidFill>
                </a:rPr>
                <a:t>   </a:t>
              </a:r>
              <a:endParaRPr lang="zh-CN" altLang="en-US" dirty="0">
                <a:solidFill>
                  <a:srgbClr val="2D2E2D"/>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439" y="2545168"/>
              <a:ext cx="1971363" cy="4022428"/>
            </a:xfrm>
            <a:prstGeom prst="rect">
              <a:avLst/>
            </a:prstGeom>
          </p:spPr>
        </p:pic>
        <p:sp>
          <p:nvSpPr>
            <p:cNvPr id="2" name="矩形 1"/>
            <p:cNvSpPr/>
            <p:nvPr/>
          </p:nvSpPr>
          <p:spPr>
            <a:xfrm>
              <a:off x="4161411" y="2853645"/>
              <a:ext cx="8045231" cy="4222694"/>
            </a:xfrm>
            <a:prstGeom prst="rect">
              <a:avLst/>
            </a:prstGeom>
          </p:spPr>
          <p:txBody>
            <a:bodyPr wrap="square">
              <a:spAutoFit/>
            </a:bodyPr>
            <a:lstStyle/>
            <a:p>
              <a:r>
                <a:rPr lang="zh-CN" altLang="en-US" sz="2000" dirty="0">
                  <a:solidFill>
                    <a:srgbClr val="2D2E2D"/>
                  </a:solidFill>
                  <a:latin typeface="Microsoft YaHei UI" panose="020B0503020204020204" pitchFamily="34" charset="-122"/>
                  <a:ea typeface="Microsoft YaHei UI" panose="020B0503020204020204" pitchFamily="34" charset="-122"/>
                </a:rPr>
                <a:t>是硬编码的常量，出现在比特币网络上传送的消息的</a:t>
              </a:r>
              <a:r>
                <a:rPr lang="zh-CN" altLang="en-US" sz="2000" dirty="0" smtClean="0">
                  <a:solidFill>
                    <a:srgbClr val="2D2E2D"/>
                  </a:solidFill>
                  <a:latin typeface="Microsoft YaHei UI" panose="020B0503020204020204" pitchFamily="34" charset="-122"/>
                  <a:ea typeface="Microsoft YaHei UI" panose="020B0503020204020204" pitchFamily="34" charset="-122"/>
                </a:rPr>
                <a:t>开始，</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r>
                <a:rPr lang="zh-CN" altLang="en-US" sz="2000" dirty="0" smtClean="0">
                  <a:solidFill>
                    <a:srgbClr val="2D2E2D"/>
                  </a:solidFill>
                  <a:latin typeface="Microsoft YaHei UI" panose="020B0503020204020204" pitchFamily="34" charset="-122"/>
                  <a:ea typeface="Microsoft YaHei UI" panose="020B0503020204020204" pitchFamily="34" charset="-122"/>
                </a:rPr>
                <a:t>用来识别消息的来源网络</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endParaRPr lang="en-US" altLang="zh-CN" sz="2000" dirty="0">
                <a:solidFill>
                  <a:srgbClr val="2D2E2D"/>
                </a:solidFill>
                <a:latin typeface="Microsoft YaHei UI" panose="020B0503020204020204" pitchFamily="34" charset="-122"/>
                <a:ea typeface="Microsoft YaHei UI" panose="020B0503020204020204" pitchFamily="34" charset="-122"/>
              </a:endParaRPr>
            </a:p>
            <a:p>
              <a:r>
                <a:rPr lang="zh-CN" altLang="en-US" sz="2000" dirty="0" smtClean="0">
                  <a:solidFill>
                    <a:srgbClr val="2D2E2D"/>
                  </a:solidFill>
                  <a:latin typeface="Microsoft YaHei UI" panose="020B0503020204020204" pitchFamily="34" charset="-122"/>
                  <a:ea typeface="Microsoft YaHei UI" panose="020B0503020204020204" pitchFamily="34" charset="-122"/>
                </a:rPr>
                <a:t>是</a:t>
              </a:r>
              <a:r>
                <a:rPr lang="zh-CN" altLang="en-US" sz="2000" dirty="0">
                  <a:solidFill>
                    <a:srgbClr val="2D2E2D"/>
                  </a:solidFill>
                  <a:latin typeface="Microsoft YaHei UI" panose="020B0503020204020204" pitchFamily="34" charset="-122"/>
                  <a:ea typeface="Microsoft YaHei UI" panose="020B0503020204020204" pitchFamily="34" charset="-122"/>
                </a:rPr>
                <a:t>一个二进制的字符串，确定了有效载荷中的消息</a:t>
              </a:r>
              <a:r>
                <a:rPr lang="zh-CN" altLang="en-US" sz="2000" dirty="0" smtClean="0">
                  <a:solidFill>
                    <a:srgbClr val="2D2E2D"/>
                  </a:solidFill>
                  <a:latin typeface="Microsoft YaHei UI" panose="020B0503020204020204" pitchFamily="34" charset="-122"/>
                  <a:ea typeface="Microsoft YaHei UI" panose="020B0503020204020204" pitchFamily="34" charset="-122"/>
                </a:rPr>
                <a:t>类型，</a:t>
              </a:r>
              <a:endParaRPr lang="en-US" altLang="zh-CN" sz="2000" dirty="0">
                <a:solidFill>
                  <a:srgbClr val="2D2E2D"/>
                </a:solidFill>
                <a:latin typeface="Microsoft YaHei UI" panose="020B0503020204020204" pitchFamily="34" charset="-122"/>
                <a:ea typeface="Microsoft YaHei UI" panose="020B0503020204020204" pitchFamily="34" charset="-122"/>
              </a:endParaRPr>
            </a:p>
            <a:p>
              <a:r>
                <a:rPr lang="zh-CN" altLang="en-US" sz="2000" dirty="0" smtClean="0">
                  <a:solidFill>
                    <a:srgbClr val="2D2E2D"/>
                  </a:solidFill>
                  <a:latin typeface="Microsoft YaHei UI" panose="020B0503020204020204" pitchFamily="34" charset="-122"/>
                  <a:ea typeface="Microsoft YaHei UI" panose="020B0503020204020204" pitchFamily="34" charset="-122"/>
                </a:rPr>
                <a:t>如果</a:t>
              </a:r>
              <a:r>
                <a:rPr lang="zh-CN" altLang="en-US" sz="2000" dirty="0">
                  <a:solidFill>
                    <a:srgbClr val="2D2E2D"/>
                  </a:solidFill>
                  <a:latin typeface="Microsoft YaHei UI" panose="020B0503020204020204" pitchFamily="34" charset="-122"/>
                  <a:ea typeface="Microsoft YaHei UI" panose="020B0503020204020204" pitchFamily="34" charset="-122"/>
                </a:rPr>
                <a:t>字节数不够用</a:t>
              </a:r>
              <a:r>
                <a:rPr lang="en-US" altLang="zh-CN" sz="2000" dirty="0">
                  <a:solidFill>
                    <a:srgbClr val="2D2E2D"/>
                  </a:solidFill>
                  <a:latin typeface="Microsoft YaHei UI" panose="020B0503020204020204" pitchFamily="34" charset="-122"/>
                  <a:ea typeface="Microsoft YaHei UI" panose="020B0503020204020204" pitchFamily="34" charset="-122"/>
                </a:rPr>
                <a:t>0</a:t>
              </a:r>
              <a:r>
                <a:rPr lang="zh-CN" altLang="en-US" sz="2000" dirty="0" smtClean="0">
                  <a:solidFill>
                    <a:srgbClr val="2D2E2D"/>
                  </a:solidFill>
                  <a:latin typeface="Microsoft YaHei UI" panose="020B0503020204020204" pitchFamily="34" charset="-122"/>
                  <a:ea typeface="Microsoft YaHei UI" panose="020B0503020204020204" pitchFamily="34" charset="-122"/>
                </a:rPr>
                <a:t>补充</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endParaRPr lang="en-US" altLang="zh-CN" sz="2000" dirty="0">
                <a:solidFill>
                  <a:srgbClr val="2D2E2D"/>
                </a:solidFill>
                <a:latin typeface="Microsoft YaHei UI" panose="020B0503020204020204" pitchFamily="34" charset="-122"/>
                <a:ea typeface="Microsoft YaHei UI" panose="020B0503020204020204" pitchFamily="34" charset="-122"/>
              </a:endParaRPr>
            </a:p>
            <a:p>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r>
                <a:rPr lang="zh-CN" altLang="en-US" sz="2000" dirty="0" smtClean="0">
                  <a:solidFill>
                    <a:srgbClr val="2D2E2D"/>
                  </a:solidFill>
                  <a:latin typeface="Microsoft YaHei UI" panose="020B0503020204020204" pitchFamily="34" charset="-122"/>
                  <a:ea typeface="Microsoft YaHei UI" panose="020B0503020204020204" pitchFamily="34" charset="-122"/>
                </a:rPr>
                <a:t>有效载荷</a:t>
              </a:r>
              <a:r>
                <a:rPr lang="zh-CN" altLang="en-US" sz="2000" dirty="0">
                  <a:solidFill>
                    <a:srgbClr val="2D2E2D"/>
                  </a:solidFill>
                  <a:latin typeface="Microsoft YaHei UI" panose="020B0503020204020204" pitchFamily="34" charset="-122"/>
                  <a:ea typeface="Microsoft YaHei UI" panose="020B0503020204020204" pitchFamily="34" charset="-122"/>
                </a:rPr>
                <a:t>中的字节</a:t>
              </a:r>
              <a:r>
                <a:rPr lang="zh-CN" altLang="en-US" sz="2000" dirty="0" smtClean="0">
                  <a:solidFill>
                    <a:srgbClr val="2D2E2D"/>
                  </a:solidFill>
                  <a:latin typeface="Microsoft YaHei UI" panose="020B0503020204020204" pitchFamily="34" charset="-122"/>
                  <a:ea typeface="Microsoft YaHei UI" panose="020B0503020204020204" pitchFamily="34" charset="-122"/>
                </a:rPr>
                <a:t>数</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endParaRPr lang="en-US" altLang="zh-CN" sz="2000" dirty="0">
                <a:solidFill>
                  <a:srgbClr val="2D2E2D"/>
                </a:solidFill>
                <a:latin typeface="Microsoft YaHei UI" panose="020B0503020204020204" pitchFamily="34" charset="-122"/>
                <a:ea typeface="Microsoft YaHei UI" panose="020B0503020204020204" pitchFamily="34" charset="-122"/>
              </a:endParaRPr>
            </a:p>
            <a:p>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pPr>
                <a:lnSpc>
                  <a:spcPct val="114000"/>
                </a:lnSpc>
              </a:pPr>
              <a:r>
                <a:rPr lang="zh-CN" altLang="en-US" sz="2000" dirty="0" smtClean="0">
                  <a:solidFill>
                    <a:srgbClr val="2D2E2D"/>
                  </a:solidFill>
                  <a:latin typeface="Microsoft YaHei UI" panose="020B0503020204020204" pitchFamily="34" charset="-122"/>
                  <a:ea typeface="Microsoft YaHei UI" panose="020B0503020204020204" pitchFamily="34" charset="-122"/>
                </a:rPr>
                <a:t>以</a:t>
              </a:r>
              <a:r>
                <a:rPr lang="zh-CN" altLang="en-US" sz="2000" dirty="0">
                  <a:solidFill>
                    <a:srgbClr val="2D2E2D"/>
                  </a:solidFill>
                  <a:latin typeface="Microsoft YaHei UI" panose="020B0503020204020204" pitchFamily="34" charset="-122"/>
                  <a:ea typeface="Microsoft YaHei UI" panose="020B0503020204020204" pitchFamily="34" charset="-122"/>
                </a:rPr>
                <a:t>小端形式表示的，对有效载荷进行两次</a:t>
              </a:r>
              <a:r>
                <a:rPr lang="en-US" altLang="zh-CN" sz="2000" dirty="0" smtClean="0">
                  <a:solidFill>
                    <a:srgbClr val="2D2E2D"/>
                  </a:solidFill>
                  <a:latin typeface="Microsoft YaHei UI" panose="020B0503020204020204" pitchFamily="34" charset="-122"/>
                  <a:ea typeface="Microsoft YaHei UI" panose="020B0503020204020204" pitchFamily="34" charset="-122"/>
                </a:rPr>
                <a:t>SHA256</a:t>
              </a:r>
              <a:r>
                <a:rPr lang="zh-CN" altLang="en-US" sz="2000" dirty="0" smtClean="0">
                  <a:solidFill>
                    <a:srgbClr val="2D2E2D"/>
                  </a:solidFill>
                  <a:latin typeface="Microsoft YaHei UI" panose="020B0503020204020204" pitchFamily="34" charset="-122"/>
                  <a:ea typeface="Microsoft YaHei UI" panose="020B0503020204020204" pitchFamily="34" charset="-122"/>
                </a:rPr>
                <a:t>，取前</a:t>
              </a:r>
              <a:r>
                <a:rPr lang="en-US" altLang="zh-CN" sz="2000" dirty="0">
                  <a:solidFill>
                    <a:srgbClr val="2D2E2D"/>
                  </a:solidFill>
                  <a:latin typeface="Microsoft YaHei UI" panose="020B0503020204020204" pitchFamily="34" charset="-122"/>
                  <a:ea typeface="Microsoft YaHei UI" panose="020B0503020204020204" pitchFamily="34" charset="-122"/>
                </a:rPr>
                <a:t>4</a:t>
              </a:r>
              <a:r>
                <a:rPr lang="zh-CN" altLang="en-US" sz="2000" dirty="0">
                  <a:solidFill>
                    <a:srgbClr val="2D2E2D"/>
                  </a:solidFill>
                  <a:latin typeface="Microsoft YaHei UI" panose="020B0503020204020204" pitchFamily="34" charset="-122"/>
                  <a:ea typeface="Microsoft YaHei UI" panose="020B0503020204020204" pitchFamily="34" charset="-122"/>
                </a:rPr>
                <a:t>个</a:t>
              </a:r>
              <a:r>
                <a:rPr lang="zh-CN" altLang="en-US" sz="2000" dirty="0" smtClean="0">
                  <a:solidFill>
                    <a:srgbClr val="2D2E2D"/>
                  </a:solidFill>
                  <a:latin typeface="Microsoft YaHei UI" panose="020B0503020204020204" pitchFamily="34" charset="-122"/>
                  <a:ea typeface="Microsoft YaHei UI" panose="020B0503020204020204" pitchFamily="34" charset="-122"/>
                </a:rPr>
                <a:t>字节</a:t>
              </a: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pPr>
                <a:lnSpc>
                  <a:spcPct val="114000"/>
                </a:lnSpc>
              </a:pPr>
              <a:r>
                <a:rPr lang="zh-CN" altLang="en-US" sz="2000" dirty="0" smtClean="0">
                  <a:solidFill>
                    <a:srgbClr val="2D2E2D"/>
                  </a:solidFill>
                  <a:latin typeface="Microsoft YaHei UI" panose="020B0503020204020204" pitchFamily="34" charset="-122"/>
                  <a:ea typeface="Microsoft YaHei UI" panose="020B0503020204020204" pitchFamily="34" charset="-122"/>
                </a:rPr>
                <a:t>如果载荷是空的（</a:t>
              </a:r>
              <a:r>
                <a:rPr lang="en-US" altLang="zh-CN" sz="2000" dirty="0" err="1" smtClean="0">
                  <a:solidFill>
                    <a:srgbClr val="2D2E2D"/>
                  </a:solidFill>
                  <a:latin typeface="Microsoft YaHei UI" panose="020B0503020204020204" pitchFamily="34" charset="-122"/>
                  <a:ea typeface="Microsoft YaHei UI" panose="020B0503020204020204" pitchFamily="34" charset="-122"/>
                </a:rPr>
                <a:t>e.g.verack</a:t>
              </a:r>
              <a:r>
                <a:rPr lang="zh-CN" altLang="en-US" sz="2000" dirty="0" smtClean="0">
                  <a:solidFill>
                    <a:srgbClr val="2D2E2D"/>
                  </a:solidFill>
                  <a:latin typeface="Microsoft YaHei UI" panose="020B0503020204020204" pitchFamily="34" charset="-122"/>
                  <a:ea typeface="Microsoft YaHei UI" panose="020B0503020204020204" pitchFamily="34" charset="-122"/>
                </a:rPr>
                <a:t>、</a:t>
              </a:r>
              <a:r>
                <a:rPr lang="en-US" altLang="zh-CN" sz="2000" dirty="0" err="1" smtClean="0">
                  <a:solidFill>
                    <a:srgbClr val="2D2E2D"/>
                  </a:solidFill>
                  <a:latin typeface="Microsoft YaHei UI" panose="020B0503020204020204" pitchFamily="34" charset="-122"/>
                  <a:ea typeface="Microsoft YaHei UI" panose="020B0503020204020204" pitchFamily="34" charset="-122"/>
                </a:rPr>
                <a:t>getaddr</a:t>
              </a:r>
              <a:r>
                <a:rPr lang="zh-CN" altLang="en-US" sz="2000" dirty="0" smtClean="0">
                  <a:solidFill>
                    <a:srgbClr val="2D2E2D"/>
                  </a:solidFill>
                  <a:latin typeface="Microsoft YaHei UI" panose="020B0503020204020204" pitchFamily="34" charset="-122"/>
                  <a:ea typeface="Microsoft YaHei UI" panose="020B0503020204020204" pitchFamily="34" charset="-122"/>
                </a:rPr>
                <a:t>消息），那么就是</a:t>
              </a:r>
              <a:r>
                <a:rPr lang="en-US" altLang="zh-CN" sz="2000" dirty="0" smtClean="0"/>
                <a:t>0x5df6e0e2</a:t>
              </a:r>
            </a:p>
            <a:p>
              <a:pPr>
                <a:lnSpc>
                  <a:spcPct val="114000"/>
                </a:lnSpc>
              </a:pPr>
              <a:r>
                <a:rPr lang="en-US" altLang="zh-CN" sz="2000" dirty="0" smtClean="0"/>
                <a:t>(</a:t>
              </a:r>
              <a:r>
                <a:rPr lang="en-US" altLang="zh-CN" sz="2000" dirty="0"/>
                <a:t>SHA256(SHA256(&lt;empty string&gt;))).</a:t>
              </a:r>
              <a:endParaRPr lang="en-US" altLang="zh-CN" sz="2000" dirty="0">
                <a:solidFill>
                  <a:srgbClr val="2D2E2D"/>
                </a:solidFill>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929104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13</a:t>
            </a:fld>
            <a:endParaRPr lang="en-US" altLang="en-US">
              <a:solidFill>
                <a:srgbClr val="2D2E2D">
                  <a:lumMod val="50000"/>
                  <a:lumOff val="50000"/>
                </a:srgbClr>
              </a:solidFill>
            </a:endParaRPr>
          </a:p>
        </p:txBody>
      </p:sp>
      <p:sp>
        <p:nvSpPr>
          <p:cNvPr id="3" name="Rectangle 1"/>
          <p:cNvSpPr>
            <a:spLocks noChangeArrowheads="1"/>
          </p:cNvSpPr>
          <p:nvPr/>
        </p:nvSpPr>
        <p:spPr bwMode="auto">
          <a:xfrm>
            <a:off x="772510" y="2265102"/>
            <a:ext cx="1120691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4400" i="0" u="none" strike="noStrike" cap="none" normalizeH="0" baseline="0" dirty="0" smtClean="0">
                <a:ln>
                  <a:noFill/>
                </a:ln>
                <a:solidFill>
                  <a:schemeClr val="tx1"/>
                </a:solidFill>
                <a:effectLst/>
                <a:latin typeface="Microsoft Himalaya" panose="01010100010101010101" pitchFamily="2" charset="0"/>
                <a:cs typeface="Microsoft Himalaya" panose="01010100010101010101" pitchFamily="2" charset="0"/>
              </a:rPr>
              <a:t>f9beb4d9 ................... Start string: Mainnet</a:t>
            </a:r>
            <a:endParaRPr lang="en-US" altLang="zh-CN" sz="4400" dirty="0">
              <a:latin typeface="Microsoft Himalaya" panose="01010100010101010101" pitchFamily="2" charset="0"/>
              <a:ea typeface="Microsoft Himalaya" panose="01010100010101010101" pitchFamily="2" charset="0"/>
              <a:cs typeface="Microsoft Himalaya" panose="01010100010101010101" pitchFamily="2" charset="0"/>
            </a:endParaRPr>
          </a:p>
          <a:p>
            <a:pPr lvl="0" eaLnBrk="0" fontAlgn="base" hangingPunct="0">
              <a:spcBef>
                <a:spcPct val="0"/>
              </a:spcBef>
              <a:spcAft>
                <a:spcPct val="0"/>
              </a:spcAft>
            </a:pPr>
            <a:r>
              <a:rPr lang="en-US" altLang="zh-CN" sz="4400" dirty="0">
                <a:latin typeface="Microsoft Himalaya" panose="01010100010101010101" pitchFamily="2" charset="0"/>
                <a:ea typeface="Microsoft Himalaya" panose="01010100010101010101" pitchFamily="2" charset="0"/>
                <a:cs typeface="Microsoft Himalaya" panose="01010100010101010101" pitchFamily="2" charset="0"/>
              </a:rPr>
              <a:t>76657261636b000000000000 ... Command name: </a:t>
            </a:r>
            <a:r>
              <a:rPr lang="en-US" altLang="zh-CN" sz="4400" dirty="0" err="1">
                <a:latin typeface="Microsoft Himalaya" panose="01010100010101010101" pitchFamily="2" charset="0"/>
                <a:ea typeface="Microsoft Himalaya" panose="01010100010101010101" pitchFamily="2" charset="0"/>
                <a:cs typeface="Microsoft Himalaya" panose="01010100010101010101" pitchFamily="2" charset="0"/>
              </a:rPr>
              <a:t>verack</a:t>
            </a:r>
            <a:r>
              <a:rPr lang="en-US" altLang="zh-CN" sz="4400" dirty="0">
                <a:latin typeface="Microsoft Himalaya" panose="01010100010101010101" pitchFamily="2" charset="0"/>
                <a:ea typeface="Microsoft Himalaya" panose="01010100010101010101" pitchFamily="2" charset="0"/>
                <a:cs typeface="Microsoft Himalaya" panose="01010100010101010101" pitchFamily="2" charset="0"/>
              </a:rPr>
              <a:t> + null padding</a:t>
            </a:r>
          </a:p>
          <a:p>
            <a:pPr lvl="0" eaLnBrk="0" fontAlgn="base" hangingPunct="0">
              <a:spcBef>
                <a:spcPct val="0"/>
              </a:spcBef>
              <a:spcAft>
                <a:spcPct val="0"/>
              </a:spcAft>
            </a:pPr>
            <a:r>
              <a:rPr lang="en-US" altLang="zh-CN" sz="4400" dirty="0">
                <a:latin typeface="Microsoft Himalaya" panose="01010100010101010101" pitchFamily="2" charset="0"/>
                <a:ea typeface="Microsoft Himalaya" panose="01010100010101010101" pitchFamily="2" charset="0"/>
                <a:cs typeface="Microsoft Himalaya" panose="01010100010101010101" pitchFamily="2" charset="0"/>
              </a:rPr>
              <a:t>00000000 ................... Byte count: 0</a:t>
            </a:r>
          </a:p>
          <a:p>
            <a:pPr lvl="0" eaLnBrk="0" fontAlgn="base" hangingPunct="0">
              <a:spcBef>
                <a:spcPct val="0"/>
              </a:spcBef>
              <a:spcAft>
                <a:spcPct val="0"/>
              </a:spcAft>
            </a:pPr>
            <a:r>
              <a:rPr lang="en-US" altLang="zh-CN" sz="4400" dirty="0">
                <a:latin typeface="Microsoft Himalaya" panose="01010100010101010101" pitchFamily="2" charset="0"/>
                <a:ea typeface="Microsoft Himalaya" panose="01010100010101010101" pitchFamily="2" charset="0"/>
                <a:cs typeface="Microsoft Himalaya" panose="01010100010101010101" pitchFamily="2" charset="0"/>
              </a:rPr>
              <a:t>5df6e0e2 ................... Checksum: SHA256(SHA256(&lt;empty</a:t>
            </a:r>
            <a:r>
              <a:rPr lang="en-US" altLang="zh-CN" sz="4400" dirty="0" smtClean="0">
                <a:latin typeface="Microsoft Himalaya" panose="01010100010101010101" pitchFamily="2" charset="0"/>
                <a:ea typeface="Microsoft Himalaya" panose="01010100010101010101" pitchFamily="2" charset="0"/>
                <a:cs typeface="Microsoft Himalaya" panose="01010100010101010101" pitchFamily="2" charset="0"/>
              </a:rPr>
              <a:t>&gt;</a:t>
            </a:r>
            <a:r>
              <a:rPr kumimoji="0" lang="zh-CN" altLang="zh-CN" sz="4400" i="0" u="none" strike="noStrike" cap="none" normalizeH="0" baseline="0" dirty="0" smtClean="0">
                <a:ln>
                  <a:noFill/>
                </a:ln>
                <a:solidFill>
                  <a:schemeClr val="tx1"/>
                </a:solidFill>
                <a:effectLst/>
                <a:latin typeface="Microsoft Himalaya" panose="01010100010101010101" pitchFamily="2" charset="0"/>
                <a:cs typeface="Microsoft Himalaya" panose="01010100010101010101" pitchFamily="2" charset="0"/>
              </a:rPr>
              <a:t>)) </a:t>
            </a:r>
          </a:p>
        </p:txBody>
      </p:sp>
      <p:sp>
        <p:nvSpPr>
          <p:cNvPr id="5" name="文本框 4"/>
          <p:cNvSpPr txBox="1"/>
          <p:nvPr/>
        </p:nvSpPr>
        <p:spPr>
          <a:xfrm>
            <a:off x="810739" y="1135117"/>
            <a:ext cx="5565228" cy="523220"/>
          </a:xfrm>
          <a:prstGeom prst="rect">
            <a:avLst/>
          </a:prstGeom>
          <a:noFill/>
        </p:spPr>
        <p:txBody>
          <a:bodyPr wrap="square" rtlCol="0">
            <a:spAutoFit/>
          </a:bodyPr>
          <a:lstStyle/>
          <a:p>
            <a:r>
              <a:rPr lang="zh-CN" altLang="en-US" sz="2800" dirty="0" smtClean="0">
                <a:latin typeface="Microsoft YaHei UI" panose="020B0503020204020204" pitchFamily="34" charset="-122"/>
                <a:ea typeface="Microsoft YaHei UI" panose="020B0503020204020204" pitchFamily="34" charset="-122"/>
                <a:cs typeface="Microsoft Himalaya" panose="01010100010101010101" pitchFamily="2" charset="0"/>
              </a:rPr>
              <a:t>例：</a:t>
            </a:r>
            <a:r>
              <a:rPr lang="en-US" altLang="zh-CN" sz="2800" dirty="0" err="1" smtClean="0">
                <a:latin typeface="Microsoft YaHei UI" panose="020B0503020204020204" pitchFamily="34" charset="-122"/>
                <a:ea typeface="Microsoft YaHei UI" panose="020B0503020204020204" pitchFamily="34" charset="-122"/>
                <a:cs typeface="Microsoft Himalaya" panose="01010100010101010101" pitchFamily="2" charset="0"/>
              </a:rPr>
              <a:t>Verack</a:t>
            </a:r>
            <a:r>
              <a:rPr lang="en-US" altLang="zh-CN" sz="2800" dirty="0" smtClean="0">
                <a:latin typeface="Microsoft YaHei UI" panose="020B0503020204020204" pitchFamily="34" charset="-122"/>
                <a:ea typeface="Microsoft YaHei UI" panose="020B0503020204020204" pitchFamily="34" charset="-122"/>
                <a:cs typeface="Microsoft Himalaya" panose="01010100010101010101" pitchFamily="2" charset="0"/>
              </a:rPr>
              <a:t> </a:t>
            </a:r>
            <a:r>
              <a:rPr lang="zh-CN" altLang="en-US" sz="2800" dirty="0" smtClean="0">
                <a:latin typeface="Microsoft YaHei UI" panose="020B0503020204020204" pitchFamily="34" charset="-122"/>
                <a:ea typeface="Microsoft YaHei UI" panose="020B0503020204020204" pitchFamily="34" charset="-122"/>
                <a:cs typeface="Microsoft Himalaya" panose="01010100010101010101" pitchFamily="2" charset="0"/>
              </a:rPr>
              <a:t>消息的消息头</a:t>
            </a:r>
            <a:endParaRPr lang="zh-CN" altLang="en-US" sz="2800" dirty="0">
              <a:latin typeface="Microsoft YaHei UI" panose="020B0503020204020204" pitchFamily="34" charset="-122"/>
              <a:ea typeface="Microsoft YaHei UI" panose="020B0503020204020204" pitchFamily="34" charset="-122"/>
              <a:cs typeface="Microsoft Himalaya" panose="01010100010101010101" pitchFamily="2" charset="0"/>
            </a:endParaRPr>
          </a:p>
        </p:txBody>
      </p:sp>
    </p:spTree>
    <p:extLst>
      <p:ext uri="{BB962C8B-B14F-4D97-AF65-F5344CB8AC3E}">
        <p14:creationId xmlns:p14="http://schemas.microsoft.com/office/powerpoint/2010/main" val="81948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14</a:t>
            </a:fld>
            <a:endParaRPr lang="en-US" altLang="en-US">
              <a:solidFill>
                <a:srgbClr val="2D2E2D">
                  <a:lumMod val="50000"/>
                  <a:lumOff val="50000"/>
                </a:srgbClr>
              </a:solidFill>
            </a:endParaRPr>
          </a:p>
        </p:txBody>
      </p:sp>
      <p:sp>
        <p:nvSpPr>
          <p:cNvPr id="12" name="矩形 11"/>
          <p:cNvSpPr/>
          <p:nvPr/>
        </p:nvSpPr>
        <p:spPr>
          <a:xfrm>
            <a:off x="587773" y="565150"/>
            <a:ext cx="9756774" cy="523220"/>
          </a:xfrm>
          <a:prstGeom prst="rect">
            <a:avLst/>
          </a:prstGeom>
        </p:spPr>
        <p:txBody>
          <a:bodyPr wrap="non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全节点交换“库存清单”</a:t>
            </a:r>
            <a:r>
              <a:rPr lang="en-US" altLang="zh-CN" sz="2800" b="1" dirty="0">
                <a:solidFill>
                  <a:srgbClr val="2D2E2D"/>
                </a:solidFill>
                <a:latin typeface="Microsoft YaHei UI" panose="020B0503020204020204" pitchFamily="34" charset="-122"/>
                <a:ea typeface="Microsoft YaHei UI" panose="020B0503020204020204" pitchFamily="34" charset="-122"/>
              </a:rPr>
              <a:t>——Initial Block Download (IBD) </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grpSp>
        <p:nvGrpSpPr>
          <p:cNvPr id="14" name="组合 13"/>
          <p:cNvGrpSpPr/>
          <p:nvPr/>
        </p:nvGrpSpPr>
        <p:grpSpPr>
          <a:xfrm>
            <a:off x="1241658" y="2177850"/>
            <a:ext cx="9883094" cy="4109193"/>
            <a:chOff x="1776806" y="2256677"/>
            <a:chExt cx="7981785" cy="4109193"/>
          </a:xfrm>
        </p:grpSpPr>
        <p:grpSp>
          <p:nvGrpSpPr>
            <p:cNvPr id="11" name="组合 10"/>
            <p:cNvGrpSpPr/>
            <p:nvPr/>
          </p:nvGrpSpPr>
          <p:grpSpPr>
            <a:xfrm>
              <a:off x="1776806" y="2256677"/>
              <a:ext cx="7981785" cy="3513175"/>
              <a:chOff x="4121172" y="2645783"/>
              <a:chExt cx="7981785" cy="3513175"/>
            </a:xfrm>
          </p:grpSpPr>
          <p:sp>
            <p:nvSpPr>
              <p:cNvPr id="4" name="文本框 3"/>
              <p:cNvSpPr txBox="1"/>
              <p:nvPr/>
            </p:nvSpPr>
            <p:spPr>
              <a:xfrm>
                <a:off x="8313793" y="3030881"/>
                <a:ext cx="3789164" cy="3077766"/>
              </a:xfrm>
              <a:prstGeom prst="rect">
                <a:avLst/>
              </a:prstGeom>
              <a:noFill/>
            </p:spPr>
            <p:txBody>
              <a:bodyPr wrap="square" rtlCol="0">
                <a:spAutoFit/>
              </a:bodyPr>
              <a:lstStyle/>
              <a:p>
                <a:r>
                  <a:rPr lang="en-US" altLang="zh-CN" sz="2000" dirty="0" err="1">
                    <a:latin typeface="Microsoft YaHei UI" panose="020B0503020204020204" pitchFamily="34" charset="-122"/>
                    <a:ea typeface="Microsoft YaHei UI" panose="020B0503020204020204" pitchFamily="34" charset="-122"/>
                  </a:rPr>
                  <a:t>getblocks</a:t>
                </a:r>
                <a:r>
                  <a:rPr lang="zh-CN" altLang="en-US" sz="2000" dirty="0" smtClean="0">
                    <a:latin typeface="Microsoft YaHei UI" panose="020B0503020204020204" pitchFamily="34" charset="-122"/>
                    <a:ea typeface="Microsoft YaHei UI" panose="020B0503020204020204" pitchFamily="34" charset="-122"/>
                  </a:rPr>
                  <a:t>消息用于</a:t>
                </a:r>
                <a:r>
                  <a:rPr lang="zh-CN" altLang="en-US" sz="2000" b="1" dirty="0">
                    <a:latin typeface="Microsoft YaHei UI" panose="020B0503020204020204" pitchFamily="34" charset="-122"/>
                    <a:ea typeface="Microsoft YaHei UI" panose="020B0503020204020204" pitchFamily="34" charset="-122"/>
                  </a:rPr>
                  <a:t>第一次启动</a:t>
                </a:r>
                <a:r>
                  <a:rPr lang="zh-CN" altLang="en-US" sz="2000" dirty="0">
                    <a:latin typeface="Microsoft YaHei UI" panose="020B0503020204020204" pitchFamily="34" charset="-122"/>
                    <a:ea typeface="Microsoft YaHei UI" panose="020B0503020204020204" pitchFamily="34" charset="-122"/>
                  </a:rPr>
                  <a:t>或者</a:t>
                </a:r>
                <a:r>
                  <a:rPr lang="zh-CN" altLang="en-US" sz="2000" b="1" dirty="0">
                    <a:latin typeface="Microsoft YaHei UI" panose="020B0503020204020204" pitchFamily="34" charset="-122"/>
                    <a:ea typeface="Microsoft YaHei UI" panose="020B0503020204020204" pitchFamily="34" charset="-122"/>
                  </a:rPr>
                  <a:t>断开连接的节点</a:t>
                </a:r>
                <a:r>
                  <a:rPr lang="zh-CN" altLang="en-US" sz="2000" dirty="0">
                    <a:latin typeface="Microsoft YaHei UI" panose="020B0503020204020204" pitchFamily="34" charset="-122"/>
                    <a:ea typeface="Microsoft YaHei UI" panose="020B0503020204020204" pitchFamily="34" charset="-122"/>
                  </a:rPr>
                  <a:t>去请求它缺失的块。</a:t>
                </a:r>
                <a:endParaRPr lang="en-US" altLang="zh-CN" sz="2000" dirty="0">
                  <a:latin typeface="Microsoft YaHei UI" panose="020B0503020204020204" pitchFamily="34" charset="-122"/>
                  <a:ea typeface="Microsoft YaHei UI" panose="020B0503020204020204" pitchFamily="34" charset="-122"/>
                </a:endParaRPr>
              </a:p>
              <a:p>
                <a:endParaRPr lang="en-US" altLang="zh-CN" dirty="0" smtClean="0">
                  <a:latin typeface="Microsoft YaHei UI" panose="020B0503020204020204" pitchFamily="34" charset="-122"/>
                  <a:ea typeface="Microsoft YaHei UI" panose="020B0503020204020204" pitchFamily="34" charset="-122"/>
                </a:endParaRPr>
              </a:p>
              <a:p>
                <a:r>
                  <a:rPr lang="en-US" altLang="zh-CN" sz="2000" dirty="0" err="1" smtClean="0">
                    <a:latin typeface="Microsoft YaHei UI" panose="020B0503020204020204" pitchFamily="34" charset="-122"/>
                    <a:ea typeface="Microsoft YaHei UI" panose="020B0503020204020204" pitchFamily="34" charset="-122"/>
                  </a:rPr>
                  <a:t>inv</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inventory</a:t>
                </a:r>
                <a:r>
                  <a:rPr lang="zh-CN" altLang="en-US" sz="2000" dirty="0">
                    <a:latin typeface="Microsoft YaHei UI" panose="020B0503020204020204" pitchFamily="34" charset="-122"/>
                    <a:ea typeface="Microsoft YaHei UI" panose="020B0503020204020204" pitchFamily="34" charset="-122"/>
                  </a:rPr>
                  <a:t>）消息</a:t>
                </a:r>
                <a:r>
                  <a:rPr lang="zh-CN" altLang="en-US" sz="2000" dirty="0" smtClean="0">
                    <a:latin typeface="Microsoft YaHei UI" panose="020B0503020204020204" pitchFamily="34" charset="-122"/>
                    <a:ea typeface="Microsoft YaHei UI" panose="020B0503020204020204" pitchFamily="34" charset="-122"/>
                  </a:rPr>
                  <a:t>把对等节点所需</a:t>
                </a:r>
                <a:r>
                  <a:rPr lang="zh-CN" altLang="en-US" sz="2000" b="1" dirty="0" smtClean="0">
                    <a:latin typeface="Microsoft YaHei UI" panose="020B0503020204020204" pitchFamily="34" charset="-122"/>
                    <a:ea typeface="Microsoft YaHei UI" panose="020B0503020204020204" pitchFamily="34" charset="-122"/>
                  </a:rPr>
                  <a:t>区块的哈希值</a:t>
                </a:r>
                <a:r>
                  <a:rPr lang="zh-CN" altLang="en-US" sz="2000" dirty="0">
                    <a:latin typeface="Microsoft YaHei UI" panose="020B0503020204020204" pitchFamily="34" charset="-122"/>
                    <a:ea typeface="Microsoft YaHei UI" panose="020B0503020204020204" pitchFamily="34" charset="-122"/>
                  </a:rPr>
                  <a:t>回复</a:t>
                </a:r>
                <a:r>
                  <a:rPr lang="zh-CN" altLang="en-US" sz="2000" dirty="0" smtClean="0">
                    <a:latin typeface="Microsoft YaHei UI" panose="020B0503020204020204" pitchFamily="34" charset="-122"/>
                    <a:ea typeface="Microsoft YaHei UI" panose="020B0503020204020204" pitchFamily="34" charset="-122"/>
                  </a:rPr>
                  <a:t>出去，</a:t>
                </a:r>
                <a:r>
                  <a:rPr lang="en-US" altLang="zh-CN" sz="2000" dirty="0" err="1" smtClean="0">
                    <a:latin typeface="Microsoft YaHei UI" panose="020B0503020204020204" pitchFamily="34" charset="-122"/>
                    <a:ea typeface="Microsoft YaHei UI" panose="020B0503020204020204" pitchFamily="34" charset="-122"/>
                  </a:rPr>
                  <a:t>getblock</a:t>
                </a:r>
                <a:r>
                  <a:rPr lang="zh-CN" altLang="en-US" sz="2000" dirty="0" smtClean="0">
                    <a:latin typeface="Microsoft YaHei UI" panose="020B0503020204020204" pitchFamily="34" charset="-122"/>
                    <a:ea typeface="Microsoft YaHei UI" panose="020B0503020204020204" pitchFamily="34" charset="-122"/>
                  </a:rPr>
                  <a:t>的</a:t>
                </a:r>
                <a:r>
                  <a:rPr lang="en-US" altLang="zh-CN" sz="2000" smtClean="0">
                    <a:latin typeface="Microsoft YaHei UI" panose="020B0503020204020204" pitchFamily="34" charset="-122"/>
                    <a:ea typeface="Microsoft YaHei UI" panose="020B0503020204020204" pitchFamily="34" charset="-122"/>
                  </a:rPr>
                  <a:t>response</a:t>
                </a:r>
                <a:endParaRPr lang="en-US" altLang="zh-CN" sz="2000" dirty="0">
                  <a:solidFill>
                    <a:srgbClr val="2D2E2D"/>
                  </a:solidFill>
                  <a:latin typeface="Microsoft YaHei UI" panose="020B0503020204020204" pitchFamily="34" charset="-122"/>
                  <a:ea typeface="Microsoft YaHei UI" panose="020B0503020204020204" pitchFamily="34" charset="-122"/>
                </a:endParaRPr>
              </a:p>
              <a:p>
                <a:endParaRPr lang="en-US" altLang="zh-CN" dirty="0" smtClean="0">
                  <a:latin typeface="Microsoft YaHei UI" panose="020B0503020204020204" pitchFamily="34" charset="-122"/>
                  <a:ea typeface="Microsoft YaHei UI" panose="020B0503020204020204" pitchFamily="34" charset="-122"/>
                </a:endParaRPr>
              </a:p>
              <a:p>
                <a:endParaRPr lang="en-US" altLang="zh-CN" dirty="0" smtClean="0">
                  <a:latin typeface="Microsoft YaHei UI" panose="020B0503020204020204" pitchFamily="34" charset="-122"/>
                  <a:ea typeface="Microsoft YaHei UI" panose="020B0503020204020204" pitchFamily="34" charset="-122"/>
                </a:endParaRPr>
              </a:p>
              <a:p>
                <a:r>
                  <a:rPr lang="zh-CN" altLang="en-US" sz="2000" dirty="0" smtClean="0">
                    <a:latin typeface="Microsoft YaHei UI" panose="020B0503020204020204" pitchFamily="34" charset="-122"/>
                    <a:ea typeface="Microsoft YaHei UI" panose="020B0503020204020204" pitchFamily="34" charset="-122"/>
                  </a:rPr>
                  <a:t>缺少</a:t>
                </a:r>
                <a:r>
                  <a:rPr lang="zh-CN" altLang="en-US" sz="2000" dirty="0">
                    <a:latin typeface="Microsoft YaHei UI" panose="020B0503020204020204" pitchFamily="34" charset="-122"/>
                    <a:ea typeface="Microsoft YaHei UI" panose="020B0503020204020204" pitchFamily="34" charset="-122"/>
                  </a:rPr>
                  <a:t>这些区块的节点便</a:t>
                </a:r>
                <a:r>
                  <a:rPr lang="zh-CN" altLang="en-US" sz="2000" dirty="0" smtClean="0">
                    <a:latin typeface="Microsoft YaHei UI" panose="020B0503020204020204" pitchFamily="34" charset="-122"/>
                    <a:ea typeface="Microsoft YaHei UI" panose="020B0503020204020204" pitchFamily="34" charset="-122"/>
                  </a:rPr>
                  <a:t>可以通过各自发送</a:t>
                </a:r>
                <a:r>
                  <a:rPr lang="zh-CN" altLang="en-US" sz="2000" dirty="0">
                    <a:latin typeface="Microsoft YaHei UI" panose="020B0503020204020204" pitchFamily="34" charset="-122"/>
                    <a:ea typeface="Microsoft YaHei UI" panose="020B0503020204020204" pitchFamily="34" charset="-122"/>
                  </a:rPr>
                  <a:t>的</a:t>
                </a:r>
                <a:r>
                  <a:rPr lang="en-US" altLang="zh-CN" sz="2000" dirty="0" err="1">
                    <a:latin typeface="Microsoft YaHei UI" panose="020B0503020204020204" pitchFamily="34" charset="-122"/>
                    <a:ea typeface="Microsoft YaHei UI" panose="020B0503020204020204" pitchFamily="34" charset="-122"/>
                  </a:rPr>
                  <a:t>getdata</a:t>
                </a:r>
                <a:r>
                  <a:rPr lang="zh-CN" altLang="en-US" sz="2000" dirty="0">
                    <a:latin typeface="Microsoft YaHei UI" panose="020B0503020204020204" pitchFamily="34" charset="-122"/>
                    <a:ea typeface="Microsoft YaHei UI" panose="020B0503020204020204" pitchFamily="34" charset="-122"/>
                  </a:rPr>
                  <a:t>消息来请求</a:t>
                </a:r>
                <a:r>
                  <a:rPr lang="zh-CN" altLang="en-US" sz="2000" dirty="0" smtClean="0">
                    <a:latin typeface="Microsoft YaHei UI" panose="020B0503020204020204" pitchFamily="34" charset="-122"/>
                    <a:ea typeface="Microsoft YaHei UI" panose="020B0503020204020204" pitchFamily="34" charset="-122"/>
                  </a:rPr>
                  <a:t>得到全</a:t>
                </a:r>
                <a:r>
                  <a:rPr lang="zh-CN" altLang="en-US" sz="2000" dirty="0">
                    <a:latin typeface="Microsoft YaHei UI" panose="020B0503020204020204" pitchFamily="34" charset="-122"/>
                    <a:ea typeface="Microsoft YaHei UI" panose="020B0503020204020204" pitchFamily="34" charset="-122"/>
                  </a:rPr>
                  <a:t>区块</a:t>
                </a:r>
                <a:r>
                  <a:rPr lang="zh-CN" altLang="en-US" sz="2000" dirty="0" smtClean="0">
                    <a:latin typeface="Microsoft YaHei UI" panose="020B0503020204020204" pitchFamily="34" charset="-122"/>
                    <a:ea typeface="Microsoft YaHei UI" panose="020B0503020204020204" pitchFamily="34" charset="-122"/>
                  </a:rPr>
                  <a:t>信息</a:t>
                </a:r>
                <a:endParaRPr lang="zh-CN" altLang="en-US" sz="2000" dirty="0">
                  <a:latin typeface="Microsoft YaHei UI" panose="020B0503020204020204" pitchFamily="34" charset="-122"/>
                  <a:ea typeface="Microsoft YaHei UI" panose="020B0503020204020204" pitchFamily="34" charset="-122"/>
                </a:endParaRPr>
              </a:p>
            </p:txBody>
          </p:sp>
          <p:sp>
            <p:nvSpPr>
              <p:cNvPr id="5" name="文本框 4"/>
              <p:cNvSpPr txBox="1"/>
              <p:nvPr/>
            </p:nvSpPr>
            <p:spPr>
              <a:xfrm>
                <a:off x="4948518" y="2904565"/>
                <a:ext cx="763793" cy="484094"/>
              </a:xfrm>
              <a:prstGeom prst="rect">
                <a:avLst/>
              </a:prstGeom>
              <a:noFill/>
            </p:spPr>
            <p:txBody>
              <a:bodyPr wrap="square" rtlCol="0">
                <a:spAutoFit/>
              </a:bodyPr>
              <a:lstStyle/>
              <a:p>
                <a:endParaRPr lang="zh-CN" altLang="en-US" dirty="0"/>
              </a:p>
            </p:txBody>
          </p:sp>
          <p:sp>
            <p:nvSpPr>
              <p:cNvPr id="6" name="文本框 5"/>
              <p:cNvSpPr txBox="1"/>
              <p:nvPr/>
            </p:nvSpPr>
            <p:spPr>
              <a:xfrm>
                <a:off x="5637007" y="3442447"/>
                <a:ext cx="45719" cy="369332"/>
              </a:xfrm>
              <a:prstGeom prst="rect">
                <a:avLst/>
              </a:prstGeom>
              <a:noFill/>
            </p:spPr>
            <p:txBody>
              <a:bodyPr wrap="square" rtlCol="0">
                <a:spAutoFit/>
              </a:bodyPr>
              <a:lstStyle/>
              <a:p>
                <a:r>
                  <a:rPr lang="en-US" altLang="zh-CN" dirty="0" smtClean="0"/>
                  <a:t>   </a:t>
                </a:r>
                <a:endParaRPr lang="zh-CN" altLang="en-US"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1" r="-21" b="34484"/>
              <a:stretch/>
            </p:blipFill>
            <p:spPr>
              <a:xfrm>
                <a:off x="4121172" y="2645783"/>
                <a:ext cx="3899105" cy="3513175"/>
              </a:xfrm>
              <a:prstGeom prst="rect">
                <a:avLst/>
              </a:prstGeom>
            </p:spPr>
          </p:pic>
          <p:cxnSp>
            <p:nvCxnSpPr>
              <p:cNvPr id="8" name="直接箭头连接符 7"/>
              <p:cNvCxnSpPr/>
              <p:nvPr/>
            </p:nvCxnSpPr>
            <p:spPr>
              <a:xfrm flipV="1">
                <a:off x="7672083" y="3201210"/>
                <a:ext cx="508202"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650554" y="4080494"/>
                <a:ext cx="508202"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672083" y="4985593"/>
                <a:ext cx="508202"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1942335" y="6027316"/>
              <a:ext cx="3364476" cy="338554"/>
            </a:xfrm>
            <a:prstGeom prst="rect">
              <a:avLst/>
            </a:prstGeom>
            <a:noFill/>
          </p:spPr>
          <p:txBody>
            <a:bodyPr wrap="square" rtlCol="0">
              <a:spAutoFit/>
            </a:bodyPr>
            <a:lstStyle/>
            <a:p>
              <a:r>
                <a:rPr lang="zh-CN" altLang="en-US" sz="1600" dirty="0">
                  <a:solidFill>
                    <a:srgbClr val="2D2E2D"/>
                  </a:solidFill>
                  <a:latin typeface="Microsoft YaHei UI" panose="020B0503020204020204" pitchFamily="34" charset="-122"/>
                  <a:ea typeface="Microsoft YaHei UI" panose="020B0503020204020204" pitchFamily="34" charset="-122"/>
                </a:rPr>
                <a:t>节点通过从对等节点读取区块来同步区块链</a:t>
              </a:r>
            </a:p>
          </p:txBody>
        </p:sp>
      </p:grpSp>
    </p:spTree>
    <p:extLst>
      <p:ext uri="{BB962C8B-B14F-4D97-AF65-F5344CB8AC3E}">
        <p14:creationId xmlns:p14="http://schemas.microsoft.com/office/powerpoint/2010/main" val="277279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87773" y="565150"/>
            <a:ext cx="9756774" cy="523220"/>
          </a:xfrm>
          <a:prstGeom prst="rect">
            <a:avLst/>
          </a:prstGeom>
        </p:spPr>
        <p:txBody>
          <a:bodyPr wrap="non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全节点交换“库存清单”</a:t>
            </a:r>
            <a:r>
              <a:rPr lang="en-US" altLang="zh-CN" sz="2800" b="1" dirty="0">
                <a:solidFill>
                  <a:srgbClr val="2D2E2D"/>
                </a:solidFill>
                <a:latin typeface="Microsoft YaHei UI" panose="020B0503020204020204" pitchFamily="34" charset="-122"/>
                <a:ea typeface="Microsoft YaHei UI" panose="020B0503020204020204" pitchFamily="34" charset="-122"/>
              </a:rPr>
              <a:t>——Initial Block Download (IBD) </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9" name="文本框 8"/>
          <p:cNvSpPr txBox="1"/>
          <p:nvPr/>
        </p:nvSpPr>
        <p:spPr>
          <a:xfrm>
            <a:off x="1729397" y="2122296"/>
            <a:ext cx="784182" cy="489991"/>
          </a:xfrm>
          <a:prstGeom prst="rect">
            <a:avLst/>
          </a:prstGeom>
          <a:noFill/>
        </p:spPr>
        <p:txBody>
          <a:bodyPr wrap="square" rtlCol="0">
            <a:spAutoFit/>
          </a:bodyPr>
          <a:lstStyle/>
          <a:p>
            <a:endParaRPr lang="zh-CN" altLang="en-US" dirty="0"/>
          </a:p>
        </p:txBody>
      </p:sp>
      <p:sp>
        <p:nvSpPr>
          <p:cNvPr id="26" name="文本框 25"/>
          <p:cNvSpPr txBox="1"/>
          <p:nvPr/>
        </p:nvSpPr>
        <p:spPr>
          <a:xfrm>
            <a:off x="2436265" y="2666730"/>
            <a:ext cx="46939" cy="373831"/>
          </a:xfrm>
          <a:prstGeom prst="rect">
            <a:avLst/>
          </a:prstGeom>
          <a:noFill/>
        </p:spPr>
        <p:txBody>
          <a:bodyPr wrap="square" rtlCol="0">
            <a:spAutoFit/>
          </a:bodyPr>
          <a:lstStyle/>
          <a:p>
            <a:r>
              <a:rPr lang="en-US" altLang="zh-CN" dirty="0" smtClean="0"/>
              <a:t>   </a:t>
            </a:r>
            <a:endParaRPr lang="zh-CN" altLang="en-US" dirty="0"/>
          </a:p>
        </p:txBody>
      </p:sp>
      <p:sp>
        <p:nvSpPr>
          <p:cNvPr id="14" name="灯片编号占位符 13"/>
          <p:cNvSpPr>
            <a:spLocks noGrp="1"/>
          </p:cNvSpPr>
          <p:nvPr>
            <p:ph type="sldNum" sz="quarter" idx="12"/>
          </p:nvPr>
        </p:nvSpPr>
        <p:spPr>
          <a:xfrm>
            <a:off x="10927958" y="6385720"/>
            <a:ext cx="918882" cy="222436"/>
          </a:xfrm>
        </p:spPr>
        <p:txBody>
          <a:bodyPr/>
          <a:lstStyle/>
          <a:p>
            <a:fld id="{E31375A4-56A4-47D6-9801-1991572033F7}" type="slidenum">
              <a:rPr lang="en-US" altLang="zh-CN" smtClean="0">
                <a:solidFill>
                  <a:srgbClr val="2D2E2D">
                    <a:lumMod val="50000"/>
                    <a:lumOff val="50000"/>
                  </a:srgbClr>
                </a:solidFill>
              </a:rPr>
              <a:pPr/>
              <a:t>15</a:t>
            </a:fld>
            <a:endParaRPr lang="en-US" altLang="en-US">
              <a:solidFill>
                <a:srgbClr val="2D2E2D">
                  <a:lumMod val="50000"/>
                  <a:lumOff val="50000"/>
                </a:srgbClr>
              </a:solidFill>
            </a:endParaRPr>
          </a:p>
        </p:txBody>
      </p:sp>
      <p:grpSp>
        <p:nvGrpSpPr>
          <p:cNvPr id="7" name="组合 6"/>
          <p:cNvGrpSpPr/>
          <p:nvPr/>
        </p:nvGrpSpPr>
        <p:grpSpPr>
          <a:xfrm>
            <a:off x="1137075" y="3766921"/>
            <a:ext cx="10250321" cy="2251496"/>
            <a:chOff x="5214247" y="2285987"/>
            <a:chExt cx="10250320" cy="2251496"/>
          </a:xfrm>
        </p:grpSpPr>
        <p:grpSp>
          <p:nvGrpSpPr>
            <p:cNvPr id="4" name="组合 3"/>
            <p:cNvGrpSpPr/>
            <p:nvPr/>
          </p:nvGrpSpPr>
          <p:grpSpPr>
            <a:xfrm>
              <a:off x="5214247" y="2583102"/>
              <a:ext cx="10250320" cy="1954381"/>
              <a:chOff x="6624758" y="2363116"/>
              <a:chExt cx="10250320" cy="1954381"/>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700" y="3116085"/>
                <a:ext cx="4355378" cy="655234"/>
              </a:xfrm>
              <a:prstGeom prst="rect">
                <a:avLst/>
              </a:prstGeom>
            </p:spPr>
          </p:pic>
          <p:grpSp>
            <p:nvGrpSpPr>
              <p:cNvPr id="37" name="组合 36"/>
              <p:cNvGrpSpPr/>
              <p:nvPr/>
            </p:nvGrpSpPr>
            <p:grpSpPr>
              <a:xfrm>
                <a:off x="6624758" y="2363116"/>
                <a:ext cx="5418402" cy="1954381"/>
                <a:chOff x="6783207" y="2850840"/>
                <a:chExt cx="5418402" cy="1954381"/>
              </a:xfrm>
            </p:grpSpPr>
            <p:sp>
              <p:nvSpPr>
                <p:cNvPr id="19" name="矩形 18"/>
                <p:cNvSpPr/>
                <p:nvPr/>
              </p:nvSpPr>
              <p:spPr>
                <a:xfrm>
                  <a:off x="6783207" y="2850840"/>
                  <a:ext cx="3835247" cy="1954381"/>
                </a:xfrm>
                <a:prstGeom prst="rect">
                  <a:avLst/>
                </a:prstGeom>
                <a:ln w="19050">
                  <a:solidFill>
                    <a:schemeClr val="accent1"/>
                  </a:solidFill>
                </a:ln>
              </p:spPr>
              <p:txBody>
                <a:bodyPr wrap="square">
                  <a:spAutoFit/>
                </a:bodyPr>
                <a:lstStyle/>
                <a:p>
                  <a:r>
                    <a:rPr lang="en-US" altLang="zh-CN" sz="1100" dirty="0">
                      <a:latin typeface="Microsoft YaHei UI" panose="020B0503020204020204" pitchFamily="34" charset="-122"/>
                      <a:ea typeface="Microsoft YaHei UI" panose="020B0503020204020204" pitchFamily="34" charset="-122"/>
                    </a:rPr>
                    <a:t>71110100 ........................... </a:t>
                  </a:r>
                  <a:r>
                    <a:rPr lang="en-US" altLang="zh-CN" sz="1100" dirty="0">
                      <a:solidFill>
                        <a:srgbClr val="FF0000"/>
                      </a:solidFill>
                      <a:latin typeface="Microsoft YaHei UI" panose="020B0503020204020204" pitchFamily="34" charset="-122"/>
                      <a:ea typeface="Microsoft YaHei UI" panose="020B0503020204020204" pitchFamily="34" charset="-122"/>
                    </a:rPr>
                    <a:t>Protocol version</a:t>
                  </a:r>
                  <a:r>
                    <a:rPr lang="en-US" altLang="zh-CN" sz="1100" dirty="0">
                      <a:latin typeface="Microsoft YaHei UI" panose="020B0503020204020204" pitchFamily="34" charset="-122"/>
                      <a:ea typeface="Microsoft YaHei UI" panose="020B0503020204020204" pitchFamily="34" charset="-122"/>
                    </a:rPr>
                    <a:t>: 70001</a:t>
                  </a:r>
                </a:p>
                <a:p>
                  <a:r>
                    <a:rPr lang="en-US" altLang="zh-CN" sz="1100" dirty="0">
                      <a:latin typeface="Microsoft YaHei UI" panose="020B0503020204020204" pitchFamily="34" charset="-122"/>
                      <a:ea typeface="Microsoft YaHei UI" panose="020B0503020204020204" pitchFamily="34" charset="-122"/>
                    </a:rPr>
                    <a:t>02 ................................. </a:t>
                  </a:r>
                  <a:r>
                    <a:rPr lang="en-US" altLang="zh-CN" sz="1100" dirty="0">
                      <a:solidFill>
                        <a:srgbClr val="FF0000"/>
                      </a:solidFill>
                      <a:latin typeface="Microsoft YaHei UI" panose="020B0503020204020204" pitchFamily="34" charset="-122"/>
                      <a:ea typeface="Microsoft YaHei UI" panose="020B0503020204020204" pitchFamily="34" charset="-122"/>
                    </a:rPr>
                    <a:t>Hash count</a:t>
                  </a:r>
                  <a:r>
                    <a:rPr lang="en-US" altLang="zh-CN" sz="1100" dirty="0">
                      <a:latin typeface="Microsoft YaHei UI" panose="020B0503020204020204" pitchFamily="34" charset="-122"/>
                      <a:ea typeface="Microsoft YaHei UI" panose="020B0503020204020204" pitchFamily="34" charset="-122"/>
                    </a:rPr>
                    <a:t>: 2</a:t>
                  </a:r>
                </a:p>
                <a:p>
                  <a:endParaRPr lang="en-US" altLang="zh-CN" sz="1100" dirty="0">
                    <a:latin typeface="Microsoft YaHei UI" panose="020B0503020204020204" pitchFamily="34" charset="-122"/>
                    <a:ea typeface="Microsoft YaHei UI" panose="020B0503020204020204" pitchFamily="34" charset="-122"/>
                  </a:endParaRPr>
                </a:p>
                <a:p>
                  <a:r>
                    <a:rPr lang="en-US" altLang="zh-CN" sz="1100" dirty="0">
                      <a:latin typeface="Microsoft YaHei UI" panose="020B0503020204020204" pitchFamily="34" charset="-122"/>
                      <a:ea typeface="Microsoft YaHei UI" panose="020B0503020204020204" pitchFamily="34" charset="-122"/>
                    </a:rPr>
                    <a:t>d39f608a7775b537729884d4e6633bb2</a:t>
                  </a:r>
                </a:p>
                <a:p>
                  <a:r>
                    <a:rPr lang="en-US" altLang="zh-CN" sz="1100" dirty="0">
                      <a:latin typeface="Microsoft YaHei UI" panose="020B0503020204020204" pitchFamily="34" charset="-122"/>
                      <a:ea typeface="Microsoft YaHei UI" panose="020B0503020204020204" pitchFamily="34" charset="-122"/>
                    </a:rPr>
                    <a:t>105e55a16a14d31b0000000000000000 ... Hash #1</a:t>
                  </a:r>
                </a:p>
                <a:p>
                  <a:endParaRPr lang="en-US" altLang="zh-CN" sz="1100" dirty="0">
                    <a:latin typeface="Microsoft YaHei UI" panose="020B0503020204020204" pitchFamily="34" charset="-122"/>
                    <a:ea typeface="Microsoft YaHei UI" panose="020B0503020204020204" pitchFamily="34" charset="-122"/>
                  </a:endParaRPr>
                </a:p>
                <a:p>
                  <a:r>
                    <a:rPr lang="en-US" altLang="zh-CN" sz="1100" dirty="0">
                      <a:latin typeface="Microsoft YaHei UI" panose="020B0503020204020204" pitchFamily="34" charset="-122"/>
                      <a:ea typeface="Microsoft YaHei UI" panose="020B0503020204020204" pitchFamily="34" charset="-122"/>
                    </a:rPr>
                    <a:t>5c3e6403d40837110a2e8afb602b1c01</a:t>
                  </a:r>
                </a:p>
                <a:p>
                  <a:r>
                    <a:rPr lang="en-US" altLang="zh-CN" sz="1100" dirty="0">
                      <a:latin typeface="Microsoft YaHei UI" panose="020B0503020204020204" pitchFamily="34" charset="-122"/>
                      <a:ea typeface="Microsoft YaHei UI" panose="020B0503020204020204" pitchFamily="34" charset="-122"/>
                    </a:rPr>
                    <a:t>714bda7ce23bea0a0000000000000000 ... Hash #2</a:t>
                  </a:r>
                </a:p>
                <a:p>
                  <a:endParaRPr lang="en-US" altLang="zh-CN" sz="1100" dirty="0">
                    <a:latin typeface="Microsoft YaHei UI" panose="020B0503020204020204" pitchFamily="34" charset="-122"/>
                    <a:ea typeface="Microsoft YaHei UI" panose="020B0503020204020204" pitchFamily="34" charset="-122"/>
                  </a:endParaRPr>
                </a:p>
                <a:p>
                  <a:r>
                    <a:rPr lang="en-US" altLang="zh-CN" sz="1100" dirty="0">
                      <a:latin typeface="Microsoft YaHei UI" panose="020B0503020204020204" pitchFamily="34" charset="-122"/>
                      <a:ea typeface="Microsoft YaHei UI" panose="020B0503020204020204" pitchFamily="34" charset="-122"/>
                    </a:rPr>
                    <a:t>00000000000000000000000000000000</a:t>
                  </a:r>
                </a:p>
                <a:p>
                  <a:r>
                    <a:rPr lang="en-US" altLang="zh-CN" sz="1100" dirty="0">
                      <a:latin typeface="Microsoft YaHei UI" panose="020B0503020204020204" pitchFamily="34" charset="-122"/>
                      <a:ea typeface="Microsoft YaHei UI" panose="020B0503020204020204" pitchFamily="34" charset="-122"/>
                    </a:rPr>
                    <a:t>00000000000000000000000000000000 ... </a:t>
                  </a:r>
                  <a:r>
                    <a:rPr lang="en-US" altLang="zh-CN" sz="1100" dirty="0">
                      <a:solidFill>
                        <a:srgbClr val="FF0000"/>
                      </a:solidFill>
                      <a:latin typeface="Microsoft YaHei UI" panose="020B0503020204020204" pitchFamily="34" charset="-122"/>
                      <a:ea typeface="Microsoft YaHei UI" panose="020B0503020204020204" pitchFamily="34" charset="-122"/>
                    </a:rPr>
                    <a:t>Stop hash</a:t>
                  </a:r>
                  <a:endParaRPr lang="zh-CN" altLang="en-US" sz="1100" dirty="0">
                    <a:solidFill>
                      <a:srgbClr val="FF0000"/>
                    </a:solidFill>
                    <a:latin typeface="Microsoft YaHei UI" panose="020B0503020204020204" pitchFamily="34" charset="-122"/>
                    <a:ea typeface="Microsoft YaHei UI" panose="020B0503020204020204" pitchFamily="34" charset="-122"/>
                  </a:endParaRPr>
                </a:p>
              </p:txBody>
            </p:sp>
            <p:grpSp>
              <p:nvGrpSpPr>
                <p:cNvPr id="33" name="组合 32"/>
                <p:cNvGrpSpPr/>
                <p:nvPr/>
              </p:nvGrpSpPr>
              <p:grpSpPr>
                <a:xfrm>
                  <a:off x="10839737" y="3765968"/>
                  <a:ext cx="1361872" cy="273641"/>
                  <a:chOff x="10839737" y="3117970"/>
                  <a:chExt cx="1361872" cy="273641"/>
                </a:xfrm>
              </p:grpSpPr>
              <p:sp>
                <p:nvSpPr>
                  <p:cNvPr id="34" name="矩形 33"/>
                  <p:cNvSpPr/>
                  <p:nvPr/>
                </p:nvSpPr>
                <p:spPr>
                  <a:xfrm>
                    <a:off x="10927958" y="3117970"/>
                    <a:ext cx="1153795" cy="273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839737" y="3160779"/>
                    <a:ext cx="1361872" cy="230832"/>
                  </a:xfrm>
                  <a:prstGeom prst="rect">
                    <a:avLst/>
                  </a:prstGeom>
                  <a:noFill/>
                </p:spPr>
                <p:txBody>
                  <a:bodyPr wrap="square" rtlCol="0">
                    <a:spAutoFit/>
                  </a:bodyPr>
                  <a:lstStyle/>
                  <a:p>
                    <a:r>
                      <a:rPr lang="en-US" altLang="zh-CN" sz="900" dirty="0" smtClean="0">
                        <a:solidFill>
                          <a:srgbClr val="FF0000"/>
                        </a:solidFill>
                        <a:latin typeface="Microsoft YaHei UI" panose="020B0503020204020204" pitchFamily="34" charset="-122"/>
                        <a:ea typeface="Microsoft YaHei UI" panose="020B0503020204020204" pitchFamily="34" charset="-122"/>
                      </a:rPr>
                      <a:t>Block header hashes</a:t>
                    </a:r>
                    <a:endParaRPr lang="zh-CN" altLang="en-US" sz="900" dirty="0">
                      <a:solidFill>
                        <a:srgbClr val="FF0000"/>
                      </a:solidFill>
                      <a:latin typeface="Microsoft YaHei UI" panose="020B0503020204020204" pitchFamily="34" charset="-122"/>
                      <a:ea typeface="Microsoft YaHei UI" panose="020B0503020204020204" pitchFamily="34" charset="-122"/>
                    </a:endParaRPr>
                  </a:p>
                </p:txBody>
              </p:sp>
            </p:grpSp>
            <p:sp>
              <p:nvSpPr>
                <p:cNvPr id="36" name="右大括号 35"/>
                <p:cNvSpPr/>
                <p:nvPr/>
              </p:nvSpPr>
              <p:spPr>
                <a:xfrm>
                  <a:off x="10680891" y="3525964"/>
                  <a:ext cx="208077" cy="7951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5" name="矩形 4"/>
            <p:cNvSpPr/>
            <p:nvPr/>
          </p:nvSpPr>
          <p:spPr>
            <a:xfrm>
              <a:off x="5214247" y="2285988"/>
              <a:ext cx="3835248" cy="29711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88871" y="2285987"/>
              <a:ext cx="2286000" cy="369332"/>
            </a:xfrm>
            <a:prstGeom prst="rect">
              <a:avLst/>
            </a:prstGeom>
            <a:noFill/>
          </p:spPr>
          <p:txBody>
            <a:bodyPr wrap="square" rtlCol="0">
              <a:spAutoFit/>
            </a:bodyPr>
            <a:lstStyle/>
            <a:p>
              <a:r>
                <a:rPr lang="en-US" altLang="zh-CN" dirty="0" smtClean="0">
                  <a:latin typeface="Microsoft YaHei UI" panose="020B0503020204020204" pitchFamily="34" charset="-122"/>
                  <a:ea typeface="Microsoft YaHei UI" panose="020B0503020204020204" pitchFamily="34" charset="-122"/>
                </a:rPr>
                <a:t>Message header</a:t>
              </a:r>
            </a:p>
          </p:txBody>
        </p:sp>
      </p:grpSp>
      <p:grpSp>
        <p:nvGrpSpPr>
          <p:cNvPr id="20" name="组合 19"/>
          <p:cNvGrpSpPr/>
          <p:nvPr/>
        </p:nvGrpSpPr>
        <p:grpSpPr>
          <a:xfrm>
            <a:off x="875979" y="1236547"/>
            <a:ext cx="10289232" cy="2004188"/>
            <a:chOff x="760554" y="466582"/>
            <a:chExt cx="10289232" cy="2004188"/>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54" y="466582"/>
              <a:ext cx="10058400" cy="2004188"/>
            </a:xfrm>
            <a:prstGeom prst="rect">
              <a:avLst/>
            </a:prstGeom>
          </p:spPr>
        </p:pic>
        <p:sp>
          <p:nvSpPr>
            <p:cNvPr id="22" name="文本框 21"/>
            <p:cNvSpPr txBox="1"/>
            <p:nvPr/>
          </p:nvSpPr>
          <p:spPr>
            <a:xfrm>
              <a:off x="10588121" y="896947"/>
              <a:ext cx="461665" cy="1573823"/>
            </a:xfrm>
            <a:prstGeom prst="rect">
              <a:avLst/>
            </a:prstGeom>
            <a:noFill/>
          </p:spPr>
          <p:txBody>
            <a:bodyPr vert="eaVert" wrap="square" rtlCol="0">
              <a:spAutoFit/>
            </a:bodyPr>
            <a:lstStyle/>
            <a:p>
              <a:r>
                <a:rPr lang="en-US" altLang="zh-CN" dirty="0" err="1" smtClean="0"/>
                <a:t>getblocks</a:t>
              </a:r>
              <a:endParaRPr lang="zh-CN" altLang="en-US" dirty="0"/>
            </a:p>
          </p:txBody>
        </p:sp>
      </p:grpSp>
    </p:spTree>
    <p:extLst>
      <p:ext uri="{BB962C8B-B14F-4D97-AF65-F5344CB8AC3E}">
        <p14:creationId xmlns:p14="http://schemas.microsoft.com/office/powerpoint/2010/main" val="21564846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16</a:t>
            </a:fld>
            <a:endParaRPr lang="en-US" altLang="en-US">
              <a:solidFill>
                <a:srgbClr val="2D2E2D">
                  <a:lumMod val="50000"/>
                  <a:lumOff val="50000"/>
                </a:srgbClr>
              </a:solidFill>
            </a:endParaRPr>
          </a:p>
        </p:txBody>
      </p:sp>
      <p:grpSp>
        <p:nvGrpSpPr>
          <p:cNvPr id="3" name="组合 2"/>
          <p:cNvGrpSpPr/>
          <p:nvPr/>
        </p:nvGrpSpPr>
        <p:grpSpPr>
          <a:xfrm>
            <a:off x="394138" y="1255388"/>
            <a:ext cx="5686646" cy="1980683"/>
            <a:chOff x="857740" y="4853626"/>
            <a:chExt cx="5144218" cy="1658488"/>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40" y="4853626"/>
              <a:ext cx="5144218" cy="1343212"/>
            </a:xfrm>
            <a:prstGeom prst="rect">
              <a:avLst/>
            </a:prstGeom>
          </p:spPr>
        </p:pic>
        <p:sp>
          <p:nvSpPr>
            <p:cNvPr id="5" name="文本框 4"/>
            <p:cNvSpPr txBox="1"/>
            <p:nvPr/>
          </p:nvSpPr>
          <p:spPr>
            <a:xfrm>
              <a:off x="2090487" y="6142782"/>
              <a:ext cx="1582615" cy="369332"/>
            </a:xfrm>
            <a:prstGeom prst="rect">
              <a:avLst/>
            </a:prstGeom>
            <a:noFill/>
          </p:spPr>
          <p:txBody>
            <a:bodyPr wrap="square" rtlCol="0">
              <a:spAutoFit/>
            </a:bodyPr>
            <a:lstStyle/>
            <a:p>
              <a:r>
                <a:rPr lang="en-US" altLang="zh-CN" dirty="0" err="1" smtClean="0"/>
                <a:t>Inv</a:t>
              </a:r>
              <a:r>
                <a:rPr lang="en-US" altLang="zh-CN" dirty="0" smtClean="0"/>
                <a:t> message</a:t>
              </a:r>
              <a:endParaRPr lang="zh-CN" altLang="en-US" dirty="0"/>
            </a:p>
          </p:txBody>
        </p:sp>
      </p:grpSp>
      <p:grpSp>
        <p:nvGrpSpPr>
          <p:cNvPr id="6" name="组合 5"/>
          <p:cNvGrpSpPr/>
          <p:nvPr/>
        </p:nvGrpSpPr>
        <p:grpSpPr>
          <a:xfrm>
            <a:off x="6080784" y="1168147"/>
            <a:ext cx="5995602" cy="2151244"/>
            <a:chOff x="5880538" y="4851034"/>
            <a:chExt cx="6097793" cy="1628164"/>
          </a:xfrm>
        </p:grpSpPr>
        <p:sp>
          <p:nvSpPr>
            <p:cNvPr id="7" name="矩形 6"/>
            <p:cNvSpPr/>
            <p:nvPr/>
          </p:nvSpPr>
          <p:spPr>
            <a:xfrm>
              <a:off x="7471334" y="6126100"/>
              <a:ext cx="1745489" cy="353098"/>
            </a:xfrm>
            <a:prstGeom prst="rect">
              <a:avLst/>
            </a:prstGeom>
          </p:spPr>
          <p:txBody>
            <a:bodyPr wrap="none">
              <a:spAutoFit/>
            </a:bodyPr>
            <a:lstStyle/>
            <a:p>
              <a:r>
                <a:rPr lang="en-US" altLang="zh-CN" dirty="0" smtClean="0"/>
                <a:t>Inventory vectors</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38" y="4851034"/>
              <a:ext cx="6097793" cy="1275066"/>
            </a:xfrm>
            <a:prstGeom prst="rect">
              <a:avLst/>
            </a:prstGeom>
          </p:spPr>
        </p:pic>
      </p:grpSp>
      <p:sp>
        <p:nvSpPr>
          <p:cNvPr id="10" name="文本框 9"/>
          <p:cNvSpPr txBox="1"/>
          <p:nvPr/>
        </p:nvSpPr>
        <p:spPr>
          <a:xfrm>
            <a:off x="1756871" y="4034601"/>
            <a:ext cx="7693571"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latin typeface="Microsoft YaHei UI" panose="020B0503020204020204" pitchFamily="34" charset="-122"/>
                <a:ea typeface="Microsoft YaHei UI" panose="020B0503020204020204" pitchFamily="34" charset="-122"/>
              </a:rPr>
              <a:t>getdata</a:t>
            </a:r>
            <a:r>
              <a:rPr lang="zh-CN" altLang="en-US" sz="2400" dirty="0" smtClean="0">
                <a:latin typeface="Microsoft YaHei UI" panose="020B0503020204020204" pitchFamily="34" charset="-122"/>
                <a:ea typeface="Microsoft YaHei UI" panose="020B0503020204020204" pitchFamily="34" charset="-122"/>
              </a:rPr>
              <a:t>消息只能请求在</a:t>
            </a:r>
            <a:r>
              <a:rPr lang="en-US" altLang="zh-CN" sz="2400" dirty="0" err="1" smtClean="0">
                <a:latin typeface="Microsoft YaHei UI" panose="020B0503020204020204" pitchFamily="34" charset="-122"/>
                <a:ea typeface="Microsoft YaHei UI" panose="020B0503020204020204" pitchFamily="34" charset="-122"/>
              </a:rPr>
              <a:t>inv</a:t>
            </a:r>
            <a:r>
              <a:rPr lang="zh-CN" altLang="en-US" sz="2400" dirty="0" smtClean="0">
                <a:latin typeface="Microsoft YaHei UI" panose="020B0503020204020204" pitchFamily="34" charset="-122"/>
                <a:ea typeface="Microsoft YaHei UI" panose="020B0503020204020204" pitchFamily="34" charset="-122"/>
              </a:rPr>
              <a:t>消息中出现的区块</a:t>
            </a:r>
            <a:endParaRPr lang="en-US" altLang="zh-CN" sz="2400"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endParaRPr lang="en-US" altLang="zh-CN" sz="2400"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endParaRPr lang="en-US" altLang="zh-CN" sz="2400" dirty="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en-US" altLang="zh-CN" sz="2400" dirty="0" smtClean="0">
                <a:latin typeface="Microsoft YaHei UI" panose="020B0503020204020204" pitchFamily="34" charset="-122"/>
                <a:ea typeface="Microsoft YaHei UI" panose="020B0503020204020204" pitchFamily="34" charset="-122"/>
              </a:rPr>
              <a:t>block</a:t>
            </a:r>
            <a:r>
              <a:rPr lang="zh-CN" altLang="en-US" sz="2400" dirty="0" smtClean="0">
                <a:latin typeface="Microsoft YaHei UI" panose="020B0503020204020204" pitchFamily="34" charset="-122"/>
                <a:ea typeface="Microsoft YaHei UI" panose="020B0503020204020204" pitchFamily="34" charset="-122"/>
              </a:rPr>
              <a:t>消息传输一个序列化的区块：</a:t>
            </a:r>
            <a:endParaRPr lang="en-US" altLang="zh-CN" sz="2400" dirty="0" smtClean="0">
              <a:latin typeface="Microsoft YaHei UI" panose="020B0503020204020204" pitchFamily="34" charset="-122"/>
              <a:ea typeface="Microsoft YaHei UI" panose="020B0503020204020204" pitchFamily="34" charset="-122"/>
            </a:endParaRPr>
          </a:p>
          <a:p>
            <a:pPr marL="800100" lvl="1" indent="-342900">
              <a:buFont typeface="Arial" panose="020B0604020202020204" pitchFamily="34" charset="0"/>
              <a:buChar char="•"/>
            </a:pPr>
            <a:r>
              <a:rPr lang="en-US" altLang="zh-CN" sz="2400" dirty="0" smtClean="0">
                <a:latin typeface="Microsoft YaHei UI" panose="020B0503020204020204" pitchFamily="34" charset="-122"/>
                <a:ea typeface="Microsoft YaHei UI" panose="020B0503020204020204" pitchFamily="34" charset="-122"/>
              </a:rPr>
              <a:t>80bytes </a:t>
            </a:r>
            <a:r>
              <a:rPr lang="en-US" altLang="zh-CN" sz="2400" dirty="0" err="1" smtClean="0">
                <a:latin typeface="Microsoft YaHei UI" panose="020B0503020204020204" pitchFamily="34" charset="-122"/>
                <a:ea typeface="Microsoft YaHei UI" panose="020B0503020204020204" pitchFamily="34" charset="-122"/>
              </a:rPr>
              <a:t>blockheader</a:t>
            </a:r>
            <a:r>
              <a:rPr lang="zh-CN" altLang="en-US" sz="2400" dirty="0" smtClean="0">
                <a:latin typeface="Microsoft YaHei UI" panose="020B0503020204020204" pitchFamily="34" charset="-122"/>
                <a:ea typeface="Microsoft YaHei UI" panose="020B0503020204020204" pitchFamily="34" charset="-122"/>
              </a:rPr>
              <a:t>，</a:t>
            </a:r>
            <a:r>
              <a:rPr lang="en-US" altLang="zh-CN" sz="2400" dirty="0" err="1" smtClean="0">
                <a:latin typeface="Microsoft YaHei UI" panose="020B0503020204020204" pitchFamily="34" charset="-122"/>
                <a:ea typeface="Microsoft YaHei UI" panose="020B0503020204020204" pitchFamily="34" charset="-122"/>
              </a:rPr>
              <a:t>txn_count</a:t>
            </a:r>
            <a:r>
              <a:rPr lang="zh-CN" altLang="en-US" sz="2400" dirty="0" smtClean="0">
                <a:latin typeface="Microsoft YaHei UI" panose="020B0503020204020204" pitchFamily="34" charset="-122"/>
                <a:ea typeface="Microsoft YaHei UI" panose="020B0503020204020204" pitchFamily="34" charset="-122"/>
              </a:rPr>
              <a:t>，</a:t>
            </a:r>
            <a:r>
              <a:rPr lang="en-US" altLang="zh-CN" sz="2400" dirty="0" err="1" smtClean="0">
                <a:latin typeface="Microsoft YaHei UI" panose="020B0503020204020204" pitchFamily="34" charset="-122"/>
                <a:ea typeface="Microsoft YaHei UI" panose="020B0503020204020204" pitchFamily="34" charset="-122"/>
              </a:rPr>
              <a:t>txns</a:t>
            </a:r>
            <a:endParaRPr lang="en-US" altLang="zh-CN" sz="2400"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5581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17</a:t>
            </a:fld>
            <a:endParaRPr lang="en-US" altLang="en-US">
              <a:solidFill>
                <a:srgbClr val="2D2E2D">
                  <a:lumMod val="50000"/>
                  <a:lumOff val="50000"/>
                </a:srgbClr>
              </a:solidFill>
            </a:endParaRPr>
          </a:p>
        </p:txBody>
      </p:sp>
      <p:sp>
        <p:nvSpPr>
          <p:cNvPr id="4" name="矩形 3"/>
          <p:cNvSpPr/>
          <p:nvPr/>
        </p:nvSpPr>
        <p:spPr>
          <a:xfrm>
            <a:off x="1389072" y="703357"/>
            <a:ext cx="2613408" cy="461665"/>
          </a:xfrm>
          <a:prstGeom prst="rect">
            <a:avLst/>
          </a:prstGeom>
        </p:spPr>
        <p:txBody>
          <a:bodyPr wrap="none">
            <a:spAutoFit/>
          </a:bodyPr>
          <a:lstStyle/>
          <a:p>
            <a:r>
              <a:rPr lang="en-US" altLang="zh-CN" sz="2400" b="1" dirty="0" smtClean="0">
                <a:latin typeface="Microsoft YaHei UI" panose="020B0503020204020204" pitchFamily="34" charset="-122"/>
                <a:ea typeface="Microsoft YaHei UI" panose="020B0503020204020204" pitchFamily="34" charset="-122"/>
              </a:rPr>
              <a:t>Blocks-First(BF)</a:t>
            </a:r>
            <a:endParaRPr lang="zh-CN" altLang="en-US" sz="2400" dirty="0">
              <a:latin typeface="Microsoft YaHei UI" panose="020B0503020204020204" pitchFamily="34" charset="-122"/>
              <a:ea typeface="Microsoft YaHei UI"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87" y="2108234"/>
            <a:ext cx="7259063" cy="3048425"/>
          </a:xfrm>
          <a:prstGeom prst="rect">
            <a:avLst/>
          </a:prstGeom>
        </p:spPr>
      </p:pic>
    </p:spTree>
    <p:extLst>
      <p:ext uri="{BB962C8B-B14F-4D97-AF65-F5344CB8AC3E}">
        <p14:creationId xmlns:p14="http://schemas.microsoft.com/office/powerpoint/2010/main" val="1883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063094" y="6432108"/>
            <a:ext cx="918882" cy="222436"/>
          </a:xfrm>
        </p:spPr>
        <p:txBody>
          <a:bodyPr/>
          <a:lstStyle/>
          <a:p>
            <a:fld id="{E31375A4-56A4-47D6-9801-1991572033F7}" type="slidenum">
              <a:rPr lang="en-US" altLang="zh-CN" smtClean="0">
                <a:solidFill>
                  <a:srgbClr val="2D2E2D">
                    <a:lumMod val="50000"/>
                    <a:lumOff val="50000"/>
                  </a:srgbClr>
                </a:solidFill>
              </a:rPr>
              <a:pPr/>
              <a:t>18</a:t>
            </a:fld>
            <a:endParaRPr lang="en-US" altLang="en-US" dirty="0">
              <a:solidFill>
                <a:srgbClr val="2D2E2D">
                  <a:lumMod val="50000"/>
                  <a:lumOff val="50000"/>
                </a:srgbClr>
              </a:solidFill>
            </a:endParaRPr>
          </a:p>
        </p:txBody>
      </p:sp>
      <p:pic>
        <p:nvPicPr>
          <p:cNvPr id="5" name="图片 4"/>
          <p:cNvPicPr>
            <a:picLocks noChangeAspect="1"/>
          </p:cNvPicPr>
          <p:nvPr/>
        </p:nvPicPr>
        <p:blipFill>
          <a:blip r:embed="rId3"/>
          <a:stretch>
            <a:fillRect/>
          </a:stretch>
        </p:blipFill>
        <p:spPr>
          <a:xfrm>
            <a:off x="1123241" y="3776141"/>
            <a:ext cx="4572283" cy="2681534"/>
          </a:xfrm>
          <a:prstGeom prst="rect">
            <a:avLst/>
          </a:prstGeom>
        </p:spPr>
      </p:pic>
      <p:pic>
        <p:nvPicPr>
          <p:cNvPr id="6" name="图片 5"/>
          <p:cNvPicPr>
            <a:picLocks noChangeAspect="1"/>
          </p:cNvPicPr>
          <p:nvPr/>
        </p:nvPicPr>
        <p:blipFill>
          <a:blip r:embed="rId4"/>
          <a:stretch>
            <a:fillRect/>
          </a:stretch>
        </p:blipFill>
        <p:spPr>
          <a:xfrm>
            <a:off x="5531309" y="3776140"/>
            <a:ext cx="6363015" cy="2718743"/>
          </a:xfrm>
          <a:prstGeom prst="rect">
            <a:avLst/>
          </a:prstGeom>
        </p:spPr>
      </p:pic>
      <p:grpSp>
        <p:nvGrpSpPr>
          <p:cNvPr id="8" name="组合 7"/>
          <p:cNvGrpSpPr/>
          <p:nvPr/>
        </p:nvGrpSpPr>
        <p:grpSpPr>
          <a:xfrm>
            <a:off x="609056" y="836722"/>
            <a:ext cx="10644957" cy="2781370"/>
            <a:chOff x="639089" y="796533"/>
            <a:chExt cx="10644957" cy="2781370"/>
          </a:xfrm>
        </p:grpSpPr>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089" y="796533"/>
              <a:ext cx="5554526" cy="271034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3615" y="796533"/>
              <a:ext cx="5090431" cy="2781370"/>
            </a:xfrm>
            <a:prstGeom prst="rect">
              <a:avLst/>
            </a:prstGeom>
          </p:spPr>
        </p:pic>
        <p:sp>
          <p:nvSpPr>
            <p:cNvPr id="7" name="椭圆 6"/>
            <p:cNvSpPr/>
            <p:nvPr/>
          </p:nvSpPr>
          <p:spPr>
            <a:xfrm>
              <a:off x="8480809" y="1989574"/>
              <a:ext cx="482321" cy="19091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3168221" y="4925990"/>
            <a:ext cx="482321" cy="19091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69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19</a:t>
            </a:fld>
            <a:endParaRPr lang="en-US" altLang="en-US">
              <a:solidFill>
                <a:srgbClr val="2D2E2D">
                  <a:lumMod val="50000"/>
                  <a:lumOff val="50000"/>
                </a:srgbClr>
              </a:solidFill>
            </a:endParaRPr>
          </a:p>
        </p:txBody>
      </p:sp>
      <p:grpSp>
        <p:nvGrpSpPr>
          <p:cNvPr id="10" name="组合 9"/>
          <p:cNvGrpSpPr/>
          <p:nvPr/>
        </p:nvGrpSpPr>
        <p:grpSpPr>
          <a:xfrm>
            <a:off x="1986223" y="3053813"/>
            <a:ext cx="8742066" cy="2862322"/>
            <a:chOff x="1848897" y="1838848"/>
            <a:chExt cx="8742066" cy="2862322"/>
          </a:xfrm>
        </p:grpSpPr>
        <p:sp>
          <p:nvSpPr>
            <p:cNvPr id="3" name="文本框 2"/>
            <p:cNvSpPr txBox="1"/>
            <p:nvPr/>
          </p:nvSpPr>
          <p:spPr>
            <a:xfrm>
              <a:off x="1848897" y="1838848"/>
              <a:ext cx="8742066" cy="2862322"/>
            </a:xfrm>
            <a:prstGeom prst="rect">
              <a:avLst/>
            </a:prstGeom>
            <a:noFill/>
          </p:spPr>
          <p:txBody>
            <a:bodyPr wrap="square" rtlCol="0">
              <a:spAutoFit/>
            </a:bodyPr>
            <a:lstStyle/>
            <a:p>
              <a:pPr>
                <a:lnSpc>
                  <a:spcPct val="150000"/>
                </a:lnSpc>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1</a:t>
              </a:r>
              <a:r>
                <a:rPr lang="zh-CN" altLang="en-US" sz="2000" dirty="0" smtClean="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只依赖一个</a:t>
              </a:r>
              <a:r>
                <a:rPr lang="zh-CN" altLang="en-US" sz="2000" dirty="0" smtClean="0">
                  <a:latin typeface="Microsoft YaHei UI" panose="020B0503020204020204" pitchFamily="34" charset="-122"/>
                  <a:ea typeface="Microsoft YaHei UI" panose="020B0503020204020204" pitchFamily="34" charset="-122"/>
                </a:rPr>
                <a:t>节点                                 速度</a:t>
              </a:r>
              <a:r>
                <a:rPr lang="zh-CN" altLang="en-US" sz="2000" dirty="0">
                  <a:latin typeface="Microsoft YaHei UI" panose="020B0503020204020204" pitchFamily="34" charset="-122"/>
                  <a:ea typeface="Microsoft YaHei UI" panose="020B0503020204020204" pitchFamily="34" charset="-122"/>
                </a:rPr>
                <a:t>受限制</a:t>
              </a:r>
            </a:p>
            <a:p>
              <a:pPr>
                <a:lnSpc>
                  <a:spcPct val="150000"/>
                </a:lnSpc>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2</a:t>
              </a:r>
              <a:r>
                <a:rPr lang="zh-CN" altLang="en-US" sz="2000" dirty="0" smtClean="0">
                  <a:latin typeface="Microsoft YaHei UI" panose="020B0503020204020204" pitchFamily="34" charset="-122"/>
                  <a:ea typeface="Microsoft YaHei UI" panose="020B0503020204020204" pitchFamily="34" charset="-122"/>
                </a:rPr>
                <a:t>：下载的不是最优区块链                      下载重新开始</a:t>
              </a:r>
              <a:endParaRPr lang="en-US" altLang="zh-CN" sz="2000" dirty="0" smtClean="0">
                <a:latin typeface="Microsoft YaHei UI" panose="020B0503020204020204" pitchFamily="34" charset="-122"/>
                <a:ea typeface="Microsoft YaHei UI" panose="020B0503020204020204" pitchFamily="34" charset="-122"/>
              </a:endParaRPr>
            </a:p>
            <a:p>
              <a:pPr>
                <a:lnSpc>
                  <a:spcPct val="150000"/>
                </a:lnSpc>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3</a:t>
              </a:r>
              <a:r>
                <a:rPr lang="zh-CN" altLang="en-US" sz="2000" dirty="0" smtClean="0">
                  <a:latin typeface="Microsoft YaHei UI" panose="020B0503020204020204" pitchFamily="34" charset="-122"/>
                  <a:ea typeface="Microsoft YaHei UI" panose="020B0503020204020204" pitchFamily="34" charset="-122"/>
                </a:rPr>
                <a:t>：无用的</a:t>
              </a:r>
              <a:r>
                <a:rPr lang="zh-CN" altLang="en-US" sz="2000" dirty="0" smtClean="0">
                  <a:latin typeface="Microsoft YaHei UI" panose="020B0503020204020204" pitchFamily="34" charset="-122"/>
                  <a:ea typeface="Microsoft YaHei UI" panose="020B0503020204020204" pitchFamily="34" charset="-122"/>
                </a:rPr>
                <a:t>区块占用</a:t>
              </a:r>
              <a:r>
                <a:rPr lang="zh-CN" altLang="en-US" sz="2000" dirty="0" smtClean="0">
                  <a:latin typeface="Microsoft YaHei UI" panose="020B0503020204020204" pitchFamily="34" charset="-122"/>
                  <a:ea typeface="Microsoft YaHei UI" panose="020B0503020204020204" pitchFamily="34" charset="-122"/>
                </a:rPr>
                <a:t>磁盘                           磁盘填充</a:t>
              </a:r>
              <a:r>
                <a:rPr lang="zh-CN" altLang="en-US" sz="2000" dirty="0" smtClean="0">
                  <a:latin typeface="Microsoft YaHei UI" panose="020B0503020204020204" pitchFamily="34" charset="-122"/>
                  <a:ea typeface="Microsoft YaHei UI" panose="020B0503020204020204" pitchFamily="34" charset="-122"/>
                </a:rPr>
                <a:t>攻击（如果传送的是分叉链，也会先存下来，占用内存）</a:t>
              </a:r>
              <a:endParaRPr lang="en-US" altLang="zh-CN" sz="2000" dirty="0" smtClean="0">
                <a:latin typeface="Microsoft YaHei UI" panose="020B0503020204020204" pitchFamily="34" charset="-122"/>
                <a:ea typeface="Microsoft YaHei UI" panose="020B0503020204020204" pitchFamily="34" charset="-122"/>
              </a:endParaRPr>
            </a:p>
            <a:p>
              <a:pPr>
                <a:lnSpc>
                  <a:spcPct val="150000"/>
                </a:lnSpc>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4</a:t>
              </a:r>
              <a:r>
                <a:rPr lang="zh-CN" altLang="en-US" sz="2000" dirty="0" smtClean="0">
                  <a:latin typeface="Microsoft YaHei UI" panose="020B0503020204020204" pitchFamily="34" charset="-122"/>
                  <a:ea typeface="Microsoft YaHei UI" panose="020B0503020204020204" pitchFamily="34" charset="-122"/>
                </a:rPr>
                <a:t>：对等节点恶意不按顺序发送，</a:t>
              </a:r>
              <a:r>
                <a:rPr lang="zh-CN" altLang="en-US" sz="2000" b="1" dirty="0" smtClean="0">
                  <a:latin typeface="Microsoft YaHei UI" panose="020B0503020204020204" pitchFamily="34" charset="-122"/>
                  <a:ea typeface="Microsoft YaHei UI" panose="020B0503020204020204" pitchFamily="34" charset="-122"/>
                </a:rPr>
                <a:t>孤立块</a:t>
              </a:r>
              <a:r>
                <a:rPr lang="zh-CN" altLang="en-US" sz="2000" dirty="0" smtClean="0">
                  <a:latin typeface="Microsoft YaHei UI" panose="020B0503020204020204" pitchFamily="34" charset="-122"/>
                  <a:ea typeface="Microsoft YaHei UI" panose="020B0503020204020204" pitchFamily="34" charset="-122"/>
                </a:rPr>
                <a:t>增多                     高内存使用率</a:t>
              </a:r>
              <a:endParaRPr lang="zh-CN" altLang="en-US" sz="2000" dirty="0">
                <a:latin typeface="Microsoft YaHei UI" panose="020B0503020204020204" pitchFamily="34" charset="-122"/>
                <a:ea typeface="Microsoft YaHei UI" panose="020B0503020204020204" pitchFamily="34" charset="-122"/>
              </a:endParaRPr>
            </a:p>
          </p:txBody>
        </p:sp>
        <p:cxnSp>
          <p:nvCxnSpPr>
            <p:cNvPr id="5" name="直接箭头连接符 4"/>
            <p:cNvCxnSpPr/>
            <p:nvPr/>
          </p:nvCxnSpPr>
          <p:spPr>
            <a:xfrm>
              <a:off x="4572000" y="2120202"/>
              <a:ext cx="944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196209" y="2684585"/>
              <a:ext cx="944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196209" y="3320691"/>
              <a:ext cx="944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130807" y="3969619"/>
              <a:ext cx="944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2275951" y="1868841"/>
            <a:ext cx="7666892" cy="86177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最主要的</a:t>
            </a:r>
            <a:r>
              <a:rPr lang="zh-CN" altLang="en-US" sz="2000" b="1" dirty="0" smtClean="0">
                <a:latin typeface="Microsoft YaHei UI" panose="020B0503020204020204" pitchFamily="34" charset="-122"/>
                <a:ea typeface="Microsoft YaHei UI" panose="020B0503020204020204" pitchFamily="34" charset="-122"/>
              </a:rPr>
              <a:t>优点</a:t>
            </a:r>
            <a:r>
              <a:rPr lang="zh-CN" altLang="en-US" sz="2000" dirty="0" smtClean="0">
                <a:latin typeface="Microsoft YaHei UI" panose="020B0503020204020204" pitchFamily="34" charset="-122"/>
                <a:ea typeface="Microsoft YaHei UI" panose="020B0503020204020204" pitchFamily="34" charset="-122"/>
              </a:rPr>
              <a:t>是非常的简洁</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最主要的</a:t>
            </a:r>
            <a:r>
              <a:rPr lang="zh-CN" altLang="en-US" sz="2000" b="1" dirty="0" smtClean="0">
                <a:latin typeface="Microsoft YaHei UI" panose="020B0503020204020204" pitchFamily="34" charset="-122"/>
                <a:ea typeface="Microsoft YaHei UI" panose="020B0503020204020204" pitchFamily="34" charset="-122"/>
              </a:rPr>
              <a:t>缺点</a:t>
            </a:r>
            <a:r>
              <a:rPr lang="zh-CN" altLang="en-US" sz="2000" dirty="0" smtClean="0">
                <a:latin typeface="Microsoft YaHei UI" panose="020B0503020204020204" pitchFamily="34" charset="-122"/>
                <a:ea typeface="Microsoft YaHei UI" panose="020B0503020204020204" pitchFamily="34" charset="-122"/>
              </a:rPr>
              <a:t>是</a:t>
            </a:r>
            <a:r>
              <a:rPr lang="en-US" altLang="zh-CN" sz="2000" dirty="0" smtClean="0">
                <a:latin typeface="Microsoft YaHei UI" panose="020B0503020204020204" pitchFamily="34" charset="-122"/>
                <a:ea typeface="Microsoft YaHei UI" panose="020B0503020204020204" pitchFamily="34" charset="-122"/>
              </a:rPr>
              <a:t>IBD</a:t>
            </a:r>
            <a:r>
              <a:rPr lang="zh-CN" altLang="en-US" sz="2000" dirty="0" smtClean="0">
                <a:latin typeface="Microsoft YaHei UI" panose="020B0503020204020204" pitchFamily="34" charset="-122"/>
                <a:ea typeface="Microsoft YaHei UI" panose="020B0503020204020204" pitchFamily="34" charset="-122"/>
              </a:rPr>
              <a:t>节点仅依赖于单一的同步节点</a:t>
            </a:r>
            <a:endParaRPr lang="en-US" altLang="zh-CN" sz="2000" dirty="0" smtClean="0">
              <a:latin typeface="Microsoft YaHei UI" panose="020B0503020204020204" pitchFamily="34" charset="-122"/>
              <a:ea typeface="Microsoft YaHei UI" panose="020B0503020204020204" pitchFamily="34" charset="-122"/>
            </a:endParaRPr>
          </a:p>
        </p:txBody>
      </p:sp>
      <p:sp>
        <p:nvSpPr>
          <p:cNvPr id="13" name="矩形 12"/>
          <p:cNvSpPr/>
          <p:nvPr/>
        </p:nvSpPr>
        <p:spPr>
          <a:xfrm>
            <a:off x="990502" y="802602"/>
            <a:ext cx="1991443" cy="461665"/>
          </a:xfrm>
          <a:prstGeom prst="rect">
            <a:avLst/>
          </a:prstGeom>
        </p:spPr>
        <p:txBody>
          <a:bodyPr wrap="none">
            <a:spAutoFit/>
          </a:bodyPr>
          <a:lstStyle/>
          <a:p>
            <a:r>
              <a:rPr lang="en-US" altLang="zh-CN" sz="2400" b="1" dirty="0">
                <a:solidFill>
                  <a:srgbClr val="2D2E2D"/>
                </a:solidFill>
                <a:latin typeface="Microsoft YaHei UI" panose="020B0503020204020204" pitchFamily="34" charset="-122"/>
                <a:ea typeface="Microsoft YaHei UI" panose="020B0503020204020204" pitchFamily="34" charset="-122"/>
              </a:rPr>
              <a:t>Blocks-First</a:t>
            </a:r>
            <a:endParaRPr lang="zh-CN" altLang="en-US" dirty="0"/>
          </a:p>
        </p:txBody>
      </p:sp>
    </p:spTree>
    <p:extLst>
      <p:ext uri="{BB962C8B-B14F-4D97-AF65-F5344CB8AC3E}">
        <p14:creationId xmlns:p14="http://schemas.microsoft.com/office/powerpoint/2010/main" val="161029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4652" y="4905478"/>
            <a:ext cx="9188278" cy="140038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比特币被设计为一种点对点的数字现金系统。它的网络</a:t>
            </a:r>
            <a:r>
              <a:rPr lang="zh-CN" altLang="en-US" sz="2000" dirty="0">
                <a:latin typeface="Microsoft YaHei UI" panose="020B0503020204020204" pitchFamily="34" charset="-122"/>
                <a:ea typeface="Microsoft YaHei UI" panose="020B0503020204020204" pitchFamily="34" charset="-122"/>
              </a:rPr>
              <a:t>架构既是这种核心特性的反映，也是该特性的基石</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比特币去</a:t>
            </a:r>
            <a:r>
              <a:rPr lang="zh-CN" altLang="en-US" sz="2000" dirty="0">
                <a:latin typeface="Microsoft YaHei UI" panose="020B0503020204020204" pitchFamily="34" charset="-122"/>
                <a:ea typeface="Microsoft YaHei UI" panose="020B0503020204020204" pitchFamily="34" charset="-122"/>
              </a:rPr>
              <a:t>中心化控制是设计时的核心原则，它只能通过维持一种扁平化、去中心化的</a:t>
            </a:r>
            <a:r>
              <a:rPr lang="en-US" altLang="zh-CN" sz="2000" dirty="0">
                <a:latin typeface="Microsoft YaHei UI" panose="020B0503020204020204" pitchFamily="34" charset="-122"/>
                <a:ea typeface="Microsoft YaHei UI" panose="020B0503020204020204" pitchFamily="34" charset="-122"/>
              </a:rPr>
              <a:t>P2P</a:t>
            </a:r>
            <a:r>
              <a:rPr lang="zh-CN" altLang="en-US" sz="2000" dirty="0">
                <a:latin typeface="Microsoft YaHei UI" panose="020B0503020204020204" pitchFamily="34" charset="-122"/>
                <a:ea typeface="Microsoft YaHei UI" panose="020B0503020204020204" pitchFamily="34" charset="-122"/>
              </a:rPr>
              <a:t>共识网络来实现。</a:t>
            </a:r>
            <a:endParaRPr lang="en-US" altLang="zh-CN" sz="2000" dirty="0" smtClean="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74" y="2271733"/>
            <a:ext cx="2641021" cy="2633745"/>
          </a:xfrm>
          <a:prstGeom prst="ellipse">
            <a:avLst/>
          </a:prstGeom>
          <a:ln>
            <a:noFill/>
          </a:ln>
          <a:effectLst>
            <a:softEdge rad="112500"/>
          </a:effectLst>
        </p:spPr>
      </p:pic>
      <p:sp>
        <p:nvSpPr>
          <p:cNvPr id="6" name="文本框 5"/>
          <p:cNvSpPr txBox="1"/>
          <p:nvPr/>
        </p:nvSpPr>
        <p:spPr>
          <a:xfrm>
            <a:off x="1414652" y="1279843"/>
            <a:ext cx="9294152" cy="14619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smtClean="0">
                <a:latin typeface="Microsoft YaHei UI" panose="020B0503020204020204" pitchFamily="34" charset="-122"/>
                <a:ea typeface="Microsoft YaHei UI" panose="020B0503020204020204" pitchFamily="34" charset="-122"/>
              </a:rPr>
              <a:t>定义</a:t>
            </a:r>
            <a:endParaRPr lang="en-US" altLang="zh-CN" sz="2400" b="1" dirty="0" smtClean="0">
              <a:latin typeface="Microsoft YaHei UI" panose="020B0503020204020204" pitchFamily="34" charset="-122"/>
              <a:ea typeface="Microsoft YaHei UI" panose="020B0503020204020204" pitchFamily="34" charset="-122"/>
            </a:endParaRPr>
          </a:p>
          <a:p>
            <a:pPr>
              <a:spcBef>
                <a:spcPts val="600"/>
              </a:spcBef>
              <a:spcAft>
                <a:spcPts val="600"/>
              </a:spcAft>
            </a:pPr>
            <a:r>
              <a:rPr lang="en-US" altLang="zh-CN" sz="2000" b="1" dirty="0" smtClean="0">
                <a:latin typeface="Microsoft YaHei UI" panose="020B0503020204020204" pitchFamily="34" charset="-122"/>
                <a:ea typeface="Microsoft YaHei UI" panose="020B0503020204020204" pitchFamily="34" charset="-122"/>
              </a:rPr>
              <a:t>P2P</a:t>
            </a:r>
            <a:r>
              <a:rPr lang="zh-CN" altLang="en-US" sz="2000" b="1" dirty="0" smtClean="0">
                <a:latin typeface="Microsoft YaHei UI" panose="020B0503020204020204" pitchFamily="34" charset="-122"/>
                <a:ea typeface="Microsoft YaHei UI" panose="020B0503020204020204" pitchFamily="34" charset="-122"/>
              </a:rPr>
              <a:t>分布式网络架构</a:t>
            </a:r>
            <a:r>
              <a:rPr lang="zh-CN" altLang="en-US" sz="2000" dirty="0" smtClean="0">
                <a:latin typeface="Microsoft YaHei UI" panose="020B0503020204020204" pitchFamily="34" charset="-122"/>
                <a:ea typeface="Microsoft YaHei UI" panose="020B0503020204020204" pitchFamily="34" charset="-122"/>
              </a:rPr>
              <a:t>是指位于同一网络中的每台计算机都彼此对等，各个节点共同提供网络服务，不存在任何“特殊”节点。每个网络节点以“扁平（</a:t>
            </a:r>
            <a:r>
              <a:rPr lang="en-US" altLang="zh-CN" sz="2000" dirty="0" smtClean="0">
                <a:latin typeface="Microsoft YaHei UI" panose="020B0503020204020204" pitchFamily="34" charset="-122"/>
                <a:ea typeface="Microsoft YaHei UI" panose="020B0503020204020204" pitchFamily="34" charset="-122"/>
              </a:rPr>
              <a:t>flat</a:t>
            </a:r>
            <a:r>
              <a:rPr lang="zh-CN" altLang="en-US" sz="2000" dirty="0" smtClean="0">
                <a:latin typeface="Microsoft YaHei UI" panose="020B0503020204020204" pitchFamily="34" charset="-122"/>
                <a:ea typeface="Microsoft YaHei UI" panose="020B0503020204020204" pitchFamily="34" charset="-122"/>
              </a:rPr>
              <a:t>）”的拓扑结构相互连通。</a:t>
            </a:r>
            <a:endParaRPr lang="zh-CN" altLang="en-US" b="1" dirty="0">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1108632" y="455692"/>
            <a:ext cx="2463114" cy="523220"/>
          </a:xfrm>
          <a:prstGeom prst="rect">
            <a:avLst/>
          </a:prstGeom>
          <a:noFill/>
        </p:spPr>
        <p:txBody>
          <a:bodyPr wrap="square" rtlCol="0">
            <a:spAutoFit/>
          </a:bodyPr>
          <a:lstStyle/>
          <a:p>
            <a:r>
              <a:rPr lang="en-US" altLang="zh-CN" sz="2800" b="1" dirty="0" smtClean="0">
                <a:effectLst/>
                <a:latin typeface="Microsoft YaHei UI" panose="020B0503020204020204" pitchFamily="34" charset="-122"/>
                <a:ea typeface="Microsoft YaHei UI" panose="020B0503020204020204" pitchFamily="34" charset="-122"/>
              </a:rPr>
              <a:t>P2P</a:t>
            </a:r>
            <a:r>
              <a:rPr lang="zh-CN" altLang="en-US" sz="2800" b="1" dirty="0" smtClean="0">
                <a:effectLst/>
                <a:latin typeface="Microsoft YaHei UI" panose="020B0503020204020204" pitchFamily="34" charset="-122"/>
                <a:ea typeface="Microsoft YaHei UI" panose="020B0503020204020204" pitchFamily="34" charset="-122"/>
              </a:rPr>
              <a:t>网络架构</a:t>
            </a:r>
            <a:endParaRPr lang="zh-CN" altLang="en-US" sz="2800" dirty="0">
              <a:latin typeface="Microsoft YaHei UI" panose="020B0503020204020204" pitchFamily="34" charset="-122"/>
              <a:ea typeface="Microsoft YaHei UI" panose="020B0503020204020204" pitchFamily="34" charset="-122"/>
            </a:endParaRPr>
          </a:p>
        </p:txBody>
      </p:sp>
      <p:sp>
        <p:nvSpPr>
          <p:cNvPr id="8" name="文本框 7"/>
          <p:cNvSpPr txBox="1"/>
          <p:nvPr/>
        </p:nvSpPr>
        <p:spPr>
          <a:xfrm>
            <a:off x="1414652" y="3015716"/>
            <a:ext cx="4151870" cy="161582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smtClean="0">
                <a:effectLst/>
                <a:latin typeface="Microsoft YaHei UI" panose="020B0503020204020204" pitchFamily="34" charset="-122"/>
                <a:ea typeface="Microsoft YaHei UI" panose="020B0503020204020204" pitchFamily="34" charset="-122"/>
              </a:rPr>
              <a:t>特点</a:t>
            </a:r>
            <a:endParaRPr lang="en-US" altLang="zh-CN" sz="2400" b="1" dirty="0" smtClean="0">
              <a:effectLst/>
              <a:latin typeface="Microsoft YaHei UI" panose="020B0503020204020204" pitchFamily="34" charset="-122"/>
              <a:ea typeface="Microsoft YaHei UI" panose="020B0503020204020204" pitchFamily="34" charset="-122"/>
            </a:endParaRPr>
          </a:p>
          <a:p>
            <a:pPr marL="342900" indent="-342900">
              <a:spcBef>
                <a:spcPts val="600"/>
              </a:spcBef>
              <a:buFont typeface="+mj-lt"/>
              <a:buAutoNum type="arabicPeriod"/>
            </a:pPr>
            <a:r>
              <a:rPr lang="zh-CN" altLang="en-US" sz="2000" dirty="0" smtClean="0">
                <a:effectLst/>
                <a:latin typeface="Microsoft YaHei UI" panose="020B0503020204020204" pitchFamily="34" charset="-122"/>
                <a:ea typeface="Microsoft YaHei UI" panose="020B0503020204020204" pitchFamily="34" charset="-122"/>
              </a:rPr>
              <a:t>可靠性</a:t>
            </a:r>
            <a:endParaRPr lang="en-US" altLang="zh-CN" sz="2000" dirty="0">
              <a:latin typeface="Microsoft YaHei UI" panose="020B0503020204020204" pitchFamily="34" charset="-122"/>
              <a:ea typeface="Microsoft YaHei UI" panose="020B0503020204020204" pitchFamily="34" charset="-122"/>
            </a:endParaRPr>
          </a:p>
          <a:p>
            <a:pPr marL="342900" indent="-342900">
              <a:spcBef>
                <a:spcPts val="600"/>
              </a:spcBef>
              <a:buFont typeface="+mj-lt"/>
              <a:buAutoNum type="arabicPeriod"/>
            </a:pPr>
            <a:r>
              <a:rPr lang="zh-CN" altLang="en-US" sz="2000" dirty="0" smtClean="0">
                <a:effectLst/>
                <a:latin typeface="Microsoft YaHei UI" panose="020B0503020204020204" pitchFamily="34" charset="-122"/>
                <a:ea typeface="Microsoft YaHei UI" panose="020B0503020204020204" pitchFamily="34" charset="-122"/>
              </a:rPr>
              <a:t>去中心化</a:t>
            </a:r>
            <a:endParaRPr lang="en-US" altLang="zh-CN" sz="2000" dirty="0" smtClean="0">
              <a:effectLst/>
              <a:latin typeface="Microsoft YaHei UI" panose="020B0503020204020204" pitchFamily="34" charset="-122"/>
              <a:ea typeface="Microsoft YaHei UI" panose="020B0503020204020204" pitchFamily="34" charset="-122"/>
            </a:endParaRPr>
          </a:p>
          <a:p>
            <a:pPr marL="342900" indent="-342900">
              <a:spcBef>
                <a:spcPts val="600"/>
              </a:spcBef>
              <a:buFont typeface="+mj-lt"/>
              <a:buAutoNum type="arabicPeriod"/>
            </a:pPr>
            <a:r>
              <a:rPr lang="zh-CN" altLang="en-US" sz="2000" dirty="0" smtClean="0">
                <a:effectLst/>
                <a:latin typeface="Microsoft YaHei UI" panose="020B0503020204020204" pitchFamily="34" charset="-122"/>
                <a:ea typeface="Microsoft YaHei UI" panose="020B0503020204020204" pitchFamily="34" charset="-122"/>
              </a:rPr>
              <a:t>开放性</a:t>
            </a:r>
            <a:endParaRPr lang="zh-CN" altLang="en-US" sz="2000" dirty="0">
              <a:latin typeface="Microsoft YaHei UI" panose="020B0503020204020204" pitchFamily="34" charset="-122"/>
              <a:ea typeface="Microsoft YaHei UI" panose="020B0503020204020204" pitchFamily="34" charset="-122"/>
            </a:endParaRPr>
          </a:p>
        </p:txBody>
      </p:sp>
      <p:sp>
        <p:nvSpPr>
          <p:cNvPr id="9" name="灯片编号占位符 8"/>
          <p:cNvSpPr>
            <a:spLocks noGrp="1"/>
          </p:cNvSpPr>
          <p:nvPr>
            <p:ph type="sldNum" sz="quarter" idx="12"/>
          </p:nvPr>
        </p:nvSpPr>
        <p:spPr/>
        <p:txBody>
          <a:bodyPr/>
          <a:lstStyle/>
          <a:p>
            <a:fld id="{E31375A4-56A4-47D6-9801-1991572033F7}" type="slidenum">
              <a:rPr lang="en-US" altLang="zh-CN" b="1" smtClean="0">
                <a:solidFill>
                  <a:srgbClr val="2D2E2D">
                    <a:lumMod val="50000"/>
                    <a:lumOff val="50000"/>
                  </a:srgbClr>
                </a:solidFill>
              </a:rPr>
              <a:pPr/>
              <a:t>2</a:t>
            </a:fld>
            <a:endParaRPr lang="en-US" altLang="en-US" b="1" dirty="0">
              <a:solidFill>
                <a:srgbClr val="2D2E2D">
                  <a:lumMod val="50000"/>
                  <a:lumOff val="50000"/>
                </a:srgbClr>
              </a:solidFill>
            </a:endParaRPr>
          </a:p>
        </p:txBody>
      </p:sp>
    </p:spTree>
    <p:extLst>
      <p:ext uri="{BB962C8B-B14F-4D97-AF65-F5344CB8AC3E}">
        <p14:creationId xmlns:p14="http://schemas.microsoft.com/office/powerpoint/2010/main" val="190256676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20</a:t>
            </a:fld>
            <a:endParaRPr lang="en-US" altLang="en-US">
              <a:solidFill>
                <a:srgbClr val="2D2E2D">
                  <a:lumMod val="50000"/>
                  <a:lumOff val="50000"/>
                </a:srgbClr>
              </a:solidFill>
            </a:endParaRPr>
          </a:p>
        </p:txBody>
      </p:sp>
      <p:sp>
        <p:nvSpPr>
          <p:cNvPr id="3" name="矩形 2"/>
          <p:cNvSpPr/>
          <p:nvPr/>
        </p:nvSpPr>
        <p:spPr>
          <a:xfrm>
            <a:off x="1087823" y="1648313"/>
            <a:ext cx="10184524" cy="1015663"/>
          </a:xfrm>
          <a:prstGeom prst="rect">
            <a:avLst/>
          </a:prstGeom>
        </p:spPr>
        <p:txBody>
          <a:bodyPr wrap="square">
            <a:spAutoFit/>
          </a:bodyPr>
          <a:lstStyle/>
          <a:p>
            <a:pPr>
              <a:lnSpc>
                <a:spcPct val="150000"/>
              </a:lnSpc>
            </a:pPr>
            <a:r>
              <a:rPr lang="zh-CN" altLang="en-US" sz="2000" dirty="0" smtClean="0">
                <a:latin typeface="Microsoft YaHei UI" panose="020B0503020204020204" pitchFamily="34" charset="-122"/>
                <a:ea typeface="Microsoft YaHei UI" panose="020B0503020204020204" pitchFamily="34" charset="-122"/>
              </a:rPr>
              <a:t>此区块的区块头的前一区块</a:t>
            </a:r>
            <a:r>
              <a:rPr lang="en-US" altLang="zh-CN" sz="2000" dirty="0" smtClean="0">
                <a:latin typeface="Microsoft YaHei UI" panose="020B0503020204020204" pitchFamily="34" charset="-122"/>
                <a:ea typeface="Microsoft YaHei UI" panose="020B0503020204020204" pitchFamily="34" charset="-122"/>
              </a:rPr>
              <a:t>hash</a:t>
            </a:r>
            <a:r>
              <a:rPr lang="zh-CN" altLang="en-US" sz="2000" dirty="0" smtClean="0">
                <a:latin typeface="Microsoft YaHei UI" panose="020B0503020204020204" pitchFamily="34" charset="-122"/>
                <a:ea typeface="Microsoft YaHei UI" panose="020B0503020204020204" pitchFamily="34" charset="-122"/>
              </a:rPr>
              <a:t>字段所引用的区块还没有接收到。</a:t>
            </a:r>
            <a:r>
              <a:rPr lang="zh-CN" altLang="en-US" sz="2000" dirty="0">
                <a:latin typeface="Microsoft YaHei UI" panose="020B0503020204020204" pitchFamily="34" charset="-122"/>
                <a:ea typeface="Microsoft YaHei UI" panose="020B0503020204020204" pitchFamily="34" charset="-122"/>
              </a:rPr>
              <a:t>换句话说</a:t>
            </a:r>
            <a:r>
              <a:rPr lang="zh-CN" altLang="en-US" sz="2000" dirty="0" smtClean="0">
                <a:latin typeface="Microsoft YaHei UI" panose="020B0503020204020204" pitchFamily="34" charset="-122"/>
                <a:ea typeface="Microsoft YaHei UI" panose="020B0503020204020204" pitchFamily="34" charset="-122"/>
              </a:rPr>
              <a:t>，孤立块没有</a:t>
            </a:r>
            <a:r>
              <a:rPr lang="zh-CN" altLang="en-US" sz="2000" dirty="0">
                <a:latin typeface="Microsoft YaHei UI" panose="020B0503020204020204" pitchFamily="34" charset="-122"/>
                <a:ea typeface="Microsoft YaHei UI" panose="020B0503020204020204" pitchFamily="34" charset="-122"/>
              </a:rPr>
              <a:t>为人所知的</a:t>
            </a:r>
            <a:r>
              <a:rPr lang="zh-CN" altLang="en-US" sz="2000" dirty="0" smtClean="0">
                <a:latin typeface="Microsoft YaHei UI" panose="020B0503020204020204" pitchFamily="34" charset="-122"/>
                <a:ea typeface="Microsoft YaHei UI" panose="020B0503020204020204" pitchFamily="34" charset="-122"/>
              </a:rPr>
              <a:t>父母。</a:t>
            </a:r>
            <a:r>
              <a:rPr lang="en-US" altLang="zh-CN" sz="2000" dirty="0" smtClean="0">
                <a:latin typeface="Microsoft YaHei UI" panose="020B0503020204020204" pitchFamily="34" charset="-122"/>
                <a:ea typeface="Microsoft YaHei UI" panose="020B0503020204020204" pitchFamily="34" charset="-122"/>
              </a:rPr>
              <a:t>(stale</a:t>
            </a:r>
            <a:r>
              <a:rPr lang="zh-CN" altLang="en-US" sz="2000" dirty="0" smtClean="0">
                <a:latin typeface="Microsoft YaHei UI" panose="020B0503020204020204" pitchFamily="34" charset="-122"/>
                <a:ea typeface="Microsoft YaHei UI" panose="020B0503020204020204" pitchFamily="34" charset="-122"/>
              </a:rPr>
              <a:t> </a:t>
            </a:r>
            <a:r>
              <a:rPr lang="en-US" altLang="zh-CN" sz="2000" dirty="0" smtClean="0">
                <a:latin typeface="Microsoft YaHei UI" panose="020B0503020204020204" pitchFamily="34" charset="-122"/>
                <a:ea typeface="Microsoft YaHei UI" panose="020B0503020204020204" pitchFamily="34" charset="-122"/>
              </a:rPr>
              <a:t>block</a:t>
            </a:r>
            <a:r>
              <a:rPr lang="zh-CN" altLang="en-US" sz="2000" dirty="0" smtClean="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他们知道父母，但他们</a:t>
            </a:r>
            <a:r>
              <a:rPr lang="zh-CN" altLang="en-US" sz="2000" dirty="0" smtClean="0">
                <a:latin typeface="Microsoft YaHei UI" panose="020B0503020204020204" pitchFamily="34" charset="-122"/>
                <a:ea typeface="Microsoft YaHei UI" panose="020B0503020204020204" pitchFamily="34" charset="-122"/>
              </a:rPr>
              <a:t>不是</a:t>
            </a:r>
            <a:r>
              <a:rPr lang="zh-CN" altLang="en-US" sz="2000" dirty="0" smtClean="0">
                <a:latin typeface="Microsoft YaHei UI" panose="020B0503020204020204" pitchFamily="34" charset="-122"/>
                <a:ea typeface="Microsoft YaHei UI" panose="020B0503020204020204" pitchFamily="34" charset="-122"/>
              </a:rPr>
              <a:t>主链</a:t>
            </a:r>
            <a:r>
              <a:rPr lang="zh-CN" altLang="en-US" sz="2000" dirty="0" smtClean="0">
                <a:latin typeface="Microsoft YaHei UI" panose="020B0503020204020204" pitchFamily="34" charset="-122"/>
                <a:ea typeface="Microsoft YaHei UI" panose="020B0503020204020204" pitchFamily="34" charset="-122"/>
              </a:rPr>
              <a:t>区</a:t>
            </a:r>
            <a:r>
              <a:rPr lang="zh-CN" altLang="en-US" sz="2000" dirty="0" smtClean="0">
                <a:latin typeface="Microsoft YaHei UI" panose="020B0503020204020204" pitchFamily="34" charset="-122"/>
                <a:ea typeface="Microsoft YaHei UI" panose="020B0503020204020204" pitchFamily="34" charset="-122"/>
              </a:rPr>
              <a:t>块链的</a:t>
            </a:r>
            <a:r>
              <a:rPr lang="zh-CN" altLang="en-US" sz="2000" dirty="0">
                <a:latin typeface="Microsoft YaHei UI" panose="020B0503020204020204" pitchFamily="34" charset="-122"/>
                <a:ea typeface="Microsoft YaHei UI" panose="020B0503020204020204" pitchFamily="34" charset="-122"/>
              </a:rPr>
              <a:t>一部分</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a:t>
            </a:r>
          </a:p>
        </p:txBody>
      </p:sp>
      <p:sp>
        <p:nvSpPr>
          <p:cNvPr id="6" name="矩形 5"/>
          <p:cNvSpPr/>
          <p:nvPr/>
        </p:nvSpPr>
        <p:spPr>
          <a:xfrm>
            <a:off x="1130860" y="717042"/>
            <a:ext cx="1261884" cy="523220"/>
          </a:xfrm>
          <a:prstGeom prst="rect">
            <a:avLst/>
          </a:prstGeom>
        </p:spPr>
        <p:txBody>
          <a:bodyPr wrap="none">
            <a:spAutoFit/>
          </a:bodyPr>
          <a:lstStyle/>
          <a:p>
            <a:r>
              <a:rPr lang="zh-CN" altLang="en-US" sz="2800" b="1" dirty="0">
                <a:solidFill>
                  <a:srgbClr val="2D2E2D"/>
                </a:solidFill>
                <a:latin typeface="Microsoft YaHei UI" panose="020B0503020204020204" pitchFamily="34" charset="-122"/>
                <a:ea typeface="Microsoft YaHei UI" panose="020B0503020204020204" pitchFamily="34" charset="-122"/>
              </a:rPr>
              <a:t>孤立块</a:t>
            </a:r>
            <a:endParaRPr lang="zh-CN" altLang="en-US" sz="2800" dirty="0"/>
          </a:p>
        </p:txBody>
      </p:sp>
      <p:pic>
        <p:nvPicPr>
          <p:cNvPr id="8" name="图片 7"/>
          <p:cNvPicPr>
            <a:picLocks noChangeAspect="1"/>
          </p:cNvPicPr>
          <p:nvPr/>
        </p:nvPicPr>
        <p:blipFill>
          <a:blip r:embed="rId3"/>
          <a:stretch>
            <a:fillRect/>
          </a:stretch>
        </p:blipFill>
        <p:spPr>
          <a:xfrm>
            <a:off x="2392744" y="2903126"/>
            <a:ext cx="6951517" cy="3118124"/>
          </a:xfrm>
          <a:prstGeom prst="rect">
            <a:avLst/>
          </a:prstGeom>
        </p:spPr>
      </p:pic>
    </p:spTree>
    <p:extLst>
      <p:ext uri="{BB962C8B-B14F-4D97-AF65-F5344CB8AC3E}">
        <p14:creationId xmlns:p14="http://schemas.microsoft.com/office/powerpoint/2010/main" val="154385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21</a:t>
            </a:fld>
            <a:endParaRPr lang="en-US" altLang="en-US">
              <a:solidFill>
                <a:srgbClr val="2D2E2D">
                  <a:lumMod val="50000"/>
                  <a:lumOff val="50000"/>
                </a:srgbClr>
              </a:solidFill>
            </a:endParaRPr>
          </a:p>
        </p:txBody>
      </p:sp>
      <p:pic>
        <p:nvPicPr>
          <p:cNvPr id="3" name="图片 2"/>
          <p:cNvPicPr>
            <a:picLocks noChangeAspect="1"/>
          </p:cNvPicPr>
          <p:nvPr/>
        </p:nvPicPr>
        <p:blipFill>
          <a:blip r:embed="rId3"/>
          <a:stretch>
            <a:fillRect/>
          </a:stretch>
        </p:blipFill>
        <p:spPr>
          <a:xfrm>
            <a:off x="2012656" y="1143669"/>
            <a:ext cx="7362825" cy="3114675"/>
          </a:xfrm>
          <a:prstGeom prst="rect">
            <a:avLst/>
          </a:prstGeom>
        </p:spPr>
      </p:pic>
      <p:sp>
        <p:nvSpPr>
          <p:cNvPr id="4" name="矩形 3"/>
          <p:cNvSpPr/>
          <p:nvPr/>
        </p:nvSpPr>
        <p:spPr>
          <a:xfrm>
            <a:off x="723627" y="682004"/>
            <a:ext cx="3255519" cy="461665"/>
          </a:xfrm>
          <a:prstGeom prst="rect">
            <a:avLst/>
          </a:prstGeom>
        </p:spPr>
        <p:txBody>
          <a:bodyPr wrap="square">
            <a:spAutoFit/>
          </a:bodyPr>
          <a:lstStyle/>
          <a:p>
            <a:r>
              <a:rPr lang="en-US" altLang="zh-CN" sz="2400" b="1" dirty="0" smtClean="0">
                <a:latin typeface="Microsoft YaHei UI" panose="020B0503020204020204" pitchFamily="34" charset="-122"/>
                <a:ea typeface="Microsoft YaHei UI" panose="020B0503020204020204" pitchFamily="34" charset="-122"/>
              </a:rPr>
              <a:t>Headers-First</a:t>
            </a:r>
            <a:r>
              <a:rPr lang="zh-CN" altLang="en-US" sz="2400" b="1" dirty="0">
                <a:latin typeface="Microsoft YaHei UI" panose="020B0503020204020204" pitchFamily="34" charset="-122"/>
                <a:ea typeface="Microsoft YaHei UI" panose="020B0503020204020204" pitchFamily="34" charset="-122"/>
              </a:rPr>
              <a:t>（</a:t>
            </a:r>
            <a:r>
              <a:rPr lang="en-US" altLang="zh-CN" sz="2400" b="1" dirty="0">
                <a:latin typeface="Microsoft YaHei UI" panose="020B0503020204020204" pitchFamily="34" charset="-122"/>
                <a:ea typeface="Microsoft YaHei UI" panose="020B0503020204020204" pitchFamily="34" charset="-122"/>
              </a:rPr>
              <a:t>HF</a:t>
            </a:r>
            <a:r>
              <a:rPr lang="zh-CN" altLang="en-US" sz="2400" b="1" dirty="0" smtClean="0">
                <a:latin typeface="Microsoft YaHei UI" panose="020B0503020204020204" pitchFamily="34" charset="-122"/>
                <a:ea typeface="Microsoft YaHei UI" panose="020B0503020204020204" pitchFamily="34" charset="-122"/>
              </a:rPr>
              <a:t>）</a:t>
            </a:r>
            <a:endParaRPr lang="zh-CN" altLang="en-US" sz="2400"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4"/>
          <a:stretch>
            <a:fillRect/>
          </a:stretch>
        </p:blipFill>
        <p:spPr>
          <a:xfrm>
            <a:off x="797954" y="4194179"/>
            <a:ext cx="10696575" cy="2095500"/>
          </a:xfrm>
          <a:prstGeom prst="rect">
            <a:avLst/>
          </a:prstGeom>
        </p:spPr>
      </p:pic>
      <p:sp>
        <p:nvSpPr>
          <p:cNvPr id="8" name="文本框 7"/>
          <p:cNvSpPr txBox="1"/>
          <p:nvPr/>
        </p:nvSpPr>
        <p:spPr>
          <a:xfrm>
            <a:off x="3597310" y="6289679"/>
            <a:ext cx="2431701" cy="369332"/>
          </a:xfrm>
          <a:prstGeom prst="rect">
            <a:avLst/>
          </a:prstGeom>
          <a:noFill/>
        </p:spPr>
        <p:txBody>
          <a:bodyPr wrap="square" rtlCol="0">
            <a:spAutoFit/>
          </a:bodyPr>
          <a:lstStyle/>
          <a:p>
            <a:r>
              <a:rPr lang="en-US" altLang="zh-CN" dirty="0" err="1" smtClean="0"/>
              <a:t>getheaders</a:t>
            </a:r>
            <a:r>
              <a:rPr lang="en-US" altLang="zh-CN" dirty="0" smtClean="0"/>
              <a:t> </a:t>
            </a:r>
            <a:r>
              <a:rPr lang="en-US" altLang="zh-CN" dirty="0" smtClean="0"/>
              <a:t>message</a:t>
            </a:r>
            <a:endParaRPr lang="zh-CN" altLang="en-US" dirty="0"/>
          </a:p>
        </p:txBody>
      </p:sp>
      <p:sp>
        <p:nvSpPr>
          <p:cNvPr id="9" name="十字星 8">
            <a:hlinkClick r:id="rId5" action="ppaction://hlinksldjump"/>
          </p:cNvPr>
          <p:cNvSpPr/>
          <p:nvPr/>
        </p:nvSpPr>
        <p:spPr>
          <a:xfrm>
            <a:off x="9664958" y="3046707"/>
            <a:ext cx="396240" cy="403536"/>
          </a:xfrm>
          <a:prstGeom prst="star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89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22</a:t>
            </a:fld>
            <a:endParaRPr lang="en-US" altLang="en-US">
              <a:solidFill>
                <a:srgbClr val="2D2E2D">
                  <a:lumMod val="50000"/>
                  <a:lumOff val="50000"/>
                </a:srgbClr>
              </a:solidFill>
            </a:endParaRPr>
          </a:p>
        </p:txBody>
      </p:sp>
      <p:pic>
        <p:nvPicPr>
          <p:cNvPr id="3" name="图片 2"/>
          <p:cNvPicPr>
            <a:picLocks noChangeAspect="1"/>
          </p:cNvPicPr>
          <p:nvPr/>
        </p:nvPicPr>
        <p:blipFill>
          <a:blip r:embed="rId3"/>
          <a:stretch>
            <a:fillRect/>
          </a:stretch>
        </p:blipFill>
        <p:spPr>
          <a:xfrm>
            <a:off x="245213" y="1153100"/>
            <a:ext cx="5905703" cy="3044650"/>
          </a:xfrm>
          <a:prstGeom prst="rect">
            <a:avLst/>
          </a:prstGeom>
        </p:spPr>
      </p:pic>
      <p:pic>
        <p:nvPicPr>
          <p:cNvPr id="4" name="图片 3"/>
          <p:cNvPicPr>
            <a:picLocks noChangeAspect="1"/>
          </p:cNvPicPr>
          <p:nvPr/>
        </p:nvPicPr>
        <p:blipFill>
          <a:blip r:embed="rId4"/>
          <a:stretch>
            <a:fillRect/>
          </a:stretch>
        </p:blipFill>
        <p:spPr>
          <a:xfrm>
            <a:off x="6150916" y="1212080"/>
            <a:ext cx="5770406" cy="2926690"/>
          </a:xfrm>
          <a:prstGeom prst="rect">
            <a:avLst/>
          </a:prstGeom>
        </p:spPr>
      </p:pic>
      <p:sp>
        <p:nvSpPr>
          <p:cNvPr id="5" name="椭圆 4"/>
          <p:cNvSpPr/>
          <p:nvPr/>
        </p:nvSpPr>
        <p:spPr>
          <a:xfrm>
            <a:off x="8699499" y="2556730"/>
            <a:ext cx="673240" cy="21101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1739" y="4398507"/>
            <a:ext cx="11578353" cy="2092881"/>
          </a:xfrm>
          <a:prstGeom prst="rect">
            <a:avLst/>
          </a:prstGeom>
          <a:noFill/>
        </p:spPr>
        <p:txBody>
          <a:bodyPr wrap="square" rtlCol="0">
            <a:spAutoFit/>
          </a:bodyPr>
          <a:lstStyle/>
          <a:p>
            <a:pPr>
              <a:lnSpc>
                <a:spcPct val="150000"/>
              </a:lnSpc>
              <a:spcBef>
                <a:spcPts val="600"/>
              </a:spcBef>
            </a:pPr>
            <a:r>
              <a:rPr lang="zh-CN" altLang="en-US" sz="2000" dirty="0" smtClean="0">
                <a:latin typeface="Microsoft YaHei UI" panose="020B0503020204020204" pitchFamily="34" charset="-122"/>
                <a:ea typeface="Microsoft YaHei UI" panose="020B0503020204020204" pitchFamily="34" charset="-122"/>
              </a:rPr>
              <a:t>局部验证区块头确保所有的域都遵循共识规则，当</a:t>
            </a:r>
            <a:r>
              <a:rPr lang="en-US" altLang="zh-CN" sz="2000" dirty="0" smtClean="0">
                <a:latin typeface="Microsoft YaHei UI" panose="020B0503020204020204" pitchFamily="34" charset="-122"/>
                <a:ea typeface="Microsoft YaHei UI" panose="020B0503020204020204" pitchFamily="34" charset="-122"/>
              </a:rPr>
              <a:t>IBD</a:t>
            </a:r>
            <a:r>
              <a:rPr lang="zh-CN" altLang="en-US" sz="2000" dirty="0" smtClean="0">
                <a:latin typeface="Microsoft YaHei UI" panose="020B0503020204020204" pitchFamily="34" charset="-122"/>
                <a:ea typeface="Microsoft YaHei UI" panose="020B0503020204020204" pitchFamily="34" charset="-122"/>
              </a:rPr>
              <a:t>节点局部验证完区块头时，可以</a:t>
            </a:r>
            <a:r>
              <a:rPr lang="zh-CN" altLang="en-US" sz="2000" b="1" dirty="0" smtClean="0">
                <a:latin typeface="Microsoft YaHei UI" panose="020B0503020204020204" pitchFamily="34" charset="-122"/>
                <a:ea typeface="Microsoft YaHei UI" panose="020B0503020204020204" pitchFamily="34" charset="-122"/>
              </a:rPr>
              <a:t>并行的</a:t>
            </a:r>
            <a:r>
              <a:rPr lang="zh-CN" altLang="en-US" sz="2000" dirty="0" smtClean="0">
                <a:latin typeface="Microsoft YaHei UI" panose="020B0503020204020204" pitchFamily="34" charset="-122"/>
                <a:ea typeface="Microsoft YaHei UI" panose="020B0503020204020204" pitchFamily="34" charset="-122"/>
              </a:rPr>
              <a:t>做两件事</a:t>
            </a:r>
            <a:endParaRPr lang="en-US" altLang="zh-CN" sz="2000" dirty="0" smtClean="0">
              <a:latin typeface="Microsoft YaHei UI" panose="020B0503020204020204" pitchFamily="34" charset="-122"/>
              <a:ea typeface="Microsoft YaHei UI" panose="020B0503020204020204" pitchFamily="34" charset="-122"/>
            </a:endParaRPr>
          </a:p>
          <a:p>
            <a:pPr>
              <a:lnSpc>
                <a:spcPct val="150000"/>
              </a:lnSpc>
              <a:spcBef>
                <a:spcPts val="600"/>
              </a:spcBef>
            </a:pPr>
            <a:r>
              <a:rPr lang="en-US" altLang="zh-CN" sz="2000" dirty="0" smtClean="0">
                <a:latin typeface="Microsoft YaHei UI" panose="020B0503020204020204" pitchFamily="34" charset="-122"/>
                <a:ea typeface="Microsoft YaHei UI" panose="020B0503020204020204" pitchFamily="34" charset="-122"/>
              </a:rPr>
              <a:t>     1</a:t>
            </a:r>
            <a:r>
              <a:rPr lang="zh-CN" altLang="en-US" sz="2000" dirty="0" smtClean="0">
                <a:latin typeface="Microsoft YaHei UI" panose="020B0503020204020204" pitchFamily="34" charset="-122"/>
                <a:ea typeface="Microsoft YaHei UI" panose="020B0503020204020204" pitchFamily="34" charset="-122"/>
              </a:rPr>
              <a:t>：下载更多的区块头，直到</a:t>
            </a:r>
            <a:r>
              <a:rPr lang="en-US" altLang="zh-CN" sz="2000" dirty="0" smtClean="0">
                <a:latin typeface="Microsoft YaHei UI" panose="020B0503020204020204" pitchFamily="34" charset="-122"/>
                <a:ea typeface="Microsoft YaHei UI" panose="020B0503020204020204" pitchFamily="34" charset="-122"/>
              </a:rPr>
              <a:t>headers message</a:t>
            </a:r>
            <a:r>
              <a:rPr lang="zh-CN" altLang="en-US" sz="2000" dirty="0" smtClean="0">
                <a:latin typeface="Microsoft YaHei UI" panose="020B0503020204020204" pitchFamily="34" charset="-122"/>
                <a:ea typeface="Microsoft YaHei UI" panose="020B0503020204020204" pitchFamily="34" charset="-122"/>
              </a:rPr>
              <a:t>中的区块头</a:t>
            </a:r>
            <a:r>
              <a:rPr lang="en-US" altLang="zh-CN" sz="2000" dirty="0" smtClean="0">
                <a:latin typeface="Microsoft YaHei UI" panose="020B0503020204020204" pitchFamily="34" charset="-122"/>
                <a:ea typeface="Microsoft YaHei UI" panose="020B0503020204020204" pitchFamily="34" charset="-122"/>
              </a:rPr>
              <a:t>hash</a:t>
            </a:r>
            <a:r>
              <a:rPr lang="zh-CN" altLang="en-US" sz="2000" dirty="0" smtClean="0">
                <a:latin typeface="Microsoft YaHei UI" panose="020B0503020204020204" pitchFamily="34" charset="-122"/>
                <a:ea typeface="Microsoft YaHei UI" panose="020B0503020204020204" pitchFamily="34" charset="-122"/>
              </a:rPr>
              <a:t>少于</a:t>
            </a:r>
            <a:r>
              <a:rPr lang="en-US" altLang="zh-CN" sz="2000" dirty="0" smtClean="0">
                <a:latin typeface="Microsoft YaHei UI" panose="020B0503020204020204" pitchFamily="34" charset="-122"/>
                <a:ea typeface="Microsoft YaHei UI" panose="020B0503020204020204" pitchFamily="34" charset="-122"/>
              </a:rPr>
              <a:t>2000</a:t>
            </a:r>
            <a:r>
              <a:rPr lang="zh-CN" altLang="en-US" sz="2000" dirty="0" smtClean="0">
                <a:latin typeface="Microsoft YaHei UI" panose="020B0503020204020204" pitchFamily="34" charset="-122"/>
                <a:ea typeface="Microsoft YaHei UI" panose="020B0503020204020204" pitchFamily="34" charset="-122"/>
              </a:rPr>
              <a:t>个（意味着对等节点没    </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有更多的区块头可提供）</a:t>
            </a:r>
            <a:endParaRPr lang="en-US" altLang="zh-CN" sz="2000" dirty="0" smtClean="0">
              <a:latin typeface="Microsoft YaHei UI" panose="020B0503020204020204" pitchFamily="34" charset="-122"/>
              <a:ea typeface="Microsoft YaHei UI" panose="020B0503020204020204" pitchFamily="34" charset="-122"/>
            </a:endParaRPr>
          </a:p>
          <a:p>
            <a:pPr>
              <a:lnSpc>
                <a:spcPct val="150000"/>
              </a:lnSpc>
              <a:spcBef>
                <a:spcPts val="600"/>
              </a:spcBef>
            </a:pPr>
            <a:r>
              <a:rPr lang="en-US" altLang="zh-CN" sz="2000" dirty="0" smtClean="0">
                <a:latin typeface="Microsoft YaHei UI" panose="020B0503020204020204" pitchFamily="34" charset="-122"/>
                <a:ea typeface="Microsoft YaHei UI" panose="020B0503020204020204" pitchFamily="34" charset="-122"/>
              </a:rPr>
              <a:t>     2</a:t>
            </a:r>
            <a:r>
              <a:rPr lang="zh-CN" altLang="en-US" sz="2000" dirty="0" smtClean="0">
                <a:latin typeface="Microsoft YaHei UI" panose="020B0503020204020204" pitchFamily="34" charset="-122"/>
                <a:ea typeface="Microsoft YaHei UI" panose="020B0503020204020204" pitchFamily="34" charset="-122"/>
              </a:rPr>
              <a:t>：下载区块，使用</a:t>
            </a:r>
            <a:r>
              <a:rPr lang="en-US" altLang="zh-CN" sz="2000" dirty="0" err="1" smtClean="0">
                <a:latin typeface="Microsoft YaHei UI" panose="020B0503020204020204" pitchFamily="34" charset="-122"/>
                <a:ea typeface="Microsoft YaHei UI" panose="020B0503020204020204" pitchFamily="34" charset="-122"/>
              </a:rPr>
              <a:t>getdata</a:t>
            </a:r>
            <a:r>
              <a:rPr lang="zh-CN" altLang="en-US" sz="2000" dirty="0" smtClean="0">
                <a:latin typeface="Microsoft YaHei UI" panose="020B0503020204020204" pitchFamily="34" charset="-122"/>
                <a:ea typeface="Microsoft YaHei UI" panose="020B0503020204020204" pitchFamily="34" charset="-122"/>
              </a:rPr>
              <a:t>消息向</a:t>
            </a:r>
            <a:r>
              <a:rPr lang="zh-CN" altLang="en-US" sz="2000" b="1" dirty="0" smtClean="0">
                <a:latin typeface="Microsoft YaHei UI" panose="020B0503020204020204" pitchFamily="34" charset="-122"/>
                <a:ea typeface="Microsoft YaHei UI" panose="020B0503020204020204" pitchFamily="34" charset="-122"/>
              </a:rPr>
              <a:t>任意一个全节点</a:t>
            </a:r>
            <a:r>
              <a:rPr lang="zh-CN" altLang="en-US" sz="2000" dirty="0" smtClean="0">
                <a:latin typeface="Microsoft YaHei UI" panose="020B0503020204020204" pitchFamily="34" charset="-122"/>
                <a:ea typeface="Microsoft YaHei UI" panose="020B0503020204020204" pitchFamily="34" charset="-122"/>
              </a:rPr>
              <a:t>请求</a:t>
            </a:r>
            <a:endParaRPr lang="zh-CN" altLang="en-US" sz="2000" dirty="0">
              <a:latin typeface="Microsoft YaHei UI" panose="020B0503020204020204" pitchFamily="34" charset="-122"/>
              <a:ea typeface="Microsoft YaHei UI" panose="020B0503020204020204" pitchFamily="34" charset="-122"/>
            </a:endParaRPr>
          </a:p>
        </p:txBody>
      </p:sp>
      <p:sp>
        <p:nvSpPr>
          <p:cNvPr id="7" name="矩形 6"/>
          <p:cNvSpPr/>
          <p:nvPr/>
        </p:nvSpPr>
        <p:spPr>
          <a:xfrm>
            <a:off x="874353" y="472382"/>
            <a:ext cx="2273764" cy="461665"/>
          </a:xfrm>
          <a:prstGeom prst="rect">
            <a:avLst/>
          </a:prstGeom>
        </p:spPr>
        <p:txBody>
          <a:bodyPr wrap="none">
            <a:spAutoFit/>
          </a:bodyPr>
          <a:lstStyle/>
          <a:p>
            <a:r>
              <a:rPr lang="en-US" altLang="zh-CN" sz="2400" b="1" dirty="0" smtClean="0">
                <a:latin typeface="Microsoft YaHei UI" panose="020B0503020204020204" pitchFamily="34" charset="-122"/>
                <a:ea typeface="Microsoft YaHei UI" panose="020B0503020204020204" pitchFamily="34" charset="-122"/>
              </a:rPr>
              <a:t>Headers-First</a:t>
            </a:r>
            <a:endParaRPr lang="zh-CN" altLang="en-US"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264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23</a:t>
            </a:fld>
            <a:endParaRPr lang="en-US" altLang="en-US">
              <a:solidFill>
                <a:srgbClr val="2D2E2D">
                  <a:lumMod val="50000"/>
                  <a:lumOff val="50000"/>
                </a:srgbClr>
              </a:solidFill>
            </a:endParaRPr>
          </a:p>
        </p:txBody>
      </p:sp>
      <p:pic>
        <p:nvPicPr>
          <p:cNvPr id="3" name="图片 2"/>
          <p:cNvPicPr>
            <a:picLocks noChangeAspect="1"/>
          </p:cNvPicPr>
          <p:nvPr/>
        </p:nvPicPr>
        <p:blipFill>
          <a:blip r:embed="rId3"/>
          <a:stretch>
            <a:fillRect/>
          </a:stretch>
        </p:blipFill>
        <p:spPr>
          <a:xfrm>
            <a:off x="1799386" y="2275500"/>
            <a:ext cx="8578219" cy="2216040"/>
          </a:xfrm>
          <a:prstGeom prst="rect">
            <a:avLst/>
          </a:prstGeom>
        </p:spPr>
      </p:pic>
      <p:sp>
        <p:nvSpPr>
          <p:cNvPr id="4" name="矩形 3"/>
          <p:cNvSpPr/>
          <p:nvPr/>
        </p:nvSpPr>
        <p:spPr>
          <a:xfrm>
            <a:off x="713992" y="1155817"/>
            <a:ext cx="11352788" cy="784830"/>
          </a:xfrm>
          <a:prstGeom prst="rect">
            <a:avLst/>
          </a:prstGeom>
        </p:spPr>
        <p:txBody>
          <a:bodyPr wrap="none">
            <a:spAutoFit/>
          </a:bodyPr>
          <a:lstStyle/>
          <a:p>
            <a:pPr>
              <a:spcBef>
                <a:spcPts val="600"/>
              </a:spcBef>
            </a:pPr>
            <a:r>
              <a:rPr lang="zh-CN" altLang="en-US" sz="2000" dirty="0" smtClean="0">
                <a:latin typeface="Microsoft YaHei UI" panose="020B0503020204020204" pitchFamily="34" charset="-122"/>
                <a:ea typeface="Microsoft YaHei UI" panose="020B0503020204020204" pitchFamily="34" charset="-122"/>
              </a:rPr>
              <a:t>同一时间只能向每个对等节点请求最多</a:t>
            </a:r>
            <a:r>
              <a:rPr lang="en-US" altLang="zh-CN" sz="2000" dirty="0" smtClean="0">
                <a:latin typeface="Microsoft YaHei UI" panose="020B0503020204020204" pitchFamily="34" charset="-122"/>
                <a:ea typeface="Microsoft YaHei UI" panose="020B0503020204020204" pitchFamily="34" charset="-122"/>
              </a:rPr>
              <a:t>16</a:t>
            </a:r>
            <a:r>
              <a:rPr lang="zh-CN" altLang="en-US" sz="2000" dirty="0" smtClean="0">
                <a:latin typeface="Microsoft YaHei UI" panose="020B0503020204020204" pitchFamily="34" charset="-122"/>
                <a:ea typeface="Microsoft YaHei UI" panose="020B0503020204020204" pitchFamily="34" charset="-122"/>
              </a:rPr>
              <a:t>个区块，而且此节点最多</a:t>
            </a:r>
            <a:r>
              <a:rPr lang="zh-CN" altLang="en-US" sz="2000" dirty="0">
                <a:latin typeface="Microsoft YaHei UI" panose="020B0503020204020204" pitchFamily="34" charset="-122"/>
                <a:ea typeface="Microsoft YaHei UI" panose="020B0503020204020204" pitchFamily="34" charset="-122"/>
              </a:rPr>
              <a:t>从</a:t>
            </a:r>
            <a:r>
              <a:rPr lang="en-US" altLang="zh-CN" sz="2000" dirty="0" smtClean="0">
                <a:latin typeface="Microsoft YaHei UI" panose="020B0503020204020204" pitchFamily="34" charset="-122"/>
                <a:ea typeface="Microsoft YaHei UI" panose="020B0503020204020204" pitchFamily="34" charset="-122"/>
              </a:rPr>
              <a:t>8</a:t>
            </a:r>
            <a:r>
              <a:rPr lang="zh-CN" altLang="en-US" sz="2000" dirty="0" smtClean="0">
                <a:latin typeface="Microsoft YaHei UI" panose="020B0503020204020204" pitchFamily="34" charset="-122"/>
                <a:ea typeface="Microsoft YaHei UI" panose="020B0503020204020204" pitchFamily="34" charset="-122"/>
              </a:rPr>
              <a:t>个</a:t>
            </a:r>
            <a:r>
              <a:rPr lang="en-US" altLang="zh-CN" sz="2000" dirty="0" smtClean="0">
                <a:latin typeface="Microsoft YaHei UI" panose="020B0503020204020204" pitchFamily="34" charset="-122"/>
                <a:ea typeface="Microsoft YaHei UI" panose="020B0503020204020204" pitchFamily="34" charset="-122"/>
              </a:rPr>
              <a:t>outbound</a:t>
            </a:r>
            <a:r>
              <a:rPr lang="zh-CN" altLang="en-US" sz="2000" dirty="0" smtClean="0">
                <a:latin typeface="Microsoft YaHei UI" panose="020B0503020204020204" pitchFamily="34" charset="-122"/>
                <a:ea typeface="Microsoft YaHei UI" panose="020B0503020204020204" pitchFamily="34" charset="-122"/>
              </a:rPr>
              <a:t>对等节点下载。</a:t>
            </a:r>
            <a:endParaRPr lang="en-US" altLang="zh-CN" sz="2000" dirty="0" smtClean="0">
              <a:latin typeface="Microsoft YaHei UI" panose="020B0503020204020204" pitchFamily="34" charset="-122"/>
              <a:ea typeface="Microsoft YaHei UI" panose="020B0503020204020204" pitchFamily="34" charset="-122"/>
            </a:endParaRPr>
          </a:p>
          <a:p>
            <a:pPr>
              <a:spcBef>
                <a:spcPts val="600"/>
              </a:spcBef>
            </a:pPr>
            <a:r>
              <a:rPr lang="zh-CN" altLang="en-US" sz="2000" dirty="0" smtClean="0">
                <a:latin typeface="Microsoft YaHei UI" panose="020B0503020204020204" pitchFamily="34" charset="-122"/>
                <a:ea typeface="Microsoft YaHei UI" panose="020B0503020204020204" pitchFamily="34" charset="-122"/>
              </a:rPr>
              <a:t>意味着在初始同步区块的时候同时只能请求最多</a:t>
            </a:r>
            <a:r>
              <a:rPr lang="en-US" altLang="zh-CN" sz="2000" dirty="0" smtClean="0">
                <a:latin typeface="Microsoft YaHei UI" panose="020B0503020204020204" pitchFamily="34" charset="-122"/>
                <a:ea typeface="Microsoft YaHei UI" panose="020B0503020204020204" pitchFamily="34" charset="-122"/>
              </a:rPr>
              <a:t>128</a:t>
            </a:r>
            <a:r>
              <a:rPr lang="zh-CN" altLang="en-US" sz="2000" dirty="0" smtClean="0">
                <a:latin typeface="Microsoft YaHei UI" panose="020B0503020204020204" pitchFamily="34" charset="-122"/>
                <a:ea typeface="Microsoft YaHei UI" panose="020B0503020204020204" pitchFamily="34" charset="-122"/>
              </a:rPr>
              <a:t>个块。</a:t>
            </a:r>
            <a:endParaRPr lang="zh-CN" altLang="en-US" sz="2000" dirty="0">
              <a:latin typeface="Microsoft YaHei UI" panose="020B0503020204020204" pitchFamily="34" charset="-122"/>
              <a:ea typeface="Microsoft YaHei UI" panose="020B0503020204020204" pitchFamily="34" charset="-122"/>
            </a:endParaRPr>
          </a:p>
        </p:txBody>
      </p:sp>
      <p:sp>
        <p:nvSpPr>
          <p:cNvPr id="5" name="文本框 4"/>
          <p:cNvSpPr txBox="1"/>
          <p:nvPr/>
        </p:nvSpPr>
        <p:spPr>
          <a:xfrm>
            <a:off x="713992" y="4890331"/>
            <a:ext cx="10870201" cy="1477328"/>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比特币核心的</a:t>
            </a:r>
            <a:r>
              <a:rPr lang="en-US" altLang="zh-CN" sz="2000" dirty="0" smtClean="0">
                <a:latin typeface="Microsoft YaHei UI" panose="020B0503020204020204" pitchFamily="34" charset="-122"/>
                <a:ea typeface="Microsoft YaHei UI" panose="020B0503020204020204" pitchFamily="34" charset="-122"/>
              </a:rPr>
              <a:t>HF</a:t>
            </a:r>
            <a:r>
              <a:rPr lang="zh-CN" altLang="en-US" sz="2000" dirty="0" smtClean="0">
                <a:latin typeface="Microsoft YaHei UI" panose="020B0503020204020204" pitchFamily="34" charset="-122"/>
                <a:ea typeface="Microsoft YaHei UI" panose="020B0503020204020204" pitchFamily="34" charset="-122"/>
              </a:rPr>
              <a:t>模式使用了一个</a:t>
            </a:r>
            <a:r>
              <a:rPr lang="en-US" altLang="zh-CN" sz="2000" dirty="0" smtClean="0">
                <a:latin typeface="Microsoft YaHei UI" panose="020B0503020204020204" pitchFamily="34" charset="-122"/>
                <a:ea typeface="Microsoft YaHei UI" panose="020B0503020204020204" pitchFamily="34" charset="-122"/>
              </a:rPr>
              <a:t>1024</a:t>
            </a:r>
            <a:r>
              <a:rPr lang="zh-CN" altLang="en-US" sz="2000" dirty="0" smtClean="0">
                <a:latin typeface="Microsoft YaHei UI" panose="020B0503020204020204" pitchFamily="34" charset="-122"/>
                <a:ea typeface="Microsoft YaHei UI" panose="020B0503020204020204" pitchFamily="34" charset="-122"/>
              </a:rPr>
              <a:t>区块的移动窗口去最大化下载速度</a:t>
            </a:r>
            <a:endParaRPr lang="en-US" altLang="zh-CN" sz="2000" dirty="0" smtClean="0">
              <a:latin typeface="Microsoft YaHei UI" panose="020B0503020204020204" pitchFamily="34" charset="-122"/>
              <a:ea typeface="Microsoft YaHei UI" panose="020B0503020204020204" pitchFamily="34" charset="-122"/>
            </a:endParaRPr>
          </a:p>
          <a:p>
            <a:pPr marL="342900" indent="-342900">
              <a:spcBef>
                <a:spcPts val="600"/>
              </a:spcBef>
              <a:buFont typeface="Arial" panose="020B0604020202020204" pitchFamily="34" charset="0"/>
              <a:buChar char="•"/>
            </a:pPr>
            <a:endParaRPr lang="en-US" altLang="zh-CN" sz="2000" dirty="0" smtClean="0">
              <a:latin typeface="Microsoft YaHei UI" panose="020B0503020204020204" pitchFamily="34" charset="-122"/>
              <a:ea typeface="Microsoft YaHei UI" panose="020B0503020204020204" pitchFamily="34" charset="-122"/>
            </a:endParaRPr>
          </a:p>
          <a:p>
            <a:pPr marL="342900" indent="-342900">
              <a:spcBef>
                <a:spcPts val="600"/>
              </a:spcBef>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当一个对等节点对此窗口的移动拖延时间超过</a:t>
            </a:r>
            <a:r>
              <a:rPr lang="en-US" altLang="zh-CN" sz="2000" dirty="0" smtClean="0">
                <a:latin typeface="Microsoft YaHei UI" panose="020B0503020204020204" pitchFamily="34" charset="-122"/>
                <a:ea typeface="Microsoft YaHei UI" panose="020B0503020204020204" pitchFamily="34" charset="-122"/>
              </a:rPr>
              <a:t>2</a:t>
            </a:r>
            <a:r>
              <a:rPr lang="zh-CN" altLang="en-US" sz="2000" dirty="0" smtClean="0">
                <a:latin typeface="Microsoft YaHei UI" panose="020B0503020204020204" pitchFamily="34" charset="-122"/>
                <a:ea typeface="Microsoft YaHei UI" panose="020B0503020204020204" pitchFamily="34" charset="-122"/>
              </a:rPr>
              <a:t>秒就会断开此连接，尝试去连接一个更快的节点。</a:t>
            </a:r>
            <a:endParaRPr lang="zh-CN" altLang="en-US" sz="2000" dirty="0">
              <a:latin typeface="Microsoft YaHei UI" panose="020B0503020204020204" pitchFamily="34" charset="-122"/>
              <a:ea typeface="Microsoft YaHei UI" panose="020B0503020204020204" pitchFamily="34" charset="-122"/>
            </a:endParaRPr>
          </a:p>
        </p:txBody>
      </p:sp>
      <p:sp>
        <p:nvSpPr>
          <p:cNvPr id="8" name="矩形 7"/>
          <p:cNvSpPr/>
          <p:nvPr/>
        </p:nvSpPr>
        <p:spPr>
          <a:xfrm>
            <a:off x="662504" y="433577"/>
            <a:ext cx="2273764" cy="461665"/>
          </a:xfrm>
          <a:prstGeom prst="rect">
            <a:avLst/>
          </a:prstGeom>
        </p:spPr>
        <p:txBody>
          <a:bodyPr wrap="none">
            <a:spAutoFit/>
          </a:bodyPr>
          <a:lstStyle/>
          <a:p>
            <a:pPr lvl="0"/>
            <a:r>
              <a:rPr lang="en-US" altLang="zh-CN" sz="2400" b="1" dirty="0">
                <a:solidFill>
                  <a:srgbClr val="2D2E2D"/>
                </a:solidFill>
                <a:latin typeface="Microsoft YaHei UI" panose="020B0503020204020204" pitchFamily="34" charset="-122"/>
                <a:ea typeface="Microsoft YaHei UI" panose="020B0503020204020204" pitchFamily="34" charset="-122"/>
              </a:rPr>
              <a:t>Headers-First</a:t>
            </a:r>
            <a:endParaRPr lang="zh-CN" altLang="en-US" sz="2400" dirty="0">
              <a:solidFill>
                <a:srgbClr val="2D2E2D"/>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1042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8701" y="526931"/>
            <a:ext cx="4118435" cy="523220"/>
          </a:xfrm>
          <a:prstGeom prst="rect">
            <a:avLst/>
          </a:prstGeom>
        </p:spPr>
        <p:txBody>
          <a:bodyPr wrap="none">
            <a:spAutoFit/>
          </a:bodyPr>
          <a:lstStyle/>
          <a:p>
            <a:pPr lvl="0"/>
            <a:r>
              <a:rPr lang="en-US" altLang="zh-CN" sz="2800" b="1" dirty="0" smtClean="0">
                <a:solidFill>
                  <a:srgbClr val="2D2E2D"/>
                </a:solidFill>
                <a:latin typeface="Microsoft YaHei UI" panose="020B0503020204020204" pitchFamily="34" charset="-122"/>
                <a:ea typeface="Microsoft YaHei UI" panose="020B0503020204020204" pitchFamily="34" charset="-122"/>
              </a:rPr>
              <a:t>SPV</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节点</a:t>
            </a:r>
            <a:r>
              <a:rPr lang="zh-CN" altLang="en-US" sz="2800" b="1" dirty="0">
                <a:solidFill>
                  <a:srgbClr val="2D2E2D"/>
                </a:solidFill>
                <a:latin typeface="Microsoft YaHei UI" panose="020B0503020204020204" pitchFamily="34" charset="-122"/>
                <a:ea typeface="Microsoft YaHei UI" panose="020B0503020204020204" pitchFamily="34" charset="-122"/>
              </a:rPr>
              <a:t>交换“库存清单”</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36" y="1716555"/>
            <a:ext cx="4165039" cy="4689243"/>
          </a:xfrm>
          <a:prstGeom prst="rect">
            <a:avLst/>
          </a:prstGeom>
        </p:spPr>
      </p:pic>
      <p:sp>
        <p:nvSpPr>
          <p:cNvPr id="5" name="椭圆 4"/>
          <p:cNvSpPr/>
          <p:nvPr/>
        </p:nvSpPr>
        <p:spPr>
          <a:xfrm>
            <a:off x="1736333" y="2476072"/>
            <a:ext cx="1253447" cy="523982"/>
          </a:xfrm>
          <a:prstGeom prst="ellipse">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9412" y="1163765"/>
            <a:ext cx="6096000" cy="2092881"/>
          </a:xfrm>
          <a:prstGeom prst="rect">
            <a:avLst/>
          </a:prstGeom>
        </p:spPr>
        <p:txBody>
          <a:bodyPr>
            <a:spAutoFit/>
          </a:bodyPr>
          <a:lstStyle/>
          <a:p>
            <a:pPr marL="285750" indent="-285750">
              <a:spcBef>
                <a:spcPts val="600"/>
              </a:spcBef>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SPV</a:t>
            </a:r>
            <a:r>
              <a:rPr lang="zh-CN" altLang="en-US" sz="2000" dirty="0">
                <a:latin typeface="Microsoft YaHei UI" panose="020B0503020204020204" pitchFamily="34" charset="-122"/>
                <a:ea typeface="Microsoft YaHei UI" panose="020B0503020204020204" pitchFamily="34" charset="-122"/>
              </a:rPr>
              <a:t>节点需要读取</a:t>
            </a:r>
            <a:r>
              <a:rPr lang="zh-CN" altLang="en-US" sz="2000" b="1" dirty="0">
                <a:latin typeface="Microsoft YaHei UI" panose="020B0503020204020204" pitchFamily="34" charset="-122"/>
                <a:ea typeface="Microsoft YaHei UI" panose="020B0503020204020204" pitchFamily="34" charset="-122"/>
              </a:rPr>
              <a:t>特定交易</a:t>
            </a:r>
            <a:r>
              <a:rPr lang="zh-CN" altLang="en-US" sz="2000" dirty="0">
                <a:latin typeface="Microsoft YaHei UI" panose="020B0503020204020204" pitchFamily="34" charset="-122"/>
                <a:ea typeface="Microsoft YaHei UI" panose="020B0503020204020204" pitchFamily="34" charset="-122"/>
              </a:rPr>
              <a:t>从而选择性地验证</a:t>
            </a:r>
            <a:r>
              <a:rPr lang="zh-CN" altLang="en-US" sz="2000" dirty="0" smtClean="0">
                <a:latin typeface="Microsoft YaHei UI" panose="020B0503020204020204" pitchFamily="34" charset="-122"/>
                <a:ea typeface="Microsoft YaHei UI" panose="020B0503020204020204" pitchFamily="34" charset="-122"/>
              </a:rPr>
              <a:t>交易时，向对等节点发送</a:t>
            </a:r>
            <a:r>
              <a:rPr lang="zh-CN" altLang="en-US" sz="2000" dirty="0">
                <a:latin typeface="Microsoft YaHei UI" panose="020B0503020204020204" pitchFamily="34" charset="-122"/>
                <a:ea typeface="Microsoft YaHei UI" panose="020B0503020204020204" pitchFamily="34" charset="-122"/>
              </a:rPr>
              <a:t>一条</a:t>
            </a:r>
            <a:r>
              <a:rPr lang="en-US" altLang="zh-CN" sz="2000" dirty="0" err="1" smtClean="0">
                <a:latin typeface="Microsoft YaHei UI" panose="020B0503020204020204" pitchFamily="34" charset="-122"/>
                <a:ea typeface="Microsoft YaHei UI" panose="020B0503020204020204" pitchFamily="34" charset="-122"/>
              </a:rPr>
              <a:t>getdata</a:t>
            </a:r>
            <a:r>
              <a:rPr lang="zh-CN" altLang="en-US" sz="2000" dirty="0" smtClean="0">
                <a:latin typeface="Microsoft YaHei UI" panose="020B0503020204020204" pitchFamily="34" charset="-122"/>
                <a:ea typeface="Microsoft YaHei UI" panose="020B0503020204020204" pitchFamily="34" charset="-122"/>
              </a:rPr>
              <a:t>（获取区块？还是获取交易）的</a:t>
            </a:r>
            <a:r>
              <a:rPr lang="zh-CN" altLang="en-US" sz="2000" dirty="0" smtClean="0">
                <a:latin typeface="Microsoft YaHei UI" panose="020B0503020204020204" pitchFamily="34" charset="-122"/>
                <a:ea typeface="Microsoft YaHei UI" panose="020B0503020204020204" pitchFamily="34" charset="-122"/>
              </a:rPr>
              <a:t>请求</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buFont typeface="Arial" panose="020B0604020202020204" pitchFamily="34" charset="0"/>
              <a:buChar char="•"/>
            </a:pPr>
            <a:endParaRPr lang="en-US" altLang="zh-CN" sz="2000" dirty="0">
              <a:latin typeface="Microsoft YaHei UI" panose="020B0503020204020204" pitchFamily="34" charset="-122"/>
              <a:ea typeface="Microsoft YaHei UI" panose="020B0503020204020204" pitchFamily="34" charset="-122"/>
            </a:endParaRPr>
          </a:p>
          <a:p>
            <a:pPr marL="285750" indent="-285750">
              <a:spcBef>
                <a:spcPts val="600"/>
              </a:spcBef>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SPV</a:t>
            </a:r>
            <a:r>
              <a:rPr lang="zh-CN" altLang="en-US" sz="2000" dirty="0">
                <a:latin typeface="Microsoft YaHei UI" panose="020B0503020204020204" pitchFamily="34" charset="-122"/>
                <a:ea typeface="Microsoft YaHei UI" panose="020B0503020204020204" pitchFamily="34" charset="-122"/>
              </a:rPr>
              <a:t>节点对特定数据的请求可能无意中透露了钱包里的地址信息，产生了</a:t>
            </a:r>
            <a:r>
              <a:rPr lang="zh-CN" altLang="en-US" sz="2000" b="1" dirty="0">
                <a:latin typeface="Microsoft YaHei UI" panose="020B0503020204020204" pitchFamily="34" charset="-122"/>
                <a:ea typeface="Microsoft YaHei UI" panose="020B0503020204020204" pitchFamily="34" charset="-122"/>
              </a:rPr>
              <a:t>隐私</a:t>
            </a:r>
            <a:r>
              <a:rPr lang="zh-CN" altLang="en-US" sz="2000" b="1" dirty="0" smtClean="0">
                <a:latin typeface="Microsoft YaHei UI" panose="020B0503020204020204" pitchFamily="34" charset="-122"/>
                <a:ea typeface="Microsoft YaHei UI" panose="020B0503020204020204" pitchFamily="34" charset="-122"/>
              </a:rPr>
              <a:t>风险</a:t>
            </a:r>
            <a:endParaRPr lang="en-US" altLang="zh-CN" sz="2000" dirty="0">
              <a:latin typeface="Microsoft YaHei UI" panose="020B0503020204020204" pitchFamily="34" charset="-122"/>
              <a:ea typeface="Microsoft YaHei UI" panose="020B0503020204020204" pitchFamily="34" charset="-122"/>
            </a:endParaRPr>
          </a:p>
        </p:txBody>
      </p:sp>
      <p:graphicFrame>
        <p:nvGraphicFramePr>
          <p:cNvPr id="8" name="Object 79"/>
          <p:cNvGraphicFramePr>
            <a:graphicFrameLocks noChangeAspect="1"/>
          </p:cNvGraphicFramePr>
          <p:nvPr>
            <p:extLst>
              <p:ext uri="{D42A27DB-BD31-4B8C-83A1-F6EECF244321}">
                <p14:modId xmlns:p14="http://schemas.microsoft.com/office/powerpoint/2010/main" val="581489710"/>
              </p:ext>
            </p:extLst>
          </p:nvPr>
        </p:nvGraphicFramePr>
        <p:xfrm>
          <a:off x="5188920" y="5057532"/>
          <a:ext cx="1692197" cy="1167097"/>
        </p:xfrm>
        <a:graphic>
          <a:graphicData uri="http://schemas.openxmlformats.org/presentationml/2006/ole">
            <mc:AlternateContent xmlns:mc="http://schemas.openxmlformats.org/markup-compatibility/2006">
              <mc:Choice xmlns:v="urn:schemas-microsoft-com:vml" Requires="v">
                <p:oleObj spid="_x0000_s1246" name="CorelDRAW" r:id="rId5" imgW="1600383" imgH="1105235" progId="CorelDRAW.Graphic.9">
                  <p:embed/>
                </p:oleObj>
              </mc:Choice>
              <mc:Fallback>
                <p:oleObj name="CorelDRAW" r:id="rId5" imgW="1600383" imgH="1105235" progId="CorelDRAW.Graphic.9">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8920" y="5057532"/>
                        <a:ext cx="1692197" cy="1167097"/>
                      </a:xfrm>
                      <a:prstGeom prst="rect">
                        <a:avLst/>
                      </a:prstGeom>
                      <a:noFill/>
                      <a:ln>
                        <a:noFill/>
                      </a:ln>
                      <a:effectLst/>
                    </p:spPr>
                  </p:pic>
                </p:oleObj>
              </mc:Fallback>
            </mc:AlternateContent>
          </a:graphicData>
        </a:graphic>
      </p:graphicFrame>
      <p:sp>
        <p:nvSpPr>
          <p:cNvPr id="2" name="云形标注 1"/>
          <p:cNvSpPr/>
          <p:nvPr/>
        </p:nvSpPr>
        <p:spPr>
          <a:xfrm rot="234851">
            <a:off x="4889195" y="3249036"/>
            <a:ext cx="4810960" cy="1766715"/>
          </a:xfrm>
          <a:prstGeom prst="cloudCallou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文本框 8"/>
          <p:cNvSpPr txBox="1"/>
          <p:nvPr/>
        </p:nvSpPr>
        <p:spPr>
          <a:xfrm>
            <a:off x="5340654" y="3474458"/>
            <a:ext cx="4455422"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这交易查还是不查？</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Emmmm</a:t>
            </a:r>
            <a:r>
              <a:rPr lang="zh-CN" altLang="en-US" dirty="0" smtClean="0">
                <a:latin typeface="微软雅黑" panose="020B0503020204020204" pitchFamily="34" charset="-122"/>
                <a:ea typeface="微软雅黑" panose="020B0503020204020204" pitchFamily="34" charset="-122"/>
              </a:rPr>
              <a:t>，想知道交易存在不，但是不想泄露自己的地址呀</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坏人辣么多</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&amp;$$%%</a:t>
            </a:r>
            <a:endParaRPr lang="zh-CN" altLang="en-US" dirty="0">
              <a:latin typeface="微软雅黑" panose="020B0503020204020204" pitchFamily="34" charset="-122"/>
              <a:ea typeface="微软雅黑" panose="020B0503020204020204" pitchFamily="34" charset="-122"/>
            </a:endParaRPr>
          </a:p>
        </p:txBody>
      </p:sp>
      <p:pic>
        <p:nvPicPr>
          <p:cNvPr id="10" name="Picture 46" descr="EndUser Fema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2986" y="4787468"/>
            <a:ext cx="1000938" cy="15875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标注 10"/>
          <p:cNvSpPr/>
          <p:nvPr/>
        </p:nvSpPr>
        <p:spPr>
          <a:xfrm>
            <a:off x="10344096" y="3794234"/>
            <a:ext cx="1658718" cy="838356"/>
          </a:xfrm>
          <a:prstGeom prst="wedgeRoundRectCallou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344096" y="3938696"/>
            <a:ext cx="1741182"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别</a:t>
            </a:r>
            <a:r>
              <a:rPr lang="zh-CN" altLang="en-US" dirty="0" smtClean="0">
                <a:latin typeface="微软雅黑" panose="020B0503020204020204" pitchFamily="34" charset="-122"/>
                <a:ea typeface="微软雅黑" panose="020B0503020204020204" pitchFamily="34" charset="-122"/>
              </a:rPr>
              <a:t>担心啦！</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新功能上线了</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灯片编号占位符 13"/>
          <p:cNvSpPr>
            <a:spLocks noGrp="1"/>
          </p:cNvSpPr>
          <p:nvPr>
            <p:ph type="sldNum" sz="quarter" idx="12"/>
          </p:nvPr>
        </p:nvSpPr>
        <p:spPr>
          <a:xfrm>
            <a:off x="10885118" y="6419245"/>
            <a:ext cx="918882" cy="222436"/>
          </a:xfrm>
        </p:spPr>
        <p:txBody>
          <a:bodyPr/>
          <a:lstStyle/>
          <a:p>
            <a:fld id="{E31375A4-56A4-47D6-9801-1991572033F7}" type="slidenum">
              <a:rPr lang="en-US" altLang="zh-CN" smtClean="0">
                <a:solidFill>
                  <a:srgbClr val="2D2E2D">
                    <a:lumMod val="50000"/>
                    <a:lumOff val="50000"/>
                  </a:srgbClr>
                </a:solidFill>
              </a:rPr>
              <a:pPr/>
              <a:t>24</a:t>
            </a:fld>
            <a:endParaRPr lang="en-US" altLang="en-US" dirty="0">
              <a:solidFill>
                <a:srgbClr val="2D2E2D">
                  <a:lumMod val="50000"/>
                  <a:lumOff val="50000"/>
                </a:srgbClr>
              </a:solidFill>
            </a:endParaRPr>
          </a:p>
        </p:txBody>
      </p:sp>
    </p:spTree>
    <p:extLst>
      <p:ext uri="{BB962C8B-B14F-4D97-AF65-F5344CB8AC3E}">
        <p14:creationId xmlns:p14="http://schemas.microsoft.com/office/powerpoint/2010/main" val="245057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8039" y="319268"/>
            <a:ext cx="2436886" cy="523220"/>
          </a:xfrm>
          <a:prstGeom prst="rect">
            <a:avLst/>
          </a:prstGeom>
        </p:spPr>
        <p:txBody>
          <a:bodyPr wrap="none">
            <a:spAutoFit/>
          </a:bodyPr>
          <a:lstStyle/>
          <a:p>
            <a:pPr lvl="0"/>
            <a:r>
              <a:rPr lang="en-US" altLang="zh-CN" sz="2800" b="1" dirty="0">
                <a:solidFill>
                  <a:srgbClr val="2D2E2D"/>
                </a:solidFill>
                <a:latin typeface="Microsoft YaHei UI" panose="020B0503020204020204" pitchFamily="34" charset="-122"/>
                <a:ea typeface="Microsoft YaHei UI" panose="020B0503020204020204" pitchFamily="34" charset="-122"/>
              </a:rPr>
              <a:t>Bloom</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过滤器</a:t>
            </a:r>
            <a:endParaRPr lang="zh-CN" altLang="en-US" dirty="0">
              <a:solidFill>
                <a:srgbClr val="2D2E2D"/>
              </a:solidFill>
            </a:endParaRPr>
          </a:p>
        </p:txBody>
      </p:sp>
      <p:sp>
        <p:nvSpPr>
          <p:cNvPr id="6" name="文本框 5"/>
          <p:cNvSpPr txBox="1"/>
          <p:nvPr/>
        </p:nvSpPr>
        <p:spPr>
          <a:xfrm>
            <a:off x="508039" y="1224936"/>
            <a:ext cx="11196281" cy="2000548"/>
          </a:xfrm>
          <a:prstGeom prst="rect">
            <a:avLst/>
          </a:prstGeom>
          <a:noFill/>
        </p:spPr>
        <p:txBody>
          <a:bodyPr wrap="square" rtlCol="0">
            <a:spAutoFit/>
          </a:bodyPr>
          <a:lstStyle/>
          <a:p>
            <a:pPr>
              <a:spcBef>
                <a:spcPts val="600"/>
              </a:spcBef>
              <a:spcAft>
                <a:spcPts val="600"/>
              </a:spcAft>
            </a:pPr>
            <a:r>
              <a:rPr lang="zh-CN" altLang="en-US" sz="2400" b="1" dirty="0" smtClean="0">
                <a:latin typeface="Microsoft YaHei UI" panose="020B0503020204020204" pitchFamily="34" charset="-122"/>
                <a:ea typeface="Microsoft YaHei UI" panose="020B0503020204020204" pitchFamily="34" charset="-122"/>
              </a:rPr>
              <a:t>简介</a:t>
            </a:r>
            <a:endParaRPr lang="en-US" altLang="zh-CN" sz="2400" b="1"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1970</a:t>
            </a:r>
            <a:r>
              <a:rPr lang="zh-CN" altLang="en-US" sz="2000" dirty="0">
                <a:latin typeface="Microsoft YaHei UI" panose="020B0503020204020204" pitchFamily="34" charset="-122"/>
                <a:ea typeface="Microsoft YaHei UI" panose="020B0503020204020204" pitchFamily="34" charset="-122"/>
              </a:rPr>
              <a:t>年由布隆提出的一</a:t>
            </a:r>
            <a:r>
              <a:rPr lang="zh-CN" altLang="en-US" sz="2000" dirty="0" smtClean="0">
                <a:latin typeface="Microsoft YaHei UI" panose="020B0503020204020204" pitchFamily="34" charset="-122"/>
                <a:ea typeface="Microsoft YaHei UI" panose="020B0503020204020204" pitchFamily="34" charset="-122"/>
              </a:rPr>
              <a:t>种空间</a:t>
            </a:r>
            <a:r>
              <a:rPr lang="zh-CN" altLang="en-US" sz="2000" dirty="0">
                <a:latin typeface="Microsoft YaHei UI" panose="020B0503020204020204" pitchFamily="34" charset="-122"/>
                <a:ea typeface="Microsoft YaHei UI" panose="020B0503020204020204" pitchFamily="34" charset="-122"/>
              </a:rPr>
              <a:t>效率很高的随机</a:t>
            </a:r>
            <a:r>
              <a:rPr lang="zh-CN" altLang="en-US" sz="2000" b="1" dirty="0">
                <a:latin typeface="Microsoft YaHei UI" panose="020B0503020204020204" pitchFamily="34" charset="-122"/>
                <a:ea typeface="Microsoft YaHei UI" panose="020B0503020204020204" pitchFamily="34" charset="-122"/>
              </a:rPr>
              <a:t>数据结构</a:t>
            </a:r>
            <a:r>
              <a:rPr lang="zh-CN" altLang="en-US" sz="2000" dirty="0" smtClean="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利用</a:t>
            </a:r>
            <a:r>
              <a:rPr lang="zh-CN" altLang="en-US" sz="2000" b="1" dirty="0">
                <a:latin typeface="Microsoft YaHei UI" panose="020B0503020204020204" pitchFamily="34" charset="-122"/>
                <a:ea typeface="Microsoft YaHei UI" panose="020B0503020204020204" pitchFamily="34" charset="-122"/>
              </a:rPr>
              <a:t>位数组</a:t>
            </a:r>
            <a:r>
              <a:rPr lang="zh-CN" altLang="en-US" sz="2000" dirty="0">
                <a:latin typeface="Microsoft YaHei UI" panose="020B0503020204020204" pitchFamily="34" charset="-122"/>
                <a:ea typeface="Microsoft YaHei UI" panose="020B0503020204020204" pitchFamily="34" charset="-122"/>
              </a:rPr>
              <a:t>很简洁地表示一个集合，并判断一个元素是否属于这个集合</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Bloom</a:t>
            </a:r>
            <a:r>
              <a:rPr lang="zh-CN" altLang="en-US" sz="2000" dirty="0">
                <a:latin typeface="Microsoft YaHei UI" panose="020B0503020204020204" pitchFamily="34" charset="-122"/>
                <a:ea typeface="Microsoft YaHei UI" panose="020B0503020204020204" pitchFamily="34" charset="-122"/>
              </a:rPr>
              <a:t>过滤器能够</a:t>
            </a:r>
            <a:r>
              <a:rPr lang="zh-CN" altLang="en-US" sz="2000" b="1" dirty="0">
                <a:latin typeface="Microsoft YaHei UI" panose="020B0503020204020204" pitchFamily="34" charset="-122"/>
                <a:ea typeface="Microsoft YaHei UI" panose="020B0503020204020204" pitchFamily="34" charset="-122"/>
              </a:rPr>
              <a:t>准确判断</a:t>
            </a:r>
            <a:r>
              <a:rPr lang="zh-CN" altLang="en-US" sz="2000" dirty="0">
                <a:latin typeface="Microsoft YaHei UI" panose="020B0503020204020204" pitchFamily="34" charset="-122"/>
                <a:ea typeface="Microsoft YaHei UI" panose="020B0503020204020204" pitchFamily="34" charset="-122"/>
              </a:rPr>
              <a:t>一个元素</a:t>
            </a:r>
            <a:r>
              <a:rPr lang="zh-CN" altLang="en-US" sz="2000" b="1" dirty="0">
                <a:latin typeface="Microsoft YaHei UI" panose="020B0503020204020204" pitchFamily="34" charset="-122"/>
                <a:ea typeface="Microsoft YaHei UI" panose="020B0503020204020204" pitchFamily="34" charset="-122"/>
              </a:rPr>
              <a:t>不在</a:t>
            </a:r>
            <a:r>
              <a:rPr lang="zh-CN" altLang="en-US" sz="2000" dirty="0">
                <a:latin typeface="Microsoft YaHei UI" panose="020B0503020204020204" pitchFamily="34" charset="-122"/>
                <a:ea typeface="Microsoft YaHei UI" panose="020B0503020204020204" pitchFamily="34" charset="-122"/>
              </a:rPr>
              <a:t>集合内，但只能判断一个元素</a:t>
            </a:r>
            <a:r>
              <a:rPr lang="zh-CN" altLang="en-US" sz="2000" b="1" dirty="0">
                <a:latin typeface="Microsoft YaHei UI" panose="020B0503020204020204" pitchFamily="34" charset="-122"/>
                <a:ea typeface="Microsoft YaHei UI" panose="020B0503020204020204" pitchFamily="34" charset="-122"/>
              </a:rPr>
              <a:t>可能在</a:t>
            </a:r>
            <a:r>
              <a:rPr lang="zh-CN" altLang="en-US" sz="2000" dirty="0">
                <a:latin typeface="Microsoft YaHei UI" panose="020B0503020204020204" pitchFamily="34" charset="-122"/>
                <a:ea typeface="Microsoft YaHei UI" panose="020B0503020204020204" pitchFamily="34" charset="-122"/>
              </a:rPr>
              <a:t>集合</a:t>
            </a:r>
            <a:r>
              <a:rPr lang="zh-CN" altLang="en-US" sz="2000" dirty="0" smtClean="0">
                <a:latin typeface="Microsoft YaHei UI" panose="020B0503020204020204" pitchFamily="34" charset="-122"/>
                <a:ea typeface="Microsoft YaHei UI" panose="020B0503020204020204" pitchFamily="34" charset="-122"/>
              </a:rPr>
              <a:t>内</a:t>
            </a:r>
            <a:r>
              <a:rPr lang="zh-CN" altLang="en-US" sz="2000" dirty="0">
                <a:latin typeface="Microsoft YaHei UI" panose="020B0503020204020204" pitchFamily="34" charset="-122"/>
                <a:ea typeface="Microsoft YaHei UI" panose="020B0503020204020204" pitchFamily="34" charset="-122"/>
              </a:rPr>
              <a:t>，</a:t>
            </a:r>
            <a:r>
              <a:rPr lang="zh-CN" altLang="en-US" sz="2000" dirty="0" smtClean="0">
                <a:latin typeface="Microsoft YaHei UI" panose="020B0503020204020204" pitchFamily="34" charset="-122"/>
                <a:ea typeface="Microsoft YaHei UI" panose="020B0503020204020204" pitchFamily="34" charset="-122"/>
              </a:rPr>
              <a:t>是</a:t>
            </a:r>
            <a:r>
              <a:rPr lang="zh-CN" altLang="en-US" sz="2000" dirty="0">
                <a:latin typeface="Microsoft YaHei UI" panose="020B0503020204020204" pitchFamily="34" charset="-122"/>
                <a:ea typeface="Microsoft YaHei UI" panose="020B0503020204020204" pitchFamily="34" charset="-122"/>
              </a:rPr>
              <a:t>一个允许用户描述特定的关键词组</a:t>
            </a:r>
            <a:r>
              <a:rPr lang="zh-CN" altLang="en-US" sz="2000" dirty="0" smtClean="0">
                <a:latin typeface="Microsoft YaHei UI" panose="020B0503020204020204" pitchFamily="34" charset="-122"/>
                <a:ea typeface="Microsoft YaHei UI" panose="020B0503020204020204" pitchFamily="34" charset="-122"/>
              </a:rPr>
              <a:t>合而</a:t>
            </a:r>
            <a:r>
              <a:rPr lang="zh-CN" altLang="en-US" sz="2000" dirty="0">
                <a:latin typeface="Microsoft YaHei UI" panose="020B0503020204020204" pitchFamily="34" charset="-122"/>
                <a:ea typeface="Microsoft YaHei UI" panose="020B0503020204020204" pitchFamily="34" charset="-122"/>
              </a:rPr>
              <a:t>不必精确表述</a:t>
            </a:r>
            <a:r>
              <a:rPr lang="zh-CN" altLang="en-US" sz="2000" dirty="0" smtClean="0">
                <a:latin typeface="Microsoft YaHei UI" panose="020B0503020204020204" pitchFamily="34" charset="-122"/>
                <a:ea typeface="Microsoft YaHei UI" panose="020B0503020204020204" pitchFamily="34" charset="-122"/>
              </a:rPr>
              <a:t>的</a:t>
            </a:r>
            <a:r>
              <a:rPr lang="zh-CN" altLang="en-US" sz="2000" b="1" dirty="0" smtClean="0">
                <a:latin typeface="Microsoft YaHei UI" panose="020B0503020204020204" pitchFamily="34" charset="-122"/>
                <a:ea typeface="Microsoft YaHei UI" panose="020B0503020204020204" pitchFamily="34" charset="-122"/>
              </a:rPr>
              <a:t>基于</a:t>
            </a:r>
            <a:r>
              <a:rPr lang="zh-CN" altLang="en-US" sz="2000" b="1" dirty="0">
                <a:latin typeface="Microsoft YaHei UI" panose="020B0503020204020204" pitchFamily="34" charset="-122"/>
                <a:ea typeface="Microsoft YaHei UI" panose="020B0503020204020204" pitchFamily="34" charset="-122"/>
              </a:rPr>
              <a:t>概率</a:t>
            </a:r>
            <a:r>
              <a:rPr lang="zh-CN" altLang="en-US" sz="2000" dirty="0">
                <a:latin typeface="Microsoft YaHei UI" panose="020B0503020204020204" pitchFamily="34" charset="-122"/>
                <a:ea typeface="Microsoft YaHei UI" panose="020B0503020204020204" pitchFamily="34" charset="-122"/>
              </a:rPr>
              <a:t>的过滤方法</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smtClean="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796" y="3674381"/>
            <a:ext cx="6092749" cy="2435878"/>
          </a:xfrm>
          <a:prstGeom prst="rect">
            <a:avLst/>
          </a:prstGeom>
        </p:spPr>
      </p:pic>
      <p:sp>
        <p:nvSpPr>
          <p:cNvPr id="11" name="灯片编号占位符 10"/>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25</a:t>
            </a:fld>
            <a:endParaRPr lang="en-US" altLang="en-US">
              <a:solidFill>
                <a:srgbClr val="2D2E2D">
                  <a:lumMod val="50000"/>
                  <a:lumOff val="50000"/>
                </a:srgbClr>
              </a:solidFill>
            </a:endParaRPr>
          </a:p>
        </p:txBody>
      </p:sp>
    </p:spTree>
    <p:custDataLst>
      <p:tags r:id="rId1"/>
    </p:custDataLst>
    <p:extLst>
      <p:ext uri="{BB962C8B-B14F-4D97-AF65-F5344CB8AC3E}">
        <p14:creationId xmlns:p14="http://schemas.microsoft.com/office/powerpoint/2010/main" val="630662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8039" y="319268"/>
            <a:ext cx="2436886" cy="523220"/>
          </a:xfrm>
          <a:prstGeom prst="rect">
            <a:avLst/>
          </a:prstGeom>
        </p:spPr>
        <p:txBody>
          <a:bodyPr wrap="none">
            <a:spAutoFit/>
          </a:bodyPr>
          <a:lstStyle/>
          <a:p>
            <a:pPr lvl="0"/>
            <a:r>
              <a:rPr lang="en-US" altLang="zh-CN" sz="2800" b="1" dirty="0">
                <a:solidFill>
                  <a:srgbClr val="2D2E2D"/>
                </a:solidFill>
                <a:latin typeface="Microsoft YaHei UI" panose="020B0503020204020204" pitchFamily="34" charset="-122"/>
                <a:ea typeface="Microsoft YaHei UI" panose="020B0503020204020204" pitchFamily="34" charset="-122"/>
              </a:rPr>
              <a:t>Bloom</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过滤器</a:t>
            </a:r>
            <a:endParaRPr lang="zh-CN" altLang="en-US" dirty="0">
              <a:solidFill>
                <a:srgbClr val="2D2E2D"/>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37" y="3338931"/>
            <a:ext cx="6276908" cy="314777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0144" y="3225442"/>
            <a:ext cx="5591212" cy="3324661"/>
          </a:xfrm>
          <a:prstGeom prst="rect">
            <a:avLst/>
          </a:prstGeom>
        </p:spPr>
      </p:pic>
      <p:sp>
        <p:nvSpPr>
          <p:cNvPr id="3" name="矩形 2"/>
          <p:cNvSpPr/>
          <p:nvPr/>
        </p:nvSpPr>
        <p:spPr>
          <a:xfrm>
            <a:off x="868680" y="904896"/>
            <a:ext cx="11222676" cy="2077492"/>
          </a:xfrm>
          <a:prstGeom prst="rect">
            <a:avLst/>
          </a:prstGeom>
        </p:spPr>
        <p:txBody>
          <a:bodyPr wrap="square">
            <a:spAutoFit/>
          </a:bodyPr>
          <a:lstStyle/>
          <a:p>
            <a:pPr>
              <a:spcBef>
                <a:spcPts val="600"/>
              </a:spcBef>
            </a:pPr>
            <a:r>
              <a:rPr lang="zh-CN" altLang="en-US" sz="2400" b="1" dirty="0">
                <a:latin typeface="Microsoft YaHei UI" panose="020B0503020204020204" pitchFamily="34" charset="-122"/>
                <a:ea typeface="Microsoft YaHei UI" panose="020B0503020204020204" pitchFamily="34" charset="-122"/>
              </a:rPr>
              <a:t>实现</a:t>
            </a:r>
            <a:endParaRPr lang="en-US" altLang="zh-CN" sz="2400" b="1"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由一个可变长度（</a:t>
            </a:r>
            <a:r>
              <a:rPr lang="en-US" altLang="zh-CN" sz="2000" dirty="0" smtClean="0">
                <a:latin typeface="Microsoft YaHei UI" panose="020B0503020204020204" pitchFamily="34" charset="-122"/>
                <a:ea typeface="Microsoft YaHei UI" panose="020B0503020204020204" pitchFamily="34" charset="-122"/>
              </a:rPr>
              <a:t>N</a:t>
            </a:r>
            <a:r>
              <a:rPr lang="zh-CN" altLang="en-US" sz="2000" dirty="0" smtClean="0">
                <a:latin typeface="Microsoft YaHei UI" panose="020B0503020204020204" pitchFamily="34" charset="-122"/>
                <a:ea typeface="Microsoft YaHei UI" panose="020B0503020204020204" pitchFamily="34" charset="-122"/>
              </a:rPr>
              <a:t>）的二进制数组（</a:t>
            </a:r>
            <a:r>
              <a:rPr lang="en-US" altLang="zh-CN" sz="2000" dirty="0" smtClean="0">
                <a:latin typeface="Microsoft YaHei UI" panose="020B0503020204020204" pitchFamily="34" charset="-122"/>
                <a:ea typeface="Microsoft YaHei UI" panose="020B0503020204020204" pitchFamily="34" charset="-122"/>
              </a:rPr>
              <a:t>N</a:t>
            </a:r>
            <a:r>
              <a:rPr lang="zh-CN" altLang="en-US" sz="2000" dirty="0" smtClean="0">
                <a:latin typeface="Microsoft YaHei UI" panose="020B0503020204020204" pitchFamily="34" charset="-122"/>
                <a:ea typeface="Microsoft YaHei UI" panose="020B0503020204020204" pitchFamily="34" charset="-122"/>
              </a:rPr>
              <a:t>位二进制数成一个位域。</a:t>
            </a:r>
            <a:r>
              <a:rPr lang="en-US" altLang="zh-CN" sz="2000" dirty="0" smtClean="0">
                <a:latin typeface="Microsoft YaHei UI" panose="020B0503020204020204" pitchFamily="34" charset="-122"/>
                <a:ea typeface="Microsoft YaHei UI" panose="020B0503020204020204" pitchFamily="34" charset="-122"/>
              </a:rPr>
              <a:t>max</a:t>
            </a:r>
            <a:r>
              <a:rPr lang="zh-CN" altLang="en-US" sz="2000" dirty="0" smtClean="0">
                <a:latin typeface="Microsoft YaHei UI" panose="020B0503020204020204" pitchFamily="34" charset="-122"/>
                <a:ea typeface="Microsoft YaHei UI" panose="020B0503020204020204" pitchFamily="34" charset="-122"/>
              </a:rPr>
              <a:t>：</a:t>
            </a:r>
            <a:r>
              <a:rPr lang="en-US" altLang="zh-CN" sz="2000" dirty="0" smtClean="0">
                <a:latin typeface="Microsoft YaHei UI" panose="020B0503020204020204" pitchFamily="34" charset="-122"/>
                <a:ea typeface="Microsoft YaHei UI" panose="020B0503020204020204" pitchFamily="34" charset="-122"/>
              </a:rPr>
              <a:t>36,000 bytes</a:t>
            </a:r>
            <a:r>
              <a:rPr lang="zh-CN" altLang="en-US" sz="2000" dirty="0" smtClean="0">
                <a:latin typeface="Microsoft YaHei UI" panose="020B0503020204020204" pitchFamily="34" charset="-122"/>
                <a:ea typeface="Microsoft YaHei UI" panose="020B0503020204020204" pitchFamily="34" charset="-122"/>
              </a:rPr>
              <a:t>）和数量可变（</a:t>
            </a:r>
            <a:r>
              <a:rPr lang="en-US" altLang="zh-CN" sz="2000" dirty="0" smtClean="0">
                <a:latin typeface="Microsoft YaHei UI" panose="020B0503020204020204" pitchFamily="34" charset="-122"/>
                <a:ea typeface="Microsoft YaHei UI" panose="020B0503020204020204" pitchFamily="34" charset="-122"/>
              </a:rPr>
              <a:t>M</a:t>
            </a:r>
            <a:r>
              <a:rPr lang="zh-CN" altLang="en-US" sz="2000" dirty="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 </a:t>
            </a:r>
            <a:r>
              <a:rPr lang="en-US" altLang="zh-CN" sz="2000" dirty="0" smtClean="0">
                <a:latin typeface="Microsoft YaHei UI" panose="020B0503020204020204" pitchFamily="34" charset="-122"/>
                <a:ea typeface="Microsoft YaHei UI" panose="020B0503020204020204" pitchFamily="34" charset="-122"/>
              </a:rPr>
              <a:t>max</a:t>
            </a:r>
            <a:r>
              <a:rPr lang="zh-CN" altLang="en-US" sz="2000" dirty="0" smtClean="0">
                <a:latin typeface="Microsoft YaHei UI" panose="020B0503020204020204" pitchFamily="34" charset="-122"/>
                <a:ea typeface="Microsoft YaHei UI" panose="020B0503020204020204" pitchFamily="34" charset="-122"/>
              </a:rPr>
              <a:t>：</a:t>
            </a:r>
            <a:r>
              <a:rPr lang="en-US" altLang="zh-CN" sz="2000" dirty="0" smtClean="0">
                <a:latin typeface="Microsoft YaHei UI" panose="020B0503020204020204" pitchFamily="34" charset="-122"/>
                <a:ea typeface="Microsoft YaHei UI" panose="020B0503020204020204" pitchFamily="34" charset="-122"/>
              </a:rPr>
              <a:t>50</a:t>
            </a:r>
            <a:r>
              <a:rPr lang="zh-CN" altLang="en-US" sz="2000" dirty="0" smtClean="0">
                <a:latin typeface="Microsoft YaHei UI" panose="020B0503020204020204" pitchFamily="34" charset="-122"/>
                <a:ea typeface="Microsoft YaHei UI" panose="020B0503020204020204" pitchFamily="34" charset="-122"/>
              </a:rPr>
              <a:t>）的一组哈希函数组成。</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这些哈希函数的</a:t>
            </a:r>
            <a:r>
              <a:rPr lang="zh-CN" altLang="en-US" sz="2000" dirty="0">
                <a:latin typeface="Microsoft YaHei UI" panose="020B0503020204020204" pitchFamily="34" charset="-122"/>
                <a:ea typeface="Microsoft YaHei UI" panose="020B0503020204020204" pitchFamily="34" charset="-122"/>
              </a:rPr>
              <a:t>映射</a:t>
            </a:r>
            <a:r>
              <a:rPr lang="zh-CN" altLang="en-US" sz="2000" dirty="0" smtClean="0">
                <a:latin typeface="Microsoft YaHei UI" panose="020B0503020204020204" pitchFamily="34" charset="-122"/>
                <a:ea typeface="Microsoft YaHei UI" panose="020B0503020204020204" pitchFamily="34" charset="-122"/>
              </a:rPr>
              <a:t>值始终在</a:t>
            </a:r>
            <a:r>
              <a:rPr lang="en-US" altLang="zh-CN" sz="2000" dirty="0" smtClean="0">
                <a:latin typeface="Microsoft YaHei UI" panose="020B0503020204020204" pitchFamily="34" charset="-122"/>
                <a:ea typeface="Microsoft YaHei UI" panose="020B0503020204020204" pitchFamily="34" charset="-122"/>
              </a:rPr>
              <a:t>1</a:t>
            </a:r>
            <a:r>
              <a:rPr lang="zh-CN" altLang="en-US" sz="2000" dirty="0" smtClean="0">
                <a:latin typeface="Microsoft YaHei UI" panose="020B0503020204020204" pitchFamily="34" charset="-122"/>
                <a:ea typeface="Microsoft YaHei UI" panose="020B0503020204020204" pitchFamily="34" charset="-122"/>
              </a:rPr>
              <a:t>和</a:t>
            </a:r>
            <a:r>
              <a:rPr lang="en-US" altLang="zh-CN" sz="2000" dirty="0" smtClean="0">
                <a:latin typeface="Microsoft YaHei UI" panose="020B0503020204020204" pitchFamily="34" charset="-122"/>
                <a:ea typeface="Microsoft YaHei UI" panose="020B0503020204020204" pitchFamily="34" charset="-122"/>
              </a:rPr>
              <a:t>N</a:t>
            </a:r>
            <a:r>
              <a:rPr lang="zh-CN" altLang="en-US" sz="2000" dirty="0" smtClean="0">
                <a:latin typeface="Microsoft YaHei UI" panose="020B0503020204020204" pitchFamily="34" charset="-122"/>
                <a:ea typeface="Microsoft YaHei UI" panose="020B0503020204020204" pitchFamily="34" charset="-122"/>
              </a:rPr>
              <a:t>之间，该数值与二制数组位置相对应。</a:t>
            </a:r>
            <a:endParaRPr lang="en-US" altLang="zh-CN" sz="2000"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en-US" altLang="zh-CN" sz="2000" dirty="0" smtClean="0">
                <a:latin typeface="Microsoft YaHei UI" panose="020B0503020204020204" pitchFamily="34" charset="-122"/>
                <a:ea typeface="Microsoft YaHei UI" panose="020B0503020204020204" pitchFamily="34" charset="-122"/>
              </a:rPr>
              <a:t>Bloom</a:t>
            </a:r>
            <a:r>
              <a:rPr lang="zh-CN" altLang="en-US" sz="2000" dirty="0" smtClean="0">
                <a:latin typeface="Microsoft YaHei UI" panose="020B0503020204020204" pitchFamily="34" charset="-122"/>
                <a:ea typeface="Microsoft YaHei UI" panose="020B0503020204020204" pitchFamily="34" charset="-122"/>
              </a:rPr>
              <a:t>过滤器的准确性和私密性能通过改变长度（</a:t>
            </a:r>
            <a:r>
              <a:rPr lang="en-US" altLang="zh-CN" sz="2000" dirty="0" smtClean="0">
                <a:latin typeface="Microsoft YaHei UI" panose="020B0503020204020204" pitchFamily="34" charset="-122"/>
                <a:ea typeface="Microsoft YaHei UI" panose="020B0503020204020204" pitchFamily="34" charset="-122"/>
              </a:rPr>
              <a:t>N</a:t>
            </a:r>
            <a:r>
              <a:rPr lang="zh-CN" altLang="en-US" sz="2000" dirty="0" smtClean="0">
                <a:latin typeface="Microsoft YaHei UI" panose="020B0503020204020204" pitchFamily="34" charset="-122"/>
                <a:ea typeface="Microsoft YaHei UI" panose="020B0503020204020204" pitchFamily="34" charset="-122"/>
              </a:rPr>
              <a:t>）和哈希函数的数量（</a:t>
            </a:r>
            <a:r>
              <a:rPr lang="en-US" altLang="zh-CN" sz="2000" dirty="0" smtClean="0">
                <a:latin typeface="Microsoft YaHei UI" panose="020B0503020204020204" pitchFamily="34" charset="-122"/>
                <a:ea typeface="Microsoft YaHei UI" panose="020B0503020204020204" pitchFamily="34" charset="-122"/>
              </a:rPr>
              <a:t>M</a:t>
            </a:r>
            <a:r>
              <a:rPr lang="zh-CN" altLang="en-US" sz="2000" dirty="0" smtClean="0">
                <a:latin typeface="Microsoft YaHei UI" panose="020B0503020204020204" pitchFamily="34" charset="-122"/>
                <a:ea typeface="Microsoft YaHei UI" panose="020B0503020204020204" pitchFamily="34" charset="-122"/>
              </a:rPr>
              <a:t>）来调节。</a:t>
            </a:r>
            <a:endParaRPr lang="zh-CN" altLang="en-US" sz="2000" dirty="0">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144" y="3162040"/>
            <a:ext cx="5707990" cy="3451465"/>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146" y="3162042"/>
            <a:ext cx="6239194" cy="3451463"/>
          </a:xfrm>
          <a:prstGeom prst="rect">
            <a:avLst/>
          </a:prstGeom>
        </p:spPr>
      </p:pic>
      <p:sp>
        <p:nvSpPr>
          <p:cNvPr id="11" name="灯片编号占位符 10"/>
          <p:cNvSpPr>
            <a:spLocks noGrp="1"/>
          </p:cNvSpPr>
          <p:nvPr>
            <p:ph type="sldNum" sz="quarter" idx="12"/>
          </p:nvPr>
        </p:nvSpPr>
        <p:spPr>
          <a:xfrm>
            <a:off x="11547278" y="6555933"/>
            <a:ext cx="440571" cy="241944"/>
          </a:xfrm>
        </p:spPr>
        <p:txBody>
          <a:bodyPr/>
          <a:lstStyle/>
          <a:p>
            <a:fld id="{E31375A4-56A4-47D6-9801-1991572033F7}" type="slidenum">
              <a:rPr lang="en-US" altLang="zh-CN" smtClean="0">
                <a:solidFill>
                  <a:srgbClr val="2D2E2D">
                    <a:lumMod val="50000"/>
                    <a:lumOff val="50000"/>
                  </a:srgbClr>
                </a:solidFill>
              </a:rPr>
              <a:pPr/>
              <a:t>26</a:t>
            </a:fld>
            <a:endParaRPr lang="en-US" altLang="en-US" dirty="0">
              <a:solidFill>
                <a:srgbClr val="2D2E2D">
                  <a:lumMod val="50000"/>
                  <a:lumOff val="50000"/>
                </a:srgbClr>
              </a:solidFill>
            </a:endParaRPr>
          </a:p>
        </p:txBody>
      </p:sp>
    </p:spTree>
    <p:custDataLst>
      <p:tags r:id="rId1"/>
    </p:custDataLst>
    <p:extLst>
      <p:ext uri="{BB962C8B-B14F-4D97-AF65-F5344CB8AC3E}">
        <p14:creationId xmlns:p14="http://schemas.microsoft.com/office/powerpoint/2010/main" val="7342957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4576" y="653673"/>
            <a:ext cx="5299849" cy="523220"/>
          </a:xfrm>
          <a:prstGeom prst="rect">
            <a:avLst/>
          </a:prstGeom>
        </p:spPr>
        <p:txBody>
          <a:bodyPr wrap="none">
            <a:spAutoFit/>
          </a:bodyPr>
          <a:lstStyle/>
          <a:p>
            <a:pPr lvl="0"/>
            <a:r>
              <a:rPr lang="en-US" altLang="zh-CN" sz="2800" b="1" dirty="0" smtClean="0">
                <a:solidFill>
                  <a:srgbClr val="2D2E2D"/>
                </a:solidFill>
                <a:latin typeface="Microsoft YaHei UI" panose="020B0503020204020204" pitchFamily="34" charset="-122"/>
                <a:ea typeface="Microsoft YaHei UI" panose="020B0503020204020204" pitchFamily="34" charset="-122"/>
              </a:rPr>
              <a:t>SPV</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节点如何使用</a:t>
            </a:r>
            <a:r>
              <a:rPr lang="en-US" altLang="zh-CN" sz="2800" b="1" dirty="0" smtClean="0">
                <a:solidFill>
                  <a:srgbClr val="2D2E2D"/>
                </a:solidFill>
                <a:latin typeface="Microsoft YaHei UI" panose="020B0503020204020204" pitchFamily="34" charset="-122"/>
                <a:ea typeface="Microsoft YaHei UI" panose="020B0503020204020204" pitchFamily="34" charset="-122"/>
              </a:rPr>
              <a:t>Bloom</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过滤器</a:t>
            </a:r>
            <a:endParaRPr lang="en-US" altLang="zh-CN" sz="2800" b="1" dirty="0">
              <a:solidFill>
                <a:srgbClr val="2D2E2D"/>
              </a:solidFill>
              <a:latin typeface="Microsoft YaHei UI" panose="020B0503020204020204" pitchFamily="34" charset="-122"/>
              <a:ea typeface="Microsoft YaHei UI" panose="020B0503020204020204" pitchFamily="34" charset="-122"/>
            </a:endParaRPr>
          </a:p>
        </p:txBody>
      </p:sp>
      <p:sp>
        <p:nvSpPr>
          <p:cNvPr id="2" name="矩形 1"/>
          <p:cNvSpPr/>
          <p:nvPr/>
        </p:nvSpPr>
        <p:spPr>
          <a:xfrm>
            <a:off x="824575" y="1661160"/>
            <a:ext cx="10909539" cy="4616648"/>
          </a:xfrm>
          <a:prstGeom prst="rect">
            <a:avLst/>
          </a:prstGeom>
        </p:spPr>
        <p:txBody>
          <a:bodyPr wrap="square">
            <a:spAutoFit/>
          </a:bodyPr>
          <a:lstStyle/>
          <a:p>
            <a:pPr marL="342900" indent="-342900">
              <a:spcBef>
                <a:spcPts val="600"/>
              </a:spcBef>
              <a:spcAft>
                <a:spcPts val="600"/>
              </a:spcAft>
              <a:buFont typeface="+mj-lt"/>
              <a:buAutoNum type="arabicPeriod"/>
            </a:pP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节点初始化</a:t>
            </a:r>
            <a:r>
              <a:rPr lang="zh-CN" altLang="en-US" dirty="0">
                <a:latin typeface="Microsoft YaHei UI" panose="020B0503020204020204" pitchFamily="34" charset="-122"/>
                <a:ea typeface="Microsoft YaHei UI" panose="020B0503020204020204" pitchFamily="34" charset="-122"/>
              </a:rPr>
              <a:t>一个不会匹配任何关键词的“空白”</a:t>
            </a:r>
            <a:r>
              <a:rPr lang="en-US" altLang="zh-CN" dirty="0">
                <a:latin typeface="Microsoft YaHei UI" panose="020B0503020204020204" pitchFamily="34" charset="-122"/>
                <a:ea typeface="Microsoft YaHei UI" panose="020B0503020204020204" pitchFamily="34" charset="-122"/>
              </a:rPr>
              <a:t>Bloom</a:t>
            </a:r>
            <a:r>
              <a:rPr lang="zh-CN" altLang="en-US" dirty="0" smtClean="0">
                <a:latin typeface="Microsoft YaHei UI" panose="020B0503020204020204" pitchFamily="34" charset="-122"/>
                <a:ea typeface="Microsoft YaHei UI" panose="020B0503020204020204" pitchFamily="34" charset="-122"/>
              </a:rPr>
              <a:t>过滤器</a:t>
            </a:r>
            <a:r>
              <a:rPr lang="zh-CN" altLang="en-US"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每位都为</a:t>
            </a:r>
            <a:r>
              <a:rPr lang="en-US" altLang="zh-CN" dirty="0" smtClean="0">
                <a:latin typeface="Microsoft YaHei UI" panose="020B0503020204020204" pitchFamily="34" charset="-122"/>
                <a:ea typeface="Microsoft YaHei UI" panose="020B0503020204020204" pitchFamily="34" charset="-122"/>
              </a:rPr>
              <a:t>0</a:t>
            </a:r>
            <a:endParaRPr lang="en-US" altLang="zh-CN" dirty="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en-US" altLang="zh-CN" dirty="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节点创建</a:t>
            </a:r>
            <a:r>
              <a:rPr lang="zh-CN" altLang="en-US" dirty="0">
                <a:latin typeface="Microsoft YaHei UI" panose="020B0503020204020204" pitchFamily="34" charset="-122"/>
                <a:ea typeface="Microsoft YaHei UI" panose="020B0503020204020204" pitchFamily="34" charset="-122"/>
              </a:rPr>
              <a:t>一个包含钱包中所有地址信息的列表，并创建一个与每个地址相对应的交易输出相匹配的搜索</a:t>
            </a:r>
            <a:r>
              <a:rPr lang="zh-CN" altLang="en-US" dirty="0" smtClean="0">
                <a:latin typeface="Microsoft YaHei UI" panose="020B0503020204020204" pitchFamily="34" charset="-122"/>
                <a:ea typeface="Microsoft YaHei UI" panose="020B0503020204020204" pitchFamily="34" charset="-122"/>
              </a:rPr>
              <a:t>模式</a:t>
            </a:r>
            <a:r>
              <a:rPr lang="zh-CN" altLang="en-US" dirty="0" smtClean="0">
                <a:latin typeface="Microsoft YaHei UI" panose="020B0503020204020204" pitchFamily="34" charset="-122"/>
                <a:ea typeface="Microsoft YaHei UI" panose="020B0503020204020204" pitchFamily="34" charset="-122"/>
              </a:rPr>
              <a:t>；（正常地址</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，脚本哈希地址以</a:t>
            </a:r>
            <a:r>
              <a:rPr lang="en-US" altLang="zh-CN" dirty="0" smtClean="0">
                <a:latin typeface="Microsoft YaHei UI" panose="020B0503020204020204" pitchFamily="34" charset="-122"/>
                <a:ea typeface="Microsoft YaHei UI" panose="020B0503020204020204" pitchFamily="34" charset="-122"/>
              </a:rPr>
              <a:t>3</a:t>
            </a:r>
            <a:r>
              <a:rPr lang="zh-CN" altLang="en-US" dirty="0" smtClean="0">
                <a:latin typeface="Microsoft YaHei UI" panose="020B0503020204020204" pitchFamily="34" charset="-122"/>
                <a:ea typeface="Microsoft YaHei UI" panose="020B0503020204020204" pitchFamily="34" charset="-122"/>
              </a:rPr>
              <a:t>开头。搜索模式：，这里也是只用地址的前几位，避免泄露信息）</a:t>
            </a:r>
            <a:endParaRPr lang="en-US" altLang="zh-CN" dirty="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en-US" altLang="zh-CN" dirty="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节点把</a:t>
            </a:r>
            <a:r>
              <a:rPr lang="zh-CN" altLang="en-US" dirty="0">
                <a:latin typeface="Microsoft YaHei UI" panose="020B0503020204020204" pitchFamily="34" charset="-122"/>
                <a:ea typeface="Microsoft YaHei UI" panose="020B0503020204020204" pitchFamily="34" charset="-122"/>
              </a:rPr>
              <a:t>每一个搜索模式添加至</a:t>
            </a:r>
            <a:r>
              <a:rPr lang="en-US" altLang="zh-CN" dirty="0">
                <a:latin typeface="Microsoft YaHei UI" panose="020B0503020204020204" pitchFamily="34" charset="-122"/>
                <a:ea typeface="Microsoft YaHei UI" panose="020B0503020204020204" pitchFamily="34" charset="-122"/>
              </a:rPr>
              <a:t>Bloom</a:t>
            </a:r>
            <a:r>
              <a:rPr lang="zh-CN" altLang="en-US" dirty="0">
                <a:latin typeface="Microsoft YaHei UI" panose="020B0503020204020204" pitchFamily="34" charset="-122"/>
                <a:ea typeface="Microsoft YaHei UI" panose="020B0503020204020204" pitchFamily="34" charset="-122"/>
              </a:rPr>
              <a:t>过滤器里，这样只要关键词出现在交易中就能够被过滤器识别</a:t>
            </a:r>
            <a:r>
              <a:rPr lang="zh-CN" altLang="en-US" dirty="0" smtClean="0">
                <a:latin typeface="Microsoft YaHei UI" panose="020B0503020204020204" pitchFamily="34" charset="-122"/>
                <a:ea typeface="Microsoft YaHei UI" panose="020B0503020204020204" pitchFamily="34" charset="-122"/>
              </a:rPr>
              <a:t>出来；</a:t>
            </a:r>
            <a:endParaRPr lang="en-US" altLang="zh-CN" dirty="0" smtClean="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节点向</a:t>
            </a:r>
            <a:r>
              <a:rPr lang="zh-CN" altLang="en-US" dirty="0">
                <a:latin typeface="Microsoft YaHei UI" panose="020B0503020204020204" pitchFamily="34" charset="-122"/>
                <a:ea typeface="Microsoft YaHei UI" panose="020B0503020204020204" pitchFamily="34" charset="-122"/>
              </a:rPr>
              <a:t>对等节点发送一条包含需在该连接中使用的过滤器的</a:t>
            </a:r>
            <a:r>
              <a:rPr lang="en-US" altLang="zh-CN" dirty="0" err="1">
                <a:latin typeface="Microsoft YaHei UI" panose="020B0503020204020204" pitchFamily="34" charset="-122"/>
                <a:ea typeface="Microsoft YaHei UI" panose="020B0503020204020204" pitchFamily="34" charset="-122"/>
              </a:rPr>
              <a:t>filterload</a:t>
            </a:r>
            <a:r>
              <a:rPr lang="zh-CN" altLang="en-US" dirty="0" smtClean="0">
                <a:latin typeface="Microsoft YaHei UI" panose="020B0503020204020204" pitchFamily="34" charset="-122"/>
                <a:ea typeface="Microsoft YaHei UI" panose="020B0503020204020204" pitchFamily="34" charset="-122"/>
              </a:rPr>
              <a:t>消息，然后使用</a:t>
            </a:r>
            <a:r>
              <a:rPr lang="en-US" altLang="zh-CN" dirty="0" err="1" smtClean="0">
                <a:latin typeface="Microsoft YaHei UI" panose="020B0503020204020204" pitchFamily="34" charset="-122"/>
                <a:ea typeface="Microsoft YaHei UI" panose="020B0503020204020204" pitchFamily="34" charset="-122"/>
              </a:rPr>
              <a:t>getdata</a:t>
            </a:r>
            <a:r>
              <a:rPr lang="zh-CN" altLang="en-US" dirty="0" smtClean="0">
                <a:latin typeface="Microsoft YaHei UI" panose="020B0503020204020204" pitchFamily="34" charset="-122"/>
                <a:ea typeface="Microsoft YaHei UI" panose="020B0503020204020204" pitchFamily="34" charset="-122"/>
              </a:rPr>
              <a:t>请求交易相关信息</a:t>
            </a:r>
            <a:r>
              <a:rPr lang="zh-CN" altLang="en-US" dirty="0" smtClean="0">
                <a:latin typeface="Microsoft YaHei UI" panose="020B0503020204020204" pitchFamily="34" charset="-122"/>
                <a:ea typeface="Microsoft YaHei UI" panose="020B0503020204020204" pitchFamily="34" charset="-122"/>
              </a:rPr>
              <a:t>；（</a:t>
            </a:r>
            <a:r>
              <a:rPr lang="en-US" altLang="zh-CN" dirty="0" err="1" smtClean="0">
                <a:latin typeface="Microsoft YaHei UI" panose="020B0503020204020204" pitchFamily="34" charset="-122"/>
                <a:ea typeface="Microsoft YaHei UI" panose="020B0503020204020204" pitchFamily="34" charset="-122"/>
              </a:rPr>
              <a:t>inv</a:t>
            </a:r>
            <a:r>
              <a:rPr lang="zh-CN" altLang="en-US" dirty="0" smtClean="0">
                <a:latin typeface="Microsoft YaHei UI" panose="020B0503020204020204" pitchFamily="34" charset="-122"/>
                <a:ea typeface="Microsoft YaHei UI" panose="020B0503020204020204" pitchFamily="34" charset="-122"/>
              </a:rPr>
              <a:t>消息有</a:t>
            </a:r>
            <a:r>
              <a:rPr lang="en-US" altLang="zh-CN" dirty="0" smtClean="0">
                <a:latin typeface="Microsoft YaHei UI" panose="020B0503020204020204" pitchFamily="34" charset="-122"/>
                <a:ea typeface="Microsoft YaHei UI" panose="020B0503020204020204" pitchFamily="34" charset="-122"/>
              </a:rPr>
              <a:t>5</a:t>
            </a:r>
            <a:r>
              <a:rPr lang="zh-CN" altLang="en-US" dirty="0" smtClean="0">
                <a:latin typeface="Microsoft YaHei UI" panose="020B0503020204020204" pitchFamily="34" charset="-122"/>
                <a:ea typeface="Microsoft YaHei UI" panose="020B0503020204020204" pitchFamily="34" charset="-122"/>
              </a:rPr>
              <a:t>种类型，</a:t>
            </a:r>
            <a:r>
              <a:rPr lang="en-US" altLang="zh-CN" dirty="0" smtClean="0">
                <a:latin typeface="Microsoft YaHei UI" panose="020B0503020204020204" pitchFamily="34" charset="-122"/>
                <a:ea typeface="Microsoft YaHei UI" panose="020B0503020204020204" pitchFamily="34" charset="-122"/>
              </a:rPr>
              <a:t>type</a:t>
            </a:r>
            <a:r>
              <a:rPr lang="zh-CN" altLang="en-US" dirty="0" smtClean="0">
                <a:latin typeface="Microsoft YaHei UI" panose="020B0503020204020204" pitchFamily="34" charset="-122"/>
                <a:ea typeface="Microsoft YaHei UI" panose="020B0503020204020204" pitchFamily="34" charset="-122"/>
              </a:rPr>
              <a:t>填</a:t>
            </a:r>
            <a:r>
              <a:rPr lang="en-US" altLang="zh-CN" dirty="0" smtClean="0">
                <a:latin typeface="Microsoft YaHei UI" panose="020B0503020204020204" pitchFamily="34" charset="-122"/>
                <a:ea typeface="Microsoft YaHei UI" panose="020B0503020204020204" pitchFamily="34" charset="-122"/>
              </a:rPr>
              <a:t>MSG_FILTERED_BLOCK</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32</a:t>
            </a:r>
            <a:r>
              <a:rPr lang="zh-CN" altLang="en-US" dirty="0" smtClean="0">
                <a:latin typeface="Microsoft YaHei UI" panose="020B0503020204020204" pitchFamily="34" charset="-122"/>
                <a:ea typeface="Microsoft YaHei UI" panose="020B0503020204020204" pitchFamily="34" charset="-122"/>
              </a:rPr>
              <a:t>个字节的标识符是区块头</a:t>
            </a:r>
            <a:r>
              <a:rPr lang="en-US" altLang="zh-CN" dirty="0" smtClean="0">
                <a:latin typeface="Microsoft YaHei UI" panose="020B0503020204020204" pitchFamily="34" charset="-122"/>
                <a:ea typeface="Microsoft YaHei UI" panose="020B0503020204020204" pitchFamily="34" charset="-122"/>
              </a:rPr>
              <a:t>hash</a:t>
            </a:r>
            <a:r>
              <a:rPr lang="zh-CN" altLang="en-US" dirty="0" smtClean="0">
                <a:latin typeface="Microsoft YaHei UI" panose="020B0503020204020204" pitchFamily="34" charset="-122"/>
                <a:ea typeface="Microsoft YaHei UI" panose="020B0503020204020204" pitchFamily="34" charset="-122"/>
              </a:rPr>
              <a:t>值（为了方便对方快速找到某个区块里的交易？），</a:t>
            </a:r>
            <a:r>
              <a:rPr lang="en-US" altLang="zh-CN" dirty="0" err="1" smtClean="0">
                <a:latin typeface="Microsoft YaHei UI" panose="020B0503020204020204" pitchFamily="34" charset="-122"/>
                <a:ea typeface="Microsoft YaHei UI" panose="020B0503020204020204" pitchFamily="34" charset="-122"/>
              </a:rPr>
              <a:t>inv</a:t>
            </a:r>
            <a:r>
              <a:rPr lang="zh-CN" altLang="en-US" dirty="0" smtClean="0">
                <a:latin typeface="Microsoft YaHei UI" panose="020B0503020204020204" pitchFamily="34" charset="-122"/>
                <a:ea typeface="Microsoft YaHei UI" panose="020B0503020204020204" pitchFamily="34" charset="-122"/>
              </a:rPr>
              <a:t>消息类型被设置为</a:t>
            </a:r>
            <a:r>
              <a:rPr lang="en-US" altLang="zh-CN" dirty="0" smtClean="0">
                <a:latin typeface="Microsoft YaHei UI" panose="020B0503020204020204" pitchFamily="34" charset="-122"/>
                <a:ea typeface="Microsoft YaHei UI" panose="020B0503020204020204" pitchFamily="34" charset="-122"/>
              </a:rPr>
              <a:t>filtered load </a:t>
            </a:r>
            <a:r>
              <a:rPr lang="zh-CN" altLang="en-US"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zh-CN" altLang="en-US" dirty="0" smtClean="0">
                <a:latin typeface="Microsoft YaHei UI" panose="020B0503020204020204" pitchFamily="34" charset="-122"/>
                <a:ea typeface="Microsoft YaHei UI" panose="020B0503020204020204" pitchFamily="34" charset="-122"/>
              </a:rPr>
              <a:t>对等</a:t>
            </a:r>
            <a:r>
              <a:rPr lang="zh-CN" altLang="en-US" dirty="0">
                <a:latin typeface="Microsoft YaHei UI" panose="020B0503020204020204" pitchFamily="34" charset="-122"/>
                <a:ea typeface="Microsoft YaHei UI" panose="020B0503020204020204" pitchFamily="34" charset="-122"/>
              </a:rPr>
              <a:t>节点会用收到的</a:t>
            </a:r>
            <a:r>
              <a:rPr lang="en-US" altLang="zh-CN" dirty="0">
                <a:latin typeface="Microsoft YaHei UI" panose="020B0503020204020204" pitchFamily="34" charset="-122"/>
                <a:ea typeface="Microsoft YaHei UI" panose="020B0503020204020204" pitchFamily="34" charset="-122"/>
              </a:rPr>
              <a:t>Bloom</a:t>
            </a:r>
            <a:r>
              <a:rPr lang="zh-CN" altLang="en-US" dirty="0">
                <a:latin typeface="Microsoft YaHei UI" panose="020B0503020204020204" pitchFamily="34" charset="-122"/>
                <a:ea typeface="Microsoft YaHei UI" panose="020B0503020204020204" pitchFamily="34" charset="-122"/>
              </a:rPr>
              <a:t>过滤器来</a:t>
            </a:r>
            <a:r>
              <a:rPr lang="zh-CN" altLang="en-US" dirty="0" smtClean="0">
                <a:latin typeface="Microsoft YaHei UI" panose="020B0503020204020204" pitchFamily="34" charset="-122"/>
                <a:ea typeface="Microsoft YaHei UI" panose="020B0503020204020204" pitchFamily="34" charset="-122"/>
              </a:rPr>
              <a:t>匹配交易的输出，只有符合的交易会传送</a:t>
            </a:r>
            <a:r>
              <a:rPr lang="zh-CN" altLang="en-US" dirty="0">
                <a:latin typeface="Microsoft YaHei UI" panose="020B0503020204020204" pitchFamily="34" charset="-122"/>
                <a:ea typeface="Microsoft YaHei UI" panose="020B0503020204020204" pitchFamily="34" charset="-122"/>
              </a:rPr>
              <a:t>至</a:t>
            </a:r>
            <a:r>
              <a:rPr lang="en-US" altLang="zh-CN" dirty="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a:t>
            </a:r>
            <a:endParaRPr lang="en-US" altLang="zh-CN" dirty="0" smtClean="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zh-CN" altLang="en-US" dirty="0">
                <a:latin typeface="Microsoft YaHei UI" panose="020B0503020204020204" pitchFamily="34" charset="-122"/>
                <a:ea typeface="Microsoft YaHei UI" panose="020B0503020204020204" pitchFamily="34" charset="-122"/>
              </a:rPr>
              <a:t>对等</a:t>
            </a:r>
            <a:r>
              <a:rPr lang="zh-CN" altLang="en-US" dirty="0" smtClean="0">
                <a:latin typeface="Microsoft YaHei UI" panose="020B0503020204020204" pitchFamily="34" charset="-122"/>
                <a:ea typeface="Microsoft YaHei UI" panose="020B0503020204020204" pitchFamily="34" charset="-122"/>
              </a:rPr>
              <a:t>节点为回应</a:t>
            </a:r>
            <a:r>
              <a:rPr lang="zh-CN" altLang="en-US" dirty="0">
                <a:latin typeface="Microsoft YaHei UI" panose="020B0503020204020204" pitchFamily="34" charset="-122"/>
                <a:ea typeface="Microsoft YaHei UI" panose="020B0503020204020204" pitchFamily="34" charset="-122"/>
              </a:rPr>
              <a:t>来自</a:t>
            </a:r>
            <a:r>
              <a:rPr lang="en-US" altLang="zh-CN" dirty="0">
                <a:latin typeface="Microsoft YaHei UI" panose="020B0503020204020204" pitchFamily="34" charset="-122"/>
                <a:ea typeface="Microsoft YaHei UI" panose="020B0503020204020204" pitchFamily="34" charset="-122"/>
              </a:rPr>
              <a:t>SPV</a:t>
            </a:r>
            <a:r>
              <a:rPr lang="zh-CN" altLang="en-US" dirty="0">
                <a:latin typeface="Microsoft YaHei UI" panose="020B0503020204020204" pitchFamily="34" charset="-122"/>
                <a:ea typeface="Microsoft YaHei UI" panose="020B0503020204020204" pitchFamily="34" charset="-122"/>
              </a:rPr>
              <a:t>节点的</a:t>
            </a:r>
            <a:r>
              <a:rPr lang="en-US" altLang="zh-CN" dirty="0" err="1">
                <a:latin typeface="Microsoft YaHei UI" panose="020B0503020204020204" pitchFamily="34" charset="-122"/>
                <a:ea typeface="Microsoft YaHei UI" panose="020B0503020204020204" pitchFamily="34" charset="-122"/>
              </a:rPr>
              <a:t>getdata</a:t>
            </a:r>
            <a:r>
              <a:rPr lang="zh-CN" altLang="en-US" dirty="0">
                <a:latin typeface="Microsoft YaHei UI" panose="020B0503020204020204" pitchFamily="34" charset="-122"/>
                <a:ea typeface="Microsoft YaHei UI" panose="020B0503020204020204" pitchFamily="34" charset="-122"/>
              </a:rPr>
              <a:t>信息</a:t>
            </a:r>
            <a:r>
              <a:rPr lang="zh-CN" altLang="en-US" dirty="0" smtClean="0">
                <a:latin typeface="Microsoft YaHei UI" panose="020B0503020204020204" pitchFamily="34" charset="-122"/>
                <a:ea typeface="Microsoft YaHei UI" panose="020B0503020204020204" pitchFamily="34" charset="-122"/>
              </a:rPr>
              <a:t>，会</a:t>
            </a:r>
            <a:r>
              <a:rPr lang="zh-CN" altLang="en-US" dirty="0">
                <a:latin typeface="Microsoft YaHei UI" panose="020B0503020204020204" pitchFamily="34" charset="-122"/>
                <a:ea typeface="Microsoft YaHei UI" panose="020B0503020204020204" pitchFamily="34" charset="-122"/>
              </a:rPr>
              <a:t>发出一</a:t>
            </a:r>
            <a:r>
              <a:rPr lang="zh-CN" altLang="en-US" dirty="0" smtClean="0">
                <a:latin typeface="Microsoft YaHei UI" panose="020B0503020204020204" pitchFamily="34" charset="-122"/>
                <a:ea typeface="Microsoft YaHei UI" panose="020B0503020204020204" pitchFamily="34" charset="-122"/>
              </a:rPr>
              <a:t>条</a:t>
            </a:r>
            <a:r>
              <a:rPr lang="en-US" altLang="zh-CN" b="1" dirty="0" err="1" smtClean="0">
                <a:solidFill>
                  <a:srgbClr val="FF0000"/>
                </a:solidFill>
                <a:latin typeface="Microsoft YaHei UI" panose="020B0503020204020204" pitchFamily="34" charset="-122"/>
                <a:ea typeface="Microsoft YaHei UI" panose="020B0503020204020204" pitchFamily="34" charset="-122"/>
              </a:rPr>
              <a:t>merkleblock</a:t>
            </a:r>
            <a:r>
              <a:rPr lang="zh-CN" altLang="en-US" b="1" dirty="0" smtClean="0">
                <a:solidFill>
                  <a:srgbClr val="FF0000"/>
                </a:solidFill>
                <a:latin typeface="Microsoft YaHei UI" panose="020B0503020204020204" pitchFamily="34" charset="-122"/>
                <a:ea typeface="Microsoft YaHei UI" panose="020B0503020204020204" pitchFamily="34" charset="-122"/>
              </a:rPr>
              <a:t>消息</a:t>
            </a:r>
            <a:r>
              <a:rPr lang="zh-CN" altLang="en-US" dirty="0" smtClean="0">
                <a:latin typeface="Microsoft YaHei UI" panose="020B0503020204020204" pitchFamily="34" charset="-122"/>
                <a:ea typeface="Microsoft YaHei UI" panose="020B0503020204020204" pitchFamily="34" charset="-122"/>
              </a:rPr>
              <a:t>，只</a:t>
            </a:r>
            <a:r>
              <a:rPr lang="zh-CN" altLang="en-US" dirty="0">
                <a:latin typeface="Microsoft YaHei UI" panose="020B0503020204020204" pitchFamily="34" charset="-122"/>
                <a:ea typeface="Microsoft YaHei UI" panose="020B0503020204020204" pitchFamily="34" charset="-122"/>
              </a:rPr>
              <a:t>含有和过滤器</a:t>
            </a:r>
            <a:r>
              <a:rPr lang="zh-CN" altLang="en-US" dirty="0" smtClean="0">
                <a:latin typeface="Microsoft YaHei UI" panose="020B0503020204020204" pitchFamily="34" charset="-122"/>
                <a:ea typeface="Microsoft YaHei UI" panose="020B0503020204020204" pitchFamily="34" charset="-122"/>
              </a:rPr>
              <a:t>匹配的区块</a:t>
            </a:r>
            <a:r>
              <a:rPr lang="zh-CN" altLang="en-US" dirty="0">
                <a:latin typeface="Microsoft YaHei UI" panose="020B0503020204020204" pitchFamily="34" charset="-122"/>
                <a:ea typeface="Microsoft YaHei UI" panose="020B0503020204020204" pitchFamily="34" charset="-122"/>
              </a:rPr>
              <a:t>的</a:t>
            </a:r>
            <a:r>
              <a:rPr lang="zh-CN" altLang="en-US" b="1" dirty="0">
                <a:latin typeface="Microsoft YaHei UI" panose="020B0503020204020204" pitchFamily="34" charset="-122"/>
                <a:ea typeface="Microsoft YaHei UI" panose="020B0503020204020204" pitchFamily="34" charset="-122"/>
              </a:rPr>
              <a:t>区块头信息</a:t>
            </a:r>
            <a:r>
              <a:rPr lang="zh-CN" altLang="en-US" dirty="0">
                <a:latin typeface="Microsoft YaHei UI" panose="020B0503020204020204" pitchFamily="34" charset="-122"/>
                <a:ea typeface="Microsoft YaHei UI" panose="020B0503020204020204" pitchFamily="34" charset="-122"/>
              </a:rPr>
              <a:t>，以及</a:t>
            </a:r>
            <a:r>
              <a:rPr lang="zh-CN" altLang="en-US" dirty="0" smtClean="0">
                <a:latin typeface="Microsoft YaHei UI" panose="020B0503020204020204" pitchFamily="34" charset="-122"/>
                <a:ea typeface="Microsoft YaHei UI" panose="020B0503020204020204" pitchFamily="34" charset="-122"/>
              </a:rPr>
              <a:t>与每个交易匹配的</a:t>
            </a:r>
            <a:r>
              <a:rPr lang="en-US" altLang="zh-CN" b="1" dirty="0" err="1" smtClean="0">
                <a:latin typeface="Microsoft YaHei UI" panose="020B0503020204020204" pitchFamily="34" charset="-122"/>
                <a:ea typeface="Microsoft YaHei UI" panose="020B0503020204020204" pitchFamily="34" charset="-122"/>
              </a:rPr>
              <a:t>merkle</a:t>
            </a:r>
            <a:r>
              <a:rPr lang="zh-CN" altLang="en-US" b="1" dirty="0" smtClean="0">
                <a:latin typeface="Microsoft YaHei UI" panose="020B0503020204020204" pitchFamily="34" charset="-122"/>
                <a:ea typeface="Microsoft YaHei UI" panose="020B0503020204020204" pitchFamily="34" charset="-122"/>
              </a:rPr>
              <a:t>路径</a:t>
            </a:r>
            <a:r>
              <a:rPr lang="zh-CN" altLang="en-US" dirty="0" smtClean="0">
                <a:latin typeface="Microsoft YaHei UI" panose="020B0503020204020204" pitchFamily="34" charset="-122"/>
                <a:ea typeface="Microsoft YaHei UI" panose="020B0503020204020204" pitchFamily="34" charset="-122"/>
              </a:rPr>
              <a:t>，随后会发送</a:t>
            </a:r>
            <a:r>
              <a:rPr lang="zh-CN" altLang="en-US" dirty="0">
                <a:latin typeface="Microsoft YaHei UI" panose="020B0503020204020204" pitchFamily="34" charset="-122"/>
                <a:ea typeface="Microsoft YaHei UI" panose="020B0503020204020204" pitchFamily="34" charset="-122"/>
              </a:rPr>
              <a:t>一条相匹配的</a:t>
            </a:r>
            <a:r>
              <a:rPr lang="zh-CN" altLang="en-US" b="1" dirty="0">
                <a:latin typeface="Microsoft YaHei UI" panose="020B0503020204020204" pitchFamily="34" charset="-122"/>
                <a:ea typeface="Microsoft YaHei UI" panose="020B0503020204020204" pitchFamily="34" charset="-122"/>
              </a:rPr>
              <a:t>交易的</a:t>
            </a:r>
            <a:r>
              <a:rPr lang="en-US" altLang="zh-CN" b="1" dirty="0" err="1">
                <a:solidFill>
                  <a:srgbClr val="FF0000"/>
                </a:solidFill>
                <a:latin typeface="Microsoft YaHei UI" panose="020B0503020204020204" pitchFamily="34" charset="-122"/>
                <a:ea typeface="Microsoft YaHei UI" panose="020B0503020204020204" pitchFamily="34" charset="-122"/>
              </a:rPr>
              <a:t>tx</a:t>
            </a:r>
            <a:r>
              <a:rPr lang="zh-CN" altLang="en-US" b="1" dirty="0" smtClean="0">
                <a:solidFill>
                  <a:srgbClr val="FF0000"/>
                </a:solidFill>
                <a:latin typeface="Microsoft YaHei UI" panose="020B0503020204020204" pitchFamily="34" charset="-122"/>
                <a:ea typeface="Microsoft YaHei UI" panose="020B0503020204020204" pitchFamily="34" charset="-122"/>
              </a:rPr>
              <a:t>消息</a:t>
            </a:r>
            <a:endParaRPr lang="en-US" altLang="zh-CN" b="1" dirty="0" smtClean="0">
              <a:solidFill>
                <a:srgbClr val="FF0000"/>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mj-lt"/>
              <a:buAutoNum type="arabicPeriod"/>
            </a:pPr>
            <a:r>
              <a:rPr lang="en-US" altLang="zh-CN" dirty="0" smtClean="0">
                <a:latin typeface="Microsoft YaHei UI" panose="020B0503020204020204" pitchFamily="34" charset="-122"/>
                <a:ea typeface="Microsoft YaHei UI" panose="020B0503020204020204" pitchFamily="34" charset="-122"/>
              </a:rPr>
              <a:t>SPV</a:t>
            </a:r>
            <a:r>
              <a:rPr lang="zh-CN" altLang="en-US" dirty="0" smtClean="0">
                <a:latin typeface="Microsoft YaHei UI" panose="020B0503020204020204" pitchFamily="34" charset="-122"/>
                <a:ea typeface="Microsoft YaHei UI" panose="020B0503020204020204" pitchFamily="34" charset="-122"/>
              </a:rPr>
              <a:t>节点抛弃不需要的数据，使用符合要求的数据去更新自己的</a:t>
            </a:r>
            <a:r>
              <a:rPr lang="en-US" altLang="zh-CN" dirty="0" smtClean="0">
                <a:latin typeface="Microsoft YaHei UI" panose="020B0503020204020204" pitchFamily="34" charset="-122"/>
                <a:ea typeface="Microsoft YaHei UI" panose="020B0503020204020204" pitchFamily="34" charset="-122"/>
              </a:rPr>
              <a:t>UTXO</a:t>
            </a:r>
            <a:r>
              <a:rPr lang="zh-CN" altLang="en-US" dirty="0" smtClean="0">
                <a:latin typeface="Microsoft YaHei UI" panose="020B0503020204020204" pitchFamily="34" charset="-122"/>
                <a:ea typeface="Microsoft YaHei UI" panose="020B0503020204020204" pitchFamily="34" charset="-122"/>
              </a:rPr>
              <a:t>集合和钱包余额；</a:t>
            </a:r>
            <a:endParaRPr lang="en-US" altLang="zh-CN" dirty="0" smtClean="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27</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21291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28</a:t>
            </a:fld>
            <a:endParaRPr lang="en-US" altLang="en-US">
              <a:solidFill>
                <a:srgbClr val="2D2E2D">
                  <a:lumMod val="50000"/>
                  <a:lumOff val="50000"/>
                </a:srgbClr>
              </a:solidFill>
            </a:endParaRPr>
          </a:p>
        </p:txBody>
      </p:sp>
      <p:sp>
        <p:nvSpPr>
          <p:cNvPr id="3" name="矩形 2"/>
          <p:cNvSpPr/>
          <p:nvPr/>
        </p:nvSpPr>
        <p:spPr>
          <a:xfrm>
            <a:off x="1011074" y="445058"/>
            <a:ext cx="2723823" cy="461665"/>
          </a:xfrm>
          <a:prstGeom prst="rect">
            <a:avLst/>
          </a:prstGeom>
        </p:spPr>
        <p:txBody>
          <a:bodyPr wrap="none">
            <a:spAutoFit/>
          </a:bodyPr>
          <a:lstStyle/>
          <a:p>
            <a:r>
              <a:rPr lang="en-US" altLang="zh-CN" sz="2400" b="1" dirty="0" err="1" smtClean="0">
                <a:latin typeface="Microsoft YaHei UI" panose="020B0503020204020204" pitchFamily="34" charset="-122"/>
                <a:ea typeface="Microsoft YaHei UI" panose="020B0503020204020204" pitchFamily="34" charset="-122"/>
              </a:rPr>
              <a:t>MerkleBlock</a:t>
            </a:r>
            <a:r>
              <a:rPr lang="zh-CN" altLang="en-US" sz="2400" b="1" dirty="0" smtClean="0">
                <a:latin typeface="Microsoft YaHei UI" panose="020B0503020204020204" pitchFamily="34" charset="-122"/>
                <a:ea typeface="Microsoft YaHei UI" panose="020B0503020204020204" pitchFamily="34" charset="-122"/>
              </a:rPr>
              <a:t>消息</a:t>
            </a:r>
            <a:endParaRPr lang="en-US" altLang="zh-CN" sz="2400" b="1" dirty="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722" y="1151863"/>
            <a:ext cx="2762636" cy="5506218"/>
          </a:xfrm>
          <a:prstGeom prst="rect">
            <a:avLst/>
          </a:prstGeom>
          <a:solidFill>
            <a:schemeClr val="bg1"/>
          </a:solidFill>
        </p:spPr>
      </p:pic>
      <p:sp>
        <p:nvSpPr>
          <p:cNvPr id="7" name="矩形 6"/>
          <p:cNvSpPr/>
          <p:nvPr/>
        </p:nvSpPr>
        <p:spPr>
          <a:xfrm>
            <a:off x="4934999" y="1123214"/>
            <a:ext cx="5163671" cy="5262979"/>
          </a:xfrm>
          <a:prstGeom prst="rect">
            <a:avLst/>
          </a:prstGeom>
          <a:solidFill>
            <a:schemeClr val="bg2"/>
          </a:solidFill>
          <a:ln>
            <a:solidFill>
              <a:schemeClr val="accent1">
                <a:shade val="50000"/>
              </a:schemeClr>
            </a:solidFill>
          </a:ln>
        </p:spPr>
        <p:txBody>
          <a:bodyPr wrap="square">
            <a:spAutoFit/>
          </a:bodyPr>
          <a:lstStyle/>
          <a:p>
            <a:r>
              <a:rPr lang="en-US" altLang="zh-CN" sz="1400" dirty="0"/>
              <a:t>01000000 ........................... </a:t>
            </a:r>
            <a:r>
              <a:rPr lang="en-US" altLang="zh-CN" sz="1400" dirty="0">
                <a:solidFill>
                  <a:srgbClr val="FF0000"/>
                </a:solidFill>
              </a:rPr>
              <a:t>Block version</a:t>
            </a:r>
            <a:r>
              <a:rPr lang="en-US" altLang="zh-CN" sz="1400" dirty="0"/>
              <a:t>: 1</a:t>
            </a:r>
          </a:p>
          <a:p>
            <a:r>
              <a:rPr lang="en-US" altLang="zh-CN" sz="1400" dirty="0"/>
              <a:t>82bb869cf3a793432a66e826e05a6fc3</a:t>
            </a:r>
          </a:p>
          <a:p>
            <a:r>
              <a:rPr lang="en-US" altLang="zh-CN" sz="1400" dirty="0"/>
              <a:t>7469f8efb7421dc88067010000000000 ... </a:t>
            </a:r>
            <a:r>
              <a:rPr lang="en-US" altLang="zh-CN" sz="1400" dirty="0">
                <a:solidFill>
                  <a:srgbClr val="FF0000"/>
                </a:solidFill>
              </a:rPr>
              <a:t>Hash of previous block's header</a:t>
            </a:r>
          </a:p>
          <a:p>
            <a:r>
              <a:rPr lang="en-US" altLang="zh-CN" sz="1400" dirty="0"/>
              <a:t>7f16c5962e8bd963659c793ce370d95f</a:t>
            </a:r>
          </a:p>
          <a:p>
            <a:r>
              <a:rPr lang="en-US" altLang="zh-CN" sz="1400" dirty="0"/>
              <a:t>093bc7e367117b3c30c1f8fdd0d97287 </a:t>
            </a:r>
            <a:r>
              <a:rPr lang="en-US" altLang="zh-CN" sz="1400" dirty="0">
                <a:solidFill>
                  <a:srgbClr val="FF0000"/>
                </a:solidFill>
              </a:rPr>
              <a:t>... </a:t>
            </a:r>
            <a:r>
              <a:rPr lang="en-US" altLang="zh-CN" sz="1400" dirty="0" err="1">
                <a:solidFill>
                  <a:srgbClr val="FF0000"/>
                </a:solidFill>
              </a:rPr>
              <a:t>Merkle</a:t>
            </a:r>
            <a:r>
              <a:rPr lang="en-US" altLang="zh-CN" sz="1400" dirty="0">
                <a:solidFill>
                  <a:srgbClr val="FF0000"/>
                </a:solidFill>
              </a:rPr>
              <a:t> root</a:t>
            </a:r>
          </a:p>
          <a:p>
            <a:r>
              <a:rPr lang="en-US" altLang="zh-CN" sz="1400" dirty="0"/>
              <a:t>76381b4d ........................... </a:t>
            </a:r>
            <a:r>
              <a:rPr lang="en-US" altLang="zh-CN" sz="1400" dirty="0">
                <a:solidFill>
                  <a:srgbClr val="FF0000"/>
                </a:solidFill>
              </a:rPr>
              <a:t>Time</a:t>
            </a:r>
            <a:r>
              <a:rPr lang="en-US" altLang="zh-CN" sz="1400" dirty="0"/>
              <a:t>: 1293629558</a:t>
            </a:r>
          </a:p>
          <a:p>
            <a:r>
              <a:rPr lang="en-US" altLang="zh-CN" sz="1400" dirty="0"/>
              <a:t>4c86041b ........................... </a:t>
            </a:r>
            <a:r>
              <a:rPr lang="en-US" altLang="zh-CN" sz="1400" dirty="0" err="1">
                <a:solidFill>
                  <a:srgbClr val="FF0000"/>
                </a:solidFill>
              </a:rPr>
              <a:t>nBits</a:t>
            </a:r>
            <a:r>
              <a:rPr lang="en-US" altLang="zh-CN" sz="1400" dirty="0"/>
              <a:t>: 0x04864c * 256**(0x1b-3)</a:t>
            </a:r>
          </a:p>
          <a:p>
            <a:r>
              <a:rPr lang="en-US" altLang="zh-CN" sz="1400" dirty="0"/>
              <a:t>554b8529 ........................... </a:t>
            </a:r>
            <a:r>
              <a:rPr lang="en-US" altLang="zh-CN" sz="1400" dirty="0">
                <a:solidFill>
                  <a:srgbClr val="FF0000"/>
                </a:solidFill>
              </a:rPr>
              <a:t>Nonce</a:t>
            </a:r>
          </a:p>
          <a:p>
            <a:endParaRPr lang="en-US" altLang="zh-CN" sz="1400" dirty="0"/>
          </a:p>
          <a:p>
            <a:r>
              <a:rPr lang="en-US" altLang="zh-CN" sz="1400" dirty="0"/>
              <a:t>07000000 ........................... </a:t>
            </a:r>
            <a:r>
              <a:rPr lang="en-US" altLang="zh-CN" sz="1400" dirty="0">
                <a:solidFill>
                  <a:srgbClr val="FF0000"/>
                </a:solidFill>
              </a:rPr>
              <a:t>Transaction count</a:t>
            </a:r>
            <a:r>
              <a:rPr lang="en-US" altLang="zh-CN" sz="1400" dirty="0"/>
              <a:t>: 7</a:t>
            </a:r>
          </a:p>
          <a:p>
            <a:r>
              <a:rPr lang="en-US" altLang="zh-CN" sz="1400" dirty="0"/>
              <a:t>04 ................................. </a:t>
            </a:r>
            <a:r>
              <a:rPr lang="en-US" altLang="zh-CN" sz="1400" dirty="0">
                <a:solidFill>
                  <a:srgbClr val="FF0000"/>
                </a:solidFill>
              </a:rPr>
              <a:t>Hash count</a:t>
            </a:r>
            <a:r>
              <a:rPr lang="en-US" altLang="zh-CN" sz="1400" dirty="0"/>
              <a:t>: 4</a:t>
            </a:r>
          </a:p>
          <a:p>
            <a:endParaRPr lang="en-US" altLang="zh-CN" sz="1400" dirty="0"/>
          </a:p>
          <a:p>
            <a:r>
              <a:rPr lang="en-US" altLang="zh-CN" sz="1400" dirty="0"/>
              <a:t>3612262624047ee87660be1a707519a4</a:t>
            </a:r>
          </a:p>
          <a:p>
            <a:r>
              <a:rPr lang="en-US" altLang="zh-CN" sz="1400" dirty="0"/>
              <a:t>43b1c1ce3d248cbfc6c15870f6c5daa2 ... Hash #1</a:t>
            </a:r>
          </a:p>
          <a:p>
            <a:r>
              <a:rPr lang="en-US" altLang="zh-CN" sz="1400" dirty="0"/>
              <a:t>019f5b01d4195ecbc9398fbf3c3b1fa9</a:t>
            </a:r>
          </a:p>
          <a:p>
            <a:r>
              <a:rPr lang="en-US" altLang="zh-CN" sz="1400" dirty="0"/>
              <a:t>bb3183301d7a1fb3bd174fcfa40a2b65 ... Hash #2</a:t>
            </a:r>
          </a:p>
          <a:p>
            <a:r>
              <a:rPr lang="en-US" altLang="zh-CN" sz="1400" dirty="0"/>
              <a:t>41ed70551dd7e841883ab8f0b16bf041</a:t>
            </a:r>
          </a:p>
          <a:p>
            <a:r>
              <a:rPr lang="en-US" altLang="zh-CN" sz="1400" dirty="0"/>
              <a:t>76b7d1480e4f0af9f3d4c3595768d068 ... Hash #3</a:t>
            </a:r>
          </a:p>
          <a:p>
            <a:r>
              <a:rPr lang="en-US" altLang="zh-CN" sz="1400" dirty="0"/>
              <a:t>20d2a7bc994987302e5b1ac80fc425fe</a:t>
            </a:r>
          </a:p>
          <a:p>
            <a:r>
              <a:rPr lang="en-US" altLang="zh-CN" sz="1400" dirty="0"/>
              <a:t>25f8b63169ea78e68fbaaefa59379bbf ... Hash #4</a:t>
            </a:r>
          </a:p>
          <a:p>
            <a:endParaRPr lang="en-US" altLang="zh-CN" sz="1400" dirty="0"/>
          </a:p>
          <a:p>
            <a:r>
              <a:rPr lang="en-US" altLang="zh-CN" sz="1400" dirty="0"/>
              <a:t>01 ................................. Flag bytes: 1</a:t>
            </a:r>
          </a:p>
          <a:p>
            <a:r>
              <a:rPr lang="en-US" altLang="zh-CN" sz="1400" dirty="0"/>
              <a:t>1d ................................. </a:t>
            </a:r>
            <a:r>
              <a:rPr lang="en-US" altLang="zh-CN" sz="1400" dirty="0">
                <a:solidFill>
                  <a:srgbClr val="FF0000"/>
                </a:solidFill>
              </a:rPr>
              <a:t>Flags</a:t>
            </a:r>
            <a:r>
              <a:rPr lang="en-US" altLang="zh-CN" sz="1400" dirty="0"/>
              <a:t>: 1 0 1 1 1 0 0 0</a:t>
            </a:r>
            <a:endParaRPr lang="zh-CN" altLang="en-US" sz="1400" dirty="0"/>
          </a:p>
        </p:txBody>
      </p:sp>
      <p:sp>
        <p:nvSpPr>
          <p:cNvPr id="6" name="右大括号 5"/>
          <p:cNvSpPr/>
          <p:nvPr/>
        </p:nvSpPr>
        <p:spPr>
          <a:xfrm>
            <a:off x="10241280" y="1151863"/>
            <a:ext cx="548640" cy="181993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850880" y="1907942"/>
            <a:ext cx="1341120" cy="307777"/>
          </a:xfrm>
          <a:prstGeom prst="rect">
            <a:avLst/>
          </a:prstGeom>
          <a:noFill/>
          <a:ln>
            <a:solidFill>
              <a:schemeClr val="accent1"/>
            </a:solidFill>
          </a:ln>
        </p:spPr>
        <p:txBody>
          <a:bodyPr wrap="square" rtlCol="0">
            <a:spAutoFit/>
          </a:bodyPr>
          <a:lstStyle/>
          <a:p>
            <a:r>
              <a:rPr lang="en-US" altLang="zh-CN" sz="1400" dirty="0" smtClean="0"/>
              <a:t>Block header</a:t>
            </a:r>
            <a:endParaRPr lang="zh-CN" altLang="en-US" sz="1400" dirty="0"/>
          </a:p>
        </p:txBody>
      </p:sp>
    </p:spTree>
    <p:extLst>
      <p:ext uri="{BB962C8B-B14F-4D97-AF65-F5344CB8AC3E}">
        <p14:creationId xmlns:p14="http://schemas.microsoft.com/office/powerpoint/2010/main" val="25503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29</a:t>
            </a:fld>
            <a:endParaRPr lang="en-US" altLang="en-US">
              <a:solidFill>
                <a:srgbClr val="2D2E2D">
                  <a:lumMod val="50000"/>
                  <a:lumOff val="50000"/>
                </a:srgbClr>
              </a:solidFill>
            </a:endParaRPr>
          </a:p>
        </p:txBody>
      </p:sp>
      <p:sp>
        <p:nvSpPr>
          <p:cNvPr id="10" name="矩形 9"/>
          <p:cNvSpPr/>
          <p:nvPr/>
        </p:nvSpPr>
        <p:spPr>
          <a:xfrm>
            <a:off x="575532" y="390259"/>
            <a:ext cx="7521611" cy="523220"/>
          </a:xfrm>
          <a:prstGeom prst="rect">
            <a:avLst/>
          </a:prstGeom>
        </p:spPr>
        <p:txBody>
          <a:bodyPr wrap="none">
            <a:spAutoFit/>
          </a:bodyPr>
          <a:lstStyle/>
          <a:p>
            <a:pPr lvl="0"/>
            <a:r>
              <a:rPr lang="en-US" altLang="zh-CN" sz="2800" b="1" dirty="0">
                <a:solidFill>
                  <a:srgbClr val="2D2E2D"/>
                </a:solidFill>
                <a:latin typeface="Microsoft YaHei UI" panose="020B0503020204020204" pitchFamily="34" charset="-122"/>
                <a:ea typeface="Microsoft YaHei UI" panose="020B0503020204020204" pitchFamily="34" charset="-122"/>
              </a:rPr>
              <a:t>SPV</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节点如何使用</a:t>
            </a:r>
            <a:r>
              <a:rPr lang="en-US" altLang="zh-CN" sz="2800" b="1" dirty="0" err="1" smtClean="0">
                <a:solidFill>
                  <a:srgbClr val="2D2E2D"/>
                </a:solidFill>
                <a:latin typeface="Microsoft YaHei UI" panose="020B0503020204020204" pitchFamily="34" charset="-122"/>
                <a:ea typeface="Microsoft YaHei UI" panose="020B0503020204020204" pitchFamily="34" charset="-122"/>
              </a:rPr>
              <a:t>merkle</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路径验证交易存在性</a:t>
            </a:r>
            <a:endParaRPr lang="en-US" altLang="zh-CN" sz="2800" b="1" dirty="0">
              <a:solidFill>
                <a:srgbClr val="2D2E2D"/>
              </a:solidFill>
              <a:latin typeface="Microsoft YaHei UI" panose="020B0503020204020204" pitchFamily="34" charset="-122"/>
              <a:ea typeface="Microsoft YaHei UI" panose="020B0503020204020204" pitchFamily="34" charset="-122"/>
            </a:endParaRPr>
          </a:p>
        </p:txBody>
      </p:sp>
      <p:sp>
        <p:nvSpPr>
          <p:cNvPr id="12" name="文本框 11"/>
          <p:cNvSpPr txBox="1"/>
          <p:nvPr/>
        </p:nvSpPr>
        <p:spPr>
          <a:xfrm>
            <a:off x="6408132" y="1737829"/>
            <a:ext cx="3802247" cy="646331"/>
          </a:xfrm>
          <a:prstGeom prst="rect">
            <a:avLst/>
          </a:prstGeom>
          <a:noFill/>
        </p:spPr>
        <p:txBody>
          <a:bodyPr wrap="square" rtlCol="0">
            <a:spAutoFit/>
          </a:bodyPr>
          <a:lstStyle/>
          <a:p>
            <a:r>
              <a:rPr lang="en-US" altLang="zh-CN" dirty="0" smtClean="0"/>
              <a:t>Flags</a:t>
            </a:r>
            <a:r>
              <a:rPr lang="zh-CN" altLang="en-US" dirty="0" smtClean="0"/>
              <a:t>：</a:t>
            </a:r>
            <a:r>
              <a:rPr lang="en-US" altLang="zh-CN" dirty="0" smtClean="0"/>
              <a:t>1   0   1   1   1   0   0   0</a:t>
            </a:r>
          </a:p>
          <a:p>
            <a:r>
              <a:rPr lang="en-US" altLang="zh-CN" dirty="0" smtClean="0"/>
              <a:t>Hashes: H1    H2    H3    H4</a:t>
            </a:r>
          </a:p>
        </p:txBody>
      </p:sp>
      <p:grpSp>
        <p:nvGrpSpPr>
          <p:cNvPr id="23" name="组合 22"/>
          <p:cNvGrpSpPr/>
          <p:nvPr/>
        </p:nvGrpSpPr>
        <p:grpSpPr>
          <a:xfrm>
            <a:off x="5696921" y="2563665"/>
            <a:ext cx="5887272" cy="3591426"/>
            <a:chOff x="4320113" y="1975827"/>
            <a:chExt cx="5887272" cy="3591426"/>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113" y="1975827"/>
              <a:ext cx="5887272" cy="3591426"/>
            </a:xfrm>
            <a:prstGeom prst="rect">
              <a:avLst/>
            </a:prstGeom>
          </p:spPr>
        </p:pic>
        <p:cxnSp>
          <p:nvCxnSpPr>
            <p:cNvPr id="14" name="直接箭头连接符 13"/>
            <p:cNvCxnSpPr/>
            <p:nvPr/>
          </p:nvCxnSpPr>
          <p:spPr>
            <a:xfrm flipH="1">
              <a:off x="7072313" y="2627290"/>
              <a:ext cx="11067" cy="430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57926" y="3286125"/>
              <a:ext cx="485775" cy="369332"/>
            </a:xfrm>
            <a:prstGeom prst="rect">
              <a:avLst/>
            </a:prstGeom>
            <a:noFill/>
          </p:spPr>
          <p:txBody>
            <a:bodyPr wrap="square" rtlCol="0">
              <a:spAutoFit/>
            </a:bodyPr>
            <a:lstStyle/>
            <a:p>
              <a:r>
                <a:rPr lang="en-US" altLang="zh-CN" dirty="0" smtClean="0"/>
                <a:t>H1</a:t>
              </a:r>
              <a:endParaRPr lang="zh-CN" altLang="en-US" dirty="0"/>
            </a:p>
          </p:txBody>
        </p:sp>
        <p:cxnSp>
          <p:nvCxnSpPr>
            <p:cNvPr id="17" name="直接箭头连接符 16"/>
            <p:cNvCxnSpPr/>
            <p:nvPr/>
          </p:nvCxnSpPr>
          <p:spPr>
            <a:xfrm flipH="1">
              <a:off x="7610475" y="3257550"/>
              <a:ext cx="11067" cy="430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7584311" y="4194152"/>
              <a:ext cx="11067" cy="430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263749" y="4952945"/>
              <a:ext cx="485775" cy="369332"/>
            </a:xfrm>
            <a:prstGeom prst="rect">
              <a:avLst/>
            </a:prstGeom>
            <a:noFill/>
          </p:spPr>
          <p:txBody>
            <a:bodyPr wrap="square" rtlCol="0">
              <a:spAutoFit/>
            </a:bodyPr>
            <a:lstStyle/>
            <a:p>
              <a:r>
                <a:rPr lang="en-US" altLang="zh-CN" dirty="0" smtClean="0"/>
                <a:t>H2</a:t>
              </a:r>
              <a:endParaRPr lang="zh-CN" altLang="en-US" dirty="0"/>
            </a:p>
          </p:txBody>
        </p:sp>
        <p:sp>
          <p:nvSpPr>
            <p:cNvPr id="20" name="文本框 19"/>
            <p:cNvSpPr txBox="1"/>
            <p:nvPr/>
          </p:nvSpPr>
          <p:spPr>
            <a:xfrm>
              <a:off x="7952942" y="4952945"/>
              <a:ext cx="485775" cy="369332"/>
            </a:xfrm>
            <a:prstGeom prst="rect">
              <a:avLst/>
            </a:prstGeom>
            <a:noFill/>
          </p:spPr>
          <p:txBody>
            <a:bodyPr wrap="square" rtlCol="0">
              <a:spAutoFit/>
            </a:bodyPr>
            <a:lstStyle/>
            <a:p>
              <a:r>
                <a:rPr lang="en-US" altLang="zh-CN" dirty="0" smtClean="0"/>
                <a:t>H3</a:t>
              </a:r>
              <a:endParaRPr lang="zh-CN" altLang="en-US" dirty="0"/>
            </a:p>
          </p:txBody>
        </p:sp>
        <p:sp>
          <p:nvSpPr>
            <p:cNvPr id="21" name="文本框 20"/>
            <p:cNvSpPr txBox="1"/>
            <p:nvPr/>
          </p:nvSpPr>
          <p:spPr>
            <a:xfrm>
              <a:off x="8347796" y="4224603"/>
              <a:ext cx="485775" cy="369332"/>
            </a:xfrm>
            <a:prstGeom prst="rect">
              <a:avLst/>
            </a:prstGeom>
            <a:noFill/>
          </p:spPr>
          <p:txBody>
            <a:bodyPr wrap="square" rtlCol="0">
              <a:spAutoFit/>
            </a:bodyPr>
            <a:lstStyle/>
            <a:p>
              <a:r>
                <a:rPr lang="en-US" altLang="zh-CN" dirty="0" smtClean="0"/>
                <a:t>H4</a:t>
              </a:r>
              <a:endParaRPr lang="zh-CN" altLang="en-US" dirty="0"/>
            </a:p>
          </p:txBody>
        </p:sp>
      </p:gr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59" y="2389033"/>
            <a:ext cx="4986262" cy="2512659"/>
          </a:xfrm>
          <a:prstGeom prst="rect">
            <a:avLst/>
          </a:prstGeom>
        </p:spPr>
      </p:pic>
    </p:spTree>
    <p:extLst>
      <p:ext uri="{BB962C8B-B14F-4D97-AF65-F5344CB8AC3E}">
        <p14:creationId xmlns:p14="http://schemas.microsoft.com/office/powerpoint/2010/main" val="9663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9212" y="1143232"/>
            <a:ext cx="9959171" cy="861774"/>
          </a:xfrm>
          <a:prstGeom prst="rect">
            <a:avLst/>
          </a:prstGeom>
        </p:spPr>
        <p:txBody>
          <a:bodyPr wrap="square">
            <a:spAutoFit/>
          </a:bodyPr>
          <a:lstStyle/>
          <a:p>
            <a:pPr marL="285750" indent="-285750">
              <a:spcBef>
                <a:spcPts val="1200"/>
              </a:spcBef>
              <a:buFont typeface="Arial" panose="020B0604020202020204" pitchFamily="34" charset="0"/>
              <a:buChar char="•"/>
            </a:pPr>
            <a:r>
              <a:rPr lang="zh-CN" altLang="en-US" sz="2000" b="1" dirty="0">
                <a:latin typeface="Microsoft YaHei UI" panose="020B0503020204020204" pitchFamily="34" charset="-122"/>
                <a:ea typeface="Microsoft YaHei UI" panose="020B0503020204020204" pitchFamily="34" charset="-122"/>
              </a:rPr>
              <a:t>比特币网络</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按照</a:t>
            </a:r>
            <a:r>
              <a:rPr lang="zh-CN" altLang="en-US" sz="2000" dirty="0">
                <a:latin typeface="Microsoft YaHei UI" panose="020B0503020204020204" pitchFamily="34" charset="-122"/>
                <a:ea typeface="Microsoft YaHei UI" panose="020B0503020204020204" pitchFamily="34" charset="-122"/>
              </a:rPr>
              <a:t>比特币</a:t>
            </a:r>
            <a:r>
              <a:rPr lang="en-US" altLang="zh-CN" sz="2000" dirty="0">
                <a:latin typeface="Microsoft YaHei UI" panose="020B0503020204020204" pitchFamily="34" charset="-122"/>
                <a:ea typeface="Microsoft YaHei UI" panose="020B0503020204020204" pitchFamily="34" charset="-122"/>
              </a:rPr>
              <a:t>P2P</a:t>
            </a:r>
            <a:r>
              <a:rPr lang="zh-CN" altLang="en-US" sz="2000" dirty="0">
                <a:latin typeface="Microsoft YaHei UI" panose="020B0503020204020204" pitchFamily="34" charset="-122"/>
                <a:ea typeface="Microsoft YaHei UI" panose="020B0503020204020204" pitchFamily="34" charset="-122"/>
              </a:rPr>
              <a:t>协议</a:t>
            </a:r>
            <a:r>
              <a:rPr lang="zh-CN" altLang="en-US" sz="2000" dirty="0" smtClean="0">
                <a:latin typeface="Microsoft YaHei UI" panose="020B0503020204020204" pitchFamily="34" charset="-122"/>
                <a:ea typeface="Microsoft YaHei UI" panose="020B0503020204020204" pitchFamily="34" charset="-122"/>
              </a:rPr>
              <a:t>运行的</a:t>
            </a:r>
            <a:r>
              <a:rPr lang="zh-CN" altLang="en-US" sz="2000" dirty="0">
                <a:latin typeface="Microsoft YaHei UI" panose="020B0503020204020204" pitchFamily="34" charset="-122"/>
                <a:ea typeface="Microsoft YaHei UI" panose="020B0503020204020204" pitchFamily="34" charset="-122"/>
              </a:rPr>
              <a:t>一系列节点的集合。</a:t>
            </a:r>
            <a:endParaRPr lang="en-US" altLang="zh-CN" sz="2000" dirty="0">
              <a:latin typeface="Microsoft YaHei UI" panose="020B0503020204020204" pitchFamily="34" charset="-122"/>
              <a:ea typeface="Microsoft YaHei UI" panose="020B0503020204020204" pitchFamily="34" charset="-122"/>
            </a:endParaRPr>
          </a:p>
          <a:p>
            <a:pPr marL="285750" indent="-285750">
              <a:spcBef>
                <a:spcPts val="1200"/>
              </a:spcBef>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每个比特币节点都是</a:t>
            </a:r>
            <a:r>
              <a:rPr lang="zh-CN" altLang="en-US" sz="2000" b="1" dirty="0" smtClean="0">
                <a:latin typeface="Microsoft YaHei UI" panose="020B0503020204020204" pitchFamily="34" charset="-122"/>
                <a:ea typeface="Microsoft YaHei UI" panose="020B0503020204020204" pitchFamily="34" charset="-122"/>
              </a:rPr>
              <a:t>路由</a:t>
            </a:r>
            <a:r>
              <a:rPr lang="zh-CN" altLang="en-US" sz="2000" dirty="0" smtClean="0">
                <a:latin typeface="Microsoft YaHei UI" panose="020B0503020204020204" pitchFamily="34" charset="-122"/>
                <a:ea typeface="Microsoft YaHei UI" panose="020B0503020204020204" pitchFamily="34" charset="-122"/>
              </a:rPr>
              <a:t>、</a:t>
            </a:r>
            <a:r>
              <a:rPr lang="zh-CN" altLang="en-US" sz="2000" b="1" dirty="0" smtClean="0">
                <a:latin typeface="Microsoft YaHei UI" panose="020B0503020204020204" pitchFamily="34" charset="-122"/>
                <a:ea typeface="Microsoft YaHei UI" panose="020B0503020204020204" pitchFamily="34" charset="-122"/>
              </a:rPr>
              <a:t>区块链</a:t>
            </a:r>
            <a:r>
              <a:rPr lang="zh-CN" altLang="en-US" sz="2000" dirty="0" smtClean="0">
                <a:latin typeface="Microsoft YaHei UI" panose="020B0503020204020204" pitchFamily="34" charset="-122"/>
                <a:ea typeface="Microsoft YaHei UI" panose="020B0503020204020204" pitchFamily="34" charset="-122"/>
              </a:rPr>
              <a:t>、</a:t>
            </a:r>
            <a:r>
              <a:rPr lang="zh-CN" altLang="en-US" sz="2000" b="1" dirty="0" smtClean="0">
                <a:latin typeface="Microsoft YaHei UI" panose="020B0503020204020204" pitchFamily="34" charset="-122"/>
                <a:ea typeface="Microsoft YaHei UI" panose="020B0503020204020204" pitchFamily="34" charset="-122"/>
              </a:rPr>
              <a:t>挖矿</a:t>
            </a:r>
            <a:r>
              <a:rPr lang="zh-CN" altLang="en-US" sz="2000" dirty="0" smtClean="0">
                <a:latin typeface="Microsoft YaHei UI" panose="020B0503020204020204" pitchFamily="34" charset="-122"/>
                <a:ea typeface="Microsoft YaHei UI" panose="020B0503020204020204" pitchFamily="34" charset="-122"/>
              </a:rPr>
              <a:t>、</a:t>
            </a:r>
            <a:r>
              <a:rPr lang="zh-CN" altLang="en-US" sz="2000" b="1" dirty="0" smtClean="0">
                <a:latin typeface="Microsoft YaHei UI" panose="020B0503020204020204" pitchFamily="34" charset="-122"/>
                <a:ea typeface="Microsoft YaHei UI" panose="020B0503020204020204" pitchFamily="34" charset="-122"/>
              </a:rPr>
              <a:t>钱包服务</a:t>
            </a:r>
            <a:r>
              <a:rPr lang="zh-CN" altLang="en-US" sz="2000" dirty="0" smtClean="0">
                <a:latin typeface="Microsoft YaHei UI" panose="020B0503020204020204" pitchFamily="34" charset="-122"/>
                <a:ea typeface="Microsoft YaHei UI" panose="020B0503020204020204" pitchFamily="34" charset="-122"/>
              </a:rPr>
              <a:t>的功能集合</a:t>
            </a:r>
            <a:r>
              <a:rPr lang="zh-CN" altLang="en-US" b="1" dirty="0">
                <a:latin typeface="Microsoft YaHei UI" panose="020B0503020204020204" pitchFamily="34" charset="-122"/>
                <a:ea typeface="Microsoft YaHei UI" panose="020B0503020204020204" pitchFamily="34" charset="-122"/>
              </a:rPr>
              <a:t>。</a:t>
            </a:r>
          </a:p>
        </p:txBody>
      </p:sp>
      <p:sp>
        <p:nvSpPr>
          <p:cNvPr id="8" name="文本框 7"/>
          <p:cNvSpPr txBox="1"/>
          <p:nvPr/>
        </p:nvSpPr>
        <p:spPr>
          <a:xfrm>
            <a:off x="1170597" y="349662"/>
            <a:ext cx="3819628" cy="523220"/>
          </a:xfrm>
          <a:prstGeom prst="rect">
            <a:avLst/>
          </a:prstGeom>
          <a:noFill/>
        </p:spPr>
        <p:txBody>
          <a:bodyPr wrap="square" rtlCol="0">
            <a:spAutoFit/>
          </a:bodyPr>
          <a:lstStyle/>
          <a:p>
            <a:r>
              <a:rPr lang="zh-CN" altLang="en-US" sz="2800" b="1" dirty="0" smtClean="0">
                <a:effectLst/>
                <a:latin typeface="Microsoft YaHei UI" panose="020B0503020204020204" pitchFamily="34" charset="-122"/>
                <a:ea typeface="Microsoft YaHei UI" panose="020B0503020204020204" pitchFamily="34" charset="-122"/>
              </a:rPr>
              <a:t>节点类型及分工</a:t>
            </a:r>
            <a:endParaRPr lang="zh-CN" altLang="en-US" sz="2800" dirty="0">
              <a:latin typeface="Microsoft YaHei UI" panose="020B0503020204020204" pitchFamily="34" charset="-122"/>
              <a:ea typeface="Microsoft YaHei UI" panose="020B0503020204020204" pitchFamily="34" charset="-122"/>
            </a:endParaRPr>
          </a:p>
        </p:txBody>
      </p:sp>
      <p:sp>
        <p:nvSpPr>
          <p:cNvPr id="6" name="矩形 5"/>
          <p:cNvSpPr/>
          <p:nvPr/>
        </p:nvSpPr>
        <p:spPr>
          <a:xfrm>
            <a:off x="1405247" y="3265998"/>
            <a:ext cx="10786753" cy="646331"/>
          </a:xfrm>
          <a:prstGeom prst="rect">
            <a:avLst/>
          </a:prstGeom>
        </p:spPr>
        <p:txBody>
          <a:bodyPr wrap="square">
            <a:spAutoFit/>
          </a:bodyPr>
          <a:lstStyle/>
          <a:p>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endParaRPr lang="en-US" altLang="zh-CN" dirty="0" smtClean="0">
              <a:effectLst/>
              <a:latin typeface="Microsoft YaHei UI" panose="020B0503020204020204" pitchFamily="34" charset="-122"/>
              <a:ea typeface="Microsoft YaHei UI" panose="020B0503020204020204" pitchFamily="34" charset="-122"/>
              <a:cs typeface="Times New Roman" panose="02020603050405020304" pitchFamily="18" charset="0"/>
            </a:endParaRPr>
          </a:p>
        </p:txBody>
      </p:sp>
      <p:sp>
        <p:nvSpPr>
          <p:cNvPr id="15" name="竖卷形 14"/>
          <p:cNvSpPr/>
          <p:nvPr/>
        </p:nvSpPr>
        <p:spPr>
          <a:xfrm>
            <a:off x="1170597" y="2197695"/>
            <a:ext cx="3486912" cy="4226856"/>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vl="0"/>
            <a:endParaRPr lang="en-US" altLang="zh-CN"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标准客户端（比特币核心）：</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拥有最完整功能的节点</a:t>
            </a:r>
            <a:endParaRPr lang="en-US" altLang="zh-CN"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707" y="4244190"/>
            <a:ext cx="2054431" cy="1886722"/>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a:t>
            </a:fld>
            <a:endParaRPr lang="en-US" altLang="en-US" dirty="0">
              <a:solidFill>
                <a:srgbClr val="2D2E2D">
                  <a:lumMod val="50000"/>
                  <a:lumOff val="50000"/>
                </a:srgbClr>
              </a:solidFill>
            </a:endParaRPr>
          </a:p>
        </p:txBody>
      </p:sp>
      <p:sp>
        <p:nvSpPr>
          <p:cNvPr id="10" name="矩形 9"/>
          <p:cNvSpPr/>
          <p:nvPr/>
        </p:nvSpPr>
        <p:spPr>
          <a:xfrm>
            <a:off x="5028752" y="2934137"/>
            <a:ext cx="6096000" cy="3400931"/>
          </a:xfrm>
          <a:prstGeom prst="rect">
            <a:avLst/>
          </a:prstGeom>
        </p:spPr>
        <p:txBody>
          <a:bodyPr>
            <a:spAutoFit/>
          </a:bodyPr>
          <a:lstStyle/>
          <a:p>
            <a:pPr marL="285750" lvl="0" indent="-285750">
              <a:lnSpc>
                <a:spcPct val="150000"/>
              </a:lnSpc>
              <a:spcBef>
                <a:spcPts val="600"/>
              </a:spcBef>
              <a:buFont typeface="Arial" panose="020B0604020202020204" pitchFamily="34" charset="0"/>
              <a:buChar char="•"/>
              <a:defRPr/>
            </a:pPr>
            <a:r>
              <a:rPr lang="zh-CN" altLang="en-US" sz="2000" b="1" dirty="0">
                <a:latin typeface="Microsoft YaHei UI" panose="020B0503020204020204" pitchFamily="34" charset="-122"/>
                <a:ea typeface="Microsoft YaHei UI" panose="020B0503020204020204" pitchFamily="34" charset="-122"/>
              </a:rPr>
              <a:t>网络路由节点</a:t>
            </a:r>
            <a:r>
              <a:rPr lang="zh-CN" altLang="en-US" sz="2000" dirty="0">
                <a:latin typeface="Microsoft YaHei UI" panose="020B0503020204020204" pitchFamily="34" charset="-122"/>
                <a:ea typeface="Microsoft YaHei UI" panose="020B0503020204020204" pitchFamily="34" charset="-122"/>
              </a:rPr>
              <a:t>：参与验证并传播交易及区块信息，发现并维持与对等节点的</a:t>
            </a:r>
            <a:r>
              <a:rPr lang="zh-CN" altLang="en-US" sz="2000" dirty="0" smtClean="0">
                <a:latin typeface="Microsoft YaHei UI" panose="020B0503020204020204" pitchFamily="34" charset="-122"/>
                <a:ea typeface="Microsoft YaHei UI" panose="020B0503020204020204" pitchFamily="34" charset="-122"/>
              </a:rPr>
              <a:t>连接</a:t>
            </a:r>
            <a:endParaRPr lang="en-US" altLang="zh-CN" sz="2000" dirty="0" smtClean="0">
              <a:latin typeface="Microsoft YaHei UI" panose="020B0503020204020204" pitchFamily="34" charset="-122"/>
              <a:ea typeface="Microsoft YaHei UI" panose="020B0503020204020204" pitchFamily="34" charset="-122"/>
            </a:endParaRPr>
          </a:p>
          <a:p>
            <a:pPr marL="285750" lvl="0" indent="-285750">
              <a:lnSpc>
                <a:spcPct val="150000"/>
              </a:lnSpc>
              <a:spcBef>
                <a:spcPts val="600"/>
              </a:spcBef>
              <a:buFont typeface="Arial" panose="020B0604020202020204" pitchFamily="34" charset="0"/>
              <a:buChar char="•"/>
              <a:defRPr/>
            </a:pPr>
            <a:r>
              <a:rPr lang="zh-CN" altLang="en-US" sz="2000" b="1" dirty="0" smtClean="0">
                <a:latin typeface="Microsoft YaHei UI" panose="020B0503020204020204" pitchFamily="34" charset="-122"/>
                <a:ea typeface="Microsoft YaHei UI" panose="020B0503020204020204" pitchFamily="34" charset="-122"/>
              </a:rPr>
              <a:t>完整区块链：</a:t>
            </a:r>
            <a:r>
              <a:rPr lang="zh-CN" altLang="en-US" sz="2000" dirty="0" smtClean="0">
                <a:latin typeface="Microsoft YaHei UI" panose="020B0503020204020204" pitchFamily="34" charset="-122"/>
                <a:ea typeface="Microsoft YaHei UI" panose="020B0503020204020204" pitchFamily="34" charset="-122"/>
              </a:rPr>
              <a:t>能够追溯到创世区块的账本</a:t>
            </a:r>
            <a:endParaRPr lang="en-US" altLang="zh-CN" sz="2000" dirty="0" smtClean="0">
              <a:latin typeface="Microsoft YaHei UI" panose="020B0503020204020204" pitchFamily="34" charset="-122"/>
              <a:ea typeface="Microsoft YaHei UI" panose="020B0503020204020204" pitchFamily="34" charset="-122"/>
            </a:endParaRPr>
          </a:p>
          <a:p>
            <a:pPr marL="285750" lvl="0" indent="-285750">
              <a:lnSpc>
                <a:spcPct val="150000"/>
              </a:lnSpc>
              <a:spcBef>
                <a:spcPts val="600"/>
              </a:spcBef>
              <a:buFont typeface="Arial" panose="020B0604020202020204" pitchFamily="34" charset="0"/>
              <a:buChar char="•"/>
              <a:defRPr/>
            </a:pPr>
            <a:r>
              <a:rPr lang="zh-CN" altLang="en-US" sz="2000" b="1" dirty="0" smtClean="0">
                <a:latin typeface="Microsoft YaHei UI" panose="020B0503020204020204" pitchFamily="34" charset="-122"/>
                <a:ea typeface="Microsoft YaHei UI" panose="020B0503020204020204" pitchFamily="34" charset="-122"/>
              </a:rPr>
              <a:t>矿工：</a:t>
            </a:r>
            <a:r>
              <a:rPr lang="zh-CN" altLang="en-US" sz="2000" dirty="0" smtClean="0">
                <a:latin typeface="Microsoft YaHei UI" panose="020B0503020204020204" pitchFamily="34" charset="-122"/>
                <a:ea typeface="Microsoft YaHei UI" panose="020B0503020204020204" pitchFamily="34" charset="-122"/>
              </a:rPr>
              <a:t>通过</a:t>
            </a:r>
            <a:r>
              <a:rPr lang="zh-CN" altLang="en-US" sz="2000" dirty="0">
                <a:latin typeface="Microsoft YaHei UI" panose="020B0503020204020204" pitchFamily="34" charset="-122"/>
                <a:ea typeface="Microsoft YaHei UI" panose="020B0503020204020204" pitchFamily="34" charset="-122"/>
              </a:rPr>
              <a:t>不断重复哈希运算来产生工作量</a:t>
            </a:r>
            <a:r>
              <a:rPr lang="zh-CN" altLang="en-US" sz="2000" dirty="0" smtClean="0">
                <a:latin typeface="Microsoft YaHei UI" panose="020B0503020204020204" pitchFamily="34" charset="-122"/>
                <a:ea typeface="Microsoft YaHei UI" panose="020B0503020204020204" pitchFamily="34" charset="-122"/>
              </a:rPr>
              <a:t>证明</a:t>
            </a:r>
            <a:endParaRPr lang="en-US" altLang="zh-CN" sz="2000" dirty="0" smtClean="0">
              <a:latin typeface="Microsoft YaHei UI" panose="020B0503020204020204" pitchFamily="34" charset="-122"/>
              <a:ea typeface="Microsoft YaHei UI" panose="020B0503020204020204" pitchFamily="34" charset="-122"/>
            </a:endParaRPr>
          </a:p>
          <a:p>
            <a:pPr marL="285750" lvl="0" indent="-285750">
              <a:lnSpc>
                <a:spcPct val="150000"/>
              </a:lnSpc>
              <a:spcBef>
                <a:spcPts val="600"/>
              </a:spcBef>
              <a:buFont typeface="Arial" panose="020B0604020202020204" pitchFamily="34" charset="0"/>
              <a:buChar char="•"/>
              <a:defRPr/>
            </a:pPr>
            <a:r>
              <a:rPr lang="zh-CN" altLang="en-US" sz="2000" b="1" dirty="0" smtClean="0">
                <a:latin typeface="Microsoft YaHei UI" panose="020B0503020204020204" pitchFamily="34" charset="-122"/>
                <a:ea typeface="Microsoft YaHei UI" panose="020B0503020204020204" pitchFamily="34" charset="-122"/>
              </a:rPr>
              <a:t>钱包：</a:t>
            </a:r>
            <a:r>
              <a:rPr lang="zh-CN" altLang="en-US" sz="2000" dirty="0" smtClean="0">
                <a:latin typeface="Microsoft YaHei UI" panose="020B0503020204020204" pitchFamily="34" charset="-122"/>
                <a:ea typeface="Microsoft YaHei UI" panose="020B0503020204020204" pitchFamily="34" charset="-122"/>
              </a:rPr>
              <a:t>私钥、地址和区块链数据的管理工具</a:t>
            </a:r>
            <a:endParaRPr lang="en-US" altLang="zh-CN" sz="2000" dirty="0" smtClean="0">
              <a:latin typeface="Microsoft YaHei UI" panose="020B0503020204020204" pitchFamily="34" charset="-122"/>
              <a:ea typeface="Microsoft YaHei UI" panose="020B0503020204020204" pitchFamily="34" charset="-122"/>
            </a:endParaRPr>
          </a:p>
          <a:p>
            <a:pPr lvl="0">
              <a:lnSpc>
                <a:spcPct val="150000"/>
              </a:lnSpc>
              <a:spcBef>
                <a:spcPts val="600"/>
              </a:spcBef>
              <a:defRPr/>
            </a:pPr>
            <a:endParaRPr lang="en-US" altLang="zh-CN" dirty="0">
              <a:latin typeface="Microsoft YaHei UI" panose="020B0503020204020204" pitchFamily="34" charset="-122"/>
              <a:ea typeface="Microsoft YaHei UI" panose="020B0503020204020204" pitchFamily="34" charset="-122"/>
            </a:endParaRPr>
          </a:p>
          <a:p>
            <a:pPr lvl="0">
              <a:defRPr/>
            </a:pPr>
            <a:endParaRPr lang="en-US" altLang="zh-CN"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280637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090431" y="6129338"/>
            <a:ext cx="918882" cy="354202"/>
          </a:xfrm>
        </p:spPr>
        <p:txBody>
          <a:bodyPr/>
          <a:lstStyle/>
          <a:p>
            <a:fld id="{E31375A4-56A4-47D6-9801-1991572033F7}" type="slidenum">
              <a:rPr lang="en-US" altLang="zh-CN" smtClean="0">
                <a:solidFill>
                  <a:srgbClr val="2D2E2D">
                    <a:lumMod val="50000"/>
                    <a:lumOff val="50000"/>
                  </a:srgbClr>
                </a:solidFill>
              </a:rPr>
              <a:pPr/>
              <a:t>30</a:t>
            </a:fld>
            <a:endParaRPr lang="en-US" altLang="en-US">
              <a:solidFill>
                <a:srgbClr val="2D2E2D">
                  <a:lumMod val="50000"/>
                  <a:lumOff val="50000"/>
                </a:srgbClr>
              </a:solidFill>
            </a:endParaRPr>
          </a:p>
        </p:txBody>
      </p:sp>
      <p:sp>
        <p:nvSpPr>
          <p:cNvPr id="4" name="矩形 3"/>
          <p:cNvSpPr/>
          <p:nvPr/>
        </p:nvSpPr>
        <p:spPr>
          <a:xfrm>
            <a:off x="633411" y="494497"/>
            <a:ext cx="7739063" cy="523220"/>
          </a:xfrm>
          <a:prstGeom prst="rect">
            <a:avLst/>
          </a:prstGeom>
        </p:spPr>
        <p:txBody>
          <a:bodyPr wrap="squar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全节点如何行创建匹配交易的</a:t>
            </a:r>
            <a:r>
              <a:rPr lang="en-US" altLang="zh-CN" sz="2800" b="1" dirty="0" err="1" smtClean="0">
                <a:solidFill>
                  <a:srgbClr val="2D2E2D"/>
                </a:solidFill>
                <a:latin typeface="Microsoft YaHei UI" panose="020B0503020204020204" pitchFamily="34" charset="-122"/>
                <a:ea typeface="Microsoft YaHei UI" panose="020B0503020204020204" pitchFamily="34" charset="-122"/>
              </a:rPr>
              <a:t>merkle</a:t>
            </a:r>
            <a:r>
              <a:rPr lang="zh-CN" altLang="en-US" sz="2800" b="1" dirty="0" smtClean="0">
                <a:solidFill>
                  <a:srgbClr val="2D2E2D"/>
                </a:solidFill>
                <a:latin typeface="Microsoft YaHei UI" panose="020B0503020204020204" pitchFamily="34" charset="-122"/>
                <a:ea typeface="Microsoft YaHei UI" panose="020B0503020204020204" pitchFamily="34" charset="-122"/>
              </a:rPr>
              <a:t>路径</a:t>
            </a:r>
            <a:endParaRPr lang="en-US" altLang="zh-CN" sz="2800" b="1" dirty="0">
              <a:solidFill>
                <a:srgbClr val="2D2E2D"/>
              </a:solidFill>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109" y="1671367"/>
            <a:ext cx="4620435" cy="253575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758" y="4072941"/>
            <a:ext cx="4584411" cy="2607535"/>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680" y="1538937"/>
            <a:ext cx="5763429" cy="2534004"/>
          </a:xfrm>
          <a:prstGeom prst="rect">
            <a:avLst/>
          </a:prstGeom>
        </p:spPr>
      </p:pic>
      <p:sp>
        <p:nvSpPr>
          <p:cNvPr id="18" name="矩形 17"/>
          <p:cNvSpPr/>
          <p:nvPr/>
        </p:nvSpPr>
        <p:spPr>
          <a:xfrm>
            <a:off x="6379820" y="5049309"/>
            <a:ext cx="823302" cy="369332"/>
          </a:xfrm>
          <a:prstGeom prst="rect">
            <a:avLst/>
          </a:prstGeom>
        </p:spPr>
        <p:txBody>
          <a:bodyPr wrap="square">
            <a:spAutoFit/>
          </a:bodyPr>
          <a:lstStyle/>
          <a:p>
            <a:r>
              <a:rPr lang="en-US" altLang="zh-CN" dirty="0" smtClean="0"/>
              <a:t>Flags</a:t>
            </a:r>
            <a:r>
              <a:rPr lang="zh-CN" altLang="en-US" dirty="0" smtClean="0"/>
              <a:t>：</a:t>
            </a:r>
            <a:endParaRPr lang="zh-CN" altLang="en-US" dirty="0"/>
          </a:p>
        </p:txBody>
      </p:sp>
      <p:sp>
        <p:nvSpPr>
          <p:cNvPr id="20" name="矩形 19"/>
          <p:cNvSpPr/>
          <p:nvPr/>
        </p:nvSpPr>
        <p:spPr>
          <a:xfrm>
            <a:off x="6370441" y="5515207"/>
            <a:ext cx="1095172" cy="369332"/>
          </a:xfrm>
          <a:prstGeom prst="rect">
            <a:avLst/>
          </a:prstGeom>
        </p:spPr>
        <p:txBody>
          <a:bodyPr wrap="none">
            <a:spAutoFit/>
          </a:bodyPr>
          <a:lstStyle/>
          <a:p>
            <a:r>
              <a:rPr lang="en-US" altLang="zh-CN" dirty="0"/>
              <a:t>Hashes: </a:t>
            </a:r>
            <a:endParaRPr lang="zh-CN" altLang="en-US" dirty="0"/>
          </a:p>
        </p:txBody>
      </p:sp>
      <p:sp>
        <p:nvSpPr>
          <p:cNvPr id="17" name="矩形 16"/>
          <p:cNvSpPr/>
          <p:nvPr/>
        </p:nvSpPr>
        <p:spPr>
          <a:xfrm>
            <a:off x="9846576" y="5049309"/>
            <a:ext cx="774571" cy="369332"/>
          </a:xfrm>
          <a:prstGeom prst="rect">
            <a:avLst/>
          </a:prstGeom>
        </p:spPr>
        <p:txBody>
          <a:bodyPr wrap="none">
            <a:spAutoFit/>
          </a:bodyPr>
          <a:lstStyle/>
          <a:p>
            <a:r>
              <a:rPr lang="en-US" altLang="zh-CN" dirty="0" smtClean="0">
                <a:solidFill>
                  <a:srgbClr val="FF0000"/>
                </a:solidFill>
              </a:rPr>
              <a:t>0</a:t>
            </a:r>
            <a:r>
              <a:rPr lang="zh-CN" altLang="en-US" dirty="0" smtClean="0">
                <a:solidFill>
                  <a:srgbClr val="FF0000"/>
                </a:solidFill>
              </a:rPr>
              <a:t>补位</a:t>
            </a:r>
            <a:endParaRPr lang="zh-CN" altLang="en-US" dirty="0">
              <a:solidFill>
                <a:srgbClr val="FF0000"/>
              </a:solidFill>
            </a:endParaRPr>
          </a:p>
        </p:txBody>
      </p:sp>
      <p:sp>
        <p:nvSpPr>
          <p:cNvPr id="21" name="矩形 20"/>
          <p:cNvSpPr/>
          <p:nvPr/>
        </p:nvSpPr>
        <p:spPr>
          <a:xfrm>
            <a:off x="7632572" y="5049309"/>
            <a:ext cx="312906" cy="369332"/>
          </a:xfrm>
          <a:prstGeom prst="rect">
            <a:avLst/>
          </a:prstGeom>
        </p:spPr>
        <p:txBody>
          <a:bodyPr wrap="none">
            <a:spAutoFit/>
          </a:bodyPr>
          <a:lstStyle/>
          <a:p>
            <a:r>
              <a:rPr lang="en-US" altLang="zh-CN" dirty="0"/>
              <a:t>0</a:t>
            </a:r>
            <a:endParaRPr lang="zh-CN" altLang="en-US" dirty="0"/>
          </a:p>
        </p:txBody>
      </p:sp>
      <p:sp>
        <p:nvSpPr>
          <p:cNvPr id="22" name="矩形 21"/>
          <p:cNvSpPr/>
          <p:nvPr/>
        </p:nvSpPr>
        <p:spPr>
          <a:xfrm>
            <a:off x="7992532" y="5049309"/>
            <a:ext cx="312906" cy="369332"/>
          </a:xfrm>
          <a:prstGeom prst="rect">
            <a:avLst/>
          </a:prstGeom>
        </p:spPr>
        <p:txBody>
          <a:bodyPr wrap="none">
            <a:spAutoFit/>
          </a:bodyPr>
          <a:lstStyle/>
          <a:p>
            <a:r>
              <a:rPr lang="en-US" altLang="zh-CN" dirty="0"/>
              <a:t>1</a:t>
            </a:r>
            <a:endParaRPr lang="zh-CN" altLang="en-US" dirty="0"/>
          </a:p>
        </p:txBody>
      </p:sp>
      <p:sp>
        <p:nvSpPr>
          <p:cNvPr id="23" name="矩形 22"/>
          <p:cNvSpPr/>
          <p:nvPr/>
        </p:nvSpPr>
        <p:spPr>
          <a:xfrm>
            <a:off x="8282692" y="5049309"/>
            <a:ext cx="312906" cy="369332"/>
          </a:xfrm>
          <a:prstGeom prst="rect">
            <a:avLst/>
          </a:prstGeom>
        </p:spPr>
        <p:txBody>
          <a:bodyPr wrap="none">
            <a:spAutoFit/>
          </a:bodyPr>
          <a:lstStyle/>
          <a:p>
            <a:r>
              <a:rPr lang="en-US" altLang="zh-CN" dirty="0"/>
              <a:t>1</a:t>
            </a:r>
            <a:endParaRPr lang="zh-CN" altLang="en-US" dirty="0"/>
          </a:p>
        </p:txBody>
      </p:sp>
      <p:sp>
        <p:nvSpPr>
          <p:cNvPr id="24" name="矩形 23"/>
          <p:cNvSpPr/>
          <p:nvPr/>
        </p:nvSpPr>
        <p:spPr>
          <a:xfrm>
            <a:off x="8557489" y="5049309"/>
            <a:ext cx="377026" cy="369332"/>
          </a:xfrm>
          <a:prstGeom prst="rect">
            <a:avLst/>
          </a:prstGeom>
        </p:spPr>
        <p:txBody>
          <a:bodyPr wrap="none">
            <a:spAutoFit/>
          </a:bodyPr>
          <a:lstStyle/>
          <a:p>
            <a:r>
              <a:rPr lang="en-US" altLang="zh-CN" dirty="0"/>
              <a:t>1 </a:t>
            </a:r>
            <a:endParaRPr lang="zh-CN" altLang="en-US" dirty="0"/>
          </a:p>
        </p:txBody>
      </p:sp>
      <p:sp>
        <p:nvSpPr>
          <p:cNvPr id="25" name="矩形 24"/>
          <p:cNvSpPr/>
          <p:nvPr/>
        </p:nvSpPr>
        <p:spPr>
          <a:xfrm>
            <a:off x="8930672" y="5049309"/>
            <a:ext cx="312906" cy="369332"/>
          </a:xfrm>
          <a:prstGeom prst="rect">
            <a:avLst/>
          </a:prstGeom>
        </p:spPr>
        <p:txBody>
          <a:bodyPr wrap="none">
            <a:spAutoFit/>
          </a:bodyPr>
          <a:lstStyle/>
          <a:p>
            <a:r>
              <a:rPr lang="en-US" altLang="zh-CN" dirty="0"/>
              <a:t>0</a:t>
            </a:r>
            <a:endParaRPr lang="zh-CN" altLang="en-US" dirty="0"/>
          </a:p>
        </p:txBody>
      </p:sp>
      <p:sp>
        <p:nvSpPr>
          <p:cNvPr id="26" name="矩形 25"/>
          <p:cNvSpPr/>
          <p:nvPr/>
        </p:nvSpPr>
        <p:spPr>
          <a:xfrm>
            <a:off x="9386875" y="5049309"/>
            <a:ext cx="377026" cy="369332"/>
          </a:xfrm>
          <a:prstGeom prst="rect">
            <a:avLst/>
          </a:prstGeom>
        </p:spPr>
        <p:txBody>
          <a:bodyPr wrap="none">
            <a:spAutoFit/>
          </a:bodyPr>
          <a:lstStyle/>
          <a:p>
            <a:r>
              <a:rPr lang="en-US" altLang="zh-CN" dirty="0"/>
              <a:t>0 </a:t>
            </a:r>
            <a:endParaRPr lang="zh-CN" altLang="en-US" dirty="0"/>
          </a:p>
        </p:txBody>
      </p:sp>
      <mc:AlternateContent xmlns:mc="http://schemas.openxmlformats.org/markup-compatibility/2006" xmlns:a14="http://schemas.microsoft.com/office/drawing/2010/main">
        <mc:Choice Requires="a14">
          <p:sp>
            <p:nvSpPr>
              <p:cNvPr id="27" name="矩形 26"/>
              <p:cNvSpPr/>
              <p:nvPr/>
            </p:nvSpPr>
            <p:spPr>
              <a:xfrm>
                <a:off x="7328540" y="5515207"/>
                <a:ext cx="6033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12</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7328540" y="5515207"/>
                <a:ext cx="603370" cy="369332"/>
              </a:xfrm>
              <a:prstGeom prst="rect">
                <a:avLst/>
              </a:prstGeom>
              <a:blipFill rotWithShape="0">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953774" y="5515207"/>
                <a:ext cx="510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7953774" y="5515207"/>
                <a:ext cx="510909" cy="369332"/>
              </a:xfrm>
              <a:prstGeom prst="rect">
                <a:avLst/>
              </a:prstGeom>
              <a:blipFill rotWithShape="0">
                <a:blip r:embed="rId7"/>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8523023" y="5515207"/>
                <a:ext cx="510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6</m:t>
                          </m:r>
                        </m:sub>
                      </m:sSub>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8523023" y="5515207"/>
                <a:ext cx="510909" cy="369332"/>
              </a:xfrm>
              <a:prstGeom prst="rect">
                <a:avLst/>
              </a:prstGeom>
              <a:blipFill rotWithShape="0">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9243206" y="5515207"/>
                <a:ext cx="6033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9243206" y="5515207"/>
                <a:ext cx="603370" cy="369332"/>
              </a:xfrm>
              <a:prstGeom prst="rect">
                <a:avLst/>
              </a:prstGeom>
              <a:blipFill rotWithShape="0">
                <a:blip r:embed="rId9"/>
                <a:stretch>
                  <a:fillRect b="-1667"/>
                </a:stretch>
              </a:blipFill>
            </p:spPr>
            <p:txBody>
              <a:bodyPr/>
              <a:lstStyle/>
              <a:p>
                <a:r>
                  <a:rPr lang="zh-CN" altLang="en-US">
                    <a:noFill/>
                  </a:rPr>
                  <a:t> </a:t>
                </a:r>
              </a:p>
            </p:txBody>
          </p:sp>
        </mc:Fallback>
      </mc:AlternateContent>
      <p:sp>
        <p:nvSpPr>
          <p:cNvPr id="31" name="矩形 30"/>
          <p:cNvSpPr/>
          <p:nvPr/>
        </p:nvSpPr>
        <p:spPr>
          <a:xfrm>
            <a:off x="7241502" y="5049309"/>
            <a:ext cx="312906" cy="369332"/>
          </a:xfrm>
          <a:prstGeom prst="rect">
            <a:avLst/>
          </a:prstGeom>
        </p:spPr>
        <p:txBody>
          <a:bodyPr wrap="none">
            <a:spAutoFit/>
          </a:bodyPr>
          <a:lstStyle/>
          <a:p>
            <a:r>
              <a:rPr lang="en-US" altLang="zh-CN" dirty="0"/>
              <a:t>1</a:t>
            </a:r>
            <a:endParaRPr lang="zh-CN" altLang="en-US" dirty="0"/>
          </a:p>
        </p:txBody>
      </p:sp>
    </p:spTree>
    <p:custDataLst>
      <p:tags r:id="rId1"/>
    </p:custDataLst>
    <p:extLst>
      <p:ext uri="{BB962C8B-B14F-4D97-AF65-F5344CB8AC3E}">
        <p14:creationId xmlns:p14="http://schemas.microsoft.com/office/powerpoint/2010/main" val="16345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23" grpId="0"/>
      <p:bldP spid="24" grpId="0"/>
      <p:bldP spid="25" grpId="0"/>
      <p:bldP spid="26" grpId="0"/>
      <p:bldP spid="27" grpId="0"/>
      <p:bldP spid="28" grpId="0"/>
      <p:bldP spid="29" grpId="0"/>
      <p:bldP spid="30"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9539" y="504734"/>
            <a:ext cx="3775393" cy="523220"/>
          </a:xfrm>
          <a:prstGeom prst="rect">
            <a:avLst/>
          </a:prstGeom>
        </p:spPr>
        <p:txBody>
          <a:bodyPr wrap="non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加密和身份认证的连接</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4" name="文本框 3"/>
          <p:cNvSpPr txBox="1"/>
          <p:nvPr/>
        </p:nvSpPr>
        <p:spPr>
          <a:xfrm>
            <a:off x="449539" y="1434598"/>
            <a:ext cx="10317778" cy="4909036"/>
          </a:xfrm>
          <a:prstGeom prst="rect">
            <a:avLst/>
          </a:prstGeom>
          <a:noFill/>
        </p:spPr>
        <p:txBody>
          <a:bodyPr wrap="square" rtlCol="0">
            <a:spAutoFit/>
          </a:bodyPr>
          <a:lstStyle/>
          <a:p>
            <a:r>
              <a:rPr lang="zh-CN" altLang="en-US" sz="2400" b="1" dirty="0" smtClean="0">
                <a:latin typeface="Microsoft YaHei UI" panose="020B0503020204020204" pitchFamily="34" charset="-122"/>
                <a:ea typeface="Microsoft YaHei UI" panose="020B0503020204020204" pitchFamily="34" charset="-122"/>
              </a:rPr>
              <a:t>背景：</a:t>
            </a:r>
            <a:endParaRPr lang="en-US" altLang="zh-CN" sz="2400" b="1" dirty="0" smtClean="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大多数比特币的新用户以为节点间的网络通信是加密的，但是事实上在最初的比特币通信实现上完全是</a:t>
            </a:r>
            <a:r>
              <a:rPr lang="en-US" altLang="zh-CN" dirty="0" smtClean="0">
                <a:latin typeface="Microsoft YaHei UI" panose="020B0503020204020204" pitchFamily="34" charset="-122"/>
                <a:ea typeface="Microsoft YaHei UI" panose="020B0503020204020204" pitchFamily="34" charset="-122"/>
              </a:rPr>
              <a:t>in the clear</a:t>
            </a:r>
            <a:r>
              <a:rPr lang="zh-CN" altLang="en-US" dirty="0" smtClean="0">
                <a:latin typeface="Microsoft YaHei UI" panose="020B0503020204020204" pitchFamily="34" charset="-122"/>
                <a:ea typeface="Microsoft YaHei UI" panose="020B0503020204020204" pitchFamily="34" charset="-122"/>
              </a:rPr>
              <a:t>，这对于</a:t>
            </a:r>
            <a:r>
              <a:rPr lang="en-US" altLang="zh-CN" b="1" dirty="0" smtClean="0">
                <a:latin typeface="Microsoft YaHei UI" panose="020B0503020204020204" pitchFamily="34" charset="-122"/>
                <a:ea typeface="Microsoft YaHei UI" panose="020B0503020204020204" pitchFamily="34" charset="-122"/>
              </a:rPr>
              <a:t>SPV</a:t>
            </a:r>
            <a:r>
              <a:rPr lang="zh-CN" altLang="en-US" b="1" dirty="0" smtClean="0">
                <a:latin typeface="Microsoft YaHei UI" panose="020B0503020204020204" pitchFamily="34" charset="-122"/>
                <a:ea typeface="Microsoft YaHei UI" panose="020B0503020204020204" pitchFamily="34" charset="-122"/>
              </a:rPr>
              <a:t>节点</a:t>
            </a:r>
            <a:r>
              <a:rPr lang="zh-CN" altLang="en-US" dirty="0" smtClean="0">
                <a:latin typeface="Microsoft YaHei UI" panose="020B0503020204020204" pitchFamily="34" charset="-122"/>
                <a:ea typeface="Microsoft YaHei UI" panose="020B0503020204020204" pitchFamily="34" charset="-122"/>
              </a:rPr>
              <a:t>又是一个比较大的隐私问题。因此提出两种方法去提升</a:t>
            </a:r>
            <a:r>
              <a:rPr lang="en-US" altLang="zh-CN" dirty="0" smtClean="0">
                <a:latin typeface="Microsoft YaHei UI" panose="020B0503020204020204" pitchFamily="34" charset="-122"/>
                <a:ea typeface="Microsoft YaHei UI" panose="020B0503020204020204" pitchFamily="34" charset="-122"/>
              </a:rPr>
              <a:t>P2P</a:t>
            </a:r>
            <a:r>
              <a:rPr lang="zh-CN" altLang="en-US" dirty="0" smtClean="0">
                <a:latin typeface="Microsoft YaHei UI" panose="020B0503020204020204" pitchFamily="34" charset="-122"/>
                <a:ea typeface="Microsoft YaHei UI" panose="020B0503020204020204" pitchFamily="34" charset="-122"/>
              </a:rPr>
              <a:t>网络的隐私性和安全性。</a:t>
            </a:r>
            <a:endParaRPr lang="en-US" altLang="zh-CN" dirty="0">
              <a:latin typeface="Microsoft YaHei UI" panose="020B0503020204020204" pitchFamily="34" charset="-122"/>
              <a:ea typeface="Microsoft YaHei UI" panose="020B0503020204020204" pitchFamily="34" charset="-122"/>
            </a:endParaRPr>
          </a:p>
          <a:p>
            <a:pPr marL="285750" indent="-285750">
              <a:spcBef>
                <a:spcPts val="600"/>
              </a:spcBef>
              <a:spcAft>
                <a:spcPts val="600"/>
              </a:spcAft>
              <a:buFont typeface="Arial" panose="020B0604020202020204" pitchFamily="34" charset="0"/>
              <a:buChar char="•"/>
            </a:pPr>
            <a:endParaRPr lang="en-US" altLang="zh-CN" dirty="0" smtClean="0">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AutoNum type="arabicPeriod"/>
            </a:pPr>
            <a:r>
              <a:rPr lang="en-US" altLang="zh-CN" sz="2400" b="1" dirty="0" smtClean="0">
                <a:latin typeface="Microsoft YaHei UI" panose="020B0503020204020204" pitchFamily="34" charset="-122"/>
                <a:ea typeface="Microsoft YaHei UI" panose="020B0503020204020204" pitchFamily="34" charset="-122"/>
              </a:rPr>
              <a:t>Tor Transport</a:t>
            </a:r>
            <a:r>
              <a:rPr lang="zh-CN" altLang="en-US" sz="2400" b="1" dirty="0" smtClean="0">
                <a:latin typeface="Microsoft YaHei UI" panose="020B0503020204020204" pitchFamily="34" charset="-122"/>
                <a:ea typeface="Microsoft YaHei UI" panose="020B0503020204020204" pitchFamily="34" charset="-122"/>
              </a:rPr>
              <a:t>（</a:t>
            </a:r>
            <a:r>
              <a:rPr lang="en-US" altLang="zh-CN" sz="2400" b="1" dirty="0">
                <a:latin typeface="Microsoft YaHei UI" panose="020B0503020204020204" pitchFamily="34" charset="-122"/>
                <a:ea typeface="Microsoft YaHei UI" panose="020B0503020204020204" pitchFamily="34" charset="-122"/>
              </a:rPr>
              <a:t>The Onion </a:t>
            </a:r>
            <a:r>
              <a:rPr lang="en-US" altLang="zh-CN" sz="2400" b="1" dirty="0" smtClean="0">
                <a:latin typeface="Microsoft YaHei UI" panose="020B0503020204020204" pitchFamily="34" charset="-122"/>
                <a:ea typeface="Microsoft YaHei UI" panose="020B0503020204020204" pitchFamily="34" charset="-122"/>
              </a:rPr>
              <a:t>Routing </a:t>
            </a:r>
            <a:r>
              <a:rPr lang="en-US" altLang="zh-CN" sz="2400" b="1" dirty="0" smtClean="0">
                <a:latin typeface="Microsoft YaHei UI" panose="020B0503020204020204" pitchFamily="34" charset="-122"/>
                <a:ea typeface="Microsoft YaHei UI" panose="020B0503020204020204" pitchFamily="34" charset="-122"/>
              </a:rPr>
              <a:t>network  </a:t>
            </a:r>
            <a:r>
              <a:rPr lang="zh-CN" altLang="en-US" sz="2400" b="1" dirty="0" smtClean="0">
                <a:latin typeface="Microsoft YaHei UI" panose="020B0503020204020204" pitchFamily="34" charset="-122"/>
                <a:ea typeface="Microsoft YaHei UI" panose="020B0503020204020204" pitchFamily="34" charset="-122"/>
              </a:rPr>
              <a:t>）</a:t>
            </a:r>
            <a:endParaRPr lang="en-US" altLang="zh-CN" sz="2400" b="1" dirty="0">
              <a:latin typeface="Microsoft YaHei UI" panose="020B0503020204020204" pitchFamily="34" charset="-122"/>
              <a:ea typeface="Microsoft YaHei UI" panose="020B0503020204020204" pitchFamily="34" charset="-122"/>
            </a:endParaRPr>
          </a:p>
          <a:p>
            <a:pPr>
              <a:spcBef>
                <a:spcPts val="600"/>
              </a:spcBef>
              <a:spcAft>
                <a:spcPts val="600"/>
              </a:spcAft>
            </a:pPr>
            <a:r>
              <a:rPr lang="en-US" altLang="zh-CN" b="1" dirty="0" smtClean="0">
                <a:latin typeface="Microsoft YaHei UI" panose="020B0503020204020204" pitchFamily="34" charset="-122"/>
                <a:ea typeface="Microsoft YaHei UI" panose="020B0503020204020204" pitchFamily="34" charset="-122"/>
              </a:rPr>
              <a:t>   </a:t>
            </a:r>
            <a:r>
              <a:rPr lang="zh-CN" altLang="en-US" b="1" dirty="0" smtClean="0">
                <a:latin typeface="Microsoft YaHei UI" panose="020B0503020204020204" pitchFamily="34" charset="-122"/>
                <a:ea typeface="Microsoft YaHei UI" panose="020B0503020204020204" pitchFamily="34" charset="-122"/>
              </a:rPr>
              <a:t>洋葱路由</a:t>
            </a:r>
            <a:r>
              <a:rPr lang="en-US" altLang="zh-CN" b="1" dirty="0" smtClean="0">
                <a:latin typeface="Microsoft YaHei UI" panose="020B0503020204020204" pitchFamily="34" charset="-122"/>
                <a:ea typeface="Microsoft YaHei UI" panose="020B0503020204020204" pitchFamily="34" charset="-122"/>
              </a:rPr>
              <a:t>-</a:t>
            </a:r>
            <a:r>
              <a:rPr lang="en-US" altLang="zh-CN" b="1" dirty="0" smtClean="0">
                <a:latin typeface="Microsoft YaHei UI" panose="020B0503020204020204" pitchFamily="34" charset="-122"/>
                <a:ea typeface="Microsoft YaHei UI" panose="020B0503020204020204" pitchFamily="34" charset="-122"/>
                <a:sym typeface="Wingdings" panose="05000000000000000000" pitchFamily="2" charset="2"/>
              </a:rPr>
              <a:t></a:t>
            </a:r>
            <a:r>
              <a:rPr lang="zh-CN" altLang="en-US" b="1" dirty="0" smtClean="0">
                <a:latin typeface="Microsoft YaHei UI" panose="020B0503020204020204" pitchFamily="34" charset="-122"/>
                <a:ea typeface="Microsoft YaHei UI" panose="020B0503020204020204" pitchFamily="34" charset="-122"/>
                <a:sym typeface="Wingdings" panose="05000000000000000000" pitchFamily="2" charset="2"/>
              </a:rPr>
              <a:t>匿名网络</a:t>
            </a:r>
            <a:endParaRPr lang="en-US" altLang="zh-CN" b="1" dirty="0" smtClean="0">
              <a:latin typeface="Microsoft YaHei UI" panose="020B0503020204020204" pitchFamily="34" charset="-122"/>
              <a:ea typeface="Microsoft YaHei UI" panose="020B0503020204020204" pitchFamily="34" charset="-122"/>
            </a:endParaRPr>
          </a:p>
          <a:p>
            <a:pPr>
              <a:spcBef>
                <a:spcPts val="600"/>
              </a:spcBef>
              <a:spcAft>
                <a:spcPts val="600"/>
              </a:spcAft>
            </a:pPr>
            <a:r>
              <a:rPr lang="zh-CN" altLang="en-US" dirty="0" smtClean="0">
                <a:latin typeface="Microsoft YaHei UI" panose="020B0503020204020204" pitchFamily="34" charset="-122"/>
                <a:ea typeface="Microsoft YaHei UI" panose="020B0503020204020204" pitchFamily="34" charset="-122"/>
              </a:rPr>
              <a:t>通过</a:t>
            </a:r>
            <a:r>
              <a:rPr lang="zh-CN" altLang="en-US" b="1" dirty="0" smtClean="0">
                <a:latin typeface="Microsoft YaHei UI" panose="020B0503020204020204" pitchFamily="34" charset="-122"/>
                <a:ea typeface="Microsoft YaHei UI" panose="020B0503020204020204" pitchFamily="34" charset="-122"/>
              </a:rPr>
              <a:t>随机网络路径</a:t>
            </a:r>
            <a:r>
              <a:rPr lang="zh-CN" altLang="en-US" dirty="0" smtClean="0">
                <a:latin typeface="Microsoft YaHei UI" panose="020B0503020204020204" pitchFamily="34" charset="-122"/>
                <a:ea typeface="Microsoft YaHei UI" panose="020B0503020204020204" pitchFamily="34" charset="-122"/>
              </a:rPr>
              <a:t>对</a:t>
            </a:r>
            <a:r>
              <a:rPr lang="zh-CN" altLang="en-US" dirty="0" smtClean="0">
                <a:solidFill>
                  <a:srgbClr val="FF0000"/>
                </a:solidFill>
                <a:latin typeface="Microsoft YaHei UI" panose="020B0503020204020204" pitchFamily="34" charset="-122"/>
                <a:ea typeface="Microsoft YaHei UI" panose="020B0503020204020204" pitchFamily="34" charset="-122"/>
              </a:rPr>
              <a:t>数据</a:t>
            </a:r>
            <a:r>
              <a:rPr lang="zh-CN" altLang="en-US" dirty="0" smtClean="0">
                <a:latin typeface="Microsoft YaHei UI" panose="020B0503020204020204" pitchFamily="34" charset="-122"/>
                <a:ea typeface="Microsoft YaHei UI" panose="020B0503020204020204" pitchFamily="34" charset="-122"/>
              </a:rPr>
              <a:t>进行加密和封装，具有</a:t>
            </a:r>
            <a:r>
              <a:rPr lang="zh-CN" altLang="en-US" b="1" dirty="0" smtClean="0">
                <a:latin typeface="Microsoft YaHei UI" panose="020B0503020204020204" pitchFamily="34" charset="-122"/>
                <a:ea typeface="Microsoft YaHei UI" panose="020B0503020204020204" pitchFamily="34" charset="-122"/>
              </a:rPr>
              <a:t>匿名、不可追踪、</a:t>
            </a:r>
            <a:r>
              <a:rPr lang="zh-CN" altLang="en-US" b="1" dirty="0">
                <a:latin typeface="Microsoft YaHei UI" panose="020B0503020204020204" pitchFamily="34" charset="-122"/>
                <a:ea typeface="Microsoft YaHei UI" panose="020B0503020204020204" pitchFamily="34" charset="-122"/>
              </a:rPr>
              <a:t>隐私</a:t>
            </a:r>
            <a:r>
              <a:rPr lang="zh-CN" altLang="en-US" b="1" dirty="0" smtClean="0">
                <a:latin typeface="Microsoft YaHei UI" panose="020B0503020204020204" pitchFamily="34" charset="-122"/>
                <a:ea typeface="Microsoft YaHei UI" panose="020B0503020204020204" pitchFamily="34" charset="-122"/>
              </a:rPr>
              <a:t>性</a:t>
            </a:r>
            <a:endParaRPr lang="en-US" altLang="zh-CN" dirty="0">
              <a:latin typeface="Microsoft YaHei UI" panose="020B0503020204020204" pitchFamily="34" charset="-122"/>
              <a:ea typeface="Microsoft YaHei UI"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比特币核心提供了一些配置的选项从而允许用户通过</a:t>
            </a:r>
            <a:r>
              <a:rPr lang="en-US" altLang="zh-CN" dirty="0" smtClean="0">
                <a:latin typeface="Microsoft YaHei UI" panose="020B0503020204020204" pitchFamily="34" charset="-122"/>
                <a:ea typeface="Microsoft YaHei UI" panose="020B0503020204020204" pitchFamily="34" charset="-122"/>
              </a:rPr>
              <a:t>tor</a:t>
            </a:r>
            <a:r>
              <a:rPr lang="zh-CN" altLang="en-US" dirty="0" smtClean="0">
                <a:latin typeface="Microsoft YaHei UI" panose="020B0503020204020204" pitchFamily="34" charset="-122"/>
                <a:ea typeface="Microsoft YaHei UI" panose="020B0503020204020204" pitchFamily="34" charset="-122"/>
              </a:rPr>
              <a:t>网络</a:t>
            </a:r>
            <a:endParaRPr lang="en-US" altLang="zh-CN" dirty="0" smtClean="0">
              <a:latin typeface="Microsoft YaHei UI" panose="020B0503020204020204" pitchFamily="34" charset="-122"/>
              <a:ea typeface="Microsoft YaHei UI" panose="020B0503020204020204" pitchFamily="34" charset="-122"/>
            </a:endParaRPr>
          </a:p>
          <a:p>
            <a:pPr lvl="1">
              <a:spcBef>
                <a:spcPts val="600"/>
              </a:spcBef>
              <a:spcAft>
                <a:spcPts val="600"/>
              </a:spcAft>
            </a:pPr>
            <a:r>
              <a:rPr lang="zh-CN" altLang="en-US" dirty="0" smtClean="0">
                <a:latin typeface="Microsoft YaHei UI" panose="020B0503020204020204" pitchFamily="34" charset="-122"/>
                <a:ea typeface="Microsoft YaHei UI" panose="020B0503020204020204" pitchFamily="34" charset="-122"/>
              </a:rPr>
              <a:t>来运行比特</a:t>
            </a:r>
            <a:r>
              <a:rPr lang="zh-CN" altLang="en-US" dirty="0">
                <a:latin typeface="Microsoft YaHei UI" panose="020B0503020204020204" pitchFamily="34" charset="-122"/>
                <a:ea typeface="Microsoft YaHei UI" panose="020B0503020204020204" pitchFamily="34" charset="-122"/>
              </a:rPr>
              <a:t>币</a:t>
            </a:r>
            <a:r>
              <a:rPr lang="zh-CN" altLang="en-US" dirty="0" smtClean="0">
                <a:latin typeface="Microsoft YaHei UI" panose="020B0503020204020204" pitchFamily="34" charset="-122"/>
                <a:ea typeface="Microsoft YaHei UI" panose="020B0503020204020204" pitchFamily="34" charset="-122"/>
              </a:rPr>
              <a:t>节点和进行流量的传输。</a:t>
            </a:r>
            <a:endParaRPr lang="en-US" altLang="zh-CN" dirty="0" smtClean="0">
              <a:latin typeface="Microsoft YaHei UI" panose="020B0503020204020204" pitchFamily="34" charset="-122"/>
              <a:ea typeface="Microsoft YaHei UI"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此外还提供了</a:t>
            </a:r>
            <a:r>
              <a:rPr lang="en-US" altLang="zh-CN" dirty="0" smtClean="0">
                <a:latin typeface="Microsoft YaHei UI" panose="020B0503020204020204" pitchFamily="34" charset="-122"/>
                <a:ea typeface="Microsoft YaHei UI" panose="020B0503020204020204" pitchFamily="34" charset="-122"/>
              </a:rPr>
              <a:t>tor</a:t>
            </a:r>
            <a:r>
              <a:rPr lang="zh-CN" altLang="en-US" dirty="0" smtClean="0">
                <a:latin typeface="Microsoft YaHei UI" panose="020B0503020204020204" pitchFamily="34" charset="-122"/>
                <a:ea typeface="Microsoft YaHei UI" panose="020B0503020204020204" pitchFamily="34" charset="-122"/>
              </a:rPr>
              <a:t>隐藏服务允许其他运行</a:t>
            </a:r>
            <a:r>
              <a:rPr lang="en-US" altLang="zh-CN" dirty="0" smtClean="0">
                <a:latin typeface="Microsoft YaHei UI" panose="020B0503020204020204" pitchFamily="34" charset="-122"/>
                <a:ea typeface="Microsoft YaHei UI" panose="020B0503020204020204" pitchFamily="34" charset="-122"/>
              </a:rPr>
              <a:t>tor</a:t>
            </a:r>
            <a:r>
              <a:rPr lang="zh-CN" altLang="en-US" dirty="0" smtClean="0">
                <a:latin typeface="Microsoft YaHei UI" panose="020B0503020204020204" pitchFamily="34" charset="-122"/>
                <a:ea typeface="Microsoft YaHei UI" panose="020B0503020204020204" pitchFamily="34" charset="-122"/>
              </a:rPr>
              <a:t>的节点直接通过</a:t>
            </a:r>
            <a:r>
              <a:rPr lang="en-US" altLang="zh-CN" dirty="0" smtClean="0">
                <a:latin typeface="Microsoft YaHei UI" panose="020B0503020204020204" pitchFamily="34" charset="-122"/>
                <a:ea typeface="Microsoft YaHei UI" panose="020B0503020204020204" pitchFamily="34" charset="-122"/>
              </a:rPr>
              <a:t>tor</a:t>
            </a:r>
          </a:p>
          <a:p>
            <a:pPr lvl="1">
              <a:spcBef>
                <a:spcPts val="600"/>
              </a:spcBef>
              <a:spcAft>
                <a:spcPts val="600"/>
              </a:spcAft>
            </a:pPr>
            <a:r>
              <a:rPr lang="zh-CN" altLang="en-US" dirty="0" smtClean="0">
                <a:latin typeface="Microsoft YaHei UI" panose="020B0503020204020204" pitchFamily="34" charset="-122"/>
                <a:ea typeface="Microsoft YaHei UI" panose="020B0503020204020204" pitchFamily="34" charset="-122"/>
              </a:rPr>
              <a:t>网络和自己的节点连接。</a:t>
            </a:r>
            <a:endParaRPr lang="en-US" altLang="zh-CN" dirty="0" smtClean="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3"/>
          <a:stretch>
            <a:fillRect/>
          </a:stretch>
        </p:blipFill>
        <p:spPr>
          <a:xfrm>
            <a:off x="7989269" y="3235287"/>
            <a:ext cx="4202731" cy="3276828"/>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31</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158883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4853" y="531957"/>
            <a:ext cx="7342075" cy="461665"/>
          </a:xfrm>
          <a:prstGeom prst="rect">
            <a:avLst/>
          </a:prstGeom>
        </p:spPr>
        <p:txBody>
          <a:bodyPr wrap="none">
            <a:spAutoFit/>
          </a:bodyPr>
          <a:lstStyle/>
          <a:p>
            <a:pPr>
              <a:spcBef>
                <a:spcPts val="600"/>
              </a:spcBef>
              <a:spcAft>
                <a:spcPts val="600"/>
              </a:spcAft>
            </a:pPr>
            <a:r>
              <a:rPr lang="en-US" altLang="zh-CN" sz="2400" b="1" dirty="0">
                <a:latin typeface="Microsoft YaHei UI" panose="020B0503020204020204" pitchFamily="34" charset="-122"/>
                <a:ea typeface="Microsoft YaHei UI" panose="020B0503020204020204" pitchFamily="34" charset="-122"/>
              </a:rPr>
              <a:t>2. Peer-to-Peer Authentication and Encryption</a:t>
            </a:r>
          </a:p>
        </p:txBody>
      </p:sp>
      <p:sp>
        <p:nvSpPr>
          <p:cNvPr id="5" name="矩形 4"/>
          <p:cNvSpPr/>
          <p:nvPr/>
        </p:nvSpPr>
        <p:spPr>
          <a:xfrm>
            <a:off x="1161207" y="1148546"/>
            <a:ext cx="10062802" cy="1200329"/>
          </a:xfrm>
          <a:prstGeom prst="rect">
            <a:avLst/>
          </a:prstGeom>
        </p:spPr>
        <p:txBody>
          <a:bodyPr wrap="square">
            <a:spAutoFit/>
          </a:bodyPr>
          <a:lstStyle/>
          <a:p>
            <a:r>
              <a:rPr lang="en-US" altLang="zh-CN" sz="2400" b="1" dirty="0" smtClean="0">
                <a:latin typeface="Microsoft YaHei UI" panose="020B0503020204020204" pitchFamily="34" charset="-122"/>
                <a:ea typeface="Microsoft YaHei UI" panose="020B0503020204020204" pitchFamily="34" charset="-122"/>
              </a:rPr>
              <a:t>Encryption</a:t>
            </a:r>
          </a:p>
          <a:p>
            <a:pPr marL="342900" indent="-342900">
              <a:lnSpc>
                <a:spcPct val="150000"/>
              </a:lnSpc>
              <a:buFont typeface="Arial" panose="020B0604020202020204" pitchFamily="34" charset="0"/>
              <a:buChar char="•"/>
            </a:pPr>
            <a:r>
              <a:rPr lang="zh-CN" altLang="en-US" sz="2000" dirty="0" smtClean="0">
                <a:latin typeface="Microsoft YaHei UI" panose="020B0503020204020204" pitchFamily="34" charset="-122"/>
                <a:ea typeface="Microsoft YaHei UI" panose="020B0503020204020204" pitchFamily="34" charset="-122"/>
              </a:rPr>
              <a:t>对等</a:t>
            </a:r>
            <a:r>
              <a:rPr lang="zh-CN" altLang="en-US" sz="2000" dirty="0">
                <a:latin typeface="Microsoft YaHei UI" panose="020B0503020204020204" pitchFamily="34" charset="-122"/>
                <a:ea typeface="Microsoft YaHei UI" panose="020B0503020204020204" pitchFamily="34" charset="-122"/>
              </a:rPr>
              <a:t>通信进行加密将使</a:t>
            </a:r>
            <a:r>
              <a:rPr lang="zh-CN" altLang="en-US" sz="2000" dirty="0" smtClean="0">
                <a:latin typeface="Microsoft YaHei UI" panose="020B0503020204020204" pitchFamily="34" charset="-122"/>
                <a:ea typeface="Microsoft YaHei UI" panose="020B0503020204020204" pitchFamily="34" charset="-122"/>
              </a:rPr>
              <a:t>分析特定</a:t>
            </a:r>
            <a:r>
              <a:rPr lang="zh-CN" altLang="en-US" sz="2000" dirty="0">
                <a:latin typeface="Microsoft YaHei UI" panose="020B0503020204020204" pitchFamily="34" charset="-122"/>
                <a:ea typeface="Microsoft YaHei UI" panose="020B0503020204020204" pitchFamily="34" charset="-122"/>
              </a:rPr>
              <a:t>的用户目标变得比当前更加困难。</a:t>
            </a:r>
            <a:endParaRPr lang="en-US" altLang="zh-CN" sz="2000" dirty="0">
              <a:latin typeface="Microsoft YaHei UI" panose="020B0503020204020204" pitchFamily="34" charset="-122"/>
              <a:ea typeface="Microsoft YaHei UI" panose="020B0503020204020204" pitchFamily="34" charset="-122"/>
            </a:endParaRPr>
          </a:p>
          <a:p>
            <a:endParaRPr lang="en-US" altLang="zh-CN" dirty="0" smtClean="0">
              <a:latin typeface="Microsoft YaHei UI" panose="020B0503020204020204" pitchFamily="34" charset="-122"/>
              <a:ea typeface="Microsoft YaHei UI" panose="020B0503020204020204" pitchFamily="34" charset="-122"/>
            </a:endParaRPr>
          </a:p>
        </p:txBody>
      </p:sp>
      <p:sp>
        <p:nvSpPr>
          <p:cNvPr id="9" name="灯片编号占位符 8"/>
          <p:cNvSpPr>
            <a:spLocks noGrp="1"/>
          </p:cNvSpPr>
          <p:nvPr>
            <p:ph type="sldNum" sz="quarter" idx="12"/>
          </p:nvPr>
        </p:nvSpPr>
        <p:spPr>
          <a:xfrm>
            <a:off x="10764568" y="6512115"/>
            <a:ext cx="918882" cy="222436"/>
          </a:xfrm>
        </p:spPr>
        <p:txBody>
          <a:bodyPr/>
          <a:lstStyle/>
          <a:p>
            <a:fld id="{E31375A4-56A4-47D6-9801-1991572033F7}" type="slidenum">
              <a:rPr lang="en-US" altLang="zh-CN" smtClean="0">
                <a:solidFill>
                  <a:srgbClr val="2D2E2D">
                    <a:lumMod val="50000"/>
                    <a:lumOff val="50000"/>
                  </a:srgbClr>
                </a:solidFill>
              </a:rPr>
              <a:pPr/>
              <a:t>32</a:t>
            </a:fld>
            <a:endParaRPr lang="en-US" altLang="en-US">
              <a:solidFill>
                <a:srgbClr val="2D2E2D">
                  <a:lumMod val="50000"/>
                  <a:lumOff val="50000"/>
                </a:srgbClr>
              </a:solidFill>
            </a:endParaRPr>
          </a:p>
        </p:txBody>
      </p:sp>
      <p:grpSp>
        <p:nvGrpSpPr>
          <p:cNvPr id="15" name="组合 14"/>
          <p:cNvGrpSpPr/>
          <p:nvPr/>
        </p:nvGrpSpPr>
        <p:grpSpPr>
          <a:xfrm>
            <a:off x="516435" y="2179597"/>
            <a:ext cx="11352345" cy="4170101"/>
            <a:chOff x="759165" y="2453232"/>
            <a:chExt cx="11352345" cy="4170101"/>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65" y="2453232"/>
              <a:ext cx="3125858" cy="4170101"/>
            </a:xfrm>
            <a:prstGeom prst="rect">
              <a:avLst/>
            </a:prstGeom>
          </p:spPr>
        </p:pic>
        <p:pic>
          <p:nvPicPr>
            <p:cNvPr id="3" name="图片 2"/>
            <p:cNvPicPr>
              <a:picLocks noChangeAspect="1"/>
            </p:cNvPicPr>
            <p:nvPr/>
          </p:nvPicPr>
          <p:blipFill>
            <a:blip r:embed="rId4"/>
            <a:stretch>
              <a:fillRect/>
            </a:stretch>
          </p:blipFill>
          <p:spPr>
            <a:xfrm>
              <a:off x="4094863" y="2705486"/>
              <a:ext cx="8016647" cy="1253721"/>
            </a:xfrm>
            <a:prstGeom prst="rect">
              <a:avLst/>
            </a:prstGeom>
          </p:spPr>
        </p:pic>
        <p:pic>
          <p:nvPicPr>
            <p:cNvPr id="11" name="图片 10"/>
            <p:cNvPicPr>
              <a:picLocks noChangeAspect="1"/>
            </p:cNvPicPr>
            <p:nvPr/>
          </p:nvPicPr>
          <p:blipFill>
            <a:blip r:embed="rId5"/>
            <a:stretch>
              <a:fillRect/>
            </a:stretch>
          </p:blipFill>
          <p:spPr>
            <a:xfrm>
              <a:off x="4094863" y="4083240"/>
              <a:ext cx="5019675" cy="1619250"/>
            </a:xfrm>
            <a:prstGeom prst="rect">
              <a:avLst/>
            </a:prstGeom>
          </p:spPr>
        </p:pic>
        <p:pic>
          <p:nvPicPr>
            <p:cNvPr id="12" name="图片 11"/>
            <p:cNvPicPr>
              <a:picLocks noChangeAspect="1"/>
            </p:cNvPicPr>
            <p:nvPr/>
          </p:nvPicPr>
          <p:blipFill>
            <a:blip r:embed="rId6"/>
            <a:stretch>
              <a:fillRect/>
            </a:stretch>
          </p:blipFill>
          <p:spPr>
            <a:xfrm>
              <a:off x="4094863" y="5627601"/>
              <a:ext cx="7861500" cy="884514"/>
            </a:xfrm>
            <a:prstGeom prst="rect">
              <a:avLst/>
            </a:prstGeom>
          </p:spPr>
        </p:pic>
      </p:grpSp>
      <p:sp>
        <p:nvSpPr>
          <p:cNvPr id="14" name="文本框 13"/>
          <p:cNvSpPr txBox="1"/>
          <p:nvPr/>
        </p:nvSpPr>
        <p:spPr>
          <a:xfrm>
            <a:off x="8755576" y="4105416"/>
            <a:ext cx="3167897" cy="1323439"/>
          </a:xfrm>
          <a:prstGeom prst="rect">
            <a:avLst/>
          </a:prstGeom>
          <a:noFill/>
        </p:spPr>
        <p:txBody>
          <a:bodyPr wrap="square" rtlCol="0">
            <a:spAutoFit/>
          </a:bodyPr>
          <a:lstStyle/>
          <a:p>
            <a:r>
              <a:rPr lang="en-US" altLang="zh-CN" sz="1600" dirty="0">
                <a:latin typeface="Microsoft YaHei UI" panose="020B0503020204020204" pitchFamily="34" charset="-122"/>
                <a:ea typeface="Microsoft YaHei UI" panose="020B0503020204020204" pitchFamily="34" charset="-122"/>
              </a:rPr>
              <a:t>ChaCha20-Poly1305</a:t>
            </a:r>
            <a:r>
              <a:rPr lang="zh-CN" altLang="en-US" sz="1600" dirty="0">
                <a:latin typeface="Microsoft YaHei UI" panose="020B0503020204020204" pitchFamily="34" charset="-122"/>
                <a:ea typeface="Microsoft YaHei UI" panose="020B0503020204020204" pitchFamily="34" charset="-122"/>
              </a:rPr>
              <a:t>是由</a:t>
            </a:r>
            <a:r>
              <a:rPr lang="en-US" altLang="zh-CN" sz="1600" b="1" dirty="0">
                <a:latin typeface="Microsoft YaHei UI" panose="020B0503020204020204" pitchFamily="34" charset="-122"/>
                <a:ea typeface="Microsoft YaHei UI" panose="020B0503020204020204" pitchFamily="34" charset="-122"/>
              </a:rPr>
              <a:t>ChaCha20</a:t>
            </a:r>
            <a:r>
              <a:rPr lang="zh-CN" altLang="en-US" sz="1600" b="1" dirty="0">
                <a:latin typeface="Microsoft YaHei UI" panose="020B0503020204020204" pitchFamily="34" charset="-122"/>
                <a:ea typeface="Microsoft YaHei UI" panose="020B0503020204020204" pitchFamily="34" charset="-122"/>
              </a:rPr>
              <a:t>流密码</a:t>
            </a:r>
            <a:r>
              <a:rPr lang="zh-CN" altLang="en-US" sz="1600" dirty="0">
                <a:latin typeface="Microsoft YaHei UI" panose="020B0503020204020204" pitchFamily="34" charset="-122"/>
                <a:ea typeface="Microsoft YaHei UI" panose="020B0503020204020204" pitchFamily="34" charset="-122"/>
              </a:rPr>
              <a:t>和</a:t>
            </a:r>
            <a:r>
              <a:rPr lang="en-US" altLang="zh-CN" sz="1600" b="1" dirty="0">
                <a:latin typeface="Microsoft YaHei UI" panose="020B0503020204020204" pitchFamily="34" charset="-122"/>
                <a:ea typeface="Microsoft YaHei UI" panose="020B0503020204020204" pitchFamily="34" charset="-122"/>
              </a:rPr>
              <a:t>Poly1305</a:t>
            </a:r>
            <a:r>
              <a:rPr lang="zh-CN" altLang="en-US" sz="1600" b="1" dirty="0">
                <a:latin typeface="Microsoft YaHei UI" panose="020B0503020204020204" pitchFamily="34" charset="-122"/>
                <a:ea typeface="Microsoft YaHei UI" panose="020B0503020204020204" pitchFamily="34" charset="-122"/>
              </a:rPr>
              <a:t>消息认证码</a:t>
            </a:r>
            <a:r>
              <a:rPr lang="zh-CN" altLang="en-US" sz="1600" dirty="0">
                <a:latin typeface="Microsoft YaHei UI" panose="020B0503020204020204" pitchFamily="34" charset="-122"/>
                <a:ea typeface="Microsoft YaHei UI" panose="020B0503020204020204" pitchFamily="34" charset="-122"/>
              </a:rPr>
              <a:t>（</a:t>
            </a:r>
            <a:r>
              <a:rPr lang="en-US" altLang="zh-CN" sz="1600" dirty="0">
                <a:latin typeface="Microsoft YaHei UI" panose="020B0503020204020204" pitchFamily="34" charset="-122"/>
                <a:ea typeface="Microsoft YaHei UI" panose="020B0503020204020204" pitchFamily="34" charset="-122"/>
              </a:rPr>
              <a:t>MAC</a:t>
            </a:r>
            <a:r>
              <a:rPr lang="zh-CN" altLang="en-US" sz="1600" dirty="0">
                <a:latin typeface="Microsoft YaHei UI" panose="020B0503020204020204" pitchFamily="34" charset="-122"/>
                <a:ea typeface="Microsoft YaHei UI" panose="020B0503020204020204" pitchFamily="34" charset="-122"/>
              </a:rPr>
              <a:t>）结合的一种应用在互联网安全协议中的</a:t>
            </a:r>
            <a:r>
              <a:rPr lang="zh-CN" altLang="en-US" sz="1600" b="1" dirty="0">
                <a:latin typeface="Microsoft YaHei UI" panose="020B0503020204020204" pitchFamily="34" charset="-122"/>
                <a:ea typeface="Microsoft YaHei UI" panose="020B0503020204020204" pitchFamily="34" charset="-122"/>
              </a:rPr>
              <a:t>认证加密算法</a:t>
            </a:r>
          </a:p>
        </p:txBody>
      </p:sp>
    </p:spTree>
    <p:extLst>
      <p:ext uri="{BB962C8B-B14F-4D97-AF65-F5344CB8AC3E}">
        <p14:creationId xmlns:p14="http://schemas.microsoft.com/office/powerpoint/2010/main" val="16832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2164" y="542230"/>
            <a:ext cx="7342075" cy="461665"/>
          </a:xfrm>
          <a:prstGeom prst="rect">
            <a:avLst/>
          </a:prstGeom>
        </p:spPr>
        <p:txBody>
          <a:bodyPr wrap="none">
            <a:spAutoFit/>
          </a:bodyPr>
          <a:lstStyle/>
          <a:p>
            <a:pPr>
              <a:spcBef>
                <a:spcPts val="600"/>
              </a:spcBef>
              <a:spcAft>
                <a:spcPts val="600"/>
              </a:spcAft>
            </a:pPr>
            <a:r>
              <a:rPr lang="en-US" altLang="zh-CN" sz="2400" b="1" dirty="0" smtClean="0">
                <a:latin typeface="Microsoft YaHei UI" panose="020B0503020204020204" pitchFamily="34" charset="-122"/>
                <a:ea typeface="Microsoft YaHei UI" panose="020B0503020204020204" pitchFamily="34" charset="-122"/>
              </a:rPr>
              <a:t>2. Peer-to-Peer </a:t>
            </a:r>
            <a:r>
              <a:rPr lang="en-US" altLang="zh-CN" sz="2400" b="1" dirty="0">
                <a:latin typeface="Microsoft YaHei UI" panose="020B0503020204020204" pitchFamily="34" charset="-122"/>
                <a:ea typeface="Microsoft YaHei UI" panose="020B0503020204020204" pitchFamily="34" charset="-122"/>
              </a:rPr>
              <a:t>Authentication and Encryption</a:t>
            </a:r>
          </a:p>
        </p:txBody>
      </p:sp>
      <p:sp>
        <p:nvSpPr>
          <p:cNvPr id="6" name="矩形 5"/>
          <p:cNvSpPr/>
          <p:nvPr/>
        </p:nvSpPr>
        <p:spPr>
          <a:xfrm>
            <a:off x="672164" y="1321357"/>
            <a:ext cx="11156831" cy="4616648"/>
          </a:xfrm>
          <a:prstGeom prst="rect">
            <a:avLst/>
          </a:prstGeom>
        </p:spPr>
        <p:txBody>
          <a:bodyPr wrap="square">
            <a:spAutoFit/>
          </a:bodyPr>
          <a:lstStyle/>
          <a:p>
            <a:endParaRPr lang="en-US" altLang="zh-CN" sz="2400" b="1" dirty="0" smtClean="0">
              <a:latin typeface="Microsoft YaHei UI" panose="020B0503020204020204" pitchFamily="34" charset="-122"/>
              <a:ea typeface="Microsoft YaHei UI" panose="020B0503020204020204" pitchFamily="34" charset="-122"/>
            </a:endParaRPr>
          </a:p>
          <a:p>
            <a:pPr marL="342900" indent="-342900">
              <a:lnSpc>
                <a:spcPct val="150000"/>
              </a:lnSpc>
              <a:buFont typeface="+mj-lt"/>
              <a:buAutoNum type="arabicPeriod"/>
            </a:pPr>
            <a:r>
              <a:rPr lang="zh-CN" altLang="en-US" sz="2000" dirty="0" smtClean="0">
                <a:latin typeface="Microsoft YaHei UI" panose="020B0503020204020204" pitchFamily="34" charset="-122"/>
                <a:ea typeface="Microsoft YaHei UI" panose="020B0503020204020204" pitchFamily="34" charset="-122"/>
              </a:rPr>
              <a:t>用</a:t>
            </a:r>
            <a:r>
              <a:rPr lang="en-US" altLang="zh-CN" sz="2000" dirty="0" smtClean="0">
                <a:latin typeface="Microsoft YaHei UI" panose="020B0503020204020204" pitchFamily="34" charset="-122"/>
                <a:ea typeface="Microsoft YaHei UI" panose="020B0503020204020204" pitchFamily="34" charset="-122"/>
              </a:rPr>
              <a:t>ECDH </a:t>
            </a:r>
            <a:r>
              <a:rPr lang="zh-CN" altLang="en-US" sz="2000" dirty="0" smtClean="0">
                <a:latin typeface="Microsoft YaHei UI" panose="020B0503020204020204" pitchFamily="34" charset="-122"/>
                <a:ea typeface="Microsoft YaHei UI" panose="020B0503020204020204" pitchFamily="34" charset="-122"/>
              </a:rPr>
              <a:t>密钥交换算法，通过双方的临时公钥生成</a:t>
            </a:r>
            <a:r>
              <a:rPr lang="en-US" altLang="zh-CN" sz="2000" dirty="0" err="1">
                <a:latin typeface="Microsoft YaHei UI" panose="020B0503020204020204" pitchFamily="34" charset="-122"/>
                <a:ea typeface="Microsoft YaHei UI" panose="020B0503020204020204" pitchFamily="34" charset="-122"/>
              </a:rPr>
              <a:t>ecdh_secret</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smtClean="0">
              <a:latin typeface="Microsoft YaHei UI" panose="020B0503020204020204" pitchFamily="34" charset="-122"/>
              <a:ea typeface="Microsoft YaHei UI" panose="020B0503020204020204" pitchFamily="34" charset="-122"/>
            </a:endParaRPr>
          </a:p>
          <a:p>
            <a:pPr marL="342900" indent="-342900">
              <a:lnSpc>
                <a:spcPct val="150000"/>
              </a:lnSpc>
              <a:buFont typeface="+mj-lt"/>
              <a:buAutoNum type="arabicPeriod"/>
            </a:pPr>
            <a:r>
              <a:rPr lang="zh-CN" altLang="en-US" sz="2000" dirty="0">
                <a:latin typeface="Microsoft YaHei UI" panose="020B0503020204020204" pitchFamily="34" charset="-122"/>
                <a:ea typeface="Microsoft YaHei UI" panose="020B0503020204020204" pitchFamily="34" charset="-122"/>
              </a:rPr>
              <a:t>用</a:t>
            </a:r>
            <a:r>
              <a:rPr lang="en-US" altLang="zh-CN" sz="2000" dirty="0" smtClean="0">
                <a:latin typeface="Microsoft YaHei UI" panose="020B0503020204020204" pitchFamily="34" charset="-122"/>
                <a:ea typeface="Microsoft YaHei UI" panose="020B0503020204020204" pitchFamily="34" charset="-122"/>
              </a:rPr>
              <a:t>HKDF</a:t>
            </a:r>
            <a:r>
              <a:rPr lang="zh-CN" altLang="en-US" sz="2000" dirty="0" smtClean="0">
                <a:latin typeface="Microsoft YaHei UI" panose="020B0503020204020204" pitchFamily="34" charset="-122"/>
                <a:ea typeface="Microsoft YaHei UI" panose="020B0503020204020204" pitchFamily="34" charset="-122"/>
              </a:rPr>
              <a:t>衍生出对称密钥对；</a:t>
            </a:r>
            <a:endParaRPr lang="en-US" altLang="zh-CN" sz="2000" dirty="0" smtClean="0">
              <a:latin typeface="Microsoft YaHei UI" panose="020B0503020204020204" pitchFamily="34" charset="-122"/>
              <a:ea typeface="Microsoft YaHei UI" panose="020B0503020204020204" pitchFamily="34" charset="-122"/>
            </a:endParaRPr>
          </a:p>
          <a:p>
            <a:pPr marL="742950" lvl="1" indent="-285750">
              <a:lnSpc>
                <a:spcPct val="150000"/>
              </a:lnSpc>
              <a:buFont typeface="Arial" panose="020B0604020202020204" pitchFamily="34" charset="0"/>
              <a:buChar char="•"/>
            </a:pPr>
            <a:r>
              <a:rPr lang="en-US" altLang="zh-CN" sz="2000" dirty="0" smtClean="0">
                <a:latin typeface="Microsoft YaHei UI" panose="020B0503020204020204" pitchFamily="34" charset="-122"/>
                <a:ea typeface="Microsoft YaHei UI" panose="020B0503020204020204" pitchFamily="34" charset="-122"/>
              </a:rPr>
              <a:t>HKDF </a:t>
            </a:r>
            <a:r>
              <a:rPr lang="en-US" altLang="zh-CN" sz="2000" dirty="0">
                <a:latin typeface="Microsoft YaHei UI" panose="020B0503020204020204" pitchFamily="34" charset="-122"/>
                <a:ea typeface="Microsoft YaHei UI" panose="020B0503020204020204" pitchFamily="34" charset="-122"/>
              </a:rPr>
              <a:t>extraction PRK = </a:t>
            </a:r>
            <a:r>
              <a:rPr lang="en-US" altLang="zh-CN" sz="2000" dirty="0" smtClean="0">
                <a:latin typeface="Microsoft YaHei UI" panose="020B0503020204020204" pitchFamily="34" charset="-122"/>
                <a:ea typeface="Microsoft YaHei UI" panose="020B0503020204020204" pitchFamily="34" charset="-122"/>
              </a:rPr>
              <a:t>HKDF_EXTRACT</a:t>
            </a:r>
          </a:p>
          <a:p>
            <a:pPr lvl="1">
              <a:lnSpc>
                <a:spcPct val="150000"/>
              </a:lnSpc>
            </a:pPr>
            <a:r>
              <a:rPr lang="en-US" altLang="zh-CN" sz="2000" dirty="0" smtClean="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hash=SHA256, salt="</a:t>
            </a:r>
            <a:r>
              <a:rPr lang="en-US" altLang="zh-CN" sz="2000" dirty="0" err="1">
                <a:latin typeface="Microsoft YaHei UI" panose="020B0503020204020204" pitchFamily="34" charset="-122"/>
                <a:ea typeface="Microsoft YaHei UI" panose="020B0503020204020204" pitchFamily="34" charset="-122"/>
              </a:rPr>
              <a:t>bitcoinecdh</a:t>
            </a:r>
            <a:r>
              <a:rPr lang="en-US" altLang="zh-CN" sz="2000" dirty="0">
                <a:latin typeface="Microsoft YaHei UI" panose="020B0503020204020204" pitchFamily="34" charset="-122"/>
                <a:ea typeface="Microsoft YaHei UI" panose="020B0503020204020204" pitchFamily="34" charset="-122"/>
              </a:rPr>
              <a:t>", </a:t>
            </a:r>
            <a:r>
              <a:rPr lang="en-US" altLang="zh-CN" sz="2000" dirty="0" err="1">
                <a:latin typeface="Microsoft YaHei UI" panose="020B0503020204020204" pitchFamily="34" charset="-122"/>
                <a:ea typeface="Microsoft YaHei UI" panose="020B0503020204020204" pitchFamily="34" charset="-122"/>
              </a:rPr>
              <a:t>ikm</a:t>
            </a:r>
            <a:r>
              <a:rPr lang="en-US" altLang="zh-CN" sz="2000" dirty="0">
                <a:latin typeface="Microsoft YaHei UI" panose="020B0503020204020204" pitchFamily="34" charset="-122"/>
                <a:ea typeface="Microsoft YaHei UI" panose="020B0503020204020204" pitchFamily="34" charset="-122"/>
              </a:rPr>
              <a:t>=</a:t>
            </a:r>
            <a:r>
              <a:rPr lang="en-US" altLang="zh-CN" sz="2000" dirty="0" err="1">
                <a:latin typeface="Microsoft YaHei UI" panose="020B0503020204020204" pitchFamily="34" charset="-122"/>
                <a:ea typeface="Microsoft YaHei UI" panose="020B0503020204020204" pitchFamily="34" charset="-122"/>
              </a:rPr>
              <a:t>ecdh_secret|cipher-type</a:t>
            </a:r>
            <a:r>
              <a:rPr lang="en-US" altLang="zh-CN" sz="2000" dirty="0">
                <a:latin typeface="Microsoft YaHei UI" panose="020B0503020204020204" pitchFamily="34" charset="-122"/>
                <a:ea typeface="Microsoft YaHei UI" panose="020B0503020204020204" pitchFamily="34" charset="-122"/>
              </a:rPr>
              <a:t>). </a:t>
            </a:r>
          </a:p>
          <a:p>
            <a:pPr marL="742950" lvl="1" indent="-285750">
              <a:lnSpc>
                <a:spcPct val="150000"/>
              </a:lnSpc>
              <a:buFont typeface="Arial" panose="020B0604020202020204" pitchFamily="34" charset="0"/>
              <a:buChar char="•"/>
            </a:pPr>
            <a:r>
              <a:rPr lang="en-US" altLang="zh-CN" sz="2000" dirty="0" smtClean="0">
                <a:latin typeface="Microsoft YaHei UI" panose="020B0503020204020204" pitchFamily="34" charset="-122"/>
                <a:ea typeface="Microsoft YaHei UI" panose="020B0503020204020204" pitchFamily="34" charset="-122"/>
              </a:rPr>
              <a:t>Derive </a:t>
            </a:r>
            <a:r>
              <a:rPr lang="en-US" altLang="zh-CN" sz="2000" dirty="0">
                <a:latin typeface="Microsoft YaHei UI" panose="020B0503020204020204" pitchFamily="34" charset="-122"/>
                <a:ea typeface="Microsoft YaHei UI" panose="020B0503020204020204" pitchFamily="34" charset="-122"/>
              </a:rPr>
              <a:t>Key1 K_1 = HKDF_EXPAND(</a:t>
            </a:r>
            <a:r>
              <a:rPr lang="en-US" altLang="zh-CN" sz="2000" dirty="0" err="1">
                <a:latin typeface="Microsoft YaHei UI" panose="020B0503020204020204" pitchFamily="34" charset="-122"/>
                <a:ea typeface="Microsoft YaHei UI" panose="020B0503020204020204" pitchFamily="34" charset="-122"/>
              </a:rPr>
              <a:t>prk</a:t>
            </a:r>
            <a:r>
              <a:rPr lang="en-US" altLang="zh-CN" sz="2000" dirty="0">
                <a:latin typeface="Microsoft YaHei UI" panose="020B0503020204020204" pitchFamily="34" charset="-122"/>
                <a:ea typeface="Microsoft YaHei UI" panose="020B0503020204020204" pitchFamily="34" charset="-122"/>
              </a:rPr>
              <a:t>=PRK, hash=SHA256, info="BitcoinK1", L=32) </a:t>
            </a:r>
          </a:p>
          <a:p>
            <a:pPr marL="742950" lvl="1" indent="-285750">
              <a:lnSpc>
                <a:spcPct val="150000"/>
              </a:lnSpc>
              <a:buFont typeface="Arial" panose="020B0604020202020204" pitchFamily="34" charset="0"/>
              <a:buChar char="•"/>
            </a:pPr>
            <a:r>
              <a:rPr lang="en-US" altLang="zh-CN" sz="2000" dirty="0" smtClean="0">
                <a:latin typeface="Microsoft YaHei UI" panose="020B0503020204020204" pitchFamily="34" charset="-122"/>
                <a:ea typeface="Microsoft YaHei UI" panose="020B0503020204020204" pitchFamily="34" charset="-122"/>
              </a:rPr>
              <a:t>Derive </a:t>
            </a:r>
            <a:r>
              <a:rPr lang="en-US" altLang="zh-CN" sz="2000" dirty="0">
                <a:latin typeface="Microsoft YaHei UI" panose="020B0503020204020204" pitchFamily="34" charset="-122"/>
                <a:ea typeface="Microsoft YaHei UI" panose="020B0503020204020204" pitchFamily="34" charset="-122"/>
              </a:rPr>
              <a:t>Key2 K_2 = HKDF_EXPAND(</a:t>
            </a:r>
            <a:r>
              <a:rPr lang="en-US" altLang="zh-CN" sz="2000" dirty="0" err="1">
                <a:latin typeface="Microsoft YaHei UI" panose="020B0503020204020204" pitchFamily="34" charset="-122"/>
                <a:ea typeface="Microsoft YaHei UI" panose="020B0503020204020204" pitchFamily="34" charset="-122"/>
              </a:rPr>
              <a:t>prk</a:t>
            </a:r>
            <a:r>
              <a:rPr lang="en-US" altLang="zh-CN" sz="2000" dirty="0">
                <a:latin typeface="Microsoft YaHei UI" panose="020B0503020204020204" pitchFamily="34" charset="-122"/>
                <a:ea typeface="Microsoft YaHei UI" panose="020B0503020204020204" pitchFamily="34" charset="-122"/>
              </a:rPr>
              <a:t>=PRK, hash=SHA256, info="BitcoinK2", </a:t>
            </a:r>
            <a:r>
              <a:rPr lang="en-US" altLang="zh-CN" sz="2000" dirty="0" smtClean="0">
                <a:latin typeface="Microsoft YaHei UI" panose="020B0503020204020204" pitchFamily="34" charset="-122"/>
                <a:ea typeface="Microsoft YaHei UI" panose="020B0503020204020204" pitchFamily="34" charset="-122"/>
              </a:rPr>
              <a:t>L=32)</a:t>
            </a:r>
          </a:p>
          <a:p>
            <a:pPr marL="742950" lvl="1" indent="-285750">
              <a:lnSpc>
                <a:spcPct val="150000"/>
              </a:lnSpc>
              <a:buFont typeface="Arial" panose="020B0604020202020204" pitchFamily="34" charset="0"/>
              <a:buChar char="•"/>
            </a:pPr>
            <a:endParaRPr lang="en-US" altLang="zh-CN" sz="2000" dirty="0">
              <a:latin typeface="Microsoft YaHei UI" panose="020B0503020204020204" pitchFamily="34" charset="-122"/>
              <a:ea typeface="Microsoft YaHei UI" panose="020B0503020204020204" pitchFamily="34" charset="-122"/>
            </a:endParaRPr>
          </a:p>
          <a:p>
            <a:pPr>
              <a:lnSpc>
                <a:spcPct val="150000"/>
              </a:lnSpc>
            </a:pPr>
            <a:r>
              <a:rPr lang="en-US" altLang="zh-CN" sz="2000" dirty="0">
                <a:latin typeface="Microsoft YaHei UI" panose="020B0503020204020204" pitchFamily="34" charset="-122"/>
                <a:ea typeface="Microsoft YaHei UI" panose="020B0503020204020204" pitchFamily="34" charset="-122"/>
              </a:rPr>
              <a:t> </a:t>
            </a:r>
            <a:r>
              <a:rPr lang="en-US" altLang="zh-CN" sz="2000" dirty="0" smtClean="0">
                <a:latin typeface="Microsoft YaHei UI" panose="020B0503020204020204" pitchFamily="34" charset="-122"/>
                <a:ea typeface="Microsoft YaHei UI" panose="020B0503020204020204" pitchFamily="34" charset="-122"/>
              </a:rPr>
              <a:t>       K_1</a:t>
            </a:r>
            <a:r>
              <a:rPr lang="zh-CN" altLang="en-US" sz="2000" dirty="0" smtClean="0">
                <a:latin typeface="Microsoft YaHei UI" panose="020B0503020204020204" pitchFamily="34" charset="-122"/>
                <a:ea typeface="Microsoft YaHei UI" panose="020B0503020204020204" pitchFamily="34" charset="-122"/>
              </a:rPr>
              <a:t>仅被用来加密消息有效载荷的长度从而避免通过暴露长度信息泄露相关信息。</a:t>
            </a:r>
            <a:endParaRPr lang="en-US" altLang="zh-CN" sz="2000" dirty="0" smtClean="0">
              <a:latin typeface="Microsoft YaHei UI" panose="020B0503020204020204" pitchFamily="34" charset="-122"/>
              <a:ea typeface="Microsoft YaHei UI" panose="020B0503020204020204" pitchFamily="34" charset="-122"/>
            </a:endParaRPr>
          </a:p>
          <a:p>
            <a:pPr>
              <a:lnSpc>
                <a:spcPct val="150000"/>
              </a:lnSpc>
            </a:pPr>
            <a:r>
              <a:rPr lang="en-US" altLang="zh-CN" sz="2000" dirty="0" smtClean="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K_2 </a:t>
            </a:r>
            <a:r>
              <a:rPr lang="zh-CN" altLang="en-US" sz="2000" dirty="0" smtClean="0">
                <a:latin typeface="Microsoft YaHei UI" panose="020B0503020204020204" pitchFamily="34" charset="-122"/>
                <a:ea typeface="Microsoft YaHei UI" panose="020B0503020204020204" pitchFamily="34" charset="-122"/>
              </a:rPr>
              <a:t>必须</a:t>
            </a:r>
            <a:r>
              <a:rPr lang="zh-CN" altLang="en-US" sz="2000" dirty="0">
                <a:latin typeface="Microsoft YaHei UI" panose="020B0503020204020204" pitchFamily="34" charset="-122"/>
                <a:ea typeface="Microsoft YaHei UI" panose="020B0503020204020204" pitchFamily="34" charset="-122"/>
              </a:rPr>
              <a:t>与</a:t>
            </a:r>
            <a:r>
              <a:rPr lang="en-US" altLang="zh-CN" sz="2000" dirty="0">
                <a:latin typeface="Microsoft YaHei UI" panose="020B0503020204020204" pitchFamily="34" charset="-122"/>
                <a:ea typeface="Microsoft YaHei UI" panose="020B0503020204020204" pitchFamily="34" charset="-122"/>
              </a:rPr>
              <a:t>poly1305</a:t>
            </a:r>
            <a:r>
              <a:rPr lang="zh-CN" altLang="en-US" sz="2000" dirty="0">
                <a:latin typeface="Microsoft YaHei UI" panose="020B0503020204020204" pitchFamily="34" charset="-122"/>
                <a:ea typeface="Microsoft YaHei UI" panose="020B0503020204020204" pitchFamily="34" charset="-122"/>
              </a:rPr>
              <a:t>一起使用以建立一</a:t>
            </a:r>
            <a:r>
              <a:rPr lang="zh-CN" altLang="en-US" sz="2000" dirty="0" smtClean="0">
                <a:latin typeface="Microsoft YaHei UI" panose="020B0503020204020204" pitchFamily="34" charset="-122"/>
                <a:ea typeface="Microsoft YaHei UI" panose="020B0503020204020204" pitchFamily="34" charset="-122"/>
              </a:rPr>
              <a:t>个</a:t>
            </a:r>
            <a:r>
              <a:rPr lang="en-US" altLang="zh-CN" sz="2000" dirty="0" smtClean="0">
                <a:latin typeface="Microsoft YaHei UI" panose="020B0503020204020204" pitchFamily="34" charset="-122"/>
                <a:ea typeface="Microsoft YaHei UI" panose="020B0503020204020204" pitchFamily="34" charset="-122"/>
              </a:rPr>
              <a:t>AEAD</a:t>
            </a:r>
            <a:r>
              <a:rPr lang="zh-CN" altLang="en-US" sz="2000" dirty="0" smtClean="0">
                <a:latin typeface="Microsoft YaHei UI" panose="020B0503020204020204" pitchFamily="34" charset="-122"/>
                <a:ea typeface="Microsoft YaHei UI" panose="020B0503020204020204" pitchFamily="34" charset="-122"/>
              </a:rPr>
              <a:t>。</a:t>
            </a:r>
            <a:endParaRPr lang="en-US" altLang="zh-CN" sz="2400" dirty="0" smtClean="0">
              <a:latin typeface="Microsoft YaHei UI" panose="020B0503020204020204" pitchFamily="34" charset="-122"/>
              <a:ea typeface="Microsoft YaHei UI" panose="020B0503020204020204" pitchFamily="34" charset="-122"/>
            </a:endParaRPr>
          </a:p>
        </p:txBody>
      </p:sp>
      <p:sp>
        <p:nvSpPr>
          <p:cNvPr id="9" name="Rectangle 19"/>
          <p:cNvSpPr>
            <a:spLocks noChangeArrowheads="1"/>
          </p:cNvSpPr>
          <p:nvPr/>
        </p:nvSpPr>
        <p:spPr bwMode="auto">
          <a:xfrm>
            <a:off x="0" y="151656"/>
            <a:ext cx="7053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灯片编号占位符 4"/>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33</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329225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34</a:t>
            </a:fld>
            <a:endParaRPr lang="en-US" altLang="en-US">
              <a:solidFill>
                <a:srgbClr val="2D2E2D">
                  <a:lumMod val="50000"/>
                  <a:lumOff val="50000"/>
                </a:srgbClr>
              </a:solidFill>
            </a:endParaRPr>
          </a:p>
        </p:txBody>
      </p:sp>
      <p:grpSp>
        <p:nvGrpSpPr>
          <p:cNvPr id="11" name="组合 10"/>
          <p:cNvGrpSpPr/>
          <p:nvPr/>
        </p:nvGrpSpPr>
        <p:grpSpPr>
          <a:xfrm>
            <a:off x="841420" y="1478218"/>
            <a:ext cx="10352444" cy="4871604"/>
            <a:chOff x="993514" y="1364337"/>
            <a:chExt cx="10352444" cy="4871604"/>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188" y="2970334"/>
              <a:ext cx="2859613" cy="3265607"/>
            </a:xfrm>
            <a:prstGeom prst="rect">
              <a:avLst/>
            </a:prstGeom>
          </p:spPr>
        </p:pic>
        <p:sp>
          <p:nvSpPr>
            <p:cNvPr id="4" name="矩形 3"/>
            <p:cNvSpPr/>
            <p:nvPr/>
          </p:nvSpPr>
          <p:spPr>
            <a:xfrm>
              <a:off x="993514" y="1364337"/>
              <a:ext cx="6733190" cy="400110"/>
            </a:xfrm>
            <a:prstGeom prst="rect">
              <a:avLst/>
            </a:prstGeom>
          </p:spPr>
          <p:txBody>
            <a:bodyPr wrap="none">
              <a:spAutoFit/>
            </a:bodyPr>
            <a:lstStyle/>
            <a:p>
              <a:r>
                <a:rPr lang="en-US" altLang="zh-CN" sz="2000" dirty="0">
                  <a:latin typeface="Microsoft YaHei UI" panose="020B0503020204020204" pitchFamily="34" charset="-122"/>
                  <a:ea typeface="Microsoft YaHei UI" panose="020B0503020204020204" pitchFamily="34" charset="-122"/>
                </a:rPr>
                <a:t>AEAD(authenticated encryption with associated data)</a:t>
              </a:r>
              <a:endParaRPr lang="zh-CN" altLang="en-US" sz="2000" dirty="0"/>
            </a:p>
          </p:txBody>
        </p:sp>
        <p:sp>
          <p:nvSpPr>
            <p:cNvPr id="5" name="矩形 4"/>
            <p:cNvSpPr/>
            <p:nvPr/>
          </p:nvSpPr>
          <p:spPr>
            <a:xfrm>
              <a:off x="993514" y="1931287"/>
              <a:ext cx="10352444" cy="400110"/>
            </a:xfrm>
            <a:prstGeom prst="rect">
              <a:avLst/>
            </a:prstGeom>
          </p:spPr>
          <p:txBody>
            <a:bodyPr wrap="square">
              <a:spAutoFit/>
            </a:bodyPr>
            <a:lstStyle/>
            <a:p>
              <a:r>
                <a:rPr lang="zh-CN" altLang="en-US" sz="2000" dirty="0" smtClean="0">
                  <a:latin typeface="Microsoft YaHei UI" panose="020B0503020204020204" pitchFamily="34" charset="-122"/>
                  <a:ea typeface="Microsoft YaHei UI" panose="020B0503020204020204" pitchFamily="34" charset="-122"/>
                </a:rPr>
                <a:t>通过相关数据进行身份加密</a:t>
              </a:r>
              <a:r>
                <a:rPr lang="zh-CN" altLang="en-US" sz="2000" dirty="0">
                  <a:latin typeface="Microsoft YaHei UI" panose="020B0503020204020204" pitchFamily="34" charset="-122"/>
                  <a:ea typeface="Microsoft YaHei UI" panose="020B0503020204020204" pitchFamily="34" charset="-122"/>
                </a:rPr>
                <a:t>是一种加密</a:t>
              </a:r>
              <a:r>
                <a:rPr lang="zh-CN" altLang="en-US" sz="2000" dirty="0" smtClean="0">
                  <a:latin typeface="Microsoft YaHei UI" panose="020B0503020204020204" pitchFamily="34" charset="-122"/>
                  <a:ea typeface="Microsoft YaHei UI" panose="020B0503020204020204" pitchFamily="34" charset="-122"/>
                </a:rPr>
                <a:t>形式，同时</a:t>
              </a:r>
              <a:r>
                <a:rPr lang="zh-CN" altLang="en-US" sz="2000" dirty="0">
                  <a:latin typeface="Microsoft YaHei UI" panose="020B0503020204020204" pitchFamily="34" charset="-122"/>
                  <a:ea typeface="Microsoft YaHei UI" panose="020B0503020204020204" pitchFamily="34" charset="-122"/>
                </a:rPr>
                <a:t>提供数据的</a:t>
              </a:r>
              <a:r>
                <a:rPr lang="zh-CN" altLang="en-US" sz="2000" b="1" dirty="0">
                  <a:latin typeface="Microsoft YaHei UI" panose="020B0503020204020204" pitchFamily="34" charset="-122"/>
                  <a:ea typeface="Microsoft YaHei UI" panose="020B0503020204020204" pitchFamily="34" charset="-122"/>
                </a:rPr>
                <a:t>机密性</a:t>
              </a:r>
              <a:r>
                <a:rPr lang="zh-CN" altLang="en-US" sz="2000" dirty="0">
                  <a:latin typeface="Microsoft YaHei UI" panose="020B0503020204020204" pitchFamily="34" charset="-122"/>
                  <a:ea typeface="Microsoft YaHei UI" panose="020B0503020204020204" pitchFamily="34" charset="-122"/>
                </a:rPr>
                <a:t>、</a:t>
              </a:r>
              <a:r>
                <a:rPr lang="zh-CN" altLang="en-US" sz="2000" b="1" dirty="0">
                  <a:latin typeface="Microsoft YaHei UI" panose="020B0503020204020204" pitchFamily="34" charset="-122"/>
                  <a:ea typeface="Microsoft YaHei UI" panose="020B0503020204020204" pitchFamily="34" charset="-122"/>
                </a:rPr>
                <a:t>完整性</a:t>
              </a:r>
              <a:r>
                <a:rPr lang="zh-CN" altLang="en-US" sz="2000" dirty="0">
                  <a:latin typeface="Microsoft YaHei UI" panose="020B0503020204020204" pitchFamily="34" charset="-122"/>
                  <a:ea typeface="Microsoft YaHei UI" panose="020B0503020204020204" pitchFamily="34" charset="-122"/>
                </a:rPr>
                <a:t>和</a:t>
              </a:r>
              <a:r>
                <a:rPr lang="zh-CN" altLang="en-US" sz="2000" b="1" dirty="0">
                  <a:latin typeface="Microsoft YaHei UI" panose="020B0503020204020204" pitchFamily="34" charset="-122"/>
                  <a:ea typeface="Microsoft YaHei UI" panose="020B0503020204020204" pitchFamily="34" charset="-122"/>
                </a:rPr>
                <a:t>真实性</a:t>
              </a:r>
              <a:r>
                <a:rPr lang="zh-CN" altLang="en-US" sz="2000" dirty="0">
                  <a:latin typeface="Microsoft YaHei UI" panose="020B0503020204020204" pitchFamily="34" charset="-122"/>
                  <a:ea typeface="Microsoft YaHei UI" panose="020B0503020204020204" pitchFamily="34" charset="-122"/>
                </a:rPr>
                <a:t>保证</a:t>
              </a:r>
              <a:r>
                <a:rPr lang="zh-CN" altLang="en-US" dirty="0"/>
                <a:t>。</a:t>
              </a:r>
            </a:p>
          </p:txBody>
        </p:sp>
      </p:grpSp>
      <p:sp>
        <p:nvSpPr>
          <p:cNvPr id="7" name="矩形 6"/>
          <p:cNvSpPr/>
          <p:nvPr/>
        </p:nvSpPr>
        <p:spPr>
          <a:xfrm>
            <a:off x="841420" y="705054"/>
            <a:ext cx="7617311" cy="461665"/>
          </a:xfrm>
          <a:prstGeom prst="rect">
            <a:avLst/>
          </a:prstGeom>
        </p:spPr>
        <p:txBody>
          <a:bodyPr wrap="square">
            <a:spAutoFit/>
          </a:bodyPr>
          <a:lstStyle/>
          <a:p>
            <a:pPr lvl="0">
              <a:spcBef>
                <a:spcPts val="600"/>
              </a:spcBef>
              <a:spcAft>
                <a:spcPts val="600"/>
              </a:spcAft>
            </a:pPr>
            <a:r>
              <a:rPr lang="en-US" altLang="zh-CN" sz="2400" b="1" dirty="0">
                <a:solidFill>
                  <a:srgbClr val="2D2E2D"/>
                </a:solidFill>
                <a:latin typeface="Microsoft YaHei UI" panose="020B0503020204020204" pitchFamily="34" charset="-122"/>
                <a:ea typeface="Microsoft YaHei UI" panose="020B0503020204020204" pitchFamily="34" charset="-122"/>
              </a:rPr>
              <a:t>2. Peer-to-Peer Authentication and Encryption</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22" y="3084215"/>
            <a:ext cx="3179070" cy="2708097"/>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8276" y="3084215"/>
            <a:ext cx="3771428" cy="2388571"/>
          </a:xfrm>
          <a:prstGeom prst="rect">
            <a:avLst/>
          </a:prstGeom>
        </p:spPr>
      </p:pic>
      <p:sp>
        <p:nvSpPr>
          <p:cNvPr id="12" name="文本框 11"/>
          <p:cNvSpPr txBox="1"/>
          <p:nvPr/>
        </p:nvSpPr>
        <p:spPr>
          <a:xfrm>
            <a:off x="1135464" y="6018963"/>
            <a:ext cx="1708220" cy="369332"/>
          </a:xfrm>
          <a:prstGeom prst="rect">
            <a:avLst/>
          </a:prstGeom>
          <a:noFill/>
        </p:spPr>
        <p:txBody>
          <a:bodyPr wrap="square" rtlCol="0">
            <a:spAutoFit/>
          </a:bodyPr>
          <a:lstStyle/>
          <a:p>
            <a:r>
              <a:rPr lang="en-US" altLang="zh-CN" dirty="0" err="1" smtClean="0"/>
              <a:t>EtM</a:t>
            </a:r>
            <a:endParaRPr lang="zh-CN" altLang="en-US" dirty="0"/>
          </a:p>
        </p:txBody>
      </p:sp>
      <p:sp>
        <p:nvSpPr>
          <p:cNvPr id="13" name="矩形 12"/>
          <p:cNvSpPr/>
          <p:nvPr/>
        </p:nvSpPr>
        <p:spPr>
          <a:xfrm>
            <a:off x="4888353" y="6018963"/>
            <a:ext cx="684803" cy="369332"/>
          </a:xfrm>
          <a:prstGeom prst="rect">
            <a:avLst/>
          </a:prstGeom>
        </p:spPr>
        <p:txBody>
          <a:bodyPr wrap="none">
            <a:spAutoFit/>
          </a:bodyPr>
          <a:lstStyle/>
          <a:p>
            <a:r>
              <a:rPr lang="en-US" altLang="zh-CN" dirty="0" smtClean="0"/>
              <a:t>E&amp;M</a:t>
            </a:r>
            <a:endParaRPr lang="zh-CN" altLang="en-US" dirty="0"/>
          </a:p>
        </p:txBody>
      </p:sp>
      <p:sp>
        <p:nvSpPr>
          <p:cNvPr id="14" name="矩形 13"/>
          <p:cNvSpPr/>
          <p:nvPr/>
        </p:nvSpPr>
        <p:spPr>
          <a:xfrm>
            <a:off x="8957865" y="6400897"/>
            <a:ext cx="595035" cy="369332"/>
          </a:xfrm>
          <a:prstGeom prst="rect">
            <a:avLst/>
          </a:prstGeom>
        </p:spPr>
        <p:txBody>
          <a:bodyPr wrap="none">
            <a:spAutoFit/>
          </a:bodyPr>
          <a:lstStyle/>
          <a:p>
            <a:r>
              <a:rPr lang="en-US" altLang="zh-CN" dirty="0" err="1" smtClean="0"/>
              <a:t>MtE</a:t>
            </a:r>
            <a:endParaRPr lang="zh-CN" altLang="en-US" dirty="0"/>
          </a:p>
        </p:txBody>
      </p:sp>
    </p:spTree>
    <p:extLst>
      <p:ext uri="{BB962C8B-B14F-4D97-AF65-F5344CB8AC3E}">
        <p14:creationId xmlns:p14="http://schemas.microsoft.com/office/powerpoint/2010/main" val="378813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4853" y="614432"/>
            <a:ext cx="7342075" cy="461665"/>
          </a:xfrm>
          <a:prstGeom prst="rect">
            <a:avLst/>
          </a:prstGeom>
        </p:spPr>
        <p:txBody>
          <a:bodyPr wrap="none">
            <a:spAutoFit/>
          </a:bodyPr>
          <a:lstStyle/>
          <a:p>
            <a:pPr>
              <a:spcBef>
                <a:spcPts val="600"/>
              </a:spcBef>
              <a:spcAft>
                <a:spcPts val="600"/>
              </a:spcAft>
            </a:pPr>
            <a:r>
              <a:rPr lang="en-US" altLang="zh-CN" sz="2400" b="1" dirty="0">
                <a:latin typeface="Microsoft YaHei UI" panose="020B0503020204020204" pitchFamily="34" charset="-122"/>
                <a:ea typeface="Microsoft YaHei UI" panose="020B0503020204020204" pitchFamily="34" charset="-122"/>
              </a:rPr>
              <a:t>2. Peer-to-Peer Authentication and Encryption</a:t>
            </a:r>
          </a:p>
        </p:txBody>
      </p:sp>
      <p:sp>
        <p:nvSpPr>
          <p:cNvPr id="6" name="矩形 5"/>
          <p:cNvSpPr/>
          <p:nvPr/>
        </p:nvSpPr>
        <p:spPr>
          <a:xfrm>
            <a:off x="1014853" y="1792049"/>
            <a:ext cx="10732954" cy="1015663"/>
          </a:xfrm>
          <a:prstGeom prst="rect">
            <a:avLst/>
          </a:prstGeom>
        </p:spPr>
        <p:txBody>
          <a:bodyPr wrap="square">
            <a:spAutoFit/>
          </a:bodyPr>
          <a:lstStyle/>
          <a:p>
            <a:r>
              <a:rPr lang="en-US" altLang="zh-CN" sz="2000" b="1" dirty="0" smtClean="0">
                <a:latin typeface="Microsoft YaHei UI" panose="020B0503020204020204" pitchFamily="34" charset="-122"/>
                <a:ea typeface="Microsoft YaHei UI" panose="020B0503020204020204" pitchFamily="34" charset="-122"/>
              </a:rPr>
              <a:t>Authentication</a:t>
            </a:r>
          </a:p>
          <a:p>
            <a:r>
              <a:rPr lang="zh-CN" altLang="en-US" sz="2000" dirty="0">
                <a:latin typeface="Microsoft YaHei UI" panose="020B0503020204020204" pitchFamily="34" charset="-122"/>
                <a:ea typeface="Microsoft YaHei UI" panose="020B0503020204020204" pitchFamily="34" charset="-122"/>
              </a:rPr>
              <a:t>给</a:t>
            </a:r>
            <a:r>
              <a:rPr lang="zh-CN" altLang="en-US" sz="2000" dirty="0" smtClean="0">
                <a:latin typeface="Microsoft YaHei UI" panose="020B0503020204020204" pitchFamily="34" charset="-122"/>
                <a:ea typeface="Microsoft YaHei UI" panose="020B0503020204020204" pitchFamily="34" charset="-122"/>
              </a:rPr>
              <a:t>对等节点提供一种身份认证的方法，保证节点的所有权，从而允许对等节点访问一些额外的或者有限的节点服务。</a:t>
            </a:r>
            <a:endParaRPr lang="zh-CN" altLang="en-US" sz="2000" dirty="0">
              <a:latin typeface="Microsoft YaHei UI" panose="020B0503020204020204" pitchFamily="34" charset="-122"/>
              <a:ea typeface="Microsoft YaHei UI"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859681773"/>
              </p:ext>
            </p:extLst>
          </p:nvPr>
        </p:nvGraphicFramePr>
        <p:xfrm>
          <a:off x="4754511" y="4239615"/>
          <a:ext cx="2585063" cy="1609280"/>
        </p:xfrm>
        <a:graphic>
          <a:graphicData uri="http://schemas.openxmlformats.org/presentationml/2006/ole">
            <mc:AlternateContent xmlns:mc="http://schemas.openxmlformats.org/markup-compatibility/2006">
              <mc:Choice xmlns:v="urn:schemas-microsoft-com:vml" Requires="v">
                <p:oleObj spid="_x0000_s4179" name="包装程序外壳对象" showAsIcon="1" r:id="rId4" imgW="803160" imgH="500400" progId="Package">
                  <p:embed/>
                </p:oleObj>
              </mc:Choice>
              <mc:Fallback>
                <p:oleObj name="包装程序外壳对象" showAsIcon="1" r:id="rId4" imgW="803160" imgH="500400" progId="Package">
                  <p:embed/>
                  <p:pic>
                    <p:nvPicPr>
                      <p:cNvPr id="0" name=""/>
                      <p:cNvPicPr/>
                      <p:nvPr/>
                    </p:nvPicPr>
                    <p:blipFill>
                      <a:blip r:embed="rId5"/>
                      <a:stretch>
                        <a:fillRect/>
                      </a:stretch>
                    </p:blipFill>
                    <p:spPr>
                      <a:xfrm>
                        <a:off x="4754511" y="4239615"/>
                        <a:ext cx="2585063" cy="1609280"/>
                      </a:xfrm>
                      <a:prstGeom prst="rect">
                        <a:avLst/>
                      </a:prstGeom>
                    </p:spPr>
                  </p:pic>
                </p:oleObj>
              </mc:Fallback>
            </mc:AlternateContent>
          </a:graphicData>
        </a:graphic>
      </p:graphicFrame>
      <p:sp>
        <p:nvSpPr>
          <p:cNvPr id="9" name="灯片编号占位符 8"/>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35</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387431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43285646"/>
              </p:ext>
            </p:extLst>
          </p:nvPr>
        </p:nvGraphicFramePr>
        <p:xfrm>
          <a:off x="1408056" y="913303"/>
          <a:ext cx="10027321" cy="4476278"/>
        </p:xfrm>
        <a:graphic>
          <a:graphicData uri="http://schemas.openxmlformats.org/drawingml/2006/table">
            <a:tbl>
              <a:tblPr firstRow="1" bandRow="1">
                <a:tableStyleId>{F5AB1C69-6EDB-4FF4-983F-18BD219EF322}</a:tableStyleId>
              </a:tblPr>
              <a:tblGrid>
                <a:gridCol w="3342440"/>
                <a:gridCol w="3342441"/>
                <a:gridCol w="3342440"/>
              </a:tblGrid>
              <a:tr h="370840">
                <a:tc>
                  <a:txBody>
                    <a:bodyPr/>
                    <a:lstStyle/>
                    <a:p>
                      <a:r>
                        <a:rPr lang="zh-CN" altLang="en-US" dirty="0" smtClean="0">
                          <a:latin typeface="Microsoft YaHei UI" panose="020B0503020204020204" pitchFamily="34" charset="-122"/>
                          <a:ea typeface="Microsoft YaHei UI" panose="020B0503020204020204" pitchFamily="34" charset="-122"/>
                        </a:rPr>
                        <a:t>交易池</a:t>
                      </a:r>
                      <a:endParaRPr lang="zh-CN" altLang="en-US" dirty="0">
                        <a:latin typeface="Microsoft YaHei UI" panose="020B0503020204020204" pitchFamily="34" charset="-122"/>
                        <a:ea typeface="Microsoft YaHei UI" panose="020B0503020204020204" pitchFamily="34" charset="-122"/>
                      </a:endParaRPr>
                    </a:p>
                  </a:txBody>
                  <a:tcPr/>
                </a:tc>
                <a:tc>
                  <a:txBody>
                    <a:bodyPr/>
                    <a:lstStyle/>
                    <a:p>
                      <a:r>
                        <a:rPr lang="zh-CN" altLang="en-US" dirty="0" smtClean="0">
                          <a:latin typeface="Microsoft YaHei UI" panose="020B0503020204020204" pitchFamily="34" charset="-122"/>
                          <a:ea typeface="Microsoft YaHei UI" panose="020B0503020204020204" pitchFamily="34" charset="-122"/>
                        </a:rPr>
                        <a:t>交易孤立池</a:t>
                      </a:r>
                      <a:endParaRPr lang="zh-CN" altLang="en-US" dirty="0">
                        <a:latin typeface="Microsoft YaHei UI" panose="020B0503020204020204" pitchFamily="34" charset="-122"/>
                        <a:ea typeface="Microsoft YaHei UI" panose="020B0503020204020204" pitchFamily="34" charset="-122"/>
                      </a:endParaRPr>
                    </a:p>
                  </a:txBody>
                  <a:tcPr/>
                </a:tc>
                <a:tc>
                  <a:txBody>
                    <a:bodyPr/>
                    <a:lstStyle/>
                    <a:p>
                      <a:r>
                        <a:rPr lang="en-US" altLang="zh-CN" dirty="0" smtClean="0">
                          <a:latin typeface="Microsoft YaHei UI" panose="020B0503020204020204" pitchFamily="34" charset="-122"/>
                          <a:ea typeface="Microsoft YaHei UI" panose="020B0503020204020204" pitchFamily="34" charset="-122"/>
                        </a:rPr>
                        <a:t>UTXO</a:t>
                      </a:r>
                      <a:r>
                        <a:rPr lang="zh-CN" altLang="en-US" dirty="0" smtClean="0">
                          <a:latin typeface="Microsoft YaHei UI" panose="020B0503020204020204" pitchFamily="34" charset="-122"/>
                          <a:ea typeface="Microsoft YaHei UI" panose="020B0503020204020204" pitchFamily="34" charset="-122"/>
                        </a:rPr>
                        <a:t>池</a:t>
                      </a:r>
                      <a:endParaRPr lang="zh-CN" altLang="en-US" dirty="0">
                        <a:latin typeface="Microsoft YaHei UI" panose="020B0503020204020204" pitchFamily="34" charset="-122"/>
                        <a:ea typeface="Microsoft YaHei UI" panose="020B0503020204020204" pitchFamily="34" charset="-122"/>
                      </a:endParaRPr>
                    </a:p>
                  </a:txBody>
                  <a:tcPr/>
                </a:tc>
              </a:tr>
              <a:tr h="370840">
                <a:tc>
                  <a:txBody>
                    <a:bodyPr/>
                    <a:lstStyle/>
                    <a:p>
                      <a:pPr algn="l"/>
                      <a:r>
                        <a:rPr lang="zh-CN" altLang="en-US" b="1" dirty="0" smtClean="0">
                          <a:latin typeface="Microsoft YaHei UI" panose="020B0503020204020204" pitchFamily="34" charset="-122"/>
                          <a:ea typeface="Microsoft YaHei UI" panose="020B0503020204020204" pitchFamily="34" charset="-122"/>
                        </a:rPr>
                        <a:t>未</a:t>
                      </a:r>
                      <a:r>
                        <a:rPr lang="zh-CN" altLang="en-US" b="1" dirty="0" smtClean="0">
                          <a:latin typeface="Microsoft YaHei UI" panose="020B0503020204020204" pitchFamily="34" charset="-122"/>
                          <a:ea typeface="Microsoft YaHei UI" panose="020B0503020204020204" pitchFamily="34" charset="-122"/>
                        </a:rPr>
                        <a:t>确认（未被打包进区块）</a:t>
                      </a:r>
                      <a:r>
                        <a:rPr lang="zh-CN" altLang="en-US" dirty="0" smtClean="0">
                          <a:latin typeface="Microsoft YaHei UI" panose="020B0503020204020204" pitchFamily="34" charset="-122"/>
                          <a:ea typeface="Microsoft YaHei UI" panose="020B0503020204020204" pitchFamily="34" charset="-122"/>
                        </a:rPr>
                        <a:t>交易</a:t>
                      </a:r>
                      <a:r>
                        <a:rPr lang="zh-CN" altLang="en-US" dirty="0" smtClean="0">
                          <a:latin typeface="Microsoft YaHei UI" panose="020B0503020204020204" pitchFamily="34" charset="-122"/>
                          <a:ea typeface="Microsoft YaHei UI" panose="020B0503020204020204" pitchFamily="34" charset="-122"/>
                        </a:rPr>
                        <a:t>的临时列表。追踪记录那些被网络所知晓、但还未被区块链所包含的</a:t>
                      </a:r>
                      <a:r>
                        <a:rPr lang="zh-CN" altLang="en-US" dirty="0" smtClean="0">
                          <a:latin typeface="Microsoft YaHei UI" panose="020B0503020204020204" pitchFamily="34" charset="-122"/>
                          <a:ea typeface="Microsoft YaHei UI" panose="020B0503020204020204" pitchFamily="34" charset="-122"/>
                        </a:rPr>
                        <a:t>交易（收到的还未被打包进区块的交易）</a:t>
                      </a:r>
                      <a:endParaRPr lang="zh-CN" altLang="en-US" dirty="0">
                        <a:latin typeface="Microsoft YaHei UI" panose="020B0503020204020204" pitchFamily="34" charset="-122"/>
                        <a:ea typeface="Microsoft YaHei UI" panose="020B0503020204020204" pitchFamily="34" charset="-122"/>
                      </a:endParaRPr>
                    </a:p>
                  </a:txBody>
                  <a:tcPr/>
                </a:tc>
                <a:tc>
                  <a:txBody>
                    <a:bodyPr/>
                    <a:lstStyle/>
                    <a:p>
                      <a:r>
                        <a:rPr lang="zh-CN" altLang="en-US" dirty="0" smtClean="0">
                          <a:latin typeface="Microsoft YaHei UI" panose="020B0503020204020204" pitchFamily="34" charset="-122"/>
                          <a:ea typeface="Microsoft YaHei UI" panose="020B0503020204020204" pitchFamily="34" charset="-122"/>
                        </a:rPr>
                        <a:t>一个交易的输入引用某未知的交易，此孤立交易就会被暂时储存在孤立交易池中直到某未知交易（如父交易）的信息到达</a:t>
                      </a:r>
                      <a:endParaRPr lang="zh-CN" altLang="en-US" dirty="0">
                        <a:latin typeface="Microsoft YaHei UI" panose="020B0503020204020204" pitchFamily="34" charset="-122"/>
                        <a:ea typeface="Microsoft YaHei UI" panose="020B0503020204020204" pitchFamily="34" charset="-122"/>
                      </a:endParaRPr>
                    </a:p>
                  </a:txBody>
                  <a:tcPr/>
                </a:tc>
                <a:tc>
                  <a:txBody>
                    <a:bodyPr/>
                    <a:lstStyle/>
                    <a:p>
                      <a:r>
                        <a:rPr lang="zh-CN" altLang="en-US" dirty="0" smtClean="0">
                          <a:latin typeface="Microsoft YaHei UI" panose="020B0503020204020204" pitchFamily="34" charset="-122"/>
                          <a:ea typeface="Microsoft YaHei UI" panose="020B0503020204020204" pitchFamily="34" charset="-122"/>
                        </a:rPr>
                        <a:t>区块链中所有未支付交易输出（</a:t>
                      </a:r>
                      <a:r>
                        <a:rPr lang="en-US" altLang="zh-CN" dirty="0" smtClean="0">
                          <a:latin typeface="Microsoft YaHei UI" panose="020B0503020204020204" pitchFamily="34" charset="-122"/>
                          <a:ea typeface="Microsoft YaHei UI" panose="020B0503020204020204" pitchFamily="34" charset="-122"/>
                        </a:rPr>
                        <a:t>UTXO</a:t>
                      </a:r>
                      <a:r>
                        <a:rPr lang="zh-CN" altLang="en-US" dirty="0" smtClean="0">
                          <a:latin typeface="Microsoft YaHei UI" panose="020B0503020204020204" pitchFamily="34" charset="-122"/>
                          <a:ea typeface="Microsoft YaHei UI" panose="020B0503020204020204" pitchFamily="34" charset="-122"/>
                        </a:rPr>
                        <a:t>）的集合</a:t>
                      </a:r>
                      <a:endParaRPr lang="zh-CN" altLang="en-US" dirty="0">
                        <a:latin typeface="Microsoft YaHei UI" panose="020B0503020204020204" pitchFamily="34" charset="-122"/>
                        <a:ea typeface="Microsoft YaHei UI" panose="020B0503020204020204" pitchFamily="34" charset="-122"/>
                      </a:endParaRPr>
                    </a:p>
                  </a:txBody>
                  <a:tcPr/>
                </a:tc>
              </a:tr>
              <a:tr h="44783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初始化时为空，不断的从网络上接收到的交易来填充</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Microsoft YaHei UI" panose="020B0503020204020204" pitchFamily="34" charset="-122"/>
                        <a:ea typeface="Microsoft YaHei U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初始化时不为空，包括到</a:t>
                      </a:r>
                      <a:r>
                        <a:rPr lang="en-US" altLang="zh-CN" dirty="0" smtClean="0">
                          <a:latin typeface="Microsoft YaHei UI" panose="020B0503020204020204" pitchFamily="34" charset="-122"/>
                          <a:ea typeface="Microsoft YaHei UI" panose="020B0503020204020204" pitchFamily="34" charset="-122"/>
                        </a:rPr>
                        <a:t>genesis</a:t>
                      </a:r>
                      <a:r>
                        <a:rPr lang="zh-CN" altLang="en-US" dirty="0" smtClean="0">
                          <a:latin typeface="Microsoft YaHei UI" panose="020B0503020204020204" pitchFamily="34" charset="-122"/>
                          <a:ea typeface="Microsoft YaHei UI" panose="020B0503020204020204" pitchFamily="34" charset="-122"/>
                        </a:rPr>
                        <a:t>块的</a:t>
                      </a:r>
                      <a:r>
                        <a:rPr lang="en-US" altLang="zh-CN" dirty="0" err="1" smtClean="0">
                          <a:latin typeface="Microsoft YaHei UI" panose="020B0503020204020204" pitchFamily="34" charset="-122"/>
                          <a:ea typeface="Microsoft YaHei UI" panose="020B0503020204020204" pitchFamily="34" charset="-122"/>
                        </a:rPr>
                        <a:t>utxo</a:t>
                      </a:r>
                      <a:endParaRPr lang="zh-CN" altLang="en-US" dirty="0" smtClean="0">
                        <a:latin typeface="Microsoft YaHei UI" panose="020B0503020204020204" pitchFamily="34" charset="-122"/>
                        <a:ea typeface="Microsoft YaHei UI" panose="020B0503020204020204" pitchFamily="34" charset="-122"/>
                      </a:endParaRPr>
                    </a:p>
                  </a:txBody>
                  <a:tcPr/>
                </a:tc>
              </a:tr>
              <a:tr h="447838">
                <a:tc gridSpan="2">
                  <a:txBody>
                    <a:bodyPr/>
                    <a:lstStyle/>
                    <a:p>
                      <a:r>
                        <a:rPr lang="zh-CN" altLang="en-US" dirty="0" smtClean="0">
                          <a:latin typeface="Microsoft YaHei UI" panose="020B0503020204020204" pitchFamily="34" charset="-122"/>
                          <a:ea typeface="Microsoft YaHei UI" panose="020B0503020204020204" pitchFamily="34" charset="-122"/>
                        </a:rPr>
                        <a:t>只包含</a:t>
                      </a:r>
                      <a:r>
                        <a:rPr lang="zh-CN" altLang="en-US" b="1" dirty="0" smtClean="0">
                          <a:latin typeface="Microsoft YaHei UI" panose="020B0503020204020204" pitchFamily="34" charset="-122"/>
                          <a:ea typeface="Microsoft YaHei UI" panose="020B0503020204020204" pitchFamily="34" charset="-122"/>
                        </a:rPr>
                        <a:t>未确认交易</a:t>
                      </a:r>
                      <a:endParaRPr lang="zh-CN" altLang="en-US" b="1" dirty="0">
                        <a:latin typeface="Microsoft YaHei UI" panose="020B0503020204020204" pitchFamily="34" charset="-122"/>
                        <a:ea typeface="Microsoft YaHei UI" panose="020B0503020204020204" pitchFamily="34" charset="-122"/>
                      </a:endParaRPr>
                    </a:p>
                  </a:txBody>
                  <a:tcPr/>
                </a:tc>
                <a:tc hMerge="1">
                  <a:txBody>
                    <a:bodyPr/>
                    <a:lstStyle/>
                    <a:p>
                      <a:endParaRPr lang="zh-CN" altLang="en-US"/>
                    </a:p>
                  </a:txBody>
                  <a:tcPr/>
                </a:tc>
                <a:tc>
                  <a:txBody>
                    <a:bodyPr/>
                    <a:lstStyle/>
                    <a:p>
                      <a:r>
                        <a:rPr lang="zh-CN" altLang="en-US" dirty="0" smtClean="0">
                          <a:latin typeface="Microsoft YaHei UI" panose="020B0503020204020204" pitchFamily="34" charset="-122"/>
                          <a:ea typeface="Microsoft YaHei UI" panose="020B0503020204020204" pitchFamily="34" charset="-122"/>
                        </a:rPr>
                        <a:t>只包含</a:t>
                      </a:r>
                      <a:r>
                        <a:rPr lang="zh-CN" altLang="en-US" b="1" dirty="0" smtClean="0">
                          <a:latin typeface="Microsoft YaHei UI" panose="020B0503020204020204" pitchFamily="34" charset="-122"/>
                          <a:ea typeface="Microsoft YaHei UI" panose="020B0503020204020204" pitchFamily="34" charset="-122"/>
                        </a:rPr>
                        <a:t>已确认交易</a:t>
                      </a:r>
                      <a:endParaRPr lang="zh-CN" altLang="en-US" b="1" dirty="0">
                        <a:latin typeface="Microsoft YaHei UI" panose="020B0503020204020204" pitchFamily="34" charset="-122"/>
                        <a:ea typeface="Microsoft YaHei UI" panose="020B0503020204020204" pitchFamily="34" charset="-122"/>
                      </a:endParaRPr>
                    </a:p>
                  </a:txBody>
                  <a:tcPr/>
                </a:tc>
              </a:tr>
              <a:tr h="8686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存储在本地内存而不是持久存储，随着接连不断到来的交易动态填充</a:t>
                      </a:r>
                    </a:p>
                    <a:p>
                      <a:endParaRPr lang="zh-CN" altLang="en-US" dirty="0">
                        <a:latin typeface="Microsoft YaHei UI" panose="020B0503020204020204" pitchFamily="34" charset="-122"/>
                        <a:ea typeface="Microsoft YaHei UI" panose="020B0503020204020204" pitchFamily="34" charset="-122"/>
                      </a:endParaRPr>
                    </a:p>
                  </a:txBody>
                  <a:tcPr/>
                </a:tc>
                <a:tc hMerge="1">
                  <a:txBody>
                    <a:bodyPr/>
                    <a:lstStyle/>
                    <a:p>
                      <a:endParaRPr lang="zh-CN" altLang="en-US" dirty="0"/>
                    </a:p>
                  </a:txBody>
                  <a:tcPr/>
                </a:tc>
                <a:tc>
                  <a:txBody>
                    <a:bodyPr/>
                    <a:lstStyle/>
                    <a:p>
                      <a:r>
                        <a:rPr lang="zh-CN" altLang="en-US" dirty="0" smtClean="0">
                          <a:latin typeface="Microsoft YaHei UI" panose="020B0503020204020204" pitchFamily="34" charset="-122"/>
                          <a:ea typeface="Microsoft YaHei UI" panose="020B0503020204020204" pitchFamily="34" charset="-122"/>
                        </a:rPr>
                        <a:t>存储在</a:t>
                      </a:r>
                      <a:r>
                        <a:rPr lang="zh-CN" altLang="en-US" u="sng" dirty="0" smtClean="0">
                          <a:latin typeface="Microsoft YaHei UI" panose="020B0503020204020204" pitchFamily="34" charset="-122"/>
                          <a:ea typeface="Microsoft YaHei UI" panose="020B0503020204020204" pitchFamily="34" charset="-122"/>
                        </a:rPr>
                        <a:t>本地内存</a:t>
                      </a:r>
                      <a:r>
                        <a:rPr lang="en-US" altLang="zh-CN" u="sng"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作为一个包含索引的数据库表安置在</a:t>
                      </a:r>
                      <a:r>
                        <a:rPr lang="zh-CN" altLang="en-US" u="sng" dirty="0" smtClean="0">
                          <a:latin typeface="Microsoft YaHei UI" panose="020B0503020204020204" pitchFamily="34" charset="-122"/>
                          <a:ea typeface="Microsoft YaHei UI" panose="020B0503020204020204" pitchFamily="34" charset="-122"/>
                        </a:rPr>
                        <a:t>永久性存储设备中</a:t>
                      </a:r>
                      <a:r>
                        <a:rPr lang="zh-CN" altLang="en-US" dirty="0" smtClean="0">
                          <a:latin typeface="Microsoft YaHei UI" panose="020B0503020204020204" pitchFamily="34" charset="-122"/>
                          <a:ea typeface="Microsoft YaHei UI" panose="020B0503020204020204" pitchFamily="34" charset="-122"/>
                        </a:rPr>
                        <a:t>。</a:t>
                      </a:r>
                    </a:p>
                  </a:txBody>
                  <a:tcPr/>
                </a:tc>
              </a:tr>
              <a:tr h="18542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代表的是单个节点的本地视角。取决于节点的启动时间或重启时间，</a:t>
                      </a:r>
                      <a:r>
                        <a:rPr lang="zh-CN" altLang="en-US" u="sng" dirty="0" smtClean="0">
                          <a:latin typeface="Microsoft YaHei UI" panose="020B0503020204020204" pitchFamily="34" charset="-122"/>
                          <a:ea typeface="Microsoft YaHei UI" panose="020B0503020204020204" pitchFamily="34" charset="-122"/>
                        </a:rPr>
                        <a:t>不同节点的两池内容可能有很大差别</a:t>
                      </a:r>
                    </a:p>
                  </a:txBody>
                  <a:tcPr/>
                </a:tc>
                <a:tc hMerge="1">
                  <a:txBody>
                    <a:bodyPr/>
                    <a:lstStyle/>
                    <a:p>
                      <a:endParaRPr lang="zh-CN" altLang="en-US" dirty="0"/>
                    </a:p>
                  </a:txBody>
                  <a:tcPr/>
                </a:tc>
                <a:tc>
                  <a:txBody>
                    <a:bodyPr/>
                    <a:lstStyle/>
                    <a:p>
                      <a:r>
                        <a:rPr lang="zh-CN" altLang="en-US" dirty="0" smtClean="0">
                          <a:latin typeface="Microsoft YaHei UI" panose="020B0503020204020204" pitchFamily="34" charset="-122"/>
                          <a:ea typeface="Microsoft YaHei UI" panose="020B0503020204020204" pitchFamily="34" charset="-122"/>
                        </a:rPr>
                        <a:t>代表网络的共识，因此，不同节点间</a:t>
                      </a:r>
                      <a:r>
                        <a:rPr lang="en-US" altLang="zh-CN" dirty="0" smtClean="0">
                          <a:latin typeface="Microsoft YaHei UI" panose="020B0503020204020204" pitchFamily="34" charset="-122"/>
                          <a:ea typeface="Microsoft YaHei UI" panose="020B0503020204020204" pitchFamily="34" charset="-122"/>
                        </a:rPr>
                        <a:t>UTXO</a:t>
                      </a:r>
                      <a:r>
                        <a:rPr lang="zh-CN" altLang="en-US" dirty="0" smtClean="0">
                          <a:latin typeface="Microsoft YaHei UI" panose="020B0503020204020204" pitchFamily="34" charset="-122"/>
                          <a:ea typeface="Microsoft YaHei UI" panose="020B0503020204020204" pitchFamily="34" charset="-122"/>
                        </a:rPr>
                        <a:t>池的内容差别不大</a:t>
                      </a:r>
                      <a:endParaRPr lang="zh-CN" altLang="en-US" dirty="0">
                        <a:latin typeface="Microsoft YaHei UI" panose="020B0503020204020204" pitchFamily="34" charset="-122"/>
                        <a:ea typeface="Microsoft YaHei UI" panose="020B0503020204020204" pitchFamily="34" charset="-122"/>
                      </a:endParaRPr>
                    </a:p>
                  </a:txBody>
                  <a:tcPr/>
                </a:tc>
              </a:tr>
            </a:tbl>
          </a:graphicData>
        </a:graphic>
      </p:graphicFrame>
      <p:sp>
        <p:nvSpPr>
          <p:cNvPr id="4" name="矩形 3"/>
          <p:cNvSpPr/>
          <p:nvPr/>
        </p:nvSpPr>
        <p:spPr>
          <a:xfrm>
            <a:off x="810017" y="209402"/>
            <a:ext cx="2432076" cy="523220"/>
          </a:xfrm>
          <a:prstGeom prst="rect">
            <a:avLst/>
          </a:prstGeom>
        </p:spPr>
        <p:txBody>
          <a:bodyPr wrap="none">
            <a:spAutoFit/>
          </a:bodyPr>
          <a:lstStyle/>
          <a:p>
            <a:pPr lvl="0"/>
            <a:r>
              <a:rPr lang="zh-CN" altLang="en-US" sz="2800" b="1" dirty="0" smtClean="0">
                <a:solidFill>
                  <a:srgbClr val="2D2E2D"/>
                </a:solidFill>
                <a:latin typeface="Microsoft YaHei UI" panose="020B0503020204020204" pitchFamily="34" charset="-122"/>
                <a:ea typeface="Microsoft YaHei UI" panose="020B0503020204020204" pitchFamily="34" charset="-122"/>
              </a:rPr>
              <a:t>其他概念介绍</a:t>
            </a:r>
            <a:endParaRPr lang="zh-CN" altLang="en-US" dirty="0">
              <a:solidFill>
                <a:srgbClr val="2D2E2D"/>
              </a:solidFill>
            </a:endParaRPr>
          </a:p>
        </p:txBody>
      </p:sp>
      <p:sp>
        <p:nvSpPr>
          <p:cNvPr id="5" name="矩形 4"/>
          <p:cNvSpPr/>
          <p:nvPr/>
        </p:nvSpPr>
        <p:spPr>
          <a:xfrm>
            <a:off x="863551" y="5740108"/>
            <a:ext cx="10572125" cy="923330"/>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警告</a:t>
            </a:r>
            <a:r>
              <a:rPr lang="zh-CN" altLang="en-US" b="1" dirty="0" smtClean="0">
                <a:latin typeface="微软雅黑" panose="020B0503020204020204" pitchFamily="34" charset="-122"/>
                <a:ea typeface="微软雅黑" panose="020B0503020204020204" pitchFamily="34" charset="-122"/>
              </a:rPr>
              <a:t>消息：</a:t>
            </a:r>
            <a:r>
              <a:rPr lang="zh-CN" altLang="en-US" dirty="0">
                <a:latin typeface="Microsoft YaHei UI" panose="020B0503020204020204" pitchFamily="34" charset="-122"/>
                <a:ea typeface="Microsoft YaHei UI" panose="020B0503020204020204" pitchFamily="34" charset="-122"/>
              </a:rPr>
              <a:t>是比特币的“紧急广播系统”，比特币核心开发人员可以借此功能给所有比特币</a:t>
            </a:r>
            <a:r>
              <a:rPr lang="zh-CN" altLang="en-US" dirty="0" smtClean="0">
                <a:latin typeface="Microsoft YaHei UI" panose="020B0503020204020204" pitchFamily="34" charset="-122"/>
                <a:ea typeface="Microsoft YaHei UI" panose="020B0503020204020204" pitchFamily="34" charset="-122"/>
              </a:rPr>
              <a:t>节点</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发送</a:t>
            </a:r>
            <a:r>
              <a:rPr lang="zh-CN" altLang="en-US" dirty="0">
                <a:latin typeface="Microsoft YaHei UI" panose="020B0503020204020204" pitchFamily="34" charset="-122"/>
                <a:ea typeface="Microsoft YaHei UI" panose="020B0503020204020204" pitchFamily="34" charset="-122"/>
              </a:rPr>
              <a:t>紧急文本消息。</a:t>
            </a:r>
            <a:r>
              <a:rPr lang="zh-CN" altLang="en-US" dirty="0" smtClean="0">
                <a:latin typeface="Microsoft YaHei UI" panose="020B0503020204020204" pitchFamily="34" charset="-122"/>
                <a:ea typeface="Microsoft YaHei UI" panose="020B0503020204020204" pitchFamily="34" charset="-122"/>
              </a:rPr>
              <a:t>这一</a:t>
            </a:r>
            <a:r>
              <a:rPr lang="zh-CN" altLang="en-US" dirty="0">
                <a:latin typeface="Microsoft YaHei UI" panose="020B0503020204020204" pitchFamily="34" charset="-122"/>
                <a:ea typeface="Microsoft YaHei UI" panose="020B0503020204020204" pitchFamily="34" charset="-122"/>
              </a:rPr>
              <a:t>功能是为了让核心开发团队将比特币网络的严重问题通知所有的比特币</a:t>
            </a:r>
            <a:r>
              <a:rPr lang="zh-CN" altLang="en-US" dirty="0" smtClean="0">
                <a:latin typeface="Microsoft YaHei UI" panose="020B0503020204020204" pitchFamily="34" charset="-122"/>
                <a:ea typeface="Microsoft YaHei UI" panose="020B0503020204020204" pitchFamily="34" charset="-122"/>
              </a:rPr>
              <a:t>用户。</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例如</a:t>
            </a:r>
            <a:r>
              <a:rPr lang="zh-CN" altLang="en-US" dirty="0">
                <a:latin typeface="Microsoft YaHei UI" panose="020B0503020204020204" pitchFamily="34" charset="-122"/>
                <a:ea typeface="Microsoft YaHei UI" panose="020B0503020204020204" pitchFamily="34" charset="-122"/>
              </a:rPr>
              <a:t>一个需要用户采取措施的的严重</a:t>
            </a:r>
            <a:r>
              <a:rPr lang="en-US" altLang="zh-CN" dirty="0" smtClean="0">
                <a:latin typeface="Microsoft YaHei UI" panose="020B0503020204020204" pitchFamily="34" charset="-122"/>
                <a:ea typeface="Microsoft YaHei UI" panose="020B0503020204020204" pitchFamily="34" charset="-122"/>
              </a:rPr>
              <a:t>bug</a:t>
            </a:r>
            <a:r>
              <a:rPr lang="zh-CN" altLang="en-US" dirty="0" smtClean="0">
                <a:latin typeface="Microsoft YaHei UI" panose="020B0503020204020204" pitchFamily="34" charset="-122"/>
                <a:ea typeface="Microsoft YaHei UI" panose="020B0503020204020204" pitchFamily="34" charset="-122"/>
              </a:rPr>
              <a:t>。</a:t>
            </a:r>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36</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5226427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8944" y="2054768"/>
            <a:ext cx="7528643" cy="1798290"/>
          </a:xfrm>
        </p:spPr>
        <p:txBody>
          <a:bodyPr>
            <a:normAutofit/>
          </a:bodyPr>
          <a:lstStyle/>
          <a:p>
            <a:pPr algn="ctr"/>
            <a:r>
              <a:rPr lang="en-US" altLang="zh-CN" sz="3200" dirty="0" smtClean="0">
                <a:latin typeface="Microsoft YaHei UI" panose="020B0503020204020204" pitchFamily="34" charset="-122"/>
              </a:rPr>
              <a:t>Thanks for your attention !</a:t>
            </a:r>
            <a:br>
              <a:rPr lang="en-US" altLang="zh-CN" sz="3200" dirty="0" smtClean="0">
                <a:latin typeface="Microsoft YaHei UI" panose="020B0503020204020204" pitchFamily="34" charset="-122"/>
              </a:rPr>
            </a:br>
            <a:r>
              <a:rPr lang="zh-CN" altLang="en-US" sz="3200" dirty="0">
                <a:latin typeface="Microsoft YaHei UI" panose="020B0503020204020204" pitchFamily="34" charset="-122"/>
              </a:rPr>
              <a:t/>
            </a:r>
            <a:br>
              <a:rPr lang="zh-CN" altLang="en-US" sz="3200" dirty="0">
                <a:latin typeface="Microsoft YaHei UI" panose="020B0503020204020204" pitchFamily="34" charset="-122"/>
              </a:rPr>
            </a:br>
            <a:r>
              <a:rPr lang="en-US" altLang="zh-CN" sz="3200" dirty="0" smtClean="0">
                <a:latin typeface="Microsoft YaHei UI" panose="020B0503020204020204" pitchFamily="34" charset="-122"/>
              </a:rPr>
              <a:t>Q&amp;A</a:t>
            </a:r>
            <a:endParaRPr lang="zh-CN" sz="3200" dirty="0">
              <a:latin typeface="Microsoft YaHei UI" panose="020B0503020204020204" pitchFamily="34" charset="-122"/>
            </a:endParaRPr>
          </a:p>
        </p:txBody>
      </p:sp>
      <p:sp>
        <p:nvSpPr>
          <p:cNvPr id="6" name="矩形 5"/>
          <p:cNvSpPr/>
          <p:nvPr/>
        </p:nvSpPr>
        <p:spPr>
          <a:xfrm>
            <a:off x="2537927" y="2584581"/>
            <a:ext cx="6606073" cy="369332"/>
          </a:xfrm>
          <a:prstGeom prst="rect">
            <a:avLst/>
          </a:prstGeom>
        </p:spPr>
        <p:txBody>
          <a:bodyPr wrap="square">
            <a:spAutoFit/>
          </a:bodyPr>
          <a:lstStyle/>
          <a:p>
            <a:endParaRPr lang="zh-CN" altLang="en-US" dirty="0">
              <a:solidFill>
                <a:srgbClr val="2D2E2D"/>
              </a:solidFill>
            </a:endParaRPr>
          </a:p>
        </p:txBody>
      </p:sp>
    </p:spTree>
    <p:extLst>
      <p:ext uri="{BB962C8B-B14F-4D97-AF65-F5344CB8AC3E}">
        <p14:creationId xmlns:p14="http://schemas.microsoft.com/office/powerpoint/2010/main" val="3922654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0597" y="349662"/>
            <a:ext cx="3819628" cy="523220"/>
          </a:xfrm>
          <a:prstGeom prst="rect">
            <a:avLst/>
          </a:prstGeom>
          <a:noFill/>
        </p:spPr>
        <p:txBody>
          <a:bodyPr wrap="square" rtlCol="0">
            <a:spAutoFit/>
          </a:bodyPr>
          <a:lstStyle/>
          <a:p>
            <a:r>
              <a:rPr lang="zh-CN" altLang="en-US" sz="2800" b="1" dirty="0" smtClean="0">
                <a:solidFill>
                  <a:srgbClr val="2D2E2D"/>
                </a:solidFill>
                <a:latin typeface="Microsoft YaHei UI" panose="020B0503020204020204" pitchFamily="34" charset="-122"/>
                <a:ea typeface="Microsoft YaHei UI" panose="020B0503020204020204" pitchFamily="34" charset="-122"/>
              </a:rPr>
              <a:t>节点类型及分工</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6" name="矩形 5"/>
          <p:cNvSpPr/>
          <p:nvPr/>
        </p:nvSpPr>
        <p:spPr>
          <a:xfrm>
            <a:off x="1405247" y="3265998"/>
            <a:ext cx="10786753" cy="646331"/>
          </a:xfrm>
          <a:prstGeom prst="rect">
            <a:avLst/>
          </a:prstGeom>
        </p:spPr>
        <p:txBody>
          <a:bodyPr wrap="square">
            <a:spAutoFit/>
          </a:bodyPr>
          <a:lstStyle/>
          <a:p>
            <a:endParaRPr lang="en-US" altLang="zh-CN"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endParaRPr lang="en-US" altLang="zh-CN"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grpSp>
        <p:nvGrpSpPr>
          <p:cNvPr id="4" name="组合 3"/>
          <p:cNvGrpSpPr/>
          <p:nvPr/>
        </p:nvGrpSpPr>
        <p:grpSpPr>
          <a:xfrm>
            <a:off x="1336955" y="1719015"/>
            <a:ext cx="3486912" cy="4226856"/>
            <a:chOff x="1035693" y="1945721"/>
            <a:chExt cx="3486912" cy="4226856"/>
          </a:xfrm>
        </p:grpSpPr>
        <p:sp>
          <p:nvSpPr>
            <p:cNvPr id="17" name="竖卷形 16"/>
            <p:cNvSpPr/>
            <p:nvPr/>
          </p:nvSpPr>
          <p:spPr>
            <a:xfrm>
              <a:off x="1035693" y="1945721"/>
              <a:ext cx="3486912" cy="4226856"/>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endParaRPr lang="en-US" altLang="zh-CN" b="1" dirty="0" smtClean="0">
                <a:solidFill>
                  <a:srgbClr val="2D2E2D"/>
                </a:solidFill>
                <a:latin typeface="Microsoft YaHei UI" panose="020B0503020204020204" pitchFamily="34" charset="-122"/>
                <a:ea typeface="Microsoft YaHei UI" panose="020B0503020204020204" pitchFamily="34" charset="-122"/>
              </a:endParaRPr>
            </a:p>
            <a:p>
              <a:r>
                <a:rPr lang="zh-CN" altLang="en-US" b="1" dirty="0" smtClean="0">
                  <a:solidFill>
                    <a:srgbClr val="2D2E2D"/>
                  </a:solidFill>
                  <a:latin typeface="Microsoft YaHei UI" panose="020B0503020204020204" pitchFamily="34" charset="-122"/>
                  <a:ea typeface="Microsoft YaHei UI" panose="020B0503020204020204" pitchFamily="34" charset="-122"/>
                </a:rPr>
                <a:t>全区块链节点 ：</a:t>
              </a:r>
              <a:endParaRPr lang="en-US" altLang="zh-CN" b="1" dirty="0" smtClean="0">
                <a:solidFill>
                  <a:srgbClr val="2D2E2D"/>
                </a:solidFill>
                <a:latin typeface="Microsoft YaHei UI" panose="020B0503020204020204" pitchFamily="34" charset="-122"/>
                <a:ea typeface="Microsoft YaHei UI" panose="020B0503020204020204" pitchFamily="34" charset="-122"/>
              </a:endParaRPr>
            </a:p>
            <a:p>
              <a:r>
                <a:rPr lang="zh-CN" altLang="en-US" dirty="0">
                  <a:solidFill>
                    <a:srgbClr val="2D2E2D"/>
                  </a:solidFill>
                  <a:latin typeface="Microsoft YaHei UI" panose="020B0503020204020204" pitchFamily="34" charset="-122"/>
                  <a:ea typeface="Microsoft YaHei UI" panose="020B0503020204020204" pitchFamily="34" charset="-122"/>
                </a:rPr>
                <a:t>是运行</a:t>
              </a:r>
              <a:r>
                <a:rPr lang="zh-CN" altLang="en-US" dirty="0" smtClean="0">
                  <a:solidFill>
                    <a:srgbClr val="2D2E2D"/>
                  </a:solidFill>
                  <a:latin typeface="Microsoft YaHei UI" panose="020B0503020204020204" pitchFamily="34" charset="-122"/>
                  <a:ea typeface="Microsoft YaHei UI" panose="020B0503020204020204" pitchFamily="34" charset="-122"/>
                </a:rPr>
                <a:t>着全节点客户端</a:t>
              </a:r>
              <a:r>
                <a:rPr lang="zh-CN" altLang="en-US" dirty="0">
                  <a:solidFill>
                    <a:srgbClr val="2D2E2D"/>
                  </a:solidFill>
                  <a:latin typeface="Microsoft YaHei UI" panose="020B0503020204020204" pitchFamily="34" charset="-122"/>
                  <a:ea typeface="Microsoft YaHei UI" panose="020B0503020204020204" pitchFamily="34" charset="-122"/>
                </a:rPr>
                <a:t>的</a:t>
              </a:r>
              <a:r>
                <a:rPr lang="zh-CN" altLang="en-US" dirty="0" smtClean="0">
                  <a:solidFill>
                    <a:srgbClr val="2D2E2D"/>
                  </a:solidFill>
                  <a:latin typeface="Microsoft YaHei UI" panose="020B0503020204020204" pitchFamily="34" charset="-122"/>
                  <a:ea typeface="Microsoft YaHei UI" panose="020B0503020204020204" pitchFamily="34" charset="-122"/>
                </a:rPr>
                <a:t>节点</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，也</a:t>
              </a:r>
              <a:r>
                <a:rPr lang="zh-CN" altLang="en-US" dirty="0" smtClean="0">
                  <a:solidFill>
                    <a:srgbClr val="2D2E2D"/>
                  </a:solidFill>
                  <a:latin typeface="Microsoft YaHei UI" panose="020B0503020204020204" pitchFamily="34" charset="-122"/>
                  <a:ea typeface="Microsoft YaHei UI" panose="020B0503020204020204" pitchFamily="34" charset="-122"/>
                </a:rPr>
                <a:t>可作为边缘</a:t>
              </a:r>
              <a:r>
                <a:rPr lang="zh-CN" altLang="en-US" dirty="0">
                  <a:solidFill>
                    <a:srgbClr val="2D2E2D"/>
                  </a:solidFill>
                  <a:latin typeface="Microsoft YaHei UI" panose="020B0503020204020204" pitchFamily="34" charset="-122"/>
                  <a:ea typeface="Microsoft YaHei UI" panose="020B0503020204020204" pitchFamily="34" charset="-122"/>
                </a:rPr>
                <a:t>路由器</a:t>
              </a:r>
              <a:endParaRPr lang="zh-CN" altLang="en-US" dirty="0">
                <a:solidFill>
                  <a:prstClr val="white"/>
                </a:solidFill>
              </a:endParaRP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044" y="4059149"/>
              <a:ext cx="2198209" cy="1886722"/>
            </a:xfrm>
            <a:prstGeom prst="rect">
              <a:avLst/>
            </a:prstGeom>
            <a:ln>
              <a:noFill/>
            </a:ln>
            <a:effectLst>
              <a:softEdge rad="112500"/>
            </a:effectLst>
          </p:spPr>
        </p:pic>
      </p:grpSp>
      <p:grpSp>
        <p:nvGrpSpPr>
          <p:cNvPr id="5" name="组合 4"/>
          <p:cNvGrpSpPr/>
          <p:nvPr/>
        </p:nvGrpSpPr>
        <p:grpSpPr>
          <a:xfrm>
            <a:off x="7178399" y="1719015"/>
            <a:ext cx="3486912" cy="4226856"/>
            <a:chOff x="8001471" y="2197695"/>
            <a:chExt cx="3486912" cy="4226856"/>
          </a:xfrm>
        </p:grpSpPr>
        <p:sp>
          <p:nvSpPr>
            <p:cNvPr id="20" name="竖卷形 19"/>
            <p:cNvSpPr/>
            <p:nvPr/>
          </p:nvSpPr>
          <p:spPr>
            <a:xfrm>
              <a:off x="8001471" y="2197695"/>
              <a:ext cx="3486912" cy="4226856"/>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endParaRPr lang="en-US" altLang="zh-CN" b="1" dirty="0" smtClean="0">
                <a:solidFill>
                  <a:srgbClr val="2D2E2D"/>
                </a:solidFill>
                <a:latin typeface="Microsoft YaHei UI" panose="020B0503020204020204" pitchFamily="34" charset="-122"/>
                <a:ea typeface="Microsoft YaHei UI" panose="020B0503020204020204" pitchFamily="34" charset="-122"/>
              </a:endParaRPr>
            </a:p>
            <a:p>
              <a:r>
                <a:rPr lang="zh-CN" altLang="en-US" b="1" dirty="0" smtClean="0">
                  <a:solidFill>
                    <a:srgbClr val="2D2E2D"/>
                  </a:solidFill>
                  <a:latin typeface="Microsoft YaHei UI" panose="020B0503020204020204" pitchFamily="34" charset="-122"/>
                  <a:ea typeface="Microsoft YaHei UI" panose="020B0503020204020204" pitchFamily="34" charset="-122"/>
                </a:rPr>
                <a:t>简易支付验证（</a:t>
              </a:r>
              <a:r>
                <a:rPr lang="en-US" altLang="zh-CN" b="1" dirty="0" smtClean="0">
                  <a:solidFill>
                    <a:srgbClr val="2D2E2D"/>
                  </a:solidFill>
                  <a:latin typeface="Microsoft YaHei UI" panose="020B0503020204020204" pitchFamily="34" charset="-122"/>
                  <a:ea typeface="Microsoft YaHei UI" panose="020B0503020204020204" pitchFamily="34" charset="-122"/>
                </a:rPr>
                <a:t>SPV</a:t>
              </a:r>
              <a:r>
                <a:rPr lang="zh-CN" altLang="en-US" b="1" dirty="0" smtClean="0">
                  <a:solidFill>
                    <a:srgbClr val="2D2E2D"/>
                  </a:solidFill>
                  <a:latin typeface="Microsoft YaHei UI" panose="020B0503020204020204" pitchFamily="34" charset="-122"/>
                  <a:ea typeface="Microsoft YaHei UI" panose="020B0503020204020204" pitchFamily="34" charset="-122"/>
                </a:rPr>
                <a:t>）节点</a:t>
              </a:r>
              <a:r>
                <a:rPr lang="en-US" altLang="zh-CN" dirty="0" smtClean="0">
                  <a:solidFill>
                    <a:srgbClr val="2D2E2D"/>
                  </a:solidFill>
                  <a:latin typeface="Microsoft YaHei UI" panose="020B0503020204020204" pitchFamily="34" charset="-122"/>
                  <a:ea typeface="Microsoft YaHei UI" panose="020B0503020204020204" pitchFamily="34" charset="-122"/>
                </a:rPr>
                <a:t>:</a:t>
              </a:r>
              <a:r>
                <a:rPr lang="zh-CN" altLang="en-US" dirty="0">
                  <a:solidFill>
                    <a:srgbClr val="2D2E2D"/>
                  </a:solidFill>
                  <a:latin typeface="Microsoft YaHei UI" panose="020B0503020204020204" pitchFamily="34" charset="-122"/>
                  <a:ea typeface="Microsoft YaHei UI" panose="020B0503020204020204" pitchFamily="34" charset="-122"/>
                </a:rPr>
                <a:t>又叫</a:t>
              </a:r>
              <a:r>
                <a:rPr lang="zh-CN" altLang="en-US" dirty="0" smtClean="0">
                  <a:solidFill>
                    <a:srgbClr val="2D2E2D"/>
                  </a:solidFill>
                  <a:latin typeface="Microsoft YaHei UI" panose="020B0503020204020204" pitchFamily="34" charset="-122"/>
                  <a:ea typeface="Microsoft YaHei UI" panose="020B0503020204020204" pitchFamily="34" charset="-122"/>
                </a:rPr>
                <a:t>“轻量级钱包”</a:t>
              </a:r>
              <a:endParaRPr lang="zh-CN" altLang="en-US" i="1" dirty="0">
                <a:solidFill>
                  <a:srgbClr val="2D2E2D"/>
                </a:solidFill>
                <a:latin typeface="Microsoft YaHei UI" panose="020B0503020204020204" pitchFamily="34" charset="-122"/>
                <a:ea typeface="Microsoft YaHei UI" panose="020B0503020204020204" pitchFamily="34" charset="-122"/>
              </a:endParaRPr>
            </a:p>
          </p:txBody>
        </p:sp>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5166" y="4244190"/>
              <a:ext cx="2108865" cy="1891643"/>
            </a:xfrm>
            <a:prstGeom prst="rect">
              <a:avLst/>
            </a:prstGeom>
            <a:ln>
              <a:noFill/>
            </a:ln>
            <a:effectLst>
              <a:softEdge rad="112500"/>
            </a:effectLst>
          </p:spPr>
        </p:pic>
      </p:grpSp>
      <p:sp>
        <p:nvSpPr>
          <p:cNvPr id="3" name="矩形 2"/>
          <p:cNvSpPr/>
          <p:nvPr/>
        </p:nvSpPr>
        <p:spPr>
          <a:xfrm>
            <a:off x="5426051" y="3265998"/>
            <a:ext cx="1107996" cy="923330"/>
          </a:xfrm>
          <a:prstGeom prst="rect">
            <a:avLst/>
          </a:prstGeom>
          <a:noFill/>
        </p:spPr>
        <p:txBody>
          <a:bodyPr wrap="none" lIns="91440" tIns="45720" rIns="91440" bIns="45720">
            <a:spAutoFit/>
          </a:bodyPr>
          <a:lstStyle/>
          <a:p>
            <a:pPr algn="ctr"/>
            <a:r>
              <a:rPr lang="en-US" altLang="zh-CN" sz="5400" b="1" dirty="0" smtClean="0">
                <a:ln w="12700">
                  <a:solidFill>
                    <a:srgbClr val="D15A3E"/>
                  </a:solidFill>
                  <a:prstDash val="solid"/>
                </a:ln>
                <a:pattFill prst="pct50">
                  <a:fgClr>
                    <a:srgbClr val="D15A3E"/>
                  </a:fgClr>
                  <a:bgClr>
                    <a:srgbClr val="D15A3E">
                      <a:lumMod val="20000"/>
                      <a:lumOff val="80000"/>
                    </a:srgbClr>
                  </a:bgClr>
                </a:pattFill>
                <a:effectLst>
                  <a:outerShdw dist="38100" dir="2640000" algn="bl" rotWithShape="0">
                    <a:srgbClr val="D15A3E"/>
                  </a:outerShdw>
                </a:effectLst>
              </a:rPr>
              <a:t>VS</a:t>
            </a:r>
          </a:p>
        </p:txBody>
      </p:sp>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4</a:t>
            </a:fld>
            <a:endParaRPr lang="en-US" altLang="en-US" dirty="0">
              <a:solidFill>
                <a:srgbClr val="2D2E2D">
                  <a:lumMod val="50000"/>
                  <a:lumOff val="50000"/>
                </a:srgbClr>
              </a:solidFill>
            </a:endParaRPr>
          </a:p>
        </p:txBody>
      </p:sp>
    </p:spTree>
    <p:custDataLst>
      <p:tags r:id="rId1"/>
    </p:custDataLst>
    <p:extLst>
      <p:ext uri="{BB962C8B-B14F-4D97-AF65-F5344CB8AC3E}">
        <p14:creationId xmlns:p14="http://schemas.microsoft.com/office/powerpoint/2010/main" val="25235334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307" y="424190"/>
            <a:ext cx="2698175" cy="523220"/>
          </a:xfrm>
          <a:prstGeom prst="rect">
            <a:avLst/>
          </a:prstGeom>
        </p:spPr>
        <p:txBody>
          <a:bodyPr wrap="none">
            <a:spAutoFit/>
          </a:bodyPr>
          <a:lstStyle/>
          <a:p>
            <a:pPr lvl="0"/>
            <a:r>
              <a:rPr lang="zh-CN" altLang="en-US" sz="2800" b="1" dirty="0">
                <a:solidFill>
                  <a:srgbClr val="2D2E2D"/>
                </a:solidFill>
                <a:latin typeface="Microsoft YaHei UI" panose="020B0503020204020204" pitchFamily="34" charset="-122"/>
                <a:ea typeface="Microsoft YaHei UI" panose="020B0503020204020204" pitchFamily="34" charset="-122"/>
              </a:rPr>
              <a:t>节点类型及分工</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093679148"/>
              </p:ext>
            </p:extLst>
          </p:nvPr>
        </p:nvGraphicFramePr>
        <p:xfrm>
          <a:off x="649206" y="1333948"/>
          <a:ext cx="11157735" cy="2752087"/>
        </p:xfrm>
        <a:graphic>
          <a:graphicData uri="http://schemas.openxmlformats.org/drawingml/2006/table">
            <a:tbl>
              <a:tblPr firstRow="1" bandRow="1">
                <a:tableStyleId>{F5AB1C69-6EDB-4FF4-983F-18BD219EF322}</a:tableStyleId>
              </a:tblPr>
              <a:tblGrid>
                <a:gridCol w="6256765"/>
                <a:gridCol w="4900970"/>
              </a:tblGrid>
              <a:tr h="544029">
                <a:tc>
                  <a:txBody>
                    <a:bodyPr/>
                    <a:lstStyle/>
                    <a:p>
                      <a:pPr marL="0" indent="0">
                        <a:buFont typeface="Wingdings" panose="05000000000000000000" pitchFamily="2" charset="2"/>
                        <a:buNone/>
                      </a:pPr>
                      <a:r>
                        <a:rPr lang="zh-CN" altLang="en-US" sz="2400" dirty="0" smtClean="0">
                          <a:latin typeface="Microsoft YaHei UI" panose="020B0503020204020204" pitchFamily="34" charset="-122"/>
                          <a:ea typeface="Microsoft YaHei UI" panose="020B0503020204020204" pitchFamily="34" charset="-122"/>
                        </a:rPr>
                        <a:t> </a:t>
                      </a:r>
                      <a:r>
                        <a:rPr lang="zh-CN" altLang="en-US" sz="2400" dirty="0" smtClean="0">
                          <a:pattFill prst="pct5">
                            <a:fgClr>
                              <a:schemeClr val="lt1"/>
                            </a:fgClr>
                            <a:bgClr>
                              <a:schemeClr val="bg1"/>
                            </a:bgClr>
                          </a:pattFill>
                          <a:latin typeface="Microsoft YaHei UI" panose="020B0503020204020204" pitchFamily="34" charset="-122"/>
                          <a:ea typeface="Microsoft YaHei UI" panose="020B0503020204020204" pitchFamily="34" charset="-122"/>
                        </a:rPr>
                        <a:t>全节点</a:t>
                      </a:r>
                      <a:endParaRPr lang="zh-CN" altLang="en-US" sz="2400" dirty="0">
                        <a:pattFill prst="pct5">
                          <a:fgClr>
                            <a:schemeClr val="lt1"/>
                          </a:fgClr>
                          <a:bgClr>
                            <a:schemeClr val="bg1"/>
                          </a:bgClr>
                        </a:pattFill>
                        <a:latin typeface="Microsoft YaHei UI" panose="020B0503020204020204" pitchFamily="34" charset="-122"/>
                        <a:ea typeface="Microsoft YaHei UI" panose="020B0503020204020204" pitchFamily="34" charset="-122"/>
                      </a:endParaRPr>
                    </a:p>
                  </a:txBody>
                  <a:tcPr/>
                </a:tc>
                <a:tc>
                  <a:txBody>
                    <a:bodyPr/>
                    <a:lstStyle/>
                    <a:p>
                      <a:pPr marL="0" indent="0">
                        <a:buFont typeface="Wingdings" panose="05000000000000000000" pitchFamily="2" charset="2"/>
                        <a:buNone/>
                      </a:pPr>
                      <a:r>
                        <a:rPr lang="en-US" altLang="zh-CN" sz="2400" dirty="0" smtClean="0">
                          <a:latin typeface="Microsoft YaHei UI" panose="020B0503020204020204" pitchFamily="34" charset="-122"/>
                          <a:ea typeface="Microsoft YaHei UI" panose="020B0503020204020204" pitchFamily="34" charset="-122"/>
                        </a:rPr>
                        <a:t>SPV</a:t>
                      </a:r>
                      <a:r>
                        <a:rPr lang="zh-CN" altLang="en-US" sz="2400" dirty="0" smtClean="0">
                          <a:latin typeface="Microsoft YaHei UI" panose="020B0503020204020204" pitchFamily="34" charset="-122"/>
                          <a:ea typeface="Microsoft YaHei UI" panose="020B0503020204020204" pitchFamily="34" charset="-122"/>
                        </a:rPr>
                        <a:t>节点</a:t>
                      </a:r>
                      <a:endParaRPr lang="zh-CN" altLang="en-US" sz="2400" dirty="0">
                        <a:latin typeface="Microsoft YaHei UI" panose="020B0503020204020204" pitchFamily="34" charset="-122"/>
                        <a:ea typeface="Microsoft YaHei UI" panose="020B0503020204020204" pitchFamily="34" charset="-122"/>
                      </a:endParaRPr>
                    </a:p>
                  </a:txBody>
                  <a:tcPr/>
                </a:tc>
              </a:tr>
              <a:tr h="515176">
                <a:tc>
                  <a:txBody>
                    <a:bodyPr/>
                    <a:lstStyle/>
                    <a:p>
                      <a:pPr marL="285750" indent="-285750">
                        <a:buFont typeface="Microsoft YaHei UI" panose="020B0503020204020204" pitchFamily="34" charset="-122"/>
                        <a:buChar char="★"/>
                      </a:pPr>
                      <a:r>
                        <a:rPr lang="zh-CN" altLang="en-US" dirty="0" smtClean="0">
                          <a:latin typeface="Microsoft YaHei UI" panose="020B0503020204020204" pitchFamily="34" charset="-122"/>
                          <a:ea typeface="Microsoft YaHei UI" panose="020B0503020204020204" pitchFamily="34" charset="-122"/>
                        </a:rPr>
                        <a:t>有完整的、最新的</a:t>
                      </a:r>
                      <a:r>
                        <a:rPr lang="zh-CN" altLang="en-US" b="1" dirty="0" smtClean="0">
                          <a:latin typeface="Microsoft YaHei UI" panose="020B0503020204020204" pitchFamily="34" charset="-122"/>
                          <a:ea typeface="Microsoft YaHei UI" panose="020B0503020204020204" pitchFamily="34" charset="-122"/>
                        </a:rPr>
                        <a:t>包含全部交易信息的比特币区块链拷贝</a:t>
                      </a:r>
                      <a:endParaRPr lang="zh-CN" altLang="en-US" b="1" dirty="0">
                        <a:latin typeface="Microsoft YaHei UI" panose="020B0503020204020204" pitchFamily="34" charset="-122"/>
                        <a:ea typeface="Microsoft YaHei UI" panose="020B0503020204020204" pitchFamily="34" charset="-122"/>
                      </a:endParaRPr>
                    </a:p>
                  </a:txBody>
                  <a:tcPr/>
                </a:tc>
                <a:tc>
                  <a:txBody>
                    <a:bodyPr/>
                    <a:lstStyle/>
                    <a:p>
                      <a:pPr marL="285750" indent="-285750">
                        <a:buFont typeface="Microsoft YaHei UI" panose="020B0503020204020204" pitchFamily="34" charset="-122"/>
                        <a:buChar char="★"/>
                      </a:pPr>
                      <a:r>
                        <a:rPr lang="zh-CN" altLang="en-US" b="1" dirty="0" smtClean="0">
                          <a:latin typeface="Microsoft YaHei UI" panose="020B0503020204020204" pitchFamily="34" charset="-122"/>
                          <a:ea typeface="Microsoft YaHei UI" panose="020B0503020204020204" pitchFamily="34" charset="-122"/>
                        </a:rPr>
                        <a:t>只包含区块头</a:t>
                      </a:r>
                      <a:r>
                        <a:rPr lang="zh-CN" altLang="en-US" dirty="0" smtClean="0">
                          <a:latin typeface="Microsoft YaHei UI" panose="020B0503020204020204" pitchFamily="34" charset="-122"/>
                          <a:ea typeface="Microsoft YaHei UI" panose="020B0503020204020204" pitchFamily="34" charset="-122"/>
                        </a:rPr>
                        <a:t>，不包含区块中的交易信息</a:t>
                      </a:r>
                      <a:endParaRPr lang="zh-CN" altLang="en-US" dirty="0">
                        <a:latin typeface="Microsoft YaHei UI" panose="020B0503020204020204" pitchFamily="34" charset="-122"/>
                        <a:ea typeface="Microsoft YaHei UI" panose="020B0503020204020204" pitchFamily="34" charset="-122"/>
                      </a:endParaRPr>
                    </a:p>
                  </a:txBody>
                  <a:tcPr/>
                </a:tc>
              </a:tr>
              <a:tr h="527632">
                <a:tc>
                  <a:txBody>
                    <a:bodyPr/>
                    <a:lstStyle/>
                    <a:p>
                      <a:r>
                        <a:rPr lang="zh-CN" altLang="en-US" dirty="0" smtClean="0">
                          <a:latin typeface="Microsoft YaHei UI" panose="020B0503020204020204" pitchFamily="34" charset="-122"/>
                          <a:ea typeface="Microsoft YaHei UI" panose="020B0503020204020204" pitchFamily="34" charset="-122"/>
                        </a:rPr>
                        <a:t>不需借助或信任其他系统即</a:t>
                      </a:r>
                      <a:r>
                        <a:rPr lang="zh-CN" altLang="en-US" b="1" dirty="0" smtClean="0">
                          <a:latin typeface="Microsoft YaHei UI" panose="020B0503020204020204" pitchFamily="34" charset="-122"/>
                          <a:ea typeface="Microsoft YaHei UI" panose="020B0503020204020204" pitchFamily="34" charset="-122"/>
                        </a:rPr>
                        <a:t>可独立地对所有交易信息进行验证</a:t>
                      </a:r>
                      <a:endParaRPr lang="zh-CN" altLang="en-US" b="1" dirty="0">
                        <a:latin typeface="Microsoft YaHei UI" panose="020B0503020204020204" pitchFamily="34" charset="-122"/>
                        <a:ea typeface="Microsoft YaHei U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b="1" dirty="0" smtClean="0">
                          <a:solidFill>
                            <a:srgbClr val="2D2E2D"/>
                          </a:solidFill>
                          <a:latin typeface="Microsoft YaHei UI" panose="020B0503020204020204" pitchFamily="34" charset="-122"/>
                          <a:ea typeface="Microsoft YaHei UI" panose="020B0503020204020204" pitchFamily="34" charset="-122"/>
                        </a:rPr>
                        <a:t>不能独立验证交易的有效性</a:t>
                      </a:r>
                      <a:r>
                        <a:rPr lang="zh-CN" altLang="zh-CN" dirty="0" smtClean="0">
                          <a:solidFill>
                            <a:srgbClr val="2D2E2D"/>
                          </a:solidFill>
                          <a:latin typeface="Microsoft YaHei UI" panose="020B0503020204020204" pitchFamily="34" charset="-122"/>
                          <a:ea typeface="Microsoft YaHei UI" panose="020B0503020204020204" pitchFamily="34" charset="-122"/>
                        </a:rPr>
                        <a:t>，需借助全节点</a:t>
                      </a:r>
                      <a:r>
                        <a:rPr lang="zh-CN" altLang="zh-CN" smtClean="0">
                          <a:solidFill>
                            <a:srgbClr val="2D2E2D"/>
                          </a:solidFill>
                          <a:latin typeface="Microsoft YaHei UI" panose="020B0503020204020204" pitchFamily="34" charset="-122"/>
                          <a:ea typeface="Microsoft YaHei UI" panose="020B0503020204020204" pitchFamily="34" charset="-122"/>
                        </a:rPr>
                        <a:t>验证交易</a:t>
                      </a:r>
                      <a:r>
                        <a:rPr lang="zh-CN" altLang="en-US" smtClean="0">
                          <a:solidFill>
                            <a:srgbClr val="2D2E2D"/>
                          </a:solidFill>
                          <a:latin typeface="Microsoft YaHei UI" panose="020B0503020204020204" pitchFamily="34" charset="-122"/>
                          <a:ea typeface="Microsoft YaHei UI" panose="020B0503020204020204" pitchFamily="34" charset="-122"/>
                        </a:rPr>
                        <a:t>存在性，</a:t>
                      </a:r>
                      <a:r>
                        <a:rPr lang="zh-CN" altLang="en-US" dirty="0" smtClean="0">
                          <a:solidFill>
                            <a:srgbClr val="2D2E2D"/>
                          </a:solidFill>
                          <a:latin typeface="Microsoft YaHei UI" panose="020B0503020204020204" pitchFamily="34" charset="-122"/>
                          <a:ea typeface="Microsoft YaHei UI" panose="020B0503020204020204" pitchFamily="34" charset="-122"/>
                        </a:rPr>
                        <a:t>但不能验证交易不存在</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txBody>
                  <a:tcPr/>
                </a:tc>
              </a:tr>
              <a:tr h="525170">
                <a:tc>
                  <a:txBody>
                    <a:bodyPr/>
                    <a:lstStyle/>
                    <a:p>
                      <a:pPr>
                        <a:spcBef>
                          <a:spcPts val="600"/>
                        </a:spcBef>
                      </a:pPr>
                      <a:r>
                        <a:rPr lang="zh-CN" altLang="en-US" dirty="0" smtClean="0">
                          <a:latin typeface="Microsoft YaHei UI" panose="020B0503020204020204" pitchFamily="34" charset="-122"/>
                          <a:ea typeface="Microsoft YaHei UI" panose="020B0503020204020204" pitchFamily="34" charset="-122"/>
                        </a:rPr>
                        <a:t>通过交易所在区块链中的</a:t>
                      </a:r>
                      <a:r>
                        <a:rPr lang="zh-CN" altLang="en-US" b="1" dirty="0" smtClean="0">
                          <a:latin typeface="Microsoft YaHei UI" panose="020B0503020204020204" pitchFamily="34" charset="-122"/>
                          <a:ea typeface="Microsoft YaHei UI" panose="020B0503020204020204" pitchFamily="34" charset="-122"/>
                        </a:rPr>
                        <a:t>高度</a:t>
                      </a:r>
                      <a:r>
                        <a:rPr lang="zh-CN" altLang="en-US" dirty="0" smtClean="0">
                          <a:latin typeface="Microsoft YaHei UI" panose="020B0503020204020204" pitchFamily="34" charset="-122"/>
                          <a:ea typeface="Microsoft YaHei UI" panose="020B0503020204020204" pitchFamily="34" charset="-122"/>
                        </a:rPr>
                        <a:t>来验证</a:t>
                      </a:r>
                      <a:endParaRPr lang="zh-CN" altLang="en-US" dirty="0">
                        <a:latin typeface="Microsoft YaHei UI" panose="020B0503020204020204" pitchFamily="34" charset="-122"/>
                        <a:ea typeface="Microsoft YaHei U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通过参考交易在区块链中的</a:t>
                      </a:r>
                      <a:r>
                        <a:rPr lang="zh-CN" altLang="en-US" b="1" dirty="0" smtClean="0">
                          <a:latin typeface="Microsoft YaHei UI" panose="020B0503020204020204" pitchFamily="34" charset="-122"/>
                          <a:ea typeface="Microsoft YaHei UI" panose="020B0503020204020204" pitchFamily="34" charset="-122"/>
                        </a:rPr>
                        <a:t>深度</a:t>
                      </a:r>
                      <a:r>
                        <a:rPr lang="zh-CN" altLang="en-US" dirty="0" smtClean="0">
                          <a:latin typeface="Microsoft YaHei UI" panose="020B0503020204020204" pitchFamily="34" charset="-122"/>
                          <a:ea typeface="Microsoft YaHei UI" panose="020B0503020204020204" pitchFamily="34" charset="-122"/>
                        </a:rPr>
                        <a:t>来验证</a:t>
                      </a:r>
                    </a:p>
                  </a:txBody>
                  <a:tcPr/>
                </a:tc>
              </a:tr>
              <a:tr h="527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UI" panose="020B0503020204020204" pitchFamily="34" charset="-122"/>
                          <a:ea typeface="Microsoft YaHei UI" panose="020B0503020204020204" pitchFamily="34" charset="-122"/>
                        </a:rPr>
                        <a:t>需要</a:t>
                      </a:r>
                      <a:r>
                        <a:rPr lang="zh-CN" altLang="en-US" b="1" dirty="0" smtClean="0">
                          <a:latin typeface="Microsoft YaHei UI" panose="020B0503020204020204" pitchFamily="34" charset="-122"/>
                          <a:ea typeface="Microsoft YaHei UI" panose="020B0503020204020204" pitchFamily="34" charset="-122"/>
                        </a:rPr>
                        <a:t>很大的磁盘空间</a:t>
                      </a:r>
                      <a:r>
                        <a:rPr lang="zh-CN" altLang="en-US" dirty="0" smtClean="0">
                          <a:latin typeface="Microsoft YaHei UI" panose="020B0503020204020204" pitchFamily="34" charset="-122"/>
                          <a:ea typeface="Microsoft YaHei UI" panose="020B0503020204020204" pitchFamily="34" charset="-122"/>
                        </a:rPr>
                        <a:t>、并且同步比特币网络耗时</a:t>
                      </a:r>
                      <a:r>
                        <a:rPr lang="en-US" altLang="zh-CN" dirty="0" smtClean="0">
                          <a:latin typeface="Microsoft YaHei UI" panose="020B0503020204020204" pitchFamily="34" charset="-122"/>
                          <a:ea typeface="Microsoft YaHei UI" panose="020B0503020204020204" pitchFamily="34" charset="-122"/>
                        </a:rPr>
                        <a:t>2</a:t>
                      </a:r>
                      <a:r>
                        <a:rPr lang="zh-CN" altLang="en-US" dirty="0" smtClean="0">
                          <a:latin typeface="Microsoft YaHei UI" panose="020B0503020204020204" pitchFamily="34" charset="-122"/>
                          <a:ea typeface="Microsoft YaHei UI" panose="020B0503020204020204" pitchFamily="34" charset="-122"/>
                        </a:rPr>
                        <a:t>至</a:t>
                      </a:r>
                      <a:r>
                        <a:rPr lang="en-US" altLang="zh-CN" dirty="0" smtClean="0">
                          <a:latin typeface="Microsoft YaHei UI" panose="020B0503020204020204" pitchFamily="34" charset="-122"/>
                          <a:ea typeface="Microsoft YaHei UI" panose="020B0503020204020204" pitchFamily="34" charset="-122"/>
                        </a:rPr>
                        <a:t>3</a:t>
                      </a:r>
                      <a:r>
                        <a:rPr lang="zh-CN" altLang="en-US" dirty="0" smtClean="0">
                          <a:latin typeface="Microsoft YaHei UI" panose="020B0503020204020204" pitchFamily="34" charset="-122"/>
                          <a:ea typeface="Microsoft YaHei UI" panose="020B0503020204020204" pitchFamily="34" charset="-122"/>
                        </a:rPr>
                        <a:t>天。</a:t>
                      </a:r>
                    </a:p>
                  </a:txBody>
                  <a:tcPr/>
                </a:tc>
                <a:tc>
                  <a:txBody>
                    <a:bodyPr/>
                    <a:lstStyle/>
                    <a:p>
                      <a:r>
                        <a:rPr lang="zh-CN" altLang="en-US" b="1" dirty="0" smtClean="0">
                          <a:latin typeface="Microsoft YaHei UI" panose="020B0503020204020204" pitchFamily="34" charset="-122"/>
                          <a:ea typeface="Microsoft YaHei UI" panose="020B0503020204020204" pitchFamily="34" charset="-122"/>
                        </a:rPr>
                        <a:t>大小只有完整区块链的</a:t>
                      </a:r>
                      <a:r>
                        <a:rPr lang="en-US" altLang="zh-CN" b="1" dirty="0" smtClean="0">
                          <a:latin typeface="Microsoft YaHei UI" panose="020B0503020204020204" pitchFamily="34" charset="-122"/>
                          <a:ea typeface="Microsoft YaHei UI" panose="020B0503020204020204" pitchFamily="34" charset="-122"/>
                        </a:rPr>
                        <a:t>1/1000</a:t>
                      </a:r>
                      <a:r>
                        <a:rPr lang="zh-CN" altLang="en-US" b="1" dirty="0" smtClean="0">
                          <a:latin typeface="Microsoft YaHei UI" panose="020B0503020204020204" pitchFamily="34" charset="-122"/>
                          <a:ea typeface="Microsoft YaHei UI" panose="020B0503020204020204" pitchFamily="34" charset="-122"/>
                        </a:rPr>
                        <a:t>。</a:t>
                      </a:r>
                      <a:endParaRPr lang="zh-CN" altLang="en-US" b="1" dirty="0">
                        <a:latin typeface="Microsoft YaHei UI" panose="020B0503020204020204" pitchFamily="34" charset="-122"/>
                        <a:ea typeface="Microsoft YaHei UI" panose="020B0503020204020204" pitchFamily="34" charset="-122"/>
                      </a:endParaRPr>
                    </a:p>
                  </a:txBody>
                  <a:tcPr/>
                </a:tc>
              </a:tr>
            </a:tbl>
          </a:graphicData>
        </a:graphic>
      </p:graphicFrame>
      <p:sp>
        <p:nvSpPr>
          <p:cNvPr id="5" name="矩形 4"/>
          <p:cNvSpPr/>
          <p:nvPr/>
        </p:nvSpPr>
        <p:spPr>
          <a:xfrm>
            <a:off x="649206" y="4419926"/>
            <a:ext cx="11101891" cy="369332"/>
          </a:xfrm>
          <a:prstGeom prst="rect">
            <a:avLst/>
          </a:prstGeom>
        </p:spPr>
        <p:txBody>
          <a:bodyPr wrap="square">
            <a:spAutoFit/>
          </a:bodyPr>
          <a:lstStyle/>
          <a:p>
            <a:pPr marL="285750" indent="-285750">
              <a:buFont typeface="Arial" panose="020B0604020202020204" pitchFamily="34" charset="0"/>
              <a:buChar char="•"/>
            </a:pPr>
            <a:r>
              <a:rPr lang="en-US" altLang="zh-CN" dirty="0">
                <a:latin typeface="Microsoft YaHei UI" panose="020B0503020204020204" pitchFamily="34" charset="-122"/>
                <a:ea typeface="Microsoft YaHei UI" panose="020B0503020204020204" pitchFamily="34" charset="-122"/>
              </a:rPr>
              <a:t>SPV</a:t>
            </a:r>
            <a:r>
              <a:rPr lang="zh-CN" altLang="en-US" dirty="0">
                <a:latin typeface="Microsoft YaHei UI" panose="020B0503020204020204" pitchFamily="34" charset="-122"/>
                <a:ea typeface="Microsoft YaHei UI" panose="020B0503020204020204" pitchFamily="34" charset="-122"/>
              </a:rPr>
              <a:t>节点没有一份关于所有交易的记录</a:t>
            </a:r>
            <a:r>
              <a:rPr lang="zh-CN" altLang="en-US" dirty="0" smtClean="0">
                <a:latin typeface="Microsoft YaHei UI" panose="020B0503020204020204" pitchFamily="34" charset="-122"/>
                <a:ea typeface="Microsoft YaHei UI" panose="020B0503020204020204" pitchFamily="34" charset="-122"/>
              </a:rPr>
              <a:t>。针对</a:t>
            </a:r>
            <a:r>
              <a:rPr lang="en-US" altLang="zh-CN" dirty="0">
                <a:latin typeface="Microsoft YaHei UI" panose="020B0503020204020204" pitchFamily="34" charset="-122"/>
                <a:ea typeface="Microsoft YaHei UI" panose="020B0503020204020204" pitchFamily="34" charset="-122"/>
              </a:rPr>
              <a:t>SPV</a:t>
            </a:r>
            <a:r>
              <a:rPr lang="zh-CN" altLang="en-US" dirty="0">
                <a:latin typeface="Microsoft YaHei UI" panose="020B0503020204020204" pitchFamily="34" charset="-122"/>
                <a:ea typeface="Microsoft YaHei UI" panose="020B0503020204020204" pitchFamily="34" charset="-122"/>
              </a:rPr>
              <a:t>节点的</a:t>
            </a:r>
            <a:r>
              <a:rPr lang="zh-CN" altLang="en-US" b="1" dirty="0">
                <a:latin typeface="Microsoft YaHei UI" panose="020B0503020204020204" pitchFamily="34" charset="-122"/>
                <a:ea typeface="Microsoft YaHei UI" panose="020B0503020204020204" pitchFamily="34" charset="-122"/>
              </a:rPr>
              <a:t>拒绝服务攻击</a:t>
            </a:r>
            <a:r>
              <a:rPr lang="zh-CN" altLang="en-US" dirty="0">
                <a:latin typeface="Microsoft YaHei UI" panose="020B0503020204020204" pitchFamily="34" charset="-122"/>
                <a:ea typeface="Microsoft YaHei UI" panose="020B0503020204020204" pitchFamily="34" charset="-122"/>
              </a:rPr>
              <a:t>或</a:t>
            </a:r>
            <a:r>
              <a:rPr lang="zh-CN" altLang="en-US" b="1" dirty="0">
                <a:latin typeface="Microsoft YaHei UI" panose="020B0503020204020204" pitchFamily="34" charset="-122"/>
                <a:ea typeface="Microsoft YaHei UI" panose="020B0503020204020204" pitchFamily="34" charset="-122"/>
              </a:rPr>
              <a:t>双重支付型</a:t>
            </a:r>
            <a:r>
              <a:rPr lang="zh-CN" altLang="en-US" b="1" dirty="0" smtClean="0">
                <a:latin typeface="Microsoft YaHei UI" panose="020B0503020204020204" pitchFamily="34" charset="-122"/>
                <a:ea typeface="Microsoft YaHei UI" panose="020B0503020204020204" pitchFamily="34" charset="-122"/>
              </a:rPr>
              <a:t>攻击</a:t>
            </a:r>
            <a:endParaRPr lang="zh-CN" altLang="en-US" dirty="0">
              <a:latin typeface="Microsoft YaHei UI" panose="020B0503020204020204" pitchFamily="34" charset="-122"/>
              <a:ea typeface="Microsoft YaHei UI" panose="020B0503020204020204" pitchFamily="34" charset="-122"/>
            </a:endParaRPr>
          </a:p>
        </p:txBody>
      </p:sp>
      <p:sp>
        <p:nvSpPr>
          <p:cNvPr id="6" name="矩形 5"/>
          <p:cNvSpPr/>
          <p:nvPr/>
        </p:nvSpPr>
        <p:spPr>
          <a:xfrm>
            <a:off x="652953" y="4883624"/>
            <a:ext cx="8344349" cy="369332"/>
          </a:xfrm>
          <a:prstGeom prst="rect">
            <a:avLst/>
          </a:prstGeom>
        </p:spPr>
        <p:txBody>
          <a:bodyPr wrap="square">
            <a:spAutoFit/>
          </a:bodyPr>
          <a:lstStyle/>
          <a:p>
            <a:pPr marL="285750" indent="-285750">
              <a:buFont typeface="Arial" panose="020B0604020202020204" pitchFamily="34" charset="0"/>
              <a:buChar char="•"/>
            </a:pPr>
            <a:r>
              <a:rPr lang="en-US" altLang="zh-CN" dirty="0">
                <a:latin typeface="Microsoft YaHei UI" panose="020B0503020204020204" pitchFamily="34" charset="-122"/>
                <a:ea typeface="Microsoft YaHei UI" panose="020B0503020204020204" pitchFamily="34" charset="-122"/>
              </a:rPr>
              <a:t>SPV</a:t>
            </a:r>
            <a:r>
              <a:rPr lang="zh-CN" altLang="en-US" dirty="0">
                <a:latin typeface="Microsoft YaHei UI" panose="020B0503020204020204" pitchFamily="34" charset="-122"/>
                <a:ea typeface="Microsoft YaHei UI" panose="020B0503020204020204" pitchFamily="34" charset="-122"/>
              </a:rPr>
              <a:t>节点需要</a:t>
            </a:r>
            <a:r>
              <a:rPr lang="zh-CN" altLang="en-US" b="1" dirty="0">
                <a:latin typeface="Microsoft YaHei UI" panose="020B0503020204020204" pitchFamily="34" charset="-122"/>
                <a:ea typeface="Microsoft YaHei UI" panose="020B0503020204020204" pitchFamily="34" charset="-122"/>
              </a:rPr>
              <a:t>随机连接到多个节点</a:t>
            </a:r>
            <a:r>
              <a:rPr lang="zh-CN" altLang="en-US" dirty="0">
                <a:latin typeface="Microsoft YaHei UI" panose="020B0503020204020204" pitchFamily="34" charset="-122"/>
                <a:ea typeface="Microsoft YaHei UI" panose="020B0503020204020204" pitchFamily="34" charset="-122"/>
              </a:rPr>
              <a:t>，以增加与至少一个可靠节点相连接的</a:t>
            </a:r>
            <a:r>
              <a:rPr lang="zh-CN" altLang="en-US" dirty="0" smtClean="0">
                <a:latin typeface="Microsoft YaHei UI" panose="020B0503020204020204" pitchFamily="34" charset="-122"/>
                <a:ea typeface="Microsoft YaHei UI" panose="020B0503020204020204" pitchFamily="34" charset="-122"/>
              </a:rPr>
              <a:t>概率</a:t>
            </a:r>
            <a:endParaRPr lang="zh-CN" altLang="en-US" dirty="0">
              <a:latin typeface="Microsoft YaHei UI" panose="020B0503020204020204" pitchFamily="34" charset="-122"/>
              <a:ea typeface="Microsoft YaHei UI" panose="020B0503020204020204" pitchFamily="34" charset="-122"/>
            </a:endParaRPr>
          </a:p>
        </p:txBody>
      </p:sp>
      <p:sp>
        <p:nvSpPr>
          <p:cNvPr id="7" name="矩形 6"/>
          <p:cNvSpPr/>
          <p:nvPr/>
        </p:nvSpPr>
        <p:spPr>
          <a:xfrm>
            <a:off x="649207" y="5479661"/>
            <a:ext cx="7989848"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这种随机连接的需求意味着</a:t>
            </a:r>
            <a:r>
              <a:rPr lang="en-US" altLang="zh-CN" dirty="0">
                <a:latin typeface="Microsoft YaHei UI" panose="020B0503020204020204" pitchFamily="34" charset="-122"/>
                <a:ea typeface="Microsoft YaHei UI" panose="020B0503020204020204" pitchFamily="34" charset="-122"/>
              </a:rPr>
              <a:t>SPV</a:t>
            </a:r>
            <a:r>
              <a:rPr lang="zh-CN" altLang="en-US" dirty="0">
                <a:latin typeface="Microsoft YaHei UI" panose="020B0503020204020204" pitchFamily="34" charset="-122"/>
                <a:ea typeface="Microsoft YaHei UI" panose="020B0503020204020204" pitchFamily="34" charset="-122"/>
              </a:rPr>
              <a:t>节点也容易受到</a:t>
            </a:r>
            <a:r>
              <a:rPr lang="zh-CN" altLang="en-US" b="1" dirty="0">
                <a:latin typeface="Microsoft YaHei UI" panose="020B0503020204020204" pitchFamily="34" charset="-122"/>
                <a:ea typeface="Microsoft YaHei UI" panose="020B0503020204020204" pitchFamily="34" charset="-122"/>
              </a:rPr>
              <a:t>网络分区攻击</a:t>
            </a:r>
            <a:r>
              <a:rPr lang="zh-CN" altLang="en-US" dirty="0">
                <a:latin typeface="Microsoft YaHei UI" panose="020B0503020204020204" pitchFamily="34" charset="-122"/>
                <a:ea typeface="Microsoft YaHei UI" panose="020B0503020204020204" pitchFamily="34" charset="-122"/>
              </a:rPr>
              <a:t>或</a:t>
            </a:r>
            <a:r>
              <a:rPr lang="en-US" altLang="zh-CN" b="1" dirty="0">
                <a:latin typeface="Microsoft YaHei UI" panose="020B0503020204020204" pitchFamily="34" charset="-122"/>
                <a:ea typeface="Microsoft YaHei UI" panose="020B0503020204020204" pitchFamily="34" charset="-122"/>
              </a:rPr>
              <a:t>Sybil</a:t>
            </a:r>
            <a:r>
              <a:rPr lang="zh-CN" altLang="en-US" b="1" dirty="0" smtClean="0">
                <a:latin typeface="Microsoft YaHei UI" panose="020B0503020204020204" pitchFamily="34" charset="-122"/>
                <a:ea typeface="Microsoft YaHei UI" panose="020B0503020204020204" pitchFamily="34" charset="-122"/>
              </a:rPr>
              <a:t>攻击</a:t>
            </a:r>
            <a:endParaRPr lang="zh-CN" altLang="en-US" dirty="0">
              <a:latin typeface="Microsoft YaHei UI" panose="020B0503020204020204" pitchFamily="34" charset="-122"/>
              <a:ea typeface="Microsoft YaHei UI" panose="020B0503020204020204" pitchFamily="34" charset="-122"/>
            </a:endParaRPr>
          </a:p>
        </p:txBody>
      </p:sp>
      <p:sp>
        <p:nvSpPr>
          <p:cNvPr id="8" name="矩形 7"/>
          <p:cNvSpPr/>
          <p:nvPr/>
        </p:nvSpPr>
        <p:spPr>
          <a:xfrm>
            <a:off x="2800633" y="6053215"/>
            <a:ext cx="4538422"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具有良好连接的</a:t>
            </a:r>
            <a:r>
              <a:rPr lang="en-US" altLang="zh-CN" dirty="0">
                <a:solidFill>
                  <a:srgbClr val="FF0000"/>
                </a:solidFill>
                <a:latin typeface="微软雅黑" panose="020B0503020204020204" pitchFamily="34" charset="-122"/>
                <a:ea typeface="微软雅黑" panose="020B0503020204020204" pitchFamily="34" charset="-122"/>
              </a:rPr>
              <a:t>SPV</a:t>
            </a:r>
            <a:r>
              <a:rPr lang="zh-CN" altLang="en-US" dirty="0">
                <a:solidFill>
                  <a:srgbClr val="FF0000"/>
                </a:solidFill>
                <a:latin typeface="微软雅黑" panose="020B0503020204020204" pitchFamily="34" charset="-122"/>
                <a:ea typeface="微软雅黑" panose="020B0503020204020204" pitchFamily="34" charset="-122"/>
              </a:rPr>
              <a:t>节点是足够安全</a:t>
            </a:r>
            <a:r>
              <a:rPr lang="zh-CN" altLang="en-US" dirty="0" smtClean="0">
                <a:solidFill>
                  <a:srgbClr val="FF0000"/>
                </a:solidFill>
                <a:latin typeface="微软雅黑" panose="020B0503020204020204" pitchFamily="34" charset="-122"/>
                <a:ea typeface="微软雅黑" panose="020B0503020204020204" pitchFamily="34" charset="-122"/>
              </a:rPr>
              <a:t>的！！</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9625323" y="4971246"/>
            <a:ext cx="1320464" cy="1318433"/>
            <a:chOff x="3303933" y="3248712"/>
            <a:chExt cx="1320464" cy="1318433"/>
          </a:xfrm>
        </p:grpSpPr>
        <p:sp>
          <p:nvSpPr>
            <p:cNvPr id="11" name="饼形 10"/>
            <p:cNvSpPr/>
            <p:nvPr/>
          </p:nvSpPr>
          <p:spPr bwMode="auto">
            <a:xfrm rot="19818556" flipV="1">
              <a:off x="3333720" y="3258224"/>
              <a:ext cx="1287943" cy="1244137"/>
            </a:xfrm>
            <a:prstGeom prst="pie">
              <a:avLst>
                <a:gd name="adj1" fmla="val 20500545"/>
                <a:gd name="adj2" fmla="val 612720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solidFill>
                  <a:prstClr val="black"/>
                </a:solidFill>
              </a:endParaRPr>
            </a:p>
          </p:txBody>
        </p:sp>
        <p:sp>
          <p:nvSpPr>
            <p:cNvPr id="12" name="饼形 11"/>
            <p:cNvSpPr/>
            <p:nvPr/>
          </p:nvSpPr>
          <p:spPr bwMode="auto">
            <a:xfrm rot="18100045" flipH="1" flipV="1">
              <a:off x="3335870" y="3278618"/>
              <a:ext cx="1288527" cy="1288527"/>
            </a:xfrm>
            <a:prstGeom prst="pie">
              <a:avLst>
                <a:gd name="adj1" fmla="val 20348503"/>
                <a:gd name="adj2" fmla="val 656299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ltLang="zh-CN" sz="1400" b="1"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303933" y="3248712"/>
              <a:ext cx="1317046" cy="1318342"/>
              <a:chOff x="-5890819" y="2991456"/>
              <a:chExt cx="5051970" cy="5056941"/>
            </a:xfrm>
          </p:grpSpPr>
          <p:sp>
            <p:nvSpPr>
              <p:cNvPr id="22" name="饼形 21"/>
              <p:cNvSpPr/>
              <p:nvPr/>
            </p:nvSpPr>
            <p:spPr bwMode="auto">
              <a:xfrm rot="21492220">
                <a:off x="-5890819" y="2991456"/>
                <a:ext cx="5051970" cy="5056941"/>
              </a:xfrm>
              <a:prstGeom prst="pie">
                <a:avLst>
                  <a:gd name="adj1" fmla="val 20992154"/>
                  <a:gd name="adj2" fmla="val 623488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solidFill>
                    <a:prstClr val="black"/>
                  </a:solidFill>
                </a:endParaRPr>
              </a:p>
            </p:txBody>
          </p:sp>
          <p:sp>
            <p:nvSpPr>
              <p:cNvPr id="23" name="椭圆 22"/>
              <p:cNvSpPr/>
              <p:nvPr/>
            </p:nvSpPr>
            <p:spPr bwMode="auto">
              <a:xfrm>
                <a:off x="-4105837" y="4770450"/>
                <a:ext cx="2028374" cy="1624077"/>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b="1" dirty="0">
                    <a:solidFill>
                      <a:srgbClr val="7C233E"/>
                    </a:solidFill>
                    <a:latin typeface="微软雅黑" panose="020B0503020204020204" pitchFamily="34" charset="-122"/>
                    <a:ea typeface="微软雅黑" panose="020B0503020204020204" pitchFamily="34" charset="-122"/>
                  </a:rPr>
                  <a:t>平衡</a:t>
                </a:r>
                <a:endParaRPr lang="zh-HK" altLang="en-US" sz="1100" b="1" dirty="0">
                  <a:solidFill>
                    <a:srgbClr val="7C233E"/>
                  </a:solidFill>
                  <a:latin typeface="微软雅黑" panose="020B0503020204020204" pitchFamily="34" charset="-122"/>
                  <a:ea typeface="微软雅黑" panose="020B0503020204020204" pitchFamily="34" charset="-122"/>
                </a:endParaRPr>
              </a:p>
            </p:txBody>
          </p:sp>
          <p:sp>
            <p:nvSpPr>
              <p:cNvPr id="24" name="文本框 21"/>
              <p:cNvSpPr txBox="1">
                <a:spLocks noChangeArrowheads="1"/>
              </p:cNvSpPr>
              <p:nvPr/>
            </p:nvSpPr>
            <p:spPr bwMode="auto">
              <a:xfrm rot="16200000">
                <a:off x="-5372030" y="5285941"/>
                <a:ext cx="866618" cy="118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PMingLiU" pitchFamily="18" charset="-120"/>
                  </a:defRPr>
                </a:lvl1pPr>
                <a:lvl2pPr marL="742950" indent="-285750">
                  <a:defRPr>
                    <a:solidFill>
                      <a:schemeClr val="tx1"/>
                    </a:solidFill>
                    <a:latin typeface="Calibri" panose="020F0502020204030204" pitchFamily="34" charset="0"/>
                    <a:ea typeface="PMingLiU" pitchFamily="18" charset="-120"/>
                  </a:defRPr>
                </a:lvl2pPr>
                <a:lvl3pPr marL="1143000" indent="-228600">
                  <a:defRPr>
                    <a:solidFill>
                      <a:schemeClr val="tx1"/>
                    </a:solidFill>
                    <a:latin typeface="Calibri" panose="020F0502020204030204" pitchFamily="34" charset="0"/>
                    <a:ea typeface="PMingLiU" pitchFamily="18" charset="-120"/>
                  </a:defRPr>
                </a:lvl3pPr>
                <a:lvl4pPr marL="1600200" indent="-228600">
                  <a:defRPr>
                    <a:solidFill>
                      <a:schemeClr val="tx1"/>
                    </a:solidFill>
                    <a:latin typeface="Calibri" panose="020F0502020204030204" pitchFamily="34" charset="0"/>
                    <a:ea typeface="PMingLiU" pitchFamily="18" charset="-120"/>
                  </a:defRPr>
                </a:lvl4pPr>
                <a:lvl5pPr marL="2057400" indent="-228600">
                  <a:defRPr>
                    <a:solidFill>
                      <a:schemeClr val="tx1"/>
                    </a:solidFill>
                    <a:latin typeface="Calibri" panose="020F0502020204030204" pitchFamily="34" charset="0"/>
                    <a:ea typeface="PMingLiU"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itchFamily="18" charset="-120"/>
                  </a:defRPr>
                </a:lvl9pP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用</a:t>
                </a:r>
                <a:endParaRPr lang="zh-HK" altLang="en-US" sz="1400" b="1" dirty="0">
                  <a:solidFill>
                    <a:prstClr val="white"/>
                  </a:solidFill>
                  <a:latin typeface="微软雅黑" panose="020B0503020204020204" pitchFamily="34" charset="-122"/>
                  <a:ea typeface="微软雅黑" panose="020B0503020204020204" pitchFamily="34" charset="-122"/>
                </a:endParaRPr>
              </a:p>
            </p:txBody>
          </p:sp>
          <p:sp>
            <p:nvSpPr>
              <p:cNvPr id="25" name="文本框 23"/>
              <p:cNvSpPr txBox="1">
                <a:spLocks noChangeArrowheads="1"/>
              </p:cNvSpPr>
              <p:nvPr/>
            </p:nvSpPr>
            <p:spPr bwMode="auto">
              <a:xfrm rot="17510737">
                <a:off x="-2027674" y="5186827"/>
                <a:ext cx="1145472" cy="118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PMingLiU" pitchFamily="18" charset="-120"/>
                  </a:defRPr>
                </a:lvl1pPr>
                <a:lvl2pPr marL="742950" indent="-285750">
                  <a:defRPr>
                    <a:solidFill>
                      <a:schemeClr val="tx1"/>
                    </a:solidFill>
                    <a:latin typeface="Calibri" panose="020F0502020204030204" pitchFamily="34" charset="0"/>
                    <a:ea typeface="PMingLiU" pitchFamily="18" charset="-120"/>
                  </a:defRPr>
                </a:lvl2pPr>
                <a:lvl3pPr marL="1143000" indent="-228600">
                  <a:defRPr>
                    <a:solidFill>
                      <a:schemeClr val="tx1"/>
                    </a:solidFill>
                    <a:latin typeface="Calibri" panose="020F0502020204030204" pitchFamily="34" charset="0"/>
                    <a:ea typeface="PMingLiU" pitchFamily="18" charset="-120"/>
                  </a:defRPr>
                </a:lvl3pPr>
                <a:lvl4pPr marL="1600200" indent="-228600">
                  <a:defRPr>
                    <a:solidFill>
                      <a:schemeClr val="tx1"/>
                    </a:solidFill>
                    <a:latin typeface="Calibri" panose="020F0502020204030204" pitchFamily="34" charset="0"/>
                    <a:ea typeface="PMingLiU" pitchFamily="18" charset="-120"/>
                  </a:defRPr>
                </a:lvl4pPr>
                <a:lvl5pPr marL="2057400" indent="-228600">
                  <a:defRPr>
                    <a:solidFill>
                      <a:schemeClr val="tx1"/>
                    </a:solidFill>
                    <a:latin typeface="Calibri" panose="020F0502020204030204" pitchFamily="34" charset="0"/>
                    <a:ea typeface="PMingLiU"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itchFamily="18" charset="-120"/>
                  </a:defRPr>
                </a:lvl9pP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求</a:t>
                </a:r>
                <a:endParaRPr lang="zh-HK" altLang="en-US" sz="1400" b="1" dirty="0">
                  <a:solidFill>
                    <a:prstClr val="white"/>
                  </a:solidFill>
                  <a:latin typeface="微软雅黑" panose="020B0503020204020204" pitchFamily="34" charset="-122"/>
                  <a:ea typeface="微软雅黑" panose="020B0503020204020204" pitchFamily="34" charset="-122"/>
                </a:endParaRPr>
              </a:p>
            </p:txBody>
          </p:sp>
          <p:sp>
            <p:nvSpPr>
              <p:cNvPr id="26" name="文本框 24"/>
              <p:cNvSpPr txBox="1">
                <a:spLocks noChangeArrowheads="1"/>
              </p:cNvSpPr>
              <p:nvPr/>
            </p:nvSpPr>
            <p:spPr bwMode="auto">
              <a:xfrm rot="21273220">
                <a:off x="-4173071" y="3447199"/>
                <a:ext cx="1057486" cy="118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PMingLiU" pitchFamily="18" charset="-120"/>
                  </a:defRPr>
                </a:lvl1pPr>
                <a:lvl2pPr marL="742950" indent="-285750">
                  <a:defRPr>
                    <a:solidFill>
                      <a:schemeClr val="tx1"/>
                    </a:solidFill>
                    <a:latin typeface="Calibri" panose="020F0502020204030204" pitchFamily="34" charset="0"/>
                    <a:ea typeface="PMingLiU" pitchFamily="18" charset="-120"/>
                  </a:defRPr>
                </a:lvl2pPr>
                <a:lvl3pPr marL="1143000" indent="-228600">
                  <a:defRPr>
                    <a:solidFill>
                      <a:schemeClr val="tx1"/>
                    </a:solidFill>
                    <a:latin typeface="Calibri" panose="020F0502020204030204" pitchFamily="34" charset="0"/>
                    <a:ea typeface="PMingLiU" pitchFamily="18" charset="-120"/>
                  </a:defRPr>
                </a:lvl3pPr>
                <a:lvl4pPr marL="1600200" indent="-228600">
                  <a:defRPr>
                    <a:solidFill>
                      <a:schemeClr val="tx1"/>
                    </a:solidFill>
                    <a:latin typeface="Calibri" panose="020F0502020204030204" pitchFamily="34" charset="0"/>
                    <a:ea typeface="PMingLiU" pitchFamily="18" charset="-120"/>
                  </a:defRPr>
                </a:lvl4pPr>
                <a:lvl5pPr marL="2057400" indent="-228600">
                  <a:defRPr>
                    <a:solidFill>
                      <a:schemeClr val="tx1"/>
                    </a:solidFill>
                    <a:latin typeface="Calibri" panose="020F0502020204030204" pitchFamily="34" charset="0"/>
                    <a:ea typeface="PMingLiU"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itchFamily="18" charset="-120"/>
                  </a:defRPr>
                </a:lvl9pP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安</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grpSp>
        <p:sp>
          <p:nvSpPr>
            <p:cNvPr id="14" name="矩形 13"/>
            <p:cNvSpPr/>
            <p:nvPr/>
          </p:nvSpPr>
          <p:spPr>
            <a:xfrm rot="20271723">
              <a:off x="3849991" y="4230128"/>
              <a:ext cx="329309" cy="307777"/>
            </a:xfrm>
            <a:prstGeom prst="rect">
              <a:avLst/>
            </a:prstGeom>
          </p:spPr>
          <p:txBody>
            <a:bodyPr wrap="square">
              <a:spAutoFit/>
            </a:bodyPr>
            <a:lstStyle/>
            <a:p>
              <a:r>
                <a:rPr lang="zh-CN" altLang="en-US" sz="1400" b="1" dirty="0" smtClean="0">
                  <a:solidFill>
                    <a:prstClr val="white"/>
                  </a:solidFill>
                  <a:latin typeface="微软雅黑" panose="020B0503020204020204" pitchFamily="34" charset="-122"/>
                  <a:ea typeface="微软雅黑" panose="020B0503020204020204" pitchFamily="34" charset="-122"/>
                </a:rPr>
                <a:t>资</a:t>
              </a:r>
              <a:endParaRPr lang="zh-CN" altLang="en-US" sz="1400" dirty="0"/>
            </a:p>
          </p:txBody>
        </p:sp>
        <p:sp>
          <p:nvSpPr>
            <p:cNvPr id="15" name="矩形 14"/>
            <p:cNvSpPr/>
            <p:nvPr/>
          </p:nvSpPr>
          <p:spPr>
            <a:xfrm rot="19865580">
              <a:off x="4062443" y="4164058"/>
              <a:ext cx="301058" cy="317953"/>
            </a:xfrm>
            <a:prstGeom prst="rect">
              <a:avLst/>
            </a:prstGeom>
          </p:spPr>
          <p:txBody>
            <a:bodyPr wrap="square">
              <a:spAutoFit/>
            </a:bodyPr>
            <a:lstStyle/>
            <a:p>
              <a:r>
                <a:rPr lang="zh-CN" altLang="en-US" sz="1400" b="1" dirty="0" smtClean="0">
                  <a:solidFill>
                    <a:prstClr val="white"/>
                  </a:solidFill>
                  <a:latin typeface="微软雅黑" panose="020B0503020204020204" pitchFamily="34" charset="-122"/>
                  <a:ea typeface="微软雅黑" panose="020B0503020204020204" pitchFamily="34" charset="-122"/>
                </a:rPr>
                <a:t>源</a:t>
              </a:r>
              <a:endParaRPr lang="zh-CN" altLang="en-US" sz="1400" dirty="0"/>
            </a:p>
          </p:txBody>
        </p:sp>
        <p:sp>
          <p:nvSpPr>
            <p:cNvPr id="16" name="矩形 15"/>
            <p:cNvSpPr/>
            <p:nvPr/>
          </p:nvSpPr>
          <p:spPr>
            <a:xfrm rot="18417437">
              <a:off x="4235038" y="4049433"/>
              <a:ext cx="273708" cy="307777"/>
            </a:xfrm>
            <a:prstGeom prst="rect">
              <a:avLst/>
            </a:prstGeom>
          </p:spPr>
          <p:txBody>
            <a:bodyPr wrap="square">
              <a:spAutoFit/>
            </a:bodyPr>
            <a:lstStyle/>
            <a:p>
              <a:r>
                <a:rPr lang="zh-CN" altLang="en-US" sz="1400" b="1" dirty="0" smtClean="0">
                  <a:solidFill>
                    <a:prstClr val="white"/>
                  </a:solidFill>
                  <a:latin typeface="微软雅黑" panose="020B0503020204020204" pitchFamily="34" charset="-122"/>
                  <a:ea typeface="微软雅黑" panose="020B0503020204020204" pitchFamily="34" charset="-122"/>
                </a:rPr>
                <a:t>需</a:t>
              </a:r>
              <a:endParaRPr lang="zh-CN" altLang="en-US" sz="1400" dirty="0"/>
            </a:p>
          </p:txBody>
        </p:sp>
        <p:sp>
          <p:nvSpPr>
            <p:cNvPr id="17" name="矩形 16"/>
            <p:cNvSpPr/>
            <p:nvPr/>
          </p:nvSpPr>
          <p:spPr>
            <a:xfrm rot="15712405">
              <a:off x="3458017" y="4084524"/>
              <a:ext cx="280342" cy="307777"/>
            </a:xfrm>
            <a:prstGeom prst="rect">
              <a:avLst/>
            </a:prstGeom>
          </p:spPr>
          <p:txBody>
            <a:bodyPr wrap="square">
              <a:spAutoFit/>
            </a:bodyPr>
            <a:lstStyle/>
            <a:p>
              <a:r>
                <a:rPr lang="zh-CN" altLang="en-US" sz="1400" b="1" dirty="0" smtClean="0">
                  <a:solidFill>
                    <a:prstClr val="white"/>
                  </a:solidFill>
                  <a:latin typeface="微软雅黑" panose="020B0503020204020204" pitchFamily="34" charset="-122"/>
                  <a:ea typeface="微软雅黑" panose="020B0503020204020204" pitchFamily="34" charset="-122"/>
                </a:rPr>
                <a:t>实</a:t>
              </a:r>
              <a:endParaRPr lang="zh-CN" altLang="en-US" sz="1400" dirty="0"/>
            </a:p>
          </p:txBody>
        </p:sp>
        <p:sp>
          <p:nvSpPr>
            <p:cNvPr id="18" name="矩形 17"/>
            <p:cNvSpPr/>
            <p:nvPr/>
          </p:nvSpPr>
          <p:spPr>
            <a:xfrm rot="620756">
              <a:off x="3914332" y="3362814"/>
              <a:ext cx="356386" cy="307777"/>
            </a:xfrm>
            <a:prstGeom prst="rect">
              <a:avLst/>
            </a:prstGeom>
          </p:spPr>
          <p:txBody>
            <a:bodyPr wrap="square">
              <a:spAutoFit/>
            </a:bodyPr>
            <a:lstStyle/>
            <a:p>
              <a:r>
                <a:rPr lang="zh-CN" altLang="en-US" sz="1400" b="1" dirty="0">
                  <a:solidFill>
                    <a:prstClr val="white"/>
                  </a:solidFill>
                  <a:latin typeface="微软雅黑" panose="020B0503020204020204" pitchFamily="34" charset="-122"/>
                  <a:ea typeface="微软雅黑" panose="020B0503020204020204" pitchFamily="34" charset="-122"/>
                </a:rPr>
                <a:t>全</a:t>
              </a:r>
              <a:endParaRPr lang="zh-CN" altLang="en-US" sz="1400" dirty="0"/>
            </a:p>
          </p:txBody>
        </p:sp>
        <p:sp>
          <p:nvSpPr>
            <p:cNvPr id="19" name="矩形 18"/>
            <p:cNvSpPr/>
            <p:nvPr/>
          </p:nvSpPr>
          <p:spPr>
            <a:xfrm rot="3290556">
              <a:off x="4107118" y="3459691"/>
              <a:ext cx="393228" cy="313526"/>
            </a:xfrm>
            <a:prstGeom prst="rect">
              <a:avLst/>
            </a:prstGeom>
          </p:spPr>
          <p:txBody>
            <a:bodyPr wrap="square">
              <a:spAutoFit/>
            </a:bodyPr>
            <a:lstStyle/>
            <a:p>
              <a:pPr lvl="0" algn="ctr"/>
              <a:r>
                <a:rPr lang="zh-CN" altLang="en-US" sz="1400" b="1" dirty="0">
                  <a:solidFill>
                    <a:prstClr val="white"/>
                  </a:solidFill>
                  <a:latin typeface="微软雅黑" panose="020B0503020204020204" pitchFamily="34" charset="-122"/>
                  <a:ea typeface="微软雅黑" panose="020B0503020204020204" pitchFamily="34" charset="-122"/>
                </a:rPr>
                <a:t>性</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rot="17904812">
              <a:off x="3365211" y="3637879"/>
              <a:ext cx="364203" cy="307777"/>
            </a:xfrm>
            <a:prstGeom prst="rect">
              <a:avLst/>
            </a:prstGeom>
          </p:spPr>
          <p:txBody>
            <a:bodyPr wrap="none">
              <a:spAutoFit/>
            </a:bodyPr>
            <a:lstStyle/>
            <a:p>
              <a:pPr lvl="0" algn="ctr"/>
              <a:r>
                <a:rPr lang="zh-CN" altLang="en-US" sz="1400" b="1" dirty="0">
                  <a:solidFill>
                    <a:prstClr val="white"/>
                  </a:solidFill>
                  <a:latin typeface="微软雅黑" panose="020B0503020204020204" pitchFamily="34" charset="-122"/>
                  <a:ea typeface="微软雅黑" panose="020B0503020204020204" pitchFamily="34" charset="-122"/>
                </a:rPr>
                <a:t>性</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grpSp>
      <p:sp>
        <p:nvSpPr>
          <p:cNvPr id="27" name="左弧形箭头 26"/>
          <p:cNvSpPr/>
          <p:nvPr/>
        </p:nvSpPr>
        <p:spPr>
          <a:xfrm>
            <a:off x="530872" y="4602175"/>
            <a:ext cx="206485" cy="548401"/>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9" name="左弧形箭头 28"/>
          <p:cNvSpPr/>
          <p:nvPr/>
        </p:nvSpPr>
        <p:spPr>
          <a:xfrm>
            <a:off x="509408" y="5152681"/>
            <a:ext cx="206485" cy="548401"/>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灯片编号占位符 27"/>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5</a:t>
            </a:fld>
            <a:endParaRPr lang="en-US" altLang="en-US">
              <a:solidFill>
                <a:srgbClr val="2D2E2D">
                  <a:lumMod val="50000"/>
                  <a:lumOff val="50000"/>
                </a:srgbClr>
              </a:solidFill>
            </a:endParaRPr>
          </a:p>
        </p:txBody>
      </p:sp>
    </p:spTree>
    <p:custDataLst>
      <p:tags r:id="rId1"/>
    </p:custDataLst>
    <p:extLst>
      <p:ext uri="{BB962C8B-B14F-4D97-AF65-F5344CB8AC3E}">
        <p14:creationId xmlns:p14="http://schemas.microsoft.com/office/powerpoint/2010/main" val="872779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down)">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0813" y="506383"/>
            <a:ext cx="2698175" cy="523220"/>
          </a:xfrm>
          <a:prstGeom prst="rect">
            <a:avLst/>
          </a:prstGeom>
        </p:spPr>
        <p:txBody>
          <a:bodyPr wrap="none">
            <a:spAutoFit/>
          </a:bodyPr>
          <a:lstStyle/>
          <a:p>
            <a:pPr lvl="0"/>
            <a:r>
              <a:rPr lang="zh-CN" altLang="en-US" sz="2800" b="1" dirty="0">
                <a:solidFill>
                  <a:srgbClr val="2D2E2D"/>
                </a:solidFill>
                <a:latin typeface="Microsoft YaHei UI" panose="020B0503020204020204" pitchFamily="34" charset="-122"/>
                <a:ea typeface="Microsoft YaHei UI" panose="020B0503020204020204" pitchFamily="34" charset="-122"/>
              </a:rPr>
              <a:t>节点类型及分工</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6" name="竖卷形 5"/>
          <p:cNvSpPr/>
          <p:nvPr/>
        </p:nvSpPr>
        <p:spPr>
          <a:xfrm>
            <a:off x="450932" y="2133616"/>
            <a:ext cx="2643834" cy="4216532"/>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vl="0"/>
            <a:endParaRPr lang="en-US" altLang="zh-CN"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独立矿工</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全节点）包含完整区</a:t>
            </a:r>
            <a:r>
              <a:rPr lang="zh-CN" altLang="en-US"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块链、</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挖矿功能以及网络路由功能的节点</a:t>
            </a:r>
          </a:p>
          <a:p>
            <a:endParaRPr lang="en-US" altLang="zh-CN"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endParaRPr>
          </a:p>
          <a:p>
            <a:endParaRPr lang="en-US" altLang="zh-CN" dirty="0" smtClean="0">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sp>
        <p:nvSpPr>
          <p:cNvPr id="7" name="矩形 6"/>
          <p:cNvSpPr/>
          <p:nvPr/>
        </p:nvSpPr>
        <p:spPr>
          <a:xfrm>
            <a:off x="770813" y="1298908"/>
            <a:ext cx="10952000" cy="984885"/>
          </a:xfrm>
          <a:prstGeom prst="rect">
            <a:avLst/>
          </a:prstGeom>
        </p:spPr>
        <p:txBody>
          <a:bodyPr wrap="square">
            <a:spAutoFit/>
          </a:bodyPr>
          <a:lstStyle/>
          <a:p>
            <a:r>
              <a:rPr lang="zh-CN" altLang="en-US" sz="2000" b="1" dirty="0">
                <a:latin typeface="Microsoft YaHei UI" panose="020B0503020204020204" pitchFamily="34" charset="-122"/>
                <a:ea typeface="Microsoft YaHei UI" panose="020B0503020204020204" pitchFamily="34" charset="-122"/>
              </a:rPr>
              <a:t>挖矿节点</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通过运行特殊</a:t>
            </a:r>
            <a:r>
              <a:rPr lang="zh-CN" altLang="en-US" sz="2000" dirty="0">
                <a:latin typeface="Microsoft YaHei UI" panose="020B0503020204020204" pitchFamily="34" charset="-122"/>
                <a:ea typeface="Microsoft YaHei UI" panose="020B0503020204020204" pitchFamily="34" charset="-122"/>
              </a:rPr>
              <a:t>硬件设备上的工作量证明（</a:t>
            </a:r>
            <a:r>
              <a:rPr lang="en-US" altLang="zh-CN" sz="2000" dirty="0">
                <a:latin typeface="Microsoft YaHei UI" panose="020B0503020204020204" pitchFamily="34" charset="-122"/>
                <a:ea typeface="Microsoft YaHei UI" panose="020B0503020204020204" pitchFamily="34" charset="-122"/>
              </a:rPr>
              <a:t>proof-of-work</a:t>
            </a:r>
            <a:r>
              <a:rPr lang="zh-CN" altLang="en-US" sz="2000" dirty="0">
                <a:latin typeface="Microsoft YaHei UI" panose="020B0503020204020204" pitchFamily="34" charset="-122"/>
                <a:ea typeface="Microsoft YaHei UI" panose="020B0503020204020204" pitchFamily="34" charset="-122"/>
              </a:rPr>
              <a:t>）算法，以相互竞争的方式创建新的区块</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436" y="4904240"/>
            <a:ext cx="1608827" cy="1445908"/>
          </a:xfrm>
          <a:prstGeom prst="rect">
            <a:avLst/>
          </a:prstGeom>
          <a:ln>
            <a:noFill/>
          </a:ln>
          <a:effectLst>
            <a:softEdge rad="112500"/>
          </a:effectLst>
        </p:spPr>
      </p:pic>
      <p:sp>
        <p:nvSpPr>
          <p:cNvPr id="9" name="竖卷形 8"/>
          <p:cNvSpPr/>
          <p:nvPr/>
        </p:nvSpPr>
        <p:spPr>
          <a:xfrm>
            <a:off x="3139465" y="2133616"/>
            <a:ext cx="2643834" cy="4216532"/>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vl="0"/>
            <a:endParaRPr lang="en-US" altLang="zh-CN"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矿</a:t>
            </a:r>
            <a:r>
              <a:rPr lang="zh-CN" altLang="en-US"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池协议服务器</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将运行着其他协议的节点连接到</a:t>
            </a:r>
            <a:r>
              <a:rPr lang="en-US" altLang="zh-CN"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P2P</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网络的网关</a:t>
            </a:r>
            <a:r>
              <a:rPr lang="zh-CN" altLang="en-US"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路由器。</a:t>
            </a:r>
            <a:endParaRPr lang="en-US" altLang="zh-CN"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endParaRPr>
          </a:p>
          <a:p>
            <a:endParaRPr lang="en-US" altLang="zh-CN" dirty="0" smtClean="0">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988" y="4904240"/>
            <a:ext cx="1986549" cy="997201"/>
          </a:xfrm>
          <a:prstGeom prst="rect">
            <a:avLst/>
          </a:prstGeom>
          <a:ln>
            <a:noFill/>
          </a:ln>
          <a:effectLst>
            <a:softEdge rad="112500"/>
          </a:effectLst>
        </p:spPr>
      </p:pic>
      <p:sp>
        <p:nvSpPr>
          <p:cNvPr id="11" name="竖卷形 10"/>
          <p:cNvSpPr/>
          <p:nvPr/>
        </p:nvSpPr>
        <p:spPr>
          <a:xfrm>
            <a:off x="5980354" y="2133616"/>
            <a:ext cx="2643834" cy="4216532"/>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vl="0"/>
            <a:endParaRPr lang="en-US" altLang="zh-CN"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挖</a:t>
            </a:r>
            <a:r>
              <a:rPr lang="zh-CN" altLang="en-US"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矿节点</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（轻量级节点）通过矿池协议服务器连接进</a:t>
            </a:r>
            <a:r>
              <a:rPr lang="en-US" altLang="zh-CN"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P2P</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网络并进行挖矿的节点</a:t>
            </a:r>
            <a:r>
              <a:rPr lang="zh-CN" altLang="en-US"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 </a:t>
            </a:r>
            <a:endParaRPr lang="en-US" altLang="zh-CN"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endParaRPr>
          </a:p>
          <a:p>
            <a:endParaRPr lang="en-US" altLang="zh-CN" dirty="0" smtClean="0">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093" y="4904240"/>
            <a:ext cx="2110356" cy="1290626"/>
          </a:xfrm>
          <a:prstGeom prst="rect">
            <a:avLst/>
          </a:prstGeom>
          <a:ln>
            <a:noFill/>
          </a:ln>
          <a:effectLst>
            <a:softEdge rad="112500"/>
          </a:effectLst>
        </p:spPr>
      </p:pic>
      <p:sp>
        <p:nvSpPr>
          <p:cNvPr id="13" name="竖卷形 12"/>
          <p:cNvSpPr/>
          <p:nvPr/>
        </p:nvSpPr>
        <p:spPr>
          <a:xfrm>
            <a:off x="8821243" y="2133616"/>
            <a:ext cx="2643834" cy="4216532"/>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vl="0"/>
            <a:endParaRPr lang="en-US" altLang="zh-CN" b="1" dirty="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轻量（</a:t>
            </a:r>
            <a:r>
              <a:rPr lang="en-US" altLang="zh-CN"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SPV</a:t>
            </a:r>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a:t>
            </a:r>
            <a:r>
              <a:rPr lang="en-US" altLang="zh-CN"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Stratum</a:t>
            </a:r>
            <a:r>
              <a:rPr lang="zh-CN" altLang="en-US" b="1"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钱包（瘦客户端钱包）</a:t>
            </a:r>
            <a:r>
              <a:rPr lang="zh-CN" altLang="en-US" dirty="0" smtClean="0">
                <a:solidFill>
                  <a:srgbClr val="2D2E2D"/>
                </a:solidFill>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包含不具有区块链的钱包，运行</a:t>
            </a:r>
            <a:r>
              <a:rPr lang="en-US" altLang="zh-CN"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Stratum</a:t>
            </a:r>
            <a:r>
              <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rPr>
              <a:t>协议的网络节点。</a:t>
            </a:r>
          </a:p>
          <a:p>
            <a:endParaRPr lang="zh-CN" altLang="en-US" dirty="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endParaRPr>
          </a:p>
          <a:p>
            <a:endParaRPr lang="en-US" altLang="zh-CN" dirty="0" smtClean="0">
              <a:solidFill>
                <a:schemeClr val="tx1"/>
              </a:solidFill>
              <a:latin typeface="Microsoft YaHei UI" panose="020B0503020204020204" pitchFamily="34" charset="-122"/>
              <a:ea typeface="Microsoft YaHei UI" panose="020B0503020204020204" pitchFamily="34" charset="-122"/>
              <a:sym typeface="Wingdings" panose="05000000000000000000" pitchFamily="2" charset="2"/>
            </a:endParaRPr>
          </a:p>
          <a:p>
            <a:endParaRPr lang="en-US" altLang="zh-CN" dirty="0" smtClean="0">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3444" y="4904240"/>
            <a:ext cx="1519429" cy="1445908"/>
          </a:xfrm>
          <a:prstGeom prst="rect">
            <a:avLst/>
          </a:prstGeom>
          <a:ln>
            <a:noFill/>
          </a:ln>
          <a:effectLst>
            <a:softEdge rad="112500"/>
          </a:effectLst>
        </p:spPr>
      </p:pic>
      <p:sp>
        <p:nvSpPr>
          <p:cNvPr id="5" name="灯片编号占位符 4"/>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6</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363754780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8835" y="190584"/>
            <a:ext cx="9196551" cy="6605771"/>
          </a:xfrm>
          <a:prstGeom prst="rect">
            <a:avLst/>
          </a:prstGeom>
        </p:spPr>
      </p:pic>
      <p:sp>
        <p:nvSpPr>
          <p:cNvPr id="5" name="椭圆 4"/>
          <p:cNvSpPr/>
          <p:nvPr/>
        </p:nvSpPr>
        <p:spPr>
          <a:xfrm>
            <a:off x="4561726" y="859636"/>
            <a:ext cx="976045" cy="678095"/>
          </a:xfrm>
          <a:prstGeom prst="ellipse">
            <a:avLst/>
          </a:prstGeom>
          <a:noFill/>
          <a:ln w="50800"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529245" y="1443550"/>
            <a:ext cx="976045" cy="678095"/>
          </a:xfrm>
          <a:prstGeom prst="ellipse">
            <a:avLst/>
          </a:prstGeom>
          <a:noFill/>
          <a:ln w="50800"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99FF"/>
              </a:solidFill>
            </a:endParaRPr>
          </a:p>
        </p:txBody>
      </p:sp>
      <p:sp>
        <p:nvSpPr>
          <p:cNvPr id="10" name="椭圆 9"/>
          <p:cNvSpPr/>
          <p:nvPr/>
        </p:nvSpPr>
        <p:spPr>
          <a:xfrm>
            <a:off x="7385408" y="3601123"/>
            <a:ext cx="976045" cy="678095"/>
          </a:xfrm>
          <a:prstGeom prst="ellipse">
            <a:avLst/>
          </a:prstGeom>
          <a:noFill/>
          <a:ln w="50800"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65605" y="313394"/>
            <a:ext cx="976045" cy="700355"/>
          </a:xfrm>
          <a:prstGeom prst="ellipse">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929341" y="2835923"/>
            <a:ext cx="976045" cy="678095"/>
          </a:xfrm>
          <a:prstGeom prst="ellipse">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708835" y="3066867"/>
            <a:ext cx="976045" cy="678095"/>
          </a:xfrm>
          <a:prstGeom prst="ellipse">
            <a:avLst/>
          </a:prstGeom>
          <a:noFill/>
          <a:ln w="5080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477820" y="2439966"/>
            <a:ext cx="976045" cy="678095"/>
          </a:xfrm>
          <a:prstGeom prst="ellipse">
            <a:avLst/>
          </a:prstGeom>
          <a:noFill/>
          <a:ln w="5080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537771" y="5018958"/>
            <a:ext cx="976045" cy="678095"/>
          </a:xfrm>
          <a:prstGeom prst="ellipse">
            <a:avLst/>
          </a:prstGeom>
          <a:noFill/>
          <a:ln w="50800"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00499" y="5943632"/>
            <a:ext cx="976045" cy="678095"/>
          </a:xfrm>
          <a:prstGeom prst="ellipse">
            <a:avLst/>
          </a:prstGeom>
          <a:noFill/>
          <a:ln w="50800"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703923" y="3154421"/>
            <a:ext cx="976045" cy="678095"/>
          </a:xfrm>
          <a:prstGeom prst="ellipse">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078551" y="2727819"/>
            <a:ext cx="976045" cy="678095"/>
          </a:xfrm>
          <a:prstGeom prst="ellipse">
            <a:avLst/>
          </a:prstGeom>
          <a:noFill/>
          <a:ln w="5080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48857" y="3174970"/>
            <a:ext cx="6096000" cy="2846933"/>
          </a:xfrm>
          <a:prstGeom prst="rect">
            <a:avLst/>
          </a:prstGeom>
        </p:spPr>
        <p:txBody>
          <a:bodyPr>
            <a:spAutoFit/>
          </a:bodyPr>
          <a:lstStyle/>
          <a:p>
            <a:pPr>
              <a:spcBef>
                <a:spcPts val="600"/>
              </a:spcBef>
            </a:pPr>
            <a:endParaRPr lang="en-US" altLang="zh-CN" dirty="0">
              <a:latin typeface="Microsoft YaHei UI" panose="020B0503020204020204" pitchFamily="34" charset="-122"/>
              <a:ea typeface="Microsoft YaHei UI" panose="020B0503020204020204" pitchFamily="34" charset="-122"/>
            </a:endParaRPr>
          </a:p>
          <a:p>
            <a:pPr marL="285750" indent="-285750">
              <a:spcBef>
                <a:spcPts val="600"/>
              </a:spcBef>
              <a:buFont typeface="Arial" panose="020B0604020202020204" pitchFamily="34" charset="0"/>
              <a:buChar char="•"/>
            </a:pPr>
            <a:r>
              <a:rPr lang="zh-CN" altLang="en-US" b="1" dirty="0" smtClean="0">
                <a:latin typeface="Microsoft YaHei UI" panose="020B0503020204020204" pitchFamily="34" charset="-122"/>
                <a:ea typeface="Microsoft YaHei UI" panose="020B0503020204020204" pitchFamily="34" charset="-122"/>
              </a:rPr>
              <a:t>定义</a:t>
            </a:r>
            <a:r>
              <a:rPr lang="en-US" altLang="zh-CN" dirty="0" smtClean="0">
                <a:latin typeface="Microsoft YaHei UI" panose="020B0503020204020204" pitchFamily="34" charset="-122"/>
                <a:ea typeface="Microsoft YaHei UI" panose="020B0503020204020204" pitchFamily="34" charset="-122"/>
              </a:rPr>
              <a:t> </a:t>
            </a:r>
          </a:p>
          <a:p>
            <a:pPr>
              <a:spcBef>
                <a:spcPts val="600"/>
              </a:spcBef>
            </a:pPr>
            <a:r>
              <a:rPr lang="zh-CN" altLang="en-US" dirty="0" smtClean="0">
                <a:latin typeface="Microsoft YaHei UI" panose="020B0503020204020204" pitchFamily="34" charset="-122"/>
                <a:ea typeface="Microsoft YaHei UI" panose="020B0503020204020204" pitchFamily="34" charset="-122"/>
              </a:rPr>
              <a:t>所有</a:t>
            </a:r>
            <a:r>
              <a:rPr lang="zh-CN" altLang="en-US" dirty="0">
                <a:latin typeface="Microsoft YaHei UI" panose="020B0503020204020204" pitchFamily="34" charset="-122"/>
                <a:ea typeface="Microsoft YaHei UI" panose="020B0503020204020204" pitchFamily="34" charset="-122"/>
              </a:rPr>
              <a:t>包含比特币</a:t>
            </a:r>
            <a:r>
              <a:rPr lang="en-US" altLang="zh-CN" dirty="0">
                <a:latin typeface="Microsoft YaHei UI" panose="020B0503020204020204" pitchFamily="34" charset="-122"/>
                <a:ea typeface="Microsoft YaHei UI" panose="020B0503020204020204" pitchFamily="34" charset="-122"/>
              </a:rPr>
              <a:t>P2P</a:t>
            </a:r>
            <a:r>
              <a:rPr lang="zh-CN" altLang="en-US" dirty="0">
                <a:latin typeface="Microsoft YaHei UI" panose="020B0503020204020204" pitchFamily="34" charset="-122"/>
                <a:ea typeface="Microsoft YaHei UI" panose="020B0503020204020204" pitchFamily="34" charset="-122"/>
              </a:rPr>
              <a:t>协议</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a:spcBef>
                <a:spcPts val="600"/>
              </a:spcBef>
            </a:pPr>
            <a:r>
              <a:rPr lang="zh-CN" altLang="en-US" dirty="0" smtClean="0">
                <a:latin typeface="Microsoft YaHei UI" panose="020B0503020204020204" pitchFamily="34" charset="-122"/>
                <a:ea typeface="Microsoft YaHei UI" panose="020B0503020204020204" pitchFamily="34" charset="-122"/>
              </a:rPr>
              <a:t>矿</a:t>
            </a:r>
            <a:r>
              <a:rPr lang="zh-CN" altLang="en-US" dirty="0">
                <a:latin typeface="Microsoft YaHei UI" panose="020B0503020204020204" pitchFamily="34" charset="-122"/>
                <a:ea typeface="Microsoft YaHei UI" panose="020B0503020204020204" pitchFamily="34" charset="-122"/>
              </a:rPr>
              <a:t>池挖矿协议</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a:spcBef>
                <a:spcPts val="600"/>
              </a:spcBef>
            </a:pPr>
            <a:r>
              <a:rPr lang="en-US" altLang="zh-CN" dirty="0" smtClean="0">
                <a:latin typeface="Microsoft YaHei UI" panose="020B0503020204020204" pitchFamily="34" charset="-122"/>
                <a:ea typeface="Microsoft YaHei UI" panose="020B0503020204020204" pitchFamily="34" charset="-122"/>
              </a:rPr>
              <a:t>Stratum</a:t>
            </a:r>
            <a:r>
              <a:rPr lang="zh-CN" altLang="en-US" dirty="0">
                <a:latin typeface="Microsoft YaHei UI" panose="020B0503020204020204" pitchFamily="34" charset="-122"/>
                <a:ea typeface="Microsoft YaHei UI" panose="020B0503020204020204" pitchFamily="34" charset="-122"/>
              </a:rPr>
              <a:t>协议</a:t>
            </a:r>
            <a:r>
              <a:rPr lang="zh-CN" altLang="en-US" dirty="0" smtClean="0">
                <a:latin typeface="Microsoft YaHei UI" panose="020B0503020204020204" pitchFamily="34" charset="-122"/>
                <a:ea typeface="Microsoft YaHei UI" panose="020B0503020204020204" pitchFamily="34" charset="-122"/>
              </a:rPr>
              <a:t>以及</a:t>
            </a:r>
            <a:endParaRPr lang="en-US" altLang="zh-CN" dirty="0" smtClean="0">
              <a:latin typeface="Microsoft YaHei UI" panose="020B0503020204020204" pitchFamily="34" charset="-122"/>
              <a:ea typeface="Microsoft YaHei UI" panose="020B0503020204020204" pitchFamily="34" charset="-122"/>
            </a:endParaRPr>
          </a:p>
          <a:p>
            <a:pPr>
              <a:spcBef>
                <a:spcPts val="600"/>
              </a:spcBef>
            </a:pPr>
            <a:r>
              <a:rPr lang="zh-CN" altLang="en-US" dirty="0" smtClean="0">
                <a:latin typeface="Microsoft YaHei UI" panose="020B0503020204020204" pitchFamily="34" charset="-122"/>
                <a:ea typeface="Microsoft YaHei UI" panose="020B0503020204020204" pitchFamily="34" charset="-122"/>
              </a:rPr>
              <a:t>其他</a:t>
            </a:r>
            <a:r>
              <a:rPr lang="zh-CN" altLang="en-US" dirty="0">
                <a:latin typeface="Microsoft YaHei UI" panose="020B0503020204020204" pitchFamily="34" charset="-122"/>
                <a:ea typeface="Microsoft YaHei UI" panose="020B0503020204020204" pitchFamily="34" charset="-122"/>
              </a:rPr>
              <a:t>连接比特币系统组件</a:t>
            </a:r>
            <a:r>
              <a:rPr lang="zh-CN" altLang="en-US" dirty="0" smtClean="0">
                <a:latin typeface="Microsoft YaHei UI" panose="020B0503020204020204" pitchFamily="34" charset="-122"/>
                <a:ea typeface="Microsoft YaHei UI" panose="020B0503020204020204" pitchFamily="34" charset="-122"/>
              </a:rPr>
              <a:t>相关协议</a:t>
            </a:r>
            <a:endParaRPr lang="en-US" altLang="zh-CN" dirty="0" smtClean="0">
              <a:latin typeface="Microsoft YaHei UI" panose="020B0503020204020204" pitchFamily="34" charset="-122"/>
              <a:ea typeface="Microsoft YaHei UI" panose="020B0503020204020204" pitchFamily="34" charset="-122"/>
            </a:endParaRPr>
          </a:p>
          <a:p>
            <a:pPr>
              <a:spcBef>
                <a:spcPts val="600"/>
              </a:spcBef>
            </a:pPr>
            <a:r>
              <a:rPr lang="zh-CN" altLang="en-US" dirty="0" smtClean="0">
                <a:latin typeface="Microsoft YaHei UI" panose="020B0503020204020204" pitchFamily="34" charset="-122"/>
                <a:ea typeface="Microsoft YaHei UI" panose="020B0503020204020204" pitchFamily="34" charset="-122"/>
              </a:rPr>
              <a:t>的</a:t>
            </a:r>
            <a:r>
              <a:rPr lang="zh-CN" altLang="en-US" dirty="0">
                <a:latin typeface="Microsoft YaHei UI" panose="020B0503020204020204" pitchFamily="34" charset="-122"/>
                <a:ea typeface="Microsoft YaHei UI" panose="020B0503020204020204" pitchFamily="34" charset="-122"/>
              </a:rPr>
              <a:t>整体网络结构。</a:t>
            </a:r>
          </a:p>
          <a:p>
            <a:pPr marL="285750" indent="-285750">
              <a:spcBef>
                <a:spcPts val="600"/>
              </a:spcBef>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p:txBody>
      </p:sp>
      <p:sp>
        <p:nvSpPr>
          <p:cNvPr id="21" name="矩形 20"/>
          <p:cNvSpPr/>
          <p:nvPr/>
        </p:nvSpPr>
        <p:spPr>
          <a:xfrm>
            <a:off x="148857" y="870093"/>
            <a:ext cx="2698175" cy="523220"/>
          </a:xfrm>
          <a:prstGeom prst="rect">
            <a:avLst/>
          </a:prstGeom>
        </p:spPr>
        <p:txBody>
          <a:bodyPr wrap="none">
            <a:spAutoFit/>
          </a:bodyPr>
          <a:lstStyle/>
          <a:p>
            <a:pPr lvl="0"/>
            <a:r>
              <a:rPr lang="zh-CN" altLang="en-US" sz="2800" b="1" dirty="0">
                <a:solidFill>
                  <a:srgbClr val="2D2E2D"/>
                </a:solidFill>
                <a:latin typeface="Microsoft YaHei UI" panose="020B0503020204020204" pitchFamily="34" charset="-122"/>
                <a:ea typeface="Microsoft YaHei UI" panose="020B0503020204020204" pitchFamily="34" charset="-122"/>
              </a:rPr>
              <a:t>扩展比特币网络</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7</a:t>
            </a:fld>
            <a:endParaRPr lang="en-US" altLang="en-US">
              <a:solidFill>
                <a:srgbClr val="2D2E2D">
                  <a:lumMod val="50000"/>
                  <a:lumOff val="50000"/>
                </a:srgbClr>
              </a:solidFill>
            </a:endParaRPr>
          </a:p>
        </p:txBody>
      </p:sp>
    </p:spTree>
    <p:custDataLst>
      <p:tags r:id="rId1"/>
    </p:custDataLst>
    <p:extLst>
      <p:ext uri="{BB962C8B-B14F-4D97-AF65-F5344CB8AC3E}">
        <p14:creationId xmlns:p14="http://schemas.microsoft.com/office/powerpoint/2010/main" val="1802991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789" y="417638"/>
            <a:ext cx="2698175" cy="523220"/>
          </a:xfrm>
          <a:prstGeom prst="rect">
            <a:avLst/>
          </a:prstGeom>
        </p:spPr>
        <p:txBody>
          <a:bodyPr wrap="none">
            <a:spAutoFit/>
          </a:bodyPr>
          <a:lstStyle/>
          <a:p>
            <a:r>
              <a:rPr lang="zh-CN" altLang="en-US" sz="2800" b="1" dirty="0" smtClean="0">
                <a:solidFill>
                  <a:srgbClr val="2D2E2D"/>
                </a:solidFill>
                <a:latin typeface="Microsoft YaHei UI" panose="020B0503020204020204" pitchFamily="34" charset="-122"/>
                <a:ea typeface="Microsoft YaHei UI" panose="020B0503020204020204" pitchFamily="34" charset="-122"/>
              </a:rPr>
              <a:t>比特币中继网络</a:t>
            </a:r>
            <a:endParaRPr lang="zh-CN" altLang="en-US" sz="2800" dirty="0">
              <a:solidFill>
                <a:srgbClr val="2D2E2D"/>
              </a:solidFill>
              <a:latin typeface="Microsoft YaHei UI" panose="020B0503020204020204" pitchFamily="34" charset="-122"/>
              <a:ea typeface="Microsoft YaHei UI" panose="020B0503020204020204" pitchFamily="34" charset="-122"/>
            </a:endParaRPr>
          </a:p>
        </p:txBody>
      </p:sp>
      <p:sp>
        <p:nvSpPr>
          <p:cNvPr id="4" name="文本框 3"/>
          <p:cNvSpPr txBox="1"/>
          <p:nvPr/>
        </p:nvSpPr>
        <p:spPr>
          <a:xfrm>
            <a:off x="456789" y="1218358"/>
            <a:ext cx="11127404" cy="5293757"/>
          </a:xfrm>
          <a:prstGeom prst="rect">
            <a:avLst/>
          </a:prstGeom>
          <a:noFill/>
        </p:spPr>
        <p:txBody>
          <a:bodyPr wrap="square" rtlCol="0">
            <a:spAutoFit/>
          </a:bodyPr>
          <a:lstStyle/>
          <a:p>
            <a:r>
              <a:rPr lang="zh-CN" altLang="en-US" sz="2400" b="1" dirty="0" smtClean="0">
                <a:solidFill>
                  <a:srgbClr val="2D2E2D"/>
                </a:solidFill>
                <a:latin typeface="Microsoft YaHei UI" panose="020B0503020204020204" pitchFamily="34" charset="-122"/>
                <a:ea typeface="Microsoft YaHei UI" panose="020B0503020204020204" pitchFamily="34" charset="-122"/>
              </a:rPr>
              <a:t>背景：</a:t>
            </a:r>
            <a:endParaRPr lang="en-US" altLang="zh-CN" sz="2400" b="1" dirty="0" smtClean="0">
              <a:solidFill>
                <a:srgbClr val="2D2E2D"/>
              </a:solidFill>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rgbClr val="2D2E2D"/>
                </a:solidFill>
                <a:latin typeface="Microsoft YaHei UI" panose="020B0503020204020204" pitchFamily="34" charset="-122"/>
                <a:ea typeface="Microsoft YaHei UI" panose="020B0503020204020204" pitchFamily="34" charset="-122"/>
              </a:rPr>
              <a:t>当比特币</a:t>
            </a:r>
            <a:r>
              <a:rPr lang="en-US" altLang="zh-CN" dirty="0" smtClean="0">
                <a:solidFill>
                  <a:srgbClr val="2D2E2D"/>
                </a:solidFill>
                <a:latin typeface="Microsoft YaHei UI" panose="020B0503020204020204" pitchFamily="34" charset="-122"/>
                <a:ea typeface="Microsoft YaHei UI" panose="020B0503020204020204" pitchFamily="34" charset="-122"/>
              </a:rPr>
              <a:t>p2p</a:t>
            </a:r>
            <a:r>
              <a:rPr lang="zh-CN" altLang="en-US" dirty="0" smtClean="0">
                <a:solidFill>
                  <a:srgbClr val="2D2E2D"/>
                </a:solidFill>
                <a:latin typeface="Microsoft YaHei UI" panose="020B0503020204020204" pitchFamily="34" charset="-122"/>
                <a:ea typeface="Microsoft YaHei UI" panose="020B0503020204020204" pitchFamily="34" charset="-122"/>
              </a:rPr>
              <a:t>网路为多种</a:t>
            </a:r>
            <a:r>
              <a:rPr lang="zh-CN" altLang="en-US" dirty="0">
                <a:solidFill>
                  <a:srgbClr val="2D2E2D"/>
                </a:solidFill>
                <a:latin typeface="Microsoft YaHei UI" panose="020B0503020204020204" pitchFamily="34" charset="-122"/>
                <a:ea typeface="Microsoft YaHei UI" panose="020B0503020204020204" pitchFamily="34" charset="-122"/>
              </a:rPr>
              <a:t>类型</a:t>
            </a:r>
            <a:r>
              <a:rPr lang="zh-CN" altLang="en-US" dirty="0" smtClean="0">
                <a:solidFill>
                  <a:srgbClr val="2D2E2D"/>
                </a:solidFill>
                <a:latin typeface="Microsoft YaHei UI" panose="020B0503020204020204" pitchFamily="34" charset="-122"/>
                <a:ea typeface="Microsoft YaHei UI" panose="020B0503020204020204" pitchFamily="34" charset="-122"/>
              </a:rPr>
              <a:t>节点服务的时候，它也为有专门需求的比特币</a:t>
            </a:r>
            <a:r>
              <a:rPr lang="zh-CN" altLang="en-US" b="1" dirty="0" smtClean="0">
                <a:solidFill>
                  <a:srgbClr val="2D2E2D"/>
                </a:solidFill>
                <a:latin typeface="Microsoft YaHei UI" panose="020B0503020204020204" pitchFamily="34" charset="-122"/>
                <a:ea typeface="Microsoft YaHei UI" panose="020B0503020204020204" pitchFamily="34" charset="-122"/>
              </a:rPr>
              <a:t>挖矿节点</a:t>
            </a:r>
            <a:r>
              <a:rPr lang="zh-CN" altLang="en-US" dirty="0" smtClean="0">
                <a:solidFill>
                  <a:srgbClr val="2D2E2D"/>
                </a:solidFill>
                <a:latin typeface="Microsoft YaHei UI" panose="020B0503020204020204" pitchFamily="34" charset="-122"/>
                <a:ea typeface="Microsoft YaHei UI" panose="020B0503020204020204" pitchFamily="34" charset="-122"/>
              </a:rPr>
              <a:t>带来了很高的</a:t>
            </a:r>
            <a:r>
              <a:rPr lang="zh-CN" altLang="en-US" b="1" dirty="0" smtClean="0">
                <a:solidFill>
                  <a:srgbClr val="2D2E2D"/>
                </a:solidFill>
                <a:latin typeface="Microsoft YaHei UI" panose="020B0503020204020204" pitchFamily="34" charset="-122"/>
                <a:ea typeface="Microsoft YaHei UI" panose="020B0503020204020204" pitchFamily="34" charset="-122"/>
              </a:rPr>
              <a:t>网络时延</a:t>
            </a:r>
            <a:r>
              <a:rPr lang="zh-CN" altLang="en-US" dirty="0" smtClean="0">
                <a:solidFill>
                  <a:srgbClr val="2D2E2D"/>
                </a:solidFill>
                <a:latin typeface="Microsoft YaHei UI" panose="020B0503020204020204" pitchFamily="34" charset="-122"/>
                <a:ea typeface="Microsoft YaHei UI" panose="020B0503020204020204" pitchFamily="34" charset="-122"/>
              </a:rPr>
              <a:t>。矿工从事</a:t>
            </a:r>
            <a:r>
              <a:rPr lang="zh-CN" altLang="en-US" b="1" dirty="0">
                <a:solidFill>
                  <a:srgbClr val="2D2E2D"/>
                </a:solidFill>
                <a:latin typeface="Microsoft YaHei UI" panose="020B0503020204020204" pitchFamily="34" charset="-122"/>
                <a:ea typeface="Microsoft YaHei UI" panose="020B0503020204020204" pitchFamily="34" charset="-122"/>
              </a:rPr>
              <a:t>时间敏感的</a:t>
            </a:r>
            <a:r>
              <a:rPr lang="zh-CN" altLang="en-US" b="1" dirty="0" smtClean="0">
                <a:solidFill>
                  <a:srgbClr val="2D2E2D"/>
                </a:solidFill>
                <a:latin typeface="Microsoft YaHei UI" panose="020B0503020204020204" pitchFamily="34" charset="-122"/>
                <a:ea typeface="Microsoft YaHei UI" panose="020B0503020204020204" pitchFamily="34" charset="-122"/>
              </a:rPr>
              <a:t>竞争</a:t>
            </a:r>
            <a:r>
              <a:rPr lang="zh-CN" altLang="en-US" dirty="0" smtClean="0">
                <a:solidFill>
                  <a:srgbClr val="2D2E2D"/>
                </a:solidFill>
                <a:latin typeface="Microsoft YaHei UI" panose="020B0503020204020204" pitchFamily="34" charset="-122"/>
                <a:ea typeface="Microsoft YaHei UI" panose="020B0503020204020204" pitchFamily="34" charset="-122"/>
              </a:rPr>
              <a:t>去解决工作量证明问题从而去拓展区块链。时延直接影响了收入盈利。</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2000" dirty="0" smtClean="0">
              <a:solidFill>
                <a:srgbClr val="2D2E2D"/>
              </a:solidFill>
              <a:latin typeface="Microsoft YaHei UI" panose="020B0503020204020204" pitchFamily="34" charset="-122"/>
              <a:ea typeface="Microsoft YaHei UI" panose="020B0503020204020204" pitchFamily="34" charset="-122"/>
            </a:endParaRPr>
          </a:p>
          <a:p>
            <a:r>
              <a:rPr lang="zh-CN" altLang="en-US" sz="2400" b="1" dirty="0" smtClean="0">
                <a:solidFill>
                  <a:srgbClr val="2D2E2D"/>
                </a:solidFill>
                <a:latin typeface="Microsoft YaHei UI" panose="020B0503020204020204" pitchFamily="34" charset="-122"/>
                <a:ea typeface="Microsoft YaHei UI" panose="020B0503020204020204" pitchFamily="34" charset="-122"/>
              </a:rPr>
              <a:t>介绍：</a:t>
            </a:r>
          </a:p>
          <a:p>
            <a:pPr marL="285750" indent="-285750">
              <a:lnSpc>
                <a:spcPct val="150000"/>
              </a:lnSpc>
              <a:buFont typeface="Arial" panose="020B0604020202020204" pitchFamily="34" charset="0"/>
              <a:buChar char="•"/>
            </a:pPr>
            <a:r>
              <a:rPr lang="zh-CN" altLang="en-US" dirty="0" smtClean="0">
                <a:solidFill>
                  <a:srgbClr val="2D2E2D"/>
                </a:solidFill>
                <a:latin typeface="Microsoft YaHei UI" panose="020B0503020204020204" pitchFamily="34" charset="-122"/>
                <a:ea typeface="Microsoft YaHei UI" panose="020B0503020204020204" pitchFamily="34" charset="-122"/>
              </a:rPr>
              <a:t>比特币中继网络是一个用来</a:t>
            </a:r>
            <a:r>
              <a:rPr lang="zh-CN" altLang="en-US" b="1" dirty="0" smtClean="0">
                <a:solidFill>
                  <a:srgbClr val="2D2E2D"/>
                </a:solidFill>
                <a:latin typeface="Microsoft YaHei UI" panose="020B0503020204020204" pitchFamily="34" charset="-122"/>
                <a:ea typeface="Microsoft YaHei UI" panose="020B0503020204020204" pitchFamily="34" charset="-122"/>
              </a:rPr>
              <a:t>最小化区块在矿工之间传输时延</a:t>
            </a:r>
            <a:r>
              <a:rPr lang="zh-CN" altLang="en-US" dirty="0" smtClean="0">
                <a:solidFill>
                  <a:srgbClr val="2D2E2D"/>
                </a:solidFill>
                <a:latin typeface="Microsoft YaHei UI" panose="020B0503020204020204" pitchFamily="34" charset="-122"/>
                <a:ea typeface="Microsoft YaHei UI" panose="020B0503020204020204" pitchFamily="34" charset="-122"/>
              </a:rPr>
              <a:t>的网络。</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zh-CN" altLang="en-US" b="1" dirty="0" smtClean="0">
                <a:solidFill>
                  <a:srgbClr val="2D2E2D"/>
                </a:solidFill>
                <a:latin typeface="Microsoft YaHei UI" panose="020B0503020204020204" pitchFamily="34" charset="-122"/>
                <a:ea typeface="Microsoft YaHei UI" panose="020B0503020204020204" pitchFamily="34" charset="-122"/>
              </a:rPr>
              <a:t>原始的</a:t>
            </a:r>
            <a:r>
              <a:rPr lang="zh-CN" altLang="en-US" dirty="0" smtClean="0">
                <a:solidFill>
                  <a:srgbClr val="2D2E2D"/>
                </a:solidFill>
                <a:latin typeface="Microsoft YaHei UI" panose="020B0503020204020204" pitchFamily="34" charset="-122"/>
                <a:ea typeface="Microsoft YaHei UI" panose="020B0503020204020204" pitchFamily="34" charset="-122"/>
              </a:rPr>
              <a:t>比特币中继网络：该网络由世界各地的亚马逊</a:t>
            </a:r>
            <a:r>
              <a:rPr lang="en-US" altLang="zh-CN" dirty="0" smtClean="0">
                <a:solidFill>
                  <a:srgbClr val="2D2E2D"/>
                </a:solidFill>
                <a:latin typeface="Microsoft YaHei UI" panose="020B0503020204020204" pitchFamily="34" charset="-122"/>
                <a:ea typeface="Microsoft YaHei UI" panose="020B0503020204020204" pitchFamily="34" charset="-122"/>
              </a:rPr>
              <a:t>Web</a:t>
            </a:r>
            <a:r>
              <a:rPr lang="zh-CN" altLang="en-US" dirty="0" smtClean="0">
                <a:solidFill>
                  <a:srgbClr val="2D2E2D"/>
                </a:solidFill>
                <a:latin typeface="Microsoft YaHei UI" panose="020B0503020204020204" pitchFamily="34" charset="-122"/>
                <a:ea typeface="Microsoft YaHei UI" panose="020B0503020204020204" pitchFamily="34" charset="-122"/>
              </a:rPr>
              <a:t>服务基础架构上托管的几个专门的节点组成，并且连接大多数矿工和采矿池。</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en-US" altLang="zh-CN" dirty="0" smtClean="0">
                <a:solidFill>
                  <a:srgbClr val="2D2E2D"/>
                </a:solidFill>
                <a:latin typeface="Microsoft YaHei UI" panose="020B0503020204020204" pitchFamily="34" charset="-122"/>
                <a:ea typeface="Microsoft YaHei UI" panose="020B0503020204020204" pitchFamily="34" charset="-122"/>
              </a:rPr>
              <a:t>2016</a:t>
            </a:r>
            <a:r>
              <a:rPr lang="zh-CN" altLang="en-US" dirty="0" smtClean="0">
                <a:solidFill>
                  <a:srgbClr val="2D2E2D"/>
                </a:solidFill>
                <a:latin typeface="Microsoft YaHei UI" panose="020B0503020204020204" pitchFamily="34" charset="-122"/>
                <a:ea typeface="Microsoft YaHei UI" panose="020B0503020204020204" pitchFamily="34" charset="-122"/>
              </a:rPr>
              <a:t>年被</a:t>
            </a:r>
            <a:r>
              <a:rPr lang="en-US" altLang="zh-CN" b="1" dirty="0" smtClean="0">
                <a:solidFill>
                  <a:srgbClr val="2D2E2D"/>
                </a:solidFill>
                <a:latin typeface="Microsoft YaHei UI" panose="020B0503020204020204" pitchFamily="34" charset="-122"/>
                <a:ea typeface="Microsoft YaHei UI" panose="020B0503020204020204" pitchFamily="34" charset="-122"/>
              </a:rPr>
              <a:t>FIBRE</a:t>
            </a:r>
            <a:r>
              <a:rPr lang="zh-CN" altLang="en-US" dirty="0" smtClean="0">
                <a:solidFill>
                  <a:srgbClr val="2D2E2D"/>
                </a:solidFill>
                <a:latin typeface="Microsoft YaHei UI" panose="020B0503020204020204" pitchFamily="34" charset="-122"/>
                <a:ea typeface="Microsoft YaHei UI" panose="020B0503020204020204" pitchFamily="34" charset="-122"/>
              </a:rPr>
              <a:t>（</a:t>
            </a:r>
            <a:r>
              <a:rPr lang="en-US" altLang="zh-CN" dirty="0" smtClean="0">
                <a:solidFill>
                  <a:srgbClr val="2D2E2D"/>
                </a:solidFill>
                <a:latin typeface="Microsoft YaHei UI" panose="020B0503020204020204" pitchFamily="34" charset="-122"/>
                <a:ea typeface="Microsoft YaHei UI" panose="020B0503020204020204" pitchFamily="34" charset="-122"/>
              </a:rPr>
              <a:t> Fast Internet Bitcoin Relay Engine </a:t>
            </a:r>
            <a:r>
              <a:rPr lang="zh-CN" altLang="en-US" dirty="0" smtClean="0">
                <a:solidFill>
                  <a:srgbClr val="2D2E2D"/>
                </a:solidFill>
                <a:latin typeface="Microsoft YaHei UI" panose="020B0503020204020204" pitchFamily="34" charset="-122"/>
                <a:ea typeface="Microsoft YaHei UI" panose="020B0503020204020204" pitchFamily="34" charset="-122"/>
              </a:rPr>
              <a:t>）代替</a:t>
            </a:r>
            <a:r>
              <a:rPr lang="en-US" altLang="zh-CN" dirty="0" smtClean="0">
                <a:solidFill>
                  <a:srgbClr val="2D2E2D"/>
                </a:solidFill>
                <a:latin typeface="Microsoft YaHei UI" panose="020B0503020204020204" pitchFamily="34" charset="-122"/>
                <a:ea typeface="Microsoft YaHei UI" panose="020B0503020204020204" pitchFamily="34" charset="-122"/>
              </a:rPr>
              <a:t>——</a:t>
            </a:r>
            <a:r>
              <a:rPr lang="zh-CN" altLang="en-US" dirty="0" smtClean="0">
                <a:solidFill>
                  <a:srgbClr val="2D2E2D"/>
                </a:solidFill>
                <a:latin typeface="Microsoft YaHei UI" panose="020B0503020204020204" pitchFamily="34" charset="-122"/>
                <a:ea typeface="Microsoft YaHei UI" panose="020B0503020204020204" pitchFamily="34" charset="-122"/>
              </a:rPr>
              <a:t>一个基于</a:t>
            </a:r>
            <a:r>
              <a:rPr lang="en-US" altLang="zh-CN" dirty="0" smtClean="0">
                <a:solidFill>
                  <a:srgbClr val="2D2E2D"/>
                </a:solidFill>
                <a:latin typeface="Microsoft YaHei UI" panose="020B0503020204020204" pitchFamily="34" charset="-122"/>
                <a:ea typeface="Microsoft YaHei UI" panose="020B0503020204020204" pitchFamily="34" charset="-122"/>
              </a:rPr>
              <a:t>UDP</a:t>
            </a:r>
            <a:r>
              <a:rPr lang="zh-CN" altLang="en-US" dirty="0" smtClean="0">
                <a:solidFill>
                  <a:srgbClr val="2D2E2D"/>
                </a:solidFill>
                <a:latin typeface="Microsoft YaHei UI" panose="020B0503020204020204" pitchFamily="34" charset="-122"/>
                <a:ea typeface="Microsoft YaHei UI" panose="020B0503020204020204" pitchFamily="34" charset="-122"/>
              </a:rPr>
              <a:t>的中继网络。</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914400" lvl="1" indent="-457200">
              <a:lnSpc>
                <a:spcPct val="150000"/>
              </a:lnSpc>
              <a:buFont typeface="+mj-lt"/>
              <a:buAutoNum type="arabicPeriod"/>
            </a:pPr>
            <a:r>
              <a:rPr lang="zh-CN" altLang="en-US" dirty="0" smtClean="0">
                <a:solidFill>
                  <a:srgbClr val="2D2E2D"/>
                </a:solidFill>
                <a:latin typeface="Microsoft YaHei UI" panose="020B0503020204020204" pitchFamily="34" charset="-122"/>
                <a:ea typeface="Microsoft YaHei UI" panose="020B0503020204020204" pitchFamily="34" charset="-122"/>
              </a:rPr>
              <a:t>它可以通过发送额外的数据来弥补</a:t>
            </a:r>
            <a:r>
              <a:rPr lang="zh-CN" altLang="en-US" b="1" dirty="0" smtClean="0">
                <a:solidFill>
                  <a:srgbClr val="2D2E2D"/>
                </a:solidFill>
                <a:latin typeface="Microsoft YaHei UI" panose="020B0503020204020204" pitchFamily="34" charset="-122"/>
                <a:ea typeface="Microsoft YaHei UI" panose="020B0503020204020204" pitchFamily="34" charset="-122"/>
              </a:rPr>
              <a:t>数据包丢失</a:t>
            </a:r>
            <a:r>
              <a:rPr lang="zh-CN" altLang="en-US" dirty="0" smtClean="0">
                <a:solidFill>
                  <a:srgbClr val="2D2E2D"/>
                </a:solidFill>
                <a:latin typeface="Microsoft YaHei UI" panose="020B0503020204020204" pitchFamily="34" charset="-122"/>
                <a:ea typeface="Microsoft YaHei UI" panose="020B0503020204020204" pitchFamily="34" charset="-122"/>
              </a:rPr>
              <a:t>，从而消除延迟峰值；</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914400" lvl="1" indent="-457200">
              <a:lnSpc>
                <a:spcPct val="150000"/>
              </a:lnSpc>
              <a:buFont typeface="+mj-lt"/>
              <a:buAutoNum type="arabicPeriod"/>
            </a:pPr>
            <a:r>
              <a:rPr lang="zh-CN" altLang="en-US" dirty="0" smtClean="0">
                <a:solidFill>
                  <a:srgbClr val="2D2E2D"/>
                </a:solidFill>
                <a:latin typeface="Microsoft YaHei UI" panose="020B0503020204020204" pitchFamily="34" charset="-122"/>
                <a:ea typeface="Microsoft YaHei UI" panose="020B0503020204020204" pitchFamily="34" charset="-122"/>
              </a:rPr>
              <a:t>实现</a:t>
            </a:r>
            <a:r>
              <a:rPr lang="zh-CN" altLang="en-US" b="1" dirty="0" smtClean="0">
                <a:solidFill>
                  <a:srgbClr val="2D2E2D"/>
                </a:solidFill>
                <a:latin typeface="Microsoft YaHei UI" panose="020B0503020204020204" pitchFamily="34" charset="-122"/>
                <a:ea typeface="Microsoft YaHei UI" panose="020B0503020204020204" pitchFamily="34" charset="-122"/>
              </a:rPr>
              <a:t>紧凑块</a:t>
            </a:r>
            <a:r>
              <a:rPr lang="zh-CN" altLang="en-US" dirty="0">
                <a:solidFill>
                  <a:srgbClr val="2D2E2D"/>
                </a:solidFill>
                <a:latin typeface="Microsoft YaHei UI" panose="020B0503020204020204" pitchFamily="34" charset="-122"/>
                <a:ea typeface="Microsoft YaHei UI" panose="020B0503020204020204" pitchFamily="34" charset="-122"/>
              </a:rPr>
              <a:t>（</a:t>
            </a:r>
            <a:r>
              <a:rPr lang="en-US" altLang="zh-CN" dirty="0">
                <a:solidFill>
                  <a:srgbClr val="2D2E2D"/>
                </a:solidFill>
                <a:latin typeface="Microsoft YaHei UI" panose="020B0503020204020204" pitchFamily="34" charset="-122"/>
                <a:ea typeface="Microsoft YaHei UI" panose="020B0503020204020204" pitchFamily="34" charset="-122"/>
              </a:rPr>
              <a:t>compact block</a:t>
            </a:r>
            <a:r>
              <a:rPr lang="zh-CN" altLang="en-US" dirty="0" smtClean="0">
                <a:solidFill>
                  <a:srgbClr val="2D2E2D"/>
                </a:solidFill>
                <a:latin typeface="Microsoft YaHei UI" panose="020B0503020204020204" pitchFamily="34" charset="-122"/>
                <a:ea typeface="Microsoft YaHei UI" panose="020B0503020204020204" pitchFamily="34" charset="-122"/>
              </a:rPr>
              <a:t>）优化，进一步减小数据传输量和传输时延；</a:t>
            </a:r>
            <a:endParaRPr lang="en-US" altLang="zh-CN" dirty="0">
              <a:solidFill>
                <a:srgbClr val="2D2E2D"/>
              </a:solidFill>
              <a:latin typeface="Microsoft YaHei UI" panose="020B0503020204020204" pitchFamily="34" charset="-122"/>
              <a:ea typeface="Microsoft YaHei UI"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2D2E2D"/>
                </a:solidFill>
                <a:latin typeface="Microsoft YaHei UI" panose="020B0503020204020204" pitchFamily="34" charset="-122"/>
                <a:ea typeface="Microsoft YaHei UI" panose="020B0503020204020204" pitchFamily="34" charset="-122"/>
              </a:rPr>
              <a:t> </a:t>
            </a:r>
            <a:r>
              <a:rPr lang="en-US" altLang="zh-CN" b="1" dirty="0" smtClean="0">
                <a:solidFill>
                  <a:srgbClr val="2D2E2D"/>
                </a:solidFill>
                <a:latin typeface="Microsoft YaHei UI" panose="020B0503020204020204" pitchFamily="34" charset="-122"/>
                <a:ea typeface="Microsoft YaHei UI" panose="020B0503020204020204" pitchFamily="34" charset="-122"/>
              </a:rPr>
              <a:t>Falcon</a:t>
            </a:r>
            <a:r>
              <a:rPr lang="zh-CN" altLang="en-US" dirty="0" smtClean="0">
                <a:solidFill>
                  <a:srgbClr val="2D2E2D"/>
                </a:solidFill>
                <a:latin typeface="Microsoft YaHei UI" panose="020B0503020204020204" pitchFamily="34" charset="-122"/>
                <a:ea typeface="Microsoft YaHei UI" panose="020B0503020204020204" pitchFamily="34" charset="-122"/>
              </a:rPr>
              <a:t>（提案中）使用“直通路由”（</a:t>
            </a:r>
            <a:r>
              <a:rPr lang="en-US" altLang="zh-CN" dirty="0">
                <a:solidFill>
                  <a:srgbClr val="2D2E2D"/>
                </a:solidFill>
                <a:latin typeface="Microsoft YaHei UI" panose="020B0503020204020204" pitchFamily="34" charset="-122"/>
                <a:ea typeface="Microsoft YaHei UI" panose="020B0503020204020204" pitchFamily="34" charset="-122"/>
              </a:rPr>
              <a:t>cut-through-routing</a:t>
            </a:r>
            <a:r>
              <a:rPr lang="zh-CN" altLang="en-US" dirty="0" smtClean="0">
                <a:solidFill>
                  <a:srgbClr val="2D2E2D"/>
                </a:solidFill>
                <a:latin typeface="Microsoft YaHei UI" panose="020B0503020204020204" pitchFamily="34" charset="-122"/>
                <a:ea typeface="Microsoft YaHei UI" panose="020B0503020204020204" pitchFamily="34" charset="-122"/>
              </a:rPr>
              <a:t>）而</a:t>
            </a:r>
            <a:r>
              <a:rPr lang="zh-CN" altLang="en-US" dirty="0">
                <a:solidFill>
                  <a:srgbClr val="2D2E2D"/>
                </a:solidFill>
                <a:latin typeface="Microsoft YaHei UI" panose="020B0503020204020204" pitchFamily="34" charset="-122"/>
                <a:ea typeface="Microsoft YaHei UI" panose="020B0503020204020204" pitchFamily="34" charset="-122"/>
              </a:rPr>
              <a:t>不是“存储转发”来减少</a:t>
            </a:r>
            <a:r>
              <a:rPr lang="zh-CN" altLang="en-US" dirty="0" smtClean="0">
                <a:solidFill>
                  <a:srgbClr val="2D2E2D"/>
                </a:solidFill>
                <a:latin typeface="Microsoft YaHei UI" panose="020B0503020204020204" pitchFamily="34" charset="-122"/>
                <a:ea typeface="Microsoft YaHei UI" panose="020B0503020204020204" pitchFamily="34" charset="-122"/>
              </a:rPr>
              <a:t>延迟</a:t>
            </a:r>
            <a:r>
              <a:rPr lang="zh-CN" altLang="en-US" dirty="0">
                <a:solidFill>
                  <a:srgbClr val="2D2E2D"/>
                </a:solidFill>
                <a:latin typeface="Microsoft YaHei UI" panose="020B0503020204020204" pitchFamily="34" charset="-122"/>
                <a:ea typeface="Microsoft YaHei UI" panose="020B0503020204020204" pitchFamily="34" charset="-122"/>
              </a:rPr>
              <a:t>。</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a:p>
            <a:pPr marL="742950" lvl="1" indent="-285750">
              <a:lnSpc>
                <a:spcPct val="150000"/>
              </a:lnSpc>
              <a:buFont typeface="Arial" panose="020B0604020202020204" pitchFamily="34" charset="0"/>
              <a:buChar char="•"/>
            </a:pPr>
            <a:r>
              <a:rPr lang="zh-CN" altLang="en-US" dirty="0" smtClean="0">
                <a:solidFill>
                  <a:srgbClr val="2D2E2D"/>
                </a:solidFill>
                <a:latin typeface="Microsoft YaHei UI" panose="020B0503020204020204" pitchFamily="34" charset="-122"/>
                <a:ea typeface="Microsoft YaHei UI" panose="020B0503020204020204" pitchFamily="34" charset="-122"/>
              </a:rPr>
              <a:t>通过</a:t>
            </a:r>
            <a:r>
              <a:rPr lang="zh-CN" altLang="en-US" dirty="0">
                <a:solidFill>
                  <a:srgbClr val="2D2E2D"/>
                </a:solidFill>
                <a:latin typeface="Microsoft YaHei UI" panose="020B0503020204020204" pitchFamily="34" charset="-122"/>
                <a:ea typeface="Microsoft YaHei UI" panose="020B0503020204020204" pitchFamily="34" charset="-122"/>
              </a:rPr>
              <a:t>传播块的部分，而不是等待直到接收到完整的块。</a:t>
            </a:r>
            <a:endParaRPr lang="en-US" altLang="zh-CN" dirty="0" smtClean="0">
              <a:solidFill>
                <a:srgbClr val="2D2E2D"/>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8</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285172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4369" y="536658"/>
            <a:ext cx="2698175" cy="523220"/>
          </a:xfrm>
          <a:prstGeom prst="rect">
            <a:avLst/>
          </a:prstGeom>
        </p:spPr>
        <p:txBody>
          <a:bodyPr wrap="none">
            <a:spAutoFit/>
          </a:bodyPr>
          <a:lstStyle/>
          <a:p>
            <a:r>
              <a:rPr lang="zh-CN" altLang="en-US" sz="2800" b="1" dirty="0" smtClean="0">
                <a:solidFill>
                  <a:srgbClr val="2D2E2D"/>
                </a:solidFill>
                <a:latin typeface="Microsoft YaHei UI" panose="020B0503020204020204" pitchFamily="34" charset="-122"/>
                <a:ea typeface="Microsoft YaHei UI" panose="020B0503020204020204" pitchFamily="34" charset="-122"/>
              </a:rPr>
              <a:t>网络发现与连接</a:t>
            </a:r>
            <a:endParaRPr lang="zh-CN" altLang="en-US" dirty="0"/>
          </a:p>
        </p:txBody>
      </p:sp>
      <p:sp>
        <p:nvSpPr>
          <p:cNvPr id="5" name="矩形 4"/>
          <p:cNvSpPr/>
          <p:nvPr/>
        </p:nvSpPr>
        <p:spPr>
          <a:xfrm>
            <a:off x="899212" y="1283983"/>
            <a:ext cx="10169520" cy="4555093"/>
          </a:xfrm>
          <a:prstGeom prst="rect">
            <a:avLst/>
          </a:prstGeom>
        </p:spPr>
        <p:txBody>
          <a:bodyPr wrap="square">
            <a:spAutoFit/>
          </a:bodyPr>
          <a:lstStyle/>
          <a:p>
            <a:pPr marL="342900" indent="-342900">
              <a:lnSpc>
                <a:spcPct val="150000"/>
              </a:lnSpc>
              <a:spcBef>
                <a:spcPts val="600"/>
              </a:spcBef>
              <a:buFont typeface="Wingdings" panose="05000000000000000000" pitchFamily="2" charset="2"/>
              <a:buChar char="l"/>
            </a:pPr>
            <a:r>
              <a:rPr lang="zh-CN" altLang="en-US" sz="2000" dirty="0">
                <a:latin typeface="Microsoft YaHei UI" panose="020B0503020204020204" pitchFamily="34" charset="-122"/>
                <a:ea typeface="Microsoft YaHei UI" panose="020B0503020204020204" pitchFamily="34" charset="-122"/>
              </a:rPr>
              <a:t>当一个新节点启动的时候，为了加入网络，它需要发现网络中至少一个存在的比特币节点并进行连接。因为其他节点的地理位置是无关的以及比特币网络的拓扑结构不是地理上定义的，因此可以</a:t>
            </a:r>
            <a:r>
              <a:rPr lang="zh-CN" altLang="en-US" sz="2000" b="1" dirty="0">
                <a:latin typeface="Microsoft YaHei UI" panose="020B0503020204020204" pitchFamily="34" charset="-122"/>
                <a:ea typeface="Microsoft YaHei UI" panose="020B0503020204020204" pitchFamily="34" charset="-122"/>
              </a:rPr>
              <a:t>任意的</a:t>
            </a:r>
            <a:r>
              <a:rPr lang="zh-CN" altLang="en-US" sz="2000" dirty="0">
                <a:latin typeface="Microsoft YaHei UI" panose="020B0503020204020204" pitchFamily="34" charset="-122"/>
                <a:ea typeface="Microsoft YaHei UI" panose="020B0503020204020204" pitchFamily="34" charset="-122"/>
              </a:rPr>
              <a:t>选择存在的比特币节点</a:t>
            </a:r>
            <a:r>
              <a:rPr lang="zh-CN" altLang="en-US" sz="2000" dirty="0" smtClean="0">
                <a:latin typeface="Microsoft YaHei UI" panose="020B0503020204020204" pitchFamily="34" charset="-122"/>
                <a:ea typeface="Microsoft YaHei UI" panose="020B0503020204020204" pitchFamily="34" charset="-122"/>
              </a:rPr>
              <a:t>。</a:t>
            </a:r>
            <a:endParaRPr lang="en-US" altLang="zh-CN" sz="2000" dirty="0" smtClean="0">
              <a:latin typeface="Microsoft YaHei UI" panose="020B0503020204020204" pitchFamily="34" charset="-122"/>
              <a:ea typeface="Microsoft YaHei UI" panose="020B0503020204020204" pitchFamily="34" charset="-122"/>
            </a:endParaRPr>
          </a:p>
          <a:p>
            <a:pPr marL="342900" indent="-342900">
              <a:lnSpc>
                <a:spcPct val="150000"/>
              </a:lnSpc>
              <a:spcBef>
                <a:spcPts val="600"/>
              </a:spcBef>
              <a:buFont typeface="Wingdings" panose="05000000000000000000" pitchFamily="2" charset="2"/>
              <a:buChar char="l"/>
            </a:pPr>
            <a:endParaRPr lang="en-US" altLang="zh-CN" sz="2000" dirty="0" smtClean="0">
              <a:latin typeface="Microsoft YaHei UI" panose="020B0503020204020204" pitchFamily="34" charset="-122"/>
              <a:ea typeface="Microsoft YaHei UI"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smtClean="0">
                <a:latin typeface="Microsoft YaHei UI" panose="020B0503020204020204" pitchFamily="34" charset="-122"/>
                <a:ea typeface="Microsoft YaHei UI" panose="020B0503020204020204" pitchFamily="34" charset="-122"/>
              </a:rPr>
              <a:t>寻找接入比特币网络的种子节点</a:t>
            </a:r>
            <a:endParaRPr lang="en-US" altLang="zh-CN" sz="2000" dirty="0" smtClean="0">
              <a:latin typeface="Microsoft YaHei UI" panose="020B0503020204020204" pitchFamily="34" charset="-122"/>
              <a:ea typeface="Microsoft YaHei UI" panose="020B0503020204020204" pitchFamily="34" charset="-122"/>
            </a:endParaRPr>
          </a:p>
          <a:p>
            <a:pPr marL="800100" lvl="1" indent="-342900">
              <a:lnSpc>
                <a:spcPct val="150000"/>
              </a:lnSpc>
              <a:spcBef>
                <a:spcPts val="600"/>
              </a:spcBef>
              <a:buFont typeface="+mj-lt"/>
              <a:buAutoNum type="arabicPeriod"/>
            </a:pPr>
            <a:r>
              <a:rPr lang="zh-CN" altLang="en-US" sz="2000" dirty="0" smtClean="0">
                <a:latin typeface="Microsoft YaHei UI" panose="020B0503020204020204" pitchFamily="34" charset="-122"/>
                <a:ea typeface="Microsoft YaHei UI" panose="020B0503020204020204" pitchFamily="34" charset="-122"/>
              </a:rPr>
              <a:t>（默认）通过查询硬编码在比特币核心中的</a:t>
            </a:r>
            <a:r>
              <a:rPr lang="en-US" altLang="zh-CN" sz="2000" dirty="0" smtClean="0">
                <a:latin typeface="Microsoft YaHei UI" panose="020B0503020204020204" pitchFamily="34" charset="-122"/>
                <a:ea typeface="Microsoft YaHei UI" panose="020B0503020204020204" pitchFamily="34" charset="-122"/>
              </a:rPr>
              <a:t>DNS</a:t>
            </a:r>
            <a:r>
              <a:rPr lang="zh-CN" altLang="en-US" sz="2000" dirty="0" smtClean="0">
                <a:latin typeface="Microsoft YaHei UI" panose="020B0503020204020204" pitchFamily="34" charset="-122"/>
                <a:ea typeface="Microsoft YaHei UI" panose="020B0503020204020204" pitchFamily="34" charset="-122"/>
              </a:rPr>
              <a:t>种子，得到一个或几个可能接受此</a:t>
            </a:r>
            <a:r>
              <a:rPr lang="zh-CN" altLang="en-US" sz="2000" dirty="0">
                <a:latin typeface="Microsoft YaHei UI" panose="020B0503020204020204" pitchFamily="34" charset="-122"/>
                <a:ea typeface="Microsoft YaHei UI" panose="020B0503020204020204" pitchFamily="34" charset="-122"/>
              </a:rPr>
              <a:t>连接的</a:t>
            </a:r>
            <a:r>
              <a:rPr lang="zh-CN" altLang="en-US" sz="2000" dirty="0" smtClean="0">
                <a:latin typeface="Microsoft YaHei UI" panose="020B0503020204020204" pitchFamily="34" charset="-122"/>
                <a:ea typeface="Microsoft YaHei UI" panose="020B0503020204020204" pitchFamily="34" charset="-122"/>
              </a:rPr>
              <a:t>全节点</a:t>
            </a:r>
            <a:r>
              <a:rPr lang="en-US" altLang="zh-CN" sz="2000" dirty="0" smtClean="0">
                <a:latin typeface="Microsoft YaHei UI" panose="020B0503020204020204" pitchFamily="34" charset="-122"/>
                <a:ea typeface="Microsoft YaHei UI" panose="020B0503020204020204" pitchFamily="34" charset="-122"/>
              </a:rPr>
              <a:t>IP</a:t>
            </a:r>
            <a:r>
              <a:rPr lang="zh-CN" altLang="en-US" sz="2000" dirty="0" smtClean="0">
                <a:latin typeface="Microsoft YaHei UI" panose="020B0503020204020204" pitchFamily="34" charset="-122"/>
                <a:ea typeface="Microsoft YaHei UI" panose="020B0503020204020204" pitchFamily="34" charset="-122"/>
              </a:rPr>
              <a:t>地址，选择其中的一个</a:t>
            </a:r>
            <a:r>
              <a:rPr lang="en-US" altLang="zh-CN" sz="2000" dirty="0" err="1" smtClean="0">
                <a:latin typeface="Microsoft YaHei UI" panose="020B0503020204020204" pitchFamily="34" charset="-122"/>
                <a:ea typeface="Microsoft YaHei UI" panose="020B0503020204020204" pitchFamily="34" charset="-122"/>
              </a:rPr>
              <a:t>ip</a:t>
            </a:r>
            <a:r>
              <a:rPr lang="zh-CN" altLang="en-US" sz="2000" dirty="0" smtClean="0">
                <a:latin typeface="Microsoft YaHei UI" panose="020B0503020204020204" pitchFamily="34" charset="-122"/>
                <a:ea typeface="Microsoft YaHei UI" panose="020B0503020204020204" pitchFamily="34" charset="-122"/>
              </a:rPr>
              <a:t>地址进行连接；</a:t>
            </a:r>
            <a:endParaRPr lang="en-US" altLang="zh-CN" sz="2000" dirty="0" smtClean="0">
              <a:latin typeface="Microsoft YaHei UI" panose="020B0503020204020204" pitchFamily="34" charset="-122"/>
              <a:ea typeface="Microsoft YaHei UI" panose="020B0503020204020204" pitchFamily="34" charset="-122"/>
            </a:endParaRPr>
          </a:p>
          <a:p>
            <a:pPr lvl="1">
              <a:lnSpc>
                <a:spcPct val="150000"/>
              </a:lnSpc>
              <a:spcBef>
                <a:spcPts val="600"/>
              </a:spcBef>
            </a:pPr>
            <a:r>
              <a:rPr lang="en-US" altLang="zh-CN" sz="2000" dirty="0">
                <a:latin typeface="Microsoft YaHei UI" panose="020B0503020204020204" pitchFamily="34" charset="-122"/>
                <a:ea typeface="Microsoft YaHei UI" panose="020B0503020204020204" pitchFamily="34" charset="-122"/>
              </a:rPr>
              <a:t>2</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使用一个已知的对等节点的</a:t>
            </a:r>
            <a:r>
              <a:rPr lang="en-US" altLang="zh-CN" sz="2000" dirty="0" err="1" smtClean="0">
                <a:latin typeface="Microsoft YaHei UI" panose="020B0503020204020204" pitchFamily="34" charset="-122"/>
                <a:ea typeface="Microsoft YaHei UI" panose="020B0503020204020204" pitchFamily="34" charset="-122"/>
              </a:rPr>
              <a:t>ip</a:t>
            </a:r>
            <a:r>
              <a:rPr lang="zh-CN" altLang="en-US" sz="2000" dirty="0" smtClean="0">
                <a:latin typeface="Microsoft YaHei UI" panose="020B0503020204020204" pitchFamily="34" charset="-122"/>
                <a:ea typeface="Microsoft YaHei UI" panose="020B0503020204020204" pitchFamily="34" charset="-122"/>
              </a:rPr>
              <a:t>地址；例如：</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用户</a:t>
            </a:r>
            <a:r>
              <a:rPr lang="zh-CN" altLang="en-US" sz="2000" dirty="0">
                <a:latin typeface="Microsoft YaHei UI" panose="020B0503020204020204" pitchFamily="34" charset="-122"/>
                <a:ea typeface="Microsoft YaHei UI" panose="020B0503020204020204" pitchFamily="34" charset="-122"/>
              </a:rPr>
              <a:t>在命令行</a:t>
            </a:r>
            <a:r>
              <a:rPr lang="zh-CN" altLang="en-US" sz="2000" dirty="0" smtClean="0">
                <a:latin typeface="Microsoft YaHei UI" panose="020B0503020204020204" pitchFamily="34" charset="-122"/>
                <a:ea typeface="Microsoft YaHei UI" panose="020B0503020204020204" pitchFamily="34" charset="-122"/>
              </a:rPr>
              <a:t>指定</a:t>
            </a:r>
            <a:r>
              <a:rPr lang="en-US" altLang="zh-CN" sz="2000" dirty="0">
                <a:latin typeface="Microsoft YaHei UI" panose="020B0503020204020204" pitchFamily="34" charset="-122"/>
                <a:ea typeface="Microsoft YaHei UI" panose="020B0503020204020204" pitchFamily="34" charset="-122"/>
              </a:rPr>
              <a:t> </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 </a:t>
            </a:r>
            <a:r>
              <a:rPr lang="en-US" altLang="zh-CN" sz="2000" dirty="0" smtClean="0">
                <a:latin typeface="Microsoft YaHei UI" panose="020B0503020204020204" pitchFamily="34" charset="-122"/>
                <a:ea typeface="Microsoft YaHei UI" panose="020B0503020204020204" pitchFamily="34" charset="-122"/>
              </a:rPr>
              <a:t>-</a:t>
            </a:r>
            <a:r>
              <a:rPr lang="en-US" altLang="zh-CN" sz="2000" dirty="0" err="1" smtClean="0">
                <a:latin typeface="Microsoft YaHei UI" panose="020B0503020204020204" pitchFamily="34" charset="-122"/>
                <a:ea typeface="Microsoft YaHei UI" panose="020B0503020204020204" pitchFamily="34" charset="-122"/>
              </a:rPr>
              <a:t>seednode</a:t>
            </a:r>
            <a:r>
              <a:rPr lang="en-US" altLang="zh-CN" sz="2000" dirty="0" smtClean="0">
                <a:latin typeface="Microsoft YaHei UI" panose="020B0503020204020204" pitchFamily="34" charset="-122"/>
                <a:ea typeface="Microsoft YaHei UI" panose="020B0503020204020204" pitchFamily="34" charset="-122"/>
              </a:rPr>
              <a:t> </a:t>
            </a:r>
            <a:r>
              <a:rPr lang="zh-CN" altLang="en-US" sz="2000" dirty="0" smtClean="0">
                <a:latin typeface="Microsoft YaHei UI" panose="020B0503020204020204" pitchFamily="34" charset="-122"/>
                <a:ea typeface="Microsoft YaHei UI" panose="020B0503020204020204" pitchFamily="34" charset="-122"/>
              </a:rPr>
              <a:t>，作为“引荐节点”。</a:t>
            </a:r>
            <a:endParaRPr lang="en-US" altLang="zh-CN" sz="2000" dirty="0">
              <a:latin typeface="Microsoft YaHei UI" panose="020B0503020204020204" pitchFamily="34" charset="-122"/>
              <a:ea typeface="Microsoft YaHei UI" panose="020B0503020204020204" pitchFamily="34" charset="-122"/>
            </a:endParaRPr>
          </a:p>
        </p:txBody>
      </p:sp>
      <p:sp>
        <p:nvSpPr>
          <p:cNvPr id="20" name="矩形 19"/>
          <p:cNvSpPr/>
          <p:nvPr/>
        </p:nvSpPr>
        <p:spPr>
          <a:xfrm>
            <a:off x="5319990" y="5539123"/>
            <a:ext cx="6580657" cy="861774"/>
          </a:xfrm>
          <a:prstGeom prst="rect">
            <a:avLst/>
          </a:prstGeom>
        </p:spPr>
        <p:txBody>
          <a:bodyPr wrap="square">
            <a:spAutoFit/>
          </a:bodyPr>
          <a:lstStyle/>
          <a:p>
            <a:pPr>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Inbound</a:t>
            </a:r>
            <a:r>
              <a:rPr lang="zh-CN" altLang="en-US" sz="2000" dirty="0" smtClean="0">
                <a:latin typeface="Microsoft YaHei UI" panose="020B0503020204020204" pitchFamily="34" charset="-122"/>
                <a:ea typeface="Microsoft YaHei UI" panose="020B0503020204020204" pitchFamily="34" charset="-122"/>
              </a:rPr>
              <a:t>：</a:t>
            </a:r>
            <a:r>
              <a:rPr lang="en-US" altLang="zh-CN" sz="2000" dirty="0" smtClean="0">
                <a:latin typeface="Microsoft YaHei UI" panose="020B0503020204020204" pitchFamily="34" charset="-122"/>
                <a:ea typeface="Microsoft YaHei UI" panose="020B0503020204020204" pitchFamily="34" charset="-122"/>
              </a:rPr>
              <a:t>8           </a:t>
            </a:r>
            <a:r>
              <a:rPr lang="zh-CN" altLang="en-US" sz="2000" dirty="0" smtClean="0">
                <a:latin typeface="Microsoft YaHei UI" panose="020B0503020204020204" pitchFamily="34" charset="-122"/>
                <a:ea typeface="Microsoft YaHei UI" panose="020B0503020204020204" pitchFamily="34" charset="-122"/>
              </a:rPr>
              <a:t>最多</a:t>
            </a:r>
            <a:r>
              <a:rPr lang="en-US" altLang="zh-CN" sz="2000" dirty="0" smtClean="0">
                <a:latin typeface="Microsoft YaHei UI" panose="020B0503020204020204" pitchFamily="34" charset="-122"/>
                <a:ea typeface="Microsoft YaHei UI" panose="020B0503020204020204" pitchFamily="34" charset="-122"/>
              </a:rPr>
              <a:t>8</a:t>
            </a:r>
            <a:r>
              <a:rPr lang="zh-CN" altLang="en-US" sz="2000" dirty="0" smtClean="0">
                <a:latin typeface="Microsoft YaHei UI" panose="020B0503020204020204" pitchFamily="34" charset="-122"/>
                <a:ea typeface="Microsoft YaHei UI" panose="020B0503020204020204" pitchFamily="34" charset="-122"/>
              </a:rPr>
              <a:t>个人连接我</a:t>
            </a:r>
            <a:endParaRPr lang="en-US" altLang="zh-CN" sz="2000" dirty="0" smtClean="0">
              <a:latin typeface="Microsoft YaHei UI" panose="020B0503020204020204" pitchFamily="34" charset="-122"/>
              <a:ea typeface="Microsoft YaHei UI" panose="020B0503020204020204" pitchFamily="34" charset="-122"/>
            </a:endParaRPr>
          </a:p>
          <a:p>
            <a:pPr>
              <a:spcBef>
                <a:spcPts val="600"/>
              </a:spcBef>
              <a:spcAft>
                <a:spcPts val="600"/>
              </a:spcAft>
            </a:pPr>
            <a:r>
              <a:rPr lang="en-US" altLang="zh-CN" sz="2000" dirty="0" smtClean="0">
                <a:latin typeface="Microsoft YaHei UI" panose="020B0503020204020204" pitchFamily="34" charset="-122"/>
                <a:ea typeface="Microsoft YaHei UI" panose="020B0503020204020204" pitchFamily="34" charset="-122"/>
              </a:rPr>
              <a:t>outbound </a:t>
            </a:r>
            <a:r>
              <a:rPr lang="zh-CN" altLang="en-US" sz="2000" dirty="0" smtClean="0">
                <a:latin typeface="Microsoft YaHei UI" panose="020B0503020204020204" pitchFamily="34" charset="-122"/>
                <a:ea typeface="Microsoft YaHei UI" panose="020B0503020204020204" pitchFamily="34" charset="-122"/>
              </a:rPr>
              <a:t>：</a:t>
            </a:r>
            <a:r>
              <a:rPr lang="en-US" altLang="zh-CN" sz="2000" dirty="0" smtClean="0">
                <a:latin typeface="Microsoft YaHei UI" panose="020B0503020204020204" pitchFamily="34" charset="-122"/>
                <a:ea typeface="Microsoft YaHei UI" panose="020B0503020204020204" pitchFamily="34" charset="-122"/>
              </a:rPr>
              <a:t>125   </a:t>
            </a:r>
            <a:r>
              <a:rPr lang="zh-CN" altLang="en-US" sz="2000" dirty="0" smtClean="0">
                <a:latin typeface="Microsoft YaHei UI" panose="020B0503020204020204" pitchFamily="34" charset="-122"/>
                <a:ea typeface="Microsoft YaHei UI" panose="020B0503020204020204" pitchFamily="34" charset="-122"/>
              </a:rPr>
              <a:t>可以去连接</a:t>
            </a:r>
            <a:r>
              <a:rPr lang="en-US" altLang="zh-CN" sz="2000" dirty="0" smtClean="0">
                <a:latin typeface="Microsoft YaHei UI" panose="020B0503020204020204" pitchFamily="34" charset="-122"/>
                <a:ea typeface="Microsoft YaHei UI" panose="020B0503020204020204" pitchFamily="34" charset="-122"/>
              </a:rPr>
              <a:t>125</a:t>
            </a:r>
            <a:r>
              <a:rPr lang="zh-CN" altLang="en-US" sz="2000" dirty="0" smtClean="0">
                <a:latin typeface="Microsoft YaHei UI" panose="020B0503020204020204" pitchFamily="34" charset="-122"/>
                <a:ea typeface="Microsoft YaHei UI" panose="020B0503020204020204" pitchFamily="34" charset="-122"/>
              </a:rPr>
              <a:t>个其他节点</a:t>
            </a:r>
            <a:endParaRPr lang="zh-CN" altLang="en-US" sz="2000"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a:lstStyle/>
          <a:p>
            <a:fld id="{E31375A4-56A4-47D6-9801-1991572033F7}" type="slidenum">
              <a:rPr lang="en-US" altLang="zh-CN" smtClean="0">
                <a:solidFill>
                  <a:srgbClr val="2D2E2D">
                    <a:lumMod val="50000"/>
                    <a:lumOff val="50000"/>
                  </a:srgbClr>
                </a:solidFill>
              </a:rPr>
              <a:pPr/>
              <a:t>9</a:t>
            </a:fld>
            <a:endParaRPr lang="en-US" altLang="en-US">
              <a:solidFill>
                <a:srgbClr val="2D2E2D">
                  <a:lumMod val="50000"/>
                  <a:lumOff val="50000"/>
                </a:srgbClr>
              </a:solidFill>
            </a:endParaRPr>
          </a:p>
        </p:txBody>
      </p:sp>
    </p:spTree>
    <p:extLst>
      <p:ext uri="{BB962C8B-B14F-4D97-AF65-F5344CB8AC3E}">
        <p14:creationId xmlns:p14="http://schemas.microsoft.com/office/powerpoint/2010/main" val="26613660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0|0.9|1"/>
</p:tagLst>
</file>

<file path=ppt/tags/tag3.xml><?xml version="1.0" encoding="utf-8"?>
<p:tagLst xmlns:a="http://schemas.openxmlformats.org/drawingml/2006/main" xmlns:r="http://schemas.openxmlformats.org/officeDocument/2006/relationships" xmlns:p="http://schemas.openxmlformats.org/presentationml/2006/main">
  <p:tag name="TIMING" val="|1.1|1|2.3"/>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0.8|0.7"/>
</p:tagLst>
</file>

<file path=ppt/tags/tag6.xml><?xml version="1.0" encoding="utf-8"?>
<p:tagLst xmlns:a="http://schemas.openxmlformats.org/drawingml/2006/main" xmlns:r="http://schemas.openxmlformats.org/officeDocument/2006/relationships" xmlns:p="http://schemas.openxmlformats.org/presentationml/2006/main">
  <p:tag name="TIMING" val="|0|1.2|0.3|0.2|0.2|0.1|0.1|0.1"/>
</p:tagLst>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7544</TotalTime>
  <Words>6807</Words>
  <Application>Microsoft Office PowerPoint</Application>
  <PresentationFormat>宽屏</PresentationFormat>
  <Paragraphs>544</Paragraphs>
  <Slides>37</Slides>
  <Notes>34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1" baseType="lpstr">
      <vt:lpstr>微軟正黑體</vt:lpstr>
      <vt:lpstr>Microsoft YaHei UI</vt:lpstr>
      <vt:lpstr>宋体</vt:lpstr>
      <vt:lpstr>微软雅黑</vt:lpstr>
      <vt:lpstr>幼圆</vt:lpstr>
      <vt:lpstr>Arial</vt:lpstr>
      <vt:lpstr>Calibri</vt:lpstr>
      <vt:lpstr>Cambria Math</vt:lpstr>
      <vt:lpstr>Microsoft Himalaya</vt:lpstr>
      <vt:lpstr>Times New Roman</vt:lpstr>
      <vt:lpstr>Wingdings</vt:lpstr>
      <vt:lpstr>Diamond Grid 16x9</vt:lpstr>
      <vt:lpstr>CorelDRAW</vt:lpstr>
      <vt:lpstr>包装程序外壳对象</vt:lpstr>
      <vt:lpstr> 第六章：比特币网络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your attention !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ict</dc:creator>
  <cp:lastModifiedBy>sym</cp:lastModifiedBy>
  <cp:revision>419</cp:revision>
  <dcterms:created xsi:type="dcterms:W3CDTF">2017-11-18T11:44:14Z</dcterms:created>
  <dcterms:modified xsi:type="dcterms:W3CDTF">2018-01-11T07:27:58Z</dcterms:modified>
</cp:coreProperties>
</file>