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81" r:id="rId4"/>
    <p:sldId id="258" r:id="rId5"/>
    <p:sldId id="272" r:id="rId6"/>
    <p:sldId id="299" r:id="rId7"/>
    <p:sldId id="275" r:id="rId8"/>
    <p:sldId id="300" r:id="rId9"/>
    <p:sldId id="303" r:id="rId10"/>
    <p:sldId id="317" r:id="rId11"/>
    <p:sldId id="301" r:id="rId12"/>
    <p:sldId id="280" r:id="rId13"/>
    <p:sldId id="271" r:id="rId14"/>
    <p:sldId id="260" r:id="rId15"/>
    <p:sldId id="277" r:id="rId16"/>
    <p:sldId id="283" r:id="rId17"/>
    <p:sldId id="262" r:id="rId18"/>
    <p:sldId id="261" r:id="rId19"/>
    <p:sldId id="319" r:id="rId20"/>
    <p:sldId id="332" r:id="rId21"/>
    <p:sldId id="295" r:id="rId22"/>
    <p:sldId id="282" r:id="rId23"/>
    <p:sldId id="284" r:id="rId24"/>
    <p:sldId id="285" r:id="rId25"/>
    <p:sldId id="304" r:id="rId26"/>
    <p:sldId id="305" r:id="rId27"/>
    <p:sldId id="307" r:id="rId28"/>
    <p:sldId id="293" r:id="rId29"/>
    <p:sldId id="291" r:id="rId30"/>
    <p:sldId id="308" r:id="rId31"/>
    <p:sldId id="310" r:id="rId32"/>
    <p:sldId id="309" r:id="rId33"/>
    <p:sldId id="325" r:id="rId34"/>
    <p:sldId id="312" r:id="rId35"/>
    <p:sldId id="313" r:id="rId36"/>
    <p:sldId id="314" r:id="rId37"/>
    <p:sldId id="296" r:id="rId38"/>
    <p:sldId id="263" r:id="rId39"/>
    <p:sldId id="326" r:id="rId40"/>
    <p:sldId id="327" r:id="rId41"/>
    <p:sldId id="328" r:id="rId42"/>
    <p:sldId id="330" r:id="rId43"/>
    <p:sldId id="273" r:id="rId44"/>
    <p:sldId id="329" r:id="rId45"/>
    <p:sldId id="331" r:id="rId46"/>
    <p:sldId id="316"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41" autoAdjust="0"/>
    <p:restoredTop sz="94424" autoAdjust="0"/>
  </p:normalViewPr>
  <p:slideViewPr>
    <p:cSldViewPr snapToGrid="0">
      <p:cViewPr varScale="1">
        <p:scale>
          <a:sx n="71" d="100"/>
          <a:sy n="71" d="100"/>
        </p:scale>
        <p:origin x="3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B701B-FFB4-4782-B331-8BF545194642}" type="datetimeFigureOut">
              <a:rPr lang="zh-CN" altLang="en-US" smtClean="0"/>
              <a:t>2018/1/10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AD383-1DF8-4D69-9990-D12C74018317}" type="slidenum">
              <a:rPr lang="zh-CN" altLang="en-US" smtClean="0"/>
              <a:t>‹#›</a:t>
            </a:fld>
            <a:endParaRPr lang="zh-CN" altLang="en-US"/>
          </a:p>
        </p:txBody>
      </p:sp>
    </p:spTree>
    <p:extLst>
      <p:ext uri="{BB962C8B-B14F-4D97-AF65-F5344CB8AC3E}">
        <p14:creationId xmlns:p14="http://schemas.microsoft.com/office/powerpoint/2010/main" val="1874050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itcoin.org/en/developer-reference#target-nbit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lockchain.info/block/00000000d1145790a8694403d4063f323d499e655c83426834d4ce2f8dd4a2e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根据一笔真实的交易 ，截图表明具体</a:t>
            </a:r>
            <a:r>
              <a:rPr lang="zh-CN" altLang="en-US" baseline="0" dirty="0" smtClean="0"/>
              <a:t>的结构， 说明每个部分几个字节 、 代表什么意思、用途之类的</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2</a:t>
            </a:fld>
            <a:endParaRPr lang="zh-CN" altLang="en-US"/>
          </a:p>
        </p:txBody>
      </p:sp>
    </p:spTree>
    <p:extLst>
      <p:ext uri="{BB962C8B-B14F-4D97-AF65-F5344CB8AC3E}">
        <p14:creationId xmlns:p14="http://schemas.microsoft.com/office/powerpoint/2010/main" val="881898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b="1" dirty="0" smtClean="0"/>
              <a:t>区块头哈希值</a:t>
            </a:r>
            <a:r>
              <a:rPr lang="zh-CN" altLang="en-US" dirty="0" smtClean="0">
                <a:solidFill>
                  <a:srgbClr val="FF0000"/>
                </a:solidFill>
              </a:rPr>
              <a:t>，唯一、明确的标识</a:t>
            </a:r>
            <a:r>
              <a:rPr lang="zh-CN" altLang="en-US" dirty="0" smtClean="0"/>
              <a:t>一个区块，任何节点通过简单的对区块头进行哈希计算都可以独立的获取该区块哈希值。</a:t>
            </a:r>
            <a:endParaRPr lang="en-US" altLang="zh-CN" dirty="0" smtClean="0"/>
          </a:p>
          <a:p>
            <a:pPr marL="0" indent="0">
              <a:buNone/>
            </a:pPr>
            <a:r>
              <a:rPr lang="zh-CN" altLang="en-US" dirty="0" smtClean="0"/>
              <a:t>区块哈希值不包含在区块的数据结构里，可能会作为区块元数据的一部分被存储在独立的数据库表中，以便于索引和更快的从磁盘检索区块（？ 是这样的吗？  ）</a:t>
            </a:r>
            <a:endParaRPr lang="en-US" altLang="zh-CN" dirty="0" smtClean="0"/>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b="1" dirty="0" smtClean="0"/>
              <a:t>区块高度</a:t>
            </a:r>
            <a:r>
              <a:rPr lang="zh-CN" altLang="en-US" dirty="0" smtClean="0"/>
              <a:t>（</a:t>
            </a:r>
            <a:r>
              <a:rPr lang="zh-CN" altLang="en-US" dirty="0" smtClean="0">
                <a:solidFill>
                  <a:srgbClr val="FF0000"/>
                </a:solidFill>
              </a:rPr>
              <a:t>不是唯一的标识符</a:t>
            </a:r>
            <a:r>
              <a:rPr lang="zh-CN" altLang="en-US" dirty="0" smtClean="0"/>
              <a:t>），同一高度可能有两个以上的区块，竞争、分叉，区块高度不是区块结构的一部分，不被存储在区块里，区块高度可作为元数据存储在一个索引数据库表中，以便快速检索</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14</a:t>
            </a:fld>
            <a:endParaRPr lang="zh-CN" altLang="en-US"/>
          </a:p>
        </p:txBody>
      </p:sp>
    </p:spTree>
    <p:extLst>
      <p:ext uri="{BB962C8B-B14F-4D97-AF65-F5344CB8AC3E}">
        <p14:creationId xmlns:p14="http://schemas.microsoft.com/office/powerpoint/2010/main" val="3150714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15</a:t>
            </a:fld>
            <a:endParaRPr lang="zh-CN" altLang="en-US"/>
          </a:p>
        </p:txBody>
      </p:sp>
    </p:spTree>
    <p:extLst>
      <p:ext uri="{BB962C8B-B14F-4D97-AF65-F5344CB8AC3E}">
        <p14:creationId xmlns:p14="http://schemas.microsoft.com/office/powerpoint/2010/main" val="1748867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16</a:t>
            </a:fld>
            <a:endParaRPr lang="zh-CN" altLang="en-US"/>
          </a:p>
        </p:txBody>
      </p:sp>
    </p:spTree>
    <p:extLst>
      <p:ext uri="{BB962C8B-B14F-4D97-AF65-F5344CB8AC3E}">
        <p14:creationId xmlns:p14="http://schemas.microsoft.com/office/powerpoint/2010/main" val="361360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
            </a:r>
            <a:br>
              <a:rPr lang="zh-CN" altLang="en-US" dirty="0" smtClean="0">
                <a:effectLst/>
              </a:rPr>
            </a:br>
            <a:r>
              <a:rPr lang="zh-CN" altLang="en-US" dirty="0" smtClean="0">
                <a:effectLst/>
              </a:rPr>
              <a:t>时间</a:t>
            </a:r>
            <a:r>
              <a:rPr lang="en-US" altLang="zh-CN" dirty="0" smtClean="0">
                <a:effectLst/>
              </a:rPr>
              <a:t>:</a:t>
            </a:r>
            <a:r>
              <a:rPr lang="en-US" altLang="zh-CN" baseline="0" dirty="0" smtClean="0">
                <a:effectLst/>
              </a:rPr>
              <a:t> </a:t>
            </a:r>
            <a:r>
              <a:rPr lang="en-US" altLang="zh-CN" dirty="0" smtClean="0">
                <a:effectLst/>
              </a:rPr>
              <a:t>2009-01-03 18:15:05</a:t>
            </a:r>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17</a:t>
            </a:fld>
            <a:endParaRPr lang="zh-CN" altLang="en-US"/>
          </a:p>
        </p:txBody>
      </p:sp>
    </p:spTree>
    <p:extLst>
      <p:ext uri="{BB962C8B-B14F-4D97-AF65-F5344CB8AC3E}">
        <p14:creationId xmlns:p14="http://schemas.microsoft.com/office/powerpoint/2010/main" val="953501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财政大臣对银行的第二次紧急援助</a:t>
            </a:r>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18</a:t>
            </a:fld>
            <a:endParaRPr lang="zh-CN" altLang="en-US"/>
          </a:p>
        </p:txBody>
      </p:sp>
    </p:spTree>
    <p:extLst>
      <p:ext uri="{BB962C8B-B14F-4D97-AF65-F5344CB8AC3E}">
        <p14:creationId xmlns:p14="http://schemas.microsoft.com/office/powerpoint/2010/main" val="1813088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BIP</a:t>
            </a:r>
            <a:r>
              <a:rPr lang="zh-CN" altLang="en-US" dirty="0" smtClean="0"/>
              <a:t>：比特币改进协议，</a:t>
            </a:r>
            <a:r>
              <a:rPr lang="zh-CN" altLang="en-US" sz="1200" b="0" i="0" kern="1200" dirty="0" smtClean="0">
                <a:solidFill>
                  <a:schemeClr val="tx1"/>
                </a:solidFill>
                <a:effectLst/>
                <a:latin typeface="+mn-lt"/>
                <a:ea typeface="+mn-ea"/>
                <a:cs typeface="+mn-cs"/>
              </a:rPr>
              <a:t>主要为全网带来新的功能或信息。由于比特币的开源本质以及其系统中不存在中央机构，比特币软件鼓励开发者使用</a:t>
            </a:r>
            <a:r>
              <a:rPr lang="en-US" altLang="zh-CN" sz="1200" b="0" i="0" kern="1200" dirty="0" smtClean="0">
                <a:solidFill>
                  <a:schemeClr val="tx1"/>
                </a:solidFill>
                <a:effectLst/>
                <a:latin typeface="+mn-lt"/>
                <a:ea typeface="+mn-ea"/>
                <a:cs typeface="+mn-cs"/>
              </a:rPr>
              <a:t>BIP</a:t>
            </a:r>
            <a:r>
              <a:rPr lang="zh-CN" altLang="en-US" sz="1200" b="0" i="0" kern="1200" dirty="0" smtClean="0">
                <a:solidFill>
                  <a:schemeClr val="tx1"/>
                </a:solidFill>
                <a:effectLst/>
                <a:latin typeface="+mn-lt"/>
                <a:ea typeface="+mn-ea"/>
                <a:cs typeface="+mn-cs"/>
              </a:rPr>
              <a:t>作为一种交流意见、互换信息的主要方式。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BIP</a:t>
            </a:r>
            <a:r>
              <a:rPr lang="zh-CN" altLang="en-US" sz="1200" b="0" i="0" kern="1200" dirty="0" smtClean="0">
                <a:solidFill>
                  <a:schemeClr val="tx1"/>
                </a:solidFill>
                <a:effectLst/>
                <a:latin typeface="+mn-lt"/>
                <a:ea typeface="+mn-ea"/>
                <a:cs typeface="+mn-cs"/>
              </a:rPr>
              <a:t>可以大致分为三种：</a:t>
            </a:r>
            <a:r>
              <a:rPr lang="zh-CN" altLang="en-US" sz="1200" b="1" i="0" kern="1200" dirty="0" smtClean="0">
                <a:solidFill>
                  <a:schemeClr val="tx1"/>
                </a:solidFill>
                <a:effectLst/>
                <a:latin typeface="+mn-lt"/>
                <a:ea typeface="+mn-ea"/>
                <a:cs typeface="+mn-cs"/>
              </a:rPr>
              <a:t>标准类、信息类和进程类</a:t>
            </a:r>
            <a:r>
              <a:rPr lang="zh-CN" altLang="en-US" sz="1200" b="0" i="0" kern="1200" dirty="0" smtClean="0">
                <a:solidFill>
                  <a:schemeClr val="tx1"/>
                </a:solidFill>
                <a:effectLst/>
                <a:latin typeface="+mn-lt"/>
                <a:ea typeface="+mn-ea"/>
                <a:cs typeface="+mn-cs"/>
              </a:rPr>
              <a:t>。所有</a:t>
            </a:r>
            <a:r>
              <a:rPr lang="en-US" altLang="zh-CN" sz="1200" b="0" i="0" kern="1200" dirty="0" smtClean="0">
                <a:solidFill>
                  <a:schemeClr val="tx1"/>
                </a:solidFill>
                <a:effectLst/>
                <a:latin typeface="+mn-lt"/>
                <a:ea typeface="+mn-ea"/>
                <a:cs typeface="+mn-cs"/>
              </a:rPr>
              <a:t>BIP</a:t>
            </a:r>
            <a:r>
              <a:rPr lang="zh-CN" altLang="en-US" sz="1200" b="0" i="0" kern="1200" dirty="0" smtClean="0">
                <a:solidFill>
                  <a:schemeClr val="tx1"/>
                </a:solidFill>
                <a:effectLst/>
                <a:latin typeface="+mn-lt"/>
                <a:ea typeface="+mn-ea"/>
                <a:cs typeface="+mn-cs"/>
              </a:rPr>
              <a:t>都会经历同样的提交、审核和激活过程，因此，这三类</a:t>
            </a:r>
            <a:r>
              <a:rPr lang="en-US" altLang="zh-CN" sz="1200" b="0" i="0" kern="1200" dirty="0" smtClean="0">
                <a:solidFill>
                  <a:schemeClr val="tx1"/>
                </a:solidFill>
                <a:effectLst/>
                <a:latin typeface="+mn-lt"/>
                <a:ea typeface="+mn-ea"/>
                <a:cs typeface="+mn-cs"/>
              </a:rPr>
              <a:t>BIP</a:t>
            </a:r>
            <a:r>
              <a:rPr lang="zh-CN" altLang="en-US" sz="1200" b="0" i="0" kern="1200" dirty="0" smtClean="0">
                <a:solidFill>
                  <a:schemeClr val="tx1"/>
                </a:solidFill>
                <a:effectLst/>
                <a:latin typeface="+mn-lt"/>
                <a:ea typeface="+mn-ea"/>
                <a:cs typeface="+mn-cs"/>
              </a:rPr>
              <a:t>唯一的不同就在于各自要实现的目标。</a:t>
            </a:r>
            <a:r>
              <a:rPr lang="zh-CN" altLang="en-US" dirty="0" smtClean="0"/>
              <a:t/>
            </a:r>
            <a:br>
              <a:rPr lang="zh-CN" altLang="en-US" dirty="0" smtClean="0"/>
            </a:br>
            <a:r>
              <a:rPr lang="zh-CN" altLang="en-US" sz="1200" b="1" i="0" kern="1200" dirty="0" smtClean="0">
                <a:solidFill>
                  <a:schemeClr val="tx1"/>
                </a:solidFill>
                <a:effectLst/>
                <a:latin typeface="+mn-lt"/>
                <a:ea typeface="+mn-ea"/>
                <a:cs typeface="+mn-cs"/>
              </a:rPr>
              <a:t>标准类</a:t>
            </a:r>
            <a:r>
              <a:rPr lang="en-US" altLang="zh-CN" sz="1200" b="0" i="0" kern="1200" dirty="0" smtClean="0">
                <a:solidFill>
                  <a:schemeClr val="tx1"/>
                </a:solidFill>
                <a:effectLst/>
                <a:latin typeface="+mn-lt"/>
                <a:ea typeface="+mn-ea"/>
                <a:cs typeface="+mn-cs"/>
              </a:rPr>
              <a:t>BIP</a:t>
            </a:r>
            <a:r>
              <a:rPr lang="zh-CN" altLang="en-US" sz="1200" b="0" i="0" kern="1200" dirty="0" smtClean="0">
                <a:solidFill>
                  <a:schemeClr val="tx1"/>
                </a:solidFill>
                <a:effectLst/>
                <a:latin typeface="+mn-lt"/>
                <a:ea typeface="+mn-ea"/>
                <a:cs typeface="+mn-cs"/>
              </a:rPr>
              <a:t>的提交目的是改变网络协议或其他足以影响到互通性（</a:t>
            </a:r>
            <a:r>
              <a:rPr lang="en-US" altLang="zh-CN" sz="1200" b="0" i="0" kern="1200" dirty="0" smtClean="0">
                <a:solidFill>
                  <a:schemeClr val="tx1"/>
                </a:solidFill>
                <a:effectLst/>
                <a:latin typeface="+mn-lt"/>
                <a:ea typeface="+mn-ea"/>
                <a:cs typeface="+mn-cs"/>
              </a:rPr>
              <a:t>interoperability</a:t>
            </a:r>
            <a:r>
              <a:rPr lang="zh-CN" altLang="en-US" sz="1200" b="0" i="0" kern="1200" dirty="0" smtClean="0">
                <a:solidFill>
                  <a:schemeClr val="tx1"/>
                </a:solidFill>
                <a:effectLst/>
                <a:latin typeface="+mn-lt"/>
                <a:ea typeface="+mn-ea"/>
                <a:cs typeface="+mn-cs"/>
              </a:rPr>
              <a:t>）的运营模式或功能，包括交易验证和区块容量参数。</a:t>
            </a:r>
            <a:r>
              <a:rPr lang="zh-CN" altLang="en-US" dirty="0" smtClean="0"/>
              <a:t/>
            </a:r>
            <a:br>
              <a:rPr lang="zh-CN" altLang="en-US" dirty="0" smtClean="0"/>
            </a:br>
            <a:r>
              <a:rPr lang="zh-CN" altLang="en-US" sz="1200" b="1" i="0" kern="1200" dirty="0" smtClean="0">
                <a:solidFill>
                  <a:schemeClr val="tx1"/>
                </a:solidFill>
                <a:effectLst/>
                <a:latin typeface="+mn-lt"/>
                <a:ea typeface="+mn-ea"/>
                <a:cs typeface="+mn-cs"/>
              </a:rPr>
              <a:t>信息类</a:t>
            </a:r>
            <a:r>
              <a:rPr lang="en-US" altLang="zh-CN" sz="1200" b="0" i="0" kern="1200" dirty="0" smtClean="0">
                <a:solidFill>
                  <a:schemeClr val="tx1"/>
                </a:solidFill>
                <a:effectLst/>
                <a:latin typeface="+mn-lt"/>
                <a:ea typeface="+mn-ea"/>
                <a:cs typeface="+mn-cs"/>
              </a:rPr>
              <a:t>BIP</a:t>
            </a:r>
            <a:r>
              <a:rPr lang="zh-CN" altLang="en-US" sz="1200" b="0" i="0" kern="1200" dirty="0" smtClean="0">
                <a:solidFill>
                  <a:schemeClr val="tx1"/>
                </a:solidFill>
                <a:effectLst/>
                <a:latin typeface="+mn-lt"/>
                <a:ea typeface="+mn-ea"/>
                <a:cs typeface="+mn-cs"/>
              </a:rPr>
              <a:t>主要解决设计问题，建立通用指南。与标准类</a:t>
            </a:r>
            <a:r>
              <a:rPr lang="en-US" altLang="zh-CN" sz="1200" b="0" i="0" kern="1200" dirty="0" smtClean="0">
                <a:solidFill>
                  <a:schemeClr val="tx1"/>
                </a:solidFill>
                <a:effectLst/>
                <a:latin typeface="+mn-lt"/>
                <a:ea typeface="+mn-ea"/>
                <a:cs typeface="+mn-cs"/>
              </a:rPr>
              <a:t>BIP</a:t>
            </a:r>
            <a:r>
              <a:rPr lang="zh-CN" altLang="en-US" sz="1200" b="0" i="0" kern="1200" dirty="0" smtClean="0">
                <a:solidFill>
                  <a:schemeClr val="tx1"/>
                </a:solidFill>
                <a:effectLst/>
                <a:latin typeface="+mn-lt"/>
                <a:ea typeface="+mn-ea"/>
                <a:cs typeface="+mn-cs"/>
              </a:rPr>
              <a:t>不同，这类</a:t>
            </a:r>
            <a:r>
              <a:rPr lang="en-US" altLang="zh-CN" sz="1200" b="0" i="0" kern="1200" dirty="0" smtClean="0">
                <a:solidFill>
                  <a:schemeClr val="tx1"/>
                </a:solidFill>
                <a:effectLst/>
                <a:latin typeface="+mn-lt"/>
                <a:ea typeface="+mn-ea"/>
                <a:cs typeface="+mn-cs"/>
              </a:rPr>
              <a:t>BIP</a:t>
            </a:r>
            <a:r>
              <a:rPr lang="zh-CN" altLang="en-US" sz="1200" b="0" i="0" kern="1200" dirty="0" smtClean="0">
                <a:solidFill>
                  <a:schemeClr val="tx1"/>
                </a:solidFill>
                <a:effectLst/>
                <a:latin typeface="+mn-lt"/>
                <a:ea typeface="+mn-ea"/>
                <a:cs typeface="+mn-cs"/>
              </a:rPr>
              <a:t>通常都会提出全新的网络功能。</a:t>
            </a:r>
            <a:r>
              <a:rPr lang="zh-CN" altLang="en-US" dirty="0" smtClean="0"/>
              <a:t/>
            </a:r>
            <a:br>
              <a:rPr lang="zh-CN" altLang="en-US" dirty="0" smtClean="0"/>
            </a:br>
            <a:r>
              <a:rPr lang="zh-CN" altLang="en-US" sz="1200" b="1" i="0" kern="1200" dirty="0" smtClean="0">
                <a:solidFill>
                  <a:schemeClr val="tx1"/>
                </a:solidFill>
                <a:effectLst/>
                <a:latin typeface="+mn-lt"/>
                <a:ea typeface="+mn-ea"/>
                <a:cs typeface="+mn-cs"/>
              </a:rPr>
              <a:t>进程类</a:t>
            </a:r>
            <a:r>
              <a:rPr lang="en-US" altLang="zh-CN" sz="1200" b="0" i="0" kern="1200" dirty="0" smtClean="0">
                <a:solidFill>
                  <a:schemeClr val="tx1"/>
                </a:solidFill>
                <a:effectLst/>
                <a:latin typeface="+mn-lt"/>
                <a:ea typeface="+mn-ea"/>
                <a:cs typeface="+mn-cs"/>
              </a:rPr>
              <a:t>BIP</a:t>
            </a:r>
            <a:r>
              <a:rPr lang="zh-CN" altLang="en-US" sz="1200" b="0" i="0" kern="1200" dirty="0" smtClean="0">
                <a:solidFill>
                  <a:schemeClr val="tx1"/>
                </a:solidFill>
                <a:effectLst/>
                <a:latin typeface="+mn-lt"/>
                <a:ea typeface="+mn-ea"/>
                <a:cs typeface="+mn-cs"/>
              </a:rPr>
              <a:t>大致与标准类相似，主要区别为：进程类</a:t>
            </a:r>
            <a:r>
              <a:rPr lang="en-US" altLang="zh-CN" sz="1200" b="0" i="0" kern="1200" dirty="0" smtClean="0">
                <a:solidFill>
                  <a:schemeClr val="tx1"/>
                </a:solidFill>
                <a:effectLst/>
                <a:latin typeface="+mn-lt"/>
                <a:ea typeface="+mn-ea"/>
                <a:cs typeface="+mn-cs"/>
              </a:rPr>
              <a:t>BIP</a:t>
            </a:r>
            <a:r>
              <a:rPr lang="zh-CN" altLang="en-US" sz="1200" b="0" i="0" kern="1200" dirty="0" smtClean="0">
                <a:solidFill>
                  <a:schemeClr val="tx1"/>
                </a:solidFill>
                <a:effectLst/>
                <a:latin typeface="+mn-lt"/>
                <a:ea typeface="+mn-ea"/>
                <a:cs typeface="+mn-cs"/>
              </a:rPr>
              <a:t>提出的是比特币协议以外的进程更改。</a:t>
            </a:r>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19</a:t>
            </a:fld>
            <a:endParaRPr lang="zh-CN" altLang="en-US"/>
          </a:p>
        </p:txBody>
      </p:sp>
    </p:spTree>
    <p:extLst>
      <p:ext uri="{BB962C8B-B14F-4D97-AF65-F5344CB8AC3E}">
        <p14:creationId xmlns:p14="http://schemas.microsoft.com/office/powerpoint/2010/main" val="2369887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开发者提出</a:t>
            </a:r>
            <a:r>
              <a:rPr lang="zh-CN" altLang="en-US" baseline="0" dirty="0" smtClean="0"/>
              <a:t>  </a:t>
            </a:r>
            <a:endParaRPr lang="en-US" altLang="zh-CN" baseline="0" dirty="0" smtClean="0"/>
          </a:p>
          <a:p>
            <a:r>
              <a:rPr lang="zh-CN" altLang="en-US" baseline="0" dirty="0" smtClean="0"/>
              <a:t>提案通过  </a:t>
            </a:r>
            <a:endParaRPr lang="en-US" altLang="zh-CN" baseline="0" dirty="0" smtClean="0"/>
          </a:p>
          <a:p>
            <a:r>
              <a:rPr lang="zh-CN" altLang="en-US" baseline="0" dirty="0" smtClean="0"/>
              <a:t>核心开发者将其引入比特币核心客户端</a:t>
            </a:r>
            <a:endParaRPr lang="en-US" altLang="zh-CN" baseline="0" dirty="0" smtClean="0"/>
          </a:p>
          <a:p>
            <a:r>
              <a:rPr lang="zh-CN" altLang="en-US" baseline="0" dirty="0" smtClean="0"/>
              <a:t>矿工升级客户端，并就提案进行投票，投票达到规定投票比例后，通过。</a:t>
            </a:r>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3F1AD383-1DF8-4D69-9990-D12C74018317}" type="slidenum">
              <a:rPr lang="zh-CN" altLang="en-US" smtClean="0"/>
              <a:t>20</a:t>
            </a:fld>
            <a:endParaRPr lang="zh-CN" altLang="en-US"/>
          </a:p>
        </p:txBody>
      </p:sp>
    </p:spTree>
    <p:extLst>
      <p:ext uri="{BB962C8B-B14F-4D97-AF65-F5344CB8AC3E}">
        <p14:creationId xmlns:p14="http://schemas.microsoft.com/office/powerpoint/2010/main" val="1606046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Add </a:t>
            </a:r>
            <a:r>
              <a:rPr lang="en-US" altLang="zh-CN" sz="1200" b="1" i="0" kern="1200" dirty="0" smtClean="0">
                <a:solidFill>
                  <a:schemeClr val="tx1"/>
                </a:solidFill>
                <a:effectLst/>
                <a:latin typeface="+mn-lt"/>
                <a:ea typeface="+mn-ea"/>
                <a:cs typeface="+mn-cs"/>
              </a:rPr>
              <a:t>height </a:t>
            </a:r>
            <a:r>
              <a:rPr lang="en-US" altLang="zh-CN" sz="1200" b="0" i="0" kern="1200" dirty="0" smtClean="0">
                <a:solidFill>
                  <a:schemeClr val="tx1"/>
                </a:solidFill>
                <a:effectLst/>
                <a:latin typeface="+mn-lt"/>
                <a:ea typeface="+mn-ea"/>
                <a:cs typeface="+mn-cs"/>
              </a:rPr>
              <a:t>as the first item in the </a:t>
            </a:r>
            <a:r>
              <a:rPr lang="en-US" altLang="zh-CN" sz="1200" b="1" i="0" kern="1200" dirty="0" err="1" smtClean="0">
                <a:solidFill>
                  <a:schemeClr val="tx1"/>
                </a:solidFill>
                <a:effectLst/>
                <a:latin typeface="+mn-lt"/>
                <a:ea typeface="+mn-ea"/>
                <a:cs typeface="+mn-cs"/>
              </a:rPr>
              <a:t>coinbase</a:t>
            </a:r>
            <a:r>
              <a:rPr lang="en-US" altLang="zh-CN" sz="1200" b="1" i="0" kern="1200" dirty="0" smtClean="0">
                <a:solidFill>
                  <a:schemeClr val="tx1"/>
                </a:solidFill>
                <a:effectLst/>
                <a:latin typeface="+mn-lt"/>
                <a:ea typeface="+mn-ea"/>
                <a:cs typeface="+mn-cs"/>
              </a:rPr>
              <a:t> transaction's </a:t>
            </a:r>
            <a:r>
              <a:rPr lang="en-US" altLang="zh-CN" sz="1200" b="1" i="0" kern="1200" dirty="0" err="1" smtClean="0">
                <a:solidFill>
                  <a:schemeClr val="tx1"/>
                </a:solidFill>
                <a:effectLst/>
                <a:latin typeface="+mn-lt"/>
                <a:ea typeface="+mn-ea"/>
                <a:cs typeface="+mn-cs"/>
              </a:rPr>
              <a:t>scriptSig</a:t>
            </a:r>
            <a:r>
              <a:rPr lang="en-US" altLang="zh-CN" sz="1200" b="0" i="0" kern="1200" dirty="0" smtClean="0">
                <a:solidFill>
                  <a:schemeClr val="tx1"/>
                </a:solidFill>
                <a:effectLst/>
                <a:latin typeface="+mn-lt"/>
                <a:ea typeface="+mn-ea"/>
                <a:cs typeface="+mn-cs"/>
              </a:rPr>
              <a:t>, and increase block version to 2. </a:t>
            </a:r>
            <a:r>
              <a:rPr lang="en-US" altLang="zh-CN" sz="1200" b="1" i="0" kern="1200" dirty="0" smtClean="0">
                <a:solidFill>
                  <a:schemeClr val="tx1"/>
                </a:solidFill>
                <a:effectLst/>
                <a:latin typeface="+mn-lt"/>
                <a:ea typeface="+mn-ea"/>
                <a:cs typeface="+mn-cs"/>
              </a:rPr>
              <a:t>The format of the height </a:t>
            </a:r>
            <a:r>
              <a:rPr lang="en-US" altLang="zh-CN" sz="1200" b="0" i="0" kern="1200" dirty="0" smtClean="0">
                <a:solidFill>
                  <a:schemeClr val="tx1"/>
                </a:solidFill>
                <a:effectLst/>
                <a:latin typeface="+mn-lt"/>
                <a:ea typeface="+mn-ea"/>
                <a:cs typeface="+mn-cs"/>
              </a:rPr>
              <a:t>is "serialized </a:t>
            </a:r>
            <a:r>
              <a:rPr lang="en-US" altLang="zh-CN" sz="1200" b="0" i="0" kern="1200" dirty="0" err="1" smtClean="0">
                <a:solidFill>
                  <a:schemeClr val="tx1"/>
                </a:solidFill>
                <a:effectLst/>
                <a:latin typeface="+mn-lt"/>
                <a:ea typeface="+mn-ea"/>
                <a:cs typeface="+mn-cs"/>
              </a:rPr>
              <a:t>CScript</a:t>
            </a:r>
            <a:r>
              <a:rPr lang="en-US" altLang="zh-CN" sz="1200" b="0" i="0" kern="1200" dirty="0" smtClean="0">
                <a:solidFill>
                  <a:schemeClr val="tx1"/>
                </a:solidFill>
                <a:effectLst/>
                <a:latin typeface="+mn-lt"/>
                <a:ea typeface="+mn-ea"/>
                <a:cs typeface="+mn-cs"/>
              </a:rPr>
              <a:t>" -- </a:t>
            </a:r>
            <a:r>
              <a:rPr lang="en-US" altLang="zh-CN" sz="1200" b="1" i="0" kern="1200" dirty="0" smtClean="0">
                <a:solidFill>
                  <a:schemeClr val="tx1"/>
                </a:solidFill>
                <a:effectLst/>
                <a:latin typeface="+mn-lt"/>
                <a:ea typeface="+mn-ea"/>
                <a:cs typeface="+mn-cs"/>
              </a:rPr>
              <a:t>first byte is number of bytes in the number </a:t>
            </a:r>
            <a:r>
              <a:rPr lang="en-US" altLang="zh-CN" sz="1200" b="0" i="0" kern="1200" dirty="0" smtClean="0">
                <a:solidFill>
                  <a:schemeClr val="tx1"/>
                </a:solidFill>
                <a:effectLst/>
                <a:latin typeface="+mn-lt"/>
                <a:ea typeface="+mn-ea"/>
                <a:cs typeface="+mn-cs"/>
              </a:rPr>
              <a:t>(will be 0x03 on main net for the next 150 or so years with 2</a:t>
            </a:r>
            <a:r>
              <a:rPr lang="en-US" altLang="zh-CN" sz="1200" b="0" i="0" kern="1200" baseline="30000" dirty="0" smtClean="0">
                <a:solidFill>
                  <a:schemeClr val="tx1"/>
                </a:solidFill>
                <a:effectLst/>
                <a:latin typeface="+mn-lt"/>
                <a:ea typeface="+mn-ea"/>
                <a:cs typeface="+mn-cs"/>
              </a:rPr>
              <a:t>23</a:t>
            </a:r>
            <a:r>
              <a:rPr lang="en-US" altLang="zh-CN" sz="1200" b="0" i="0" kern="1200" dirty="0" smtClean="0">
                <a:solidFill>
                  <a:schemeClr val="tx1"/>
                </a:solidFill>
                <a:effectLst/>
                <a:latin typeface="+mn-lt"/>
                <a:ea typeface="+mn-ea"/>
                <a:cs typeface="+mn-cs"/>
              </a:rPr>
              <a:t>-1 blocks</a:t>
            </a:r>
            <a:r>
              <a:rPr lang="en-US" altLang="zh-CN" sz="1200" b="1" i="0" kern="1200" dirty="0" smtClean="0">
                <a:solidFill>
                  <a:schemeClr val="tx1"/>
                </a:solidFill>
                <a:effectLst/>
                <a:latin typeface="+mn-lt"/>
                <a:ea typeface="+mn-ea"/>
                <a:cs typeface="+mn-cs"/>
              </a:rPr>
              <a:t>), following bytes are little-endian representation of the number </a:t>
            </a:r>
            <a:r>
              <a:rPr lang="en-US" altLang="zh-CN" sz="1200" b="0" i="0" kern="1200" dirty="0" smtClean="0">
                <a:solidFill>
                  <a:schemeClr val="tx1"/>
                </a:solidFill>
                <a:effectLst/>
                <a:latin typeface="+mn-lt"/>
                <a:ea typeface="+mn-ea"/>
                <a:cs typeface="+mn-cs"/>
              </a:rPr>
              <a:t>(including a sign bit). Height is the height of the mined block in the block chain, where the genesis block is height zero (0).</a:t>
            </a:r>
          </a:p>
          <a:p>
            <a:endParaRPr lang="en-US" altLang="zh-CN" dirty="0" smtClean="0"/>
          </a:p>
          <a:p>
            <a:endParaRPr lang="en-US" altLang="zh-CN" dirty="0" smtClean="0"/>
          </a:p>
          <a:p>
            <a:r>
              <a:rPr lang="zh-CN" altLang="en-US" dirty="0" smtClean="0"/>
              <a:t>通过的规则</a:t>
            </a:r>
            <a:r>
              <a:rPr lang="en-US" altLang="zh-CN" dirty="0" smtClean="0"/>
              <a:t>:</a:t>
            </a:r>
            <a:r>
              <a:rPr lang="en-US" altLang="zh-CN" baseline="0" dirty="0" smtClean="0"/>
              <a:t>  75%  </a:t>
            </a:r>
            <a:r>
              <a:rPr lang="zh-CN" altLang="en-US" baseline="0" dirty="0" smtClean="0"/>
              <a:t>最近</a:t>
            </a:r>
            <a:r>
              <a:rPr lang="en-US" altLang="zh-CN" baseline="0" dirty="0" smtClean="0"/>
              <a:t>1000</a:t>
            </a:r>
            <a:r>
              <a:rPr lang="zh-CN" altLang="en-US" baseline="0" dirty="0" smtClean="0"/>
              <a:t>块区块有</a:t>
            </a:r>
            <a:r>
              <a:rPr lang="en-US" altLang="zh-CN" baseline="0" dirty="0" smtClean="0"/>
              <a:t>750</a:t>
            </a:r>
            <a:r>
              <a:rPr lang="zh-CN" altLang="en-US" baseline="0" dirty="0" smtClean="0"/>
              <a:t>个区块是</a:t>
            </a:r>
            <a:r>
              <a:rPr lang="en-US" altLang="zh-CN" baseline="0" dirty="0" smtClean="0"/>
              <a:t>version 2 </a:t>
            </a:r>
            <a:r>
              <a:rPr lang="zh-CN" altLang="en-US" baseline="0" dirty="0" smtClean="0"/>
              <a:t>或者更大，则拒绝</a:t>
            </a:r>
            <a:r>
              <a:rPr lang="en-US" altLang="zh-CN" baseline="0" dirty="0" smtClean="0"/>
              <a:t>version = 2</a:t>
            </a:r>
            <a:r>
              <a:rPr lang="zh-CN" altLang="en-US" baseline="0" dirty="0" smtClean="0"/>
              <a:t>的区块</a:t>
            </a:r>
            <a:endParaRPr lang="en-US" altLang="zh-CN" baseline="0" dirty="0" smtClean="0"/>
          </a:p>
          <a:p>
            <a:r>
              <a:rPr lang="en-US" altLang="zh-CN" baseline="0" dirty="0" smtClean="0"/>
              <a:t>                    95% </a:t>
            </a:r>
            <a:r>
              <a:rPr lang="zh-CN" altLang="en-US" baseline="0" dirty="0" smtClean="0"/>
              <a:t>最近</a:t>
            </a:r>
            <a:r>
              <a:rPr lang="en-US" altLang="zh-CN" baseline="0" dirty="0" smtClean="0"/>
              <a:t>1000</a:t>
            </a:r>
            <a:r>
              <a:rPr lang="zh-CN" altLang="en-US" baseline="0" dirty="0" smtClean="0"/>
              <a:t>块区块，有</a:t>
            </a:r>
            <a:r>
              <a:rPr lang="en-US" altLang="zh-CN" baseline="0" dirty="0" smtClean="0"/>
              <a:t>950</a:t>
            </a:r>
            <a:r>
              <a:rPr lang="zh-CN" altLang="en-US" baseline="0" dirty="0" smtClean="0"/>
              <a:t>个区块是</a:t>
            </a:r>
            <a:r>
              <a:rPr lang="en-US" altLang="zh-CN" baseline="0" dirty="0" smtClean="0"/>
              <a:t>version 2 </a:t>
            </a:r>
            <a:r>
              <a:rPr lang="zh-CN" altLang="en-US" baseline="0" dirty="0" smtClean="0"/>
              <a:t>或者更大，则拒绝</a:t>
            </a:r>
            <a:r>
              <a:rPr lang="en-US" altLang="zh-CN" baseline="0" dirty="0" smtClean="0"/>
              <a:t>version =  1 </a:t>
            </a:r>
            <a:r>
              <a:rPr lang="zh-CN" altLang="en-US" baseline="0" dirty="0" smtClean="0"/>
              <a:t>的区块</a:t>
            </a:r>
            <a:endParaRPr lang="en-US" altLang="zh-CN" dirty="0" smtClean="0"/>
          </a:p>
          <a:p>
            <a:r>
              <a:rPr lang="en-US" altLang="zh-CN" dirty="0" smtClean="0"/>
              <a:t>https://github.com/bitcoin/bips/blob/master/bip-0034.mediawiki</a:t>
            </a:r>
          </a:p>
          <a:p>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22</a:t>
            </a:fld>
            <a:endParaRPr lang="zh-CN" altLang="en-US"/>
          </a:p>
        </p:txBody>
      </p:sp>
    </p:spTree>
    <p:extLst>
      <p:ext uri="{BB962C8B-B14F-4D97-AF65-F5344CB8AC3E}">
        <p14:creationId xmlns:p14="http://schemas.microsoft.com/office/powerpoint/2010/main" val="2281591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比特币原本依赖的是</a:t>
            </a:r>
            <a:r>
              <a:rPr lang="en-US" altLang="zh-CN" dirty="0" err="1" smtClean="0"/>
              <a:t>Openssl</a:t>
            </a:r>
            <a:r>
              <a:rPr lang="zh-CN" altLang="en-US" dirty="0" smtClean="0"/>
              <a:t>去验证签名，</a:t>
            </a:r>
            <a:r>
              <a:rPr lang="en-US" altLang="zh-CN" sz="1200" b="0" i="0" kern="1200" dirty="0" smtClean="0">
                <a:solidFill>
                  <a:schemeClr val="tx1"/>
                </a:solidFill>
                <a:effectLst/>
                <a:latin typeface="+mn-lt"/>
                <a:ea typeface="+mn-ea"/>
                <a:cs typeface="+mn-cs"/>
              </a:rPr>
              <a:t> Unfortunately, OpenSSL is not designed for consensus-critical </a:t>
            </a:r>
            <a:r>
              <a:rPr lang="en-US" altLang="zh-CN" sz="1200" b="0" i="0" kern="1200" dirty="0" err="1" smtClean="0">
                <a:solidFill>
                  <a:schemeClr val="tx1"/>
                </a:solidFill>
                <a:effectLst/>
                <a:latin typeface="+mn-lt"/>
                <a:ea typeface="+mn-ea"/>
                <a:cs typeface="+mn-cs"/>
              </a:rPr>
              <a:t>behaviour</a:t>
            </a:r>
            <a:r>
              <a:rPr lang="en-US" altLang="zh-CN" sz="1200" b="0" i="0" kern="1200" dirty="0" smtClean="0">
                <a:solidFill>
                  <a:schemeClr val="tx1"/>
                </a:solidFill>
                <a:effectLst/>
                <a:latin typeface="+mn-lt"/>
                <a:ea typeface="+mn-ea"/>
                <a:cs typeface="+mn-cs"/>
              </a:rPr>
              <a:t> (it does not </a:t>
            </a:r>
            <a:r>
              <a:rPr lang="en-US" altLang="zh-CN" sz="1200" b="1" i="0" kern="1200" dirty="0" smtClean="0">
                <a:solidFill>
                  <a:srgbClr val="FF0000"/>
                </a:solidFill>
                <a:effectLst/>
                <a:latin typeface="+mn-lt"/>
                <a:ea typeface="+mn-ea"/>
                <a:cs typeface="+mn-cs"/>
              </a:rPr>
              <a:t>guarantee bug-for-bug compatibility between versions</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openssl</a:t>
            </a:r>
            <a:r>
              <a:rPr lang="zh-CN" altLang="en-US" sz="1200" b="0" i="0" kern="1200" dirty="0" smtClean="0">
                <a:solidFill>
                  <a:schemeClr val="tx1"/>
                </a:solidFill>
                <a:effectLst/>
                <a:latin typeface="+mn-lt"/>
                <a:ea typeface="+mn-ea"/>
                <a:cs typeface="+mn-cs"/>
              </a:rPr>
              <a:t>升级是不向前兼容的，比特币没升级</a:t>
            </a:r>
            <a:r>
              <a:rPr lang="en-US" altLang="zh-CN" sz="1200" b="0" i="0" kern="1200" dirty="0" err="1" smtClean="0">
                <a:solidFill>
                  <a:schemeClr val="tx1"/>
                </a:solidFill>
                <a:effectLst/>
                <a:latin typeface="+mn-lt"/>
                <a:ea typeface="+mn-ea"/>
                <a:cs typeface="+mn-cs"/>
              </a:rPr>
              <a:t>openssl</a:t>
            </a:r>
            <a:r>
              <a:rPr lang="zh-CN" altLang="en-US" sz="1200" b="0" i="0" kern="1200" dirty="0" smtClean="0">
                <a:solidFill>
                  <a:schemeClr val="tx1"/>
                </a:solidFill>
                <a:effectLst/>
                <a:latin typeface="+mn-lt"/>
                <a:ea typeface="+mn-ea"/>
                <a:cs typeface="+mn-cs"/>
              </a:rPr>
              <a:t>的节点，可能产生与升级后节点不一致的结果，所以不是</a:t>
            </a:r>
            <a:r>
              <a:rPr lang="en-US" altLang="zh-CN" sz="1200" b="0" i="0" kern="1200" dirty="0" smtClean="0">
                <a:solidFill>
                  <a:schemeClr val="tx1"/>
                </a:solidFill>
                <a:effectLst/>
                <a:latin typeface="+mn-lt"/>
                <a:ea typeface="+mn-ea"/>
                <a:cs typeface="+mn-cs"/>
              </a:rPr>
              <a:t>consensus</a:t>
            </a:r>
            <a:r>
              <a:rPr lang="en-US" altLang="zh-CN" sz="1200" b="0" i="0" kern="1200" baseline="0" dirty="0" smtClean="0">
                <a:solidFill>
                  <a:schemeClr val="tx1"/>
                </a:solidFill>
                <a:effectLst/>
                <a:latin typeface="+mn-lt"/>
                <a:ea typeface="+mn-ea"/>
                <a:cs typeface="+mn-cs"/>
              </a:rPr>
              <a:t>-critical</a:t>
            </a:r>
            <a:r>
              <a:rPr lang="zh-CN" altLang="en-US" sz="1200" b="0" i="0" kern="1200" baseline="0" dirty="0" smtClean="0">
                <a:solidFill>
                  <a:schemeClr val="tx1"/>
                </a:solidFill>
                <a:effectLst/>
                <a:latin typeface="+mn-lt"/>
                <a:ea typeface="+mn-ea"/>
                <a:cs typeface="+mn-cs"/>
              </a:rPr>
              <a:t>的    </a:t>
            </a:r>
            <a:r>
              <a:rPr lang="en-US" altLang="zh-CN" sz="1200" b="0" i="0" kern="1200" baseline="0" dirty="0" smtClean="0">
                <a:solidFill>
                  <a:schemeClr val="tx1"/>
                </a:solidFill>
                <a:effectLst/>
                <a:latin typeface="+mn-lt"/>
                <a:ea typeface="+mn-ea"/>
                <a:cs typeface="+mn-cs"/>
              </a:rPr>
              <a:t>-&gt; </a:t>
            </a:r>
            <a:r>
              <a:rPr lang="zh-CN" altLang="en-US" sz="1200" b="0" i="0" kern="1200" baseline="0" dirty="0" smtClean="0">
                <a:solidFill>
                  <a:schemeClr val="tx1"/>
                </a:solidFill>
                <a:effectLst/>
                <a:latin typeface="+mn-lt"/>
                <a:ea typeface="+mn-ea"/>
                <a:cs typeface="+mn-cs"/>
              </a:rPr>
              <a:t>导致不一致 </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DER</a:t>
            </a:r>
            <a:r>
              <a:rPr lang="zh-CN" altLang="en-US" sz="1200" b="0" i="0" kern="1200" dirty="0" smtClean="0">
                <a:solidFill>
                  <a:schemeClr val="tx1"/>
                </a:solidFill>
                <a:effectLst/>
                <a:latin typeface="+mn-lt"/>
                <a:ea typeface="+mn-ea"/>
                <a:cs typeface="+mn-cs"/>
              </a:rPr>
              <a:t>编码是对脚本进行编码的，将</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a:t>
            </a:r>
            <a:r>
              <a:rPr lang="zh-CN" altLang="en-US" sz="1200" b="0" i="0" kern="1200" baseline="0" dirty="0" smtClean="0">
                <a:solidFill>
                  <a:schemeClr val="tx1"/>
                </a:solidFill>
                <a:effectLst/>
                <a:latin typeface="+mn-lt"/>
                <a:ea typeface="+mn-ea"/>
                <a:cs typeface="+mn-cs"/>
              </a:rPr>
              <a:t>分开，见李康师兄那一章</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Every signature passed to OP_CHECKSIG, OP_CHECKSIGVERIFY, OP_CHECKMULTISIG, or OP_CHECKMULTISIGVERIFY, to which ECDSA verification is applied, must be encoded using strict DER encoding (see further).</a:t>
            </a:r>
          </a:p>
          <a:p>
            <a:r>
              <a:rPr lang="zh-CN" altLang="en-US" sz="1200" b="0" i="0" kern="1200" dirty="0" smtClean="0">
                <a:solidFill>
                  <a:schemeClr val="tx1"/>
                </a:solidFill>
                <a:effectLst/>
                <a:latin typeface="+mn-lt"/>
                <a:ea typeface="+mn-ea"/>
                <a:cs typeface="+mn-cs"/>
              </a:rPr>
              <a:t>签名需要利用</a:t>
            </a:r>
            <a:r>
              <a:rPr lang="en-US" altLang="zh-CN" sz="1200" b="0" i="0" kern="1200" dirty="0" smtClean="0">
                <a:solidFill>
                  <a:schemeClr val="tx1"/>
                </a:solidFill>
                <a:effectLst/>
                <a:latin typeface="+mn-lt"/>
                <a:ea typeface="+mn-ea"/>
                <a:cs typeface="+mn-cs"/>
              </a:rPr>
              <a:t>DER</a:t>
            </a:r>
            <a:r>
              <a:rPr lang="zh-CN" altLang="en-US" sz="1200" b="0" i="0" kern="1200" dirty="0" smtClean="0">
                <a:solidFill>
                  <a:schemeClr val="tx1"/>
                </a:solidFill>
                <a:effectLst/>
                <a:latin typeface="+mn-lt"/>
                <a:ea typeface="+mn-ea"/>
                <a:cs typeface="+mn-cs"/>
              </a:rPr>
              <a:t>编码，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DER</a:t>
            </a:r>
            <a:r>
              <a:rPr lang="zh-CN" altLang="en-US" sz="1200" b="0" i="0" kern="1200" dirty="0" smtClean="0">
                <a:solidFill>
                  <a:schemeClr val="tx1"/>
                </a:solidFill>
                <a:effectLst/>
                <a:latin typeface="+mn-lt"/>
                <a:ea typeface="+mn-ea"/>
                <a:cs typeface="+mn-cs"/>
              </a:rPr>
              <a:t>编码是什么</a:t>
            </a:r>
            <a:endParaRPr lang="en-US" altLang="zh-CN" sz="1200" b="0" i="0" kern="1200" dirty="0" smtClean="0">
              <a:solidFill>
                <a:schemeClr val="tx1"/>
              </a:solidFill>
              <a:effectLst/>
              <a:latin typeface="+mn-lt"/>
              <a:ea typeface="+mn-ea"/>
              <a:cs typeface="+mn-cs"/>
            </a:endParaRPr>
          </a:p>
          <a:p>
            <a:r>
              <a:rPr lang="en-US" altLang="zh-CN" dirty="0" smtClean="0"/>
              <a:t>http://blog.csdn.net/baidu_36649389/article/details/53538223</a:t>
            </a:r>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25</a:t>
            </a:fld>
            <a:endParaRPr lang="zh-CN" altLang="en-US"/>
          </a:p>
        </p:txBody>
      </p:sp>
    </p:spTree>
    <p:extLst>
      <p:ext uri="{BB962C8B-B14F-4D97-AF65-F5344CB8AC3E}">
        <p14:creationId xmlns:p14="http://schemas.microsoft.com/office/powerpoint/2010/main" val="2837396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动机：</a:t>
            </a:r>
            <a:r>
              <a:rPr lang="en-US" altLang="zh-CN" dirty="0" err="1" smtClean="0"/>
              <a:t>nLockTime</a:t>
            </a:r>
            <a:r>
              <a:rPr lang="en-US" altLang="zh-CN" baseline="0" dirty="0" smtClean="0"/>
              <a:t> </a:t>
            </a:r>
            <a:r>
              <a:rPr lang="zh-CN" altLang="en-US" baseline="0" dirty="0" smtClean="0"/>
              <a:t>字段只能让交易在未来可以被消费，不能证明交易在未来某个时间不可被消费</a:t>
            </a:r>
            <a:endParaRPr lang="en-US" altLang="zh-CN" baseline="0" dirty="0" smtClean="0"/>
          </a:p>
          <a:p>
            <a:r>
              <a:rPr lang="zh-CN" altLang="en-US" sz="1200" b="0" i="0" u="none" strike="noStrike" kern="1200" baseline="0" dirty="0" smtClean="0">
                <a:solidFill>
                  <a:schemeClr val="tx1"/>
                </a:solidFill>
                <a:latin typeface="+mn-lt"/>
                <a:ea typeface="+mn-ea"/>
                <a:cs typeface="+mn-cs"/>
              </a:rPr>
              <a:t>局限性：在未来花费某些输出变得可能，但是没有让输出在未来某时刻之前被花费变得不可能</a:t>
            </a:r>
            <a:endParaRPr lang="en-US" altLang="zh-CN" sz="1200" b="0" i="0" u="none" strike="noStrike" kern="1200" baseline="0" dirty="0" smtClean="0">
              <a:solidFill>
                <a:schemeClr val="tx1"/>
              </a:solidFill>
              <a:latin typeface="+mn-lt"/>
              <a:ea typeface="+mn-ea"/>
              <a:cs typeface="+mn-cs"/>
            </a:endParaRPr>
          </a:p>
          <a:p>
            <a:endParaRPr lang="en-US" altLang="zh-CN" baseline="0" dirty="0" smtClean="0"/>
          </a:p>
          <a:p>
            <a:r>
              <a:rPr lang="zh-CN" altLang="en-US" sz="1200" b="0" i="0" u="none" strike="noStrike" kern="1200" baseline="0" dirty="0" smtClean="0">
                <a:solidFill>
                  <a:schemeClr val="tx1"/>
                </a:solidFill>
                <a:latin typeface="+mn-lt"/>
                <a:ea typeface="+mn-ea"/>
                <a:cs typeface="+mn-cs"/>
              </a:rPr>
              <a:t>假设 </a:t>
            </a:r>
            <a:r>
              <a:rPr lang="en-US" altLang="zh-CN" sz="1200" b="0" i="0" u="none" strike="noStrike" kern="1200" baseline="0" dirty="0" smtClean="0">
                <a:solidFill>
                  <a:schemeClr val="tx1"/>
                </a:solidFill>
                <a:latin typeface="+mn-lt"/>
                <a:ea typeface="+mn-ea"/>
                <a:cs typeface="+mn-cs"/>
              </a:rPr>
              <a:t>Alice </a:t>
            </a:r>
            <a:r>
              <a:rPr lang="zh-CN" altLang="en-US" sz="1200" b="0" i="0" u="none" strike="noStrike" kern="1200" baseline="0" dirty="0" smtClean="0">
                <a:solidFill>
                  <a:schemeClr val="tx1"/>
                </a:solidFill>
                <a:latin typeface="+mn-lt"/>
                <a:ea typeface="+mn-ea"/>
                <a:cs typeface="+mn-cs"/>
              </a:rPr>
              <a:t>签署了了⼀笔交易易，该交易易的输出时 </a:t>
            </a:r>
            <a:r>
              <a:rPr lang="en-US" altLang="zh-CN" sz="1200" b="0" i="0" u="none" strike="noStrike" kern="1200" baseline="0" dirty="0" smtClean="0">
                <a:solidFill>
                  <a:schemeClr val="tx1"/>
                </a:solidFill>
                <a:latin typeface="+mn-lt"/>
                <a:ea typeface="+mn-ea"/>
                <a:cs typeface="+mn-cs"/>
              </a:rPr>
              <a:t>Bob </a:t>
            </a:r>
            <a:r>
              <a:rPr lang="zh-CN" altLang="en-US" sz="1200" b="0" i="0" u="none" strike="noStrike" kern="1200" baseline="0" dirty="0" smtClean="0">
                <a:solidFill>
                  <a:schemeClr val="tx1"/>
                </a:solidFill>
                <a:latin typeface="+mn-lt"/>
                <a:ea typeface="+mn-ea"/>
                <a:cs typeface="+mn-cs"/>
              </a:rPr>
              <a:t>的地址，并且设置</a:t>
            </a:r>
            <a:r>
              <a:rPr lang="en-US" altLang="zh-CN" sz="1200" b="0" i="0" u="none" strike="noStrike" kern="1200" baseline="0" dirty="0" err="1" smtClean="0">
                <a:solidFill>
                  <a:schemeClr val="tx1"/>
                </a:solidFill>
                <a:latin typeface="+mn-lt"/>
                <a:ea typeface="+mn-ea"/>
                <a:cs typeface="+mn-cs"/>
              </a:rPr>
              <a:t>nLocktime</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为 </a:t>
            </a:r>
            <a:r>
              <a:rPr lang="en-US" altLang="zh-CN" sz="1200" b="0" i="0" u="none" strike="noStrike" kern="1200" baseline="0" dirty="0" smtClean="0">
                <a:solidFill>
                  <a:schemeClr val="tx1"/>
                </a:solidFill>
                <a:latin typeface="+mn-lt"/>
                <a:ea typeface="+mn-ea"/>
                <a:cs typeface="+mn-cs"/>
              </a:rPr>
              <a:t>3 </a:t>
            </a:r>
            <a:r>
              <a:rPr lang="zh-CN" altLang="en-US" sz="1200" b="0" i="0" u="none" strike="noStrike" kern="1200" baseline="0" dirty="0" smtClean="0">
                <a:solidFill>
                  <a:schemeClr val="tx1"/>
                </a:solidFill>
                <a:latin typeface="+mn-lt"/>
                <a:ea typeface="+mn-ea"/>
                <a:cs typeface="+mn-cs"/>
              </a:rPr>
              <a:t>个⽉后，</a:t>
            </a:r>
            <a:r>
              <a:rPr lang="en-US" altLang="zh-CN" sz="1200" b="0" i="0" u="none" strike="noStrike" kern="1200" baseline="0" dirty="0" smtClean="0">
                <a:solidFill>
                  <a:schemeClr val="tx1"/>
                </a:solidFill>
                <a:latin typeface="+mn-lt"/>
                <a:ea typeface="+mn-ea"/>
                <a:cs typeface="+mn-cs"/>
              </a:rPr>
              <a:t>Alice </a:t>
            </a:r>
            <a:r>
              <a:rPr lang="zh-CN" altLang="en-US" sz="1200" b="0" i="0" u="none" strike="noStrike" kern="1200" baseline="0" dirty="0" smtClean="0">
                <a:solidFill>
                  <a:schemeClr val="tx1"/>
                </a:solidFill>
                <a:latin typeface="+mn-lt"/>
                <a:ea typeface="+mn-ea"/>
                <a:cs typeface="+mn-cs"/>
              </a:rPr>
              <a:t>将该笔交易发送给 </a:t>
            </a:r>
            <a:r>
              <a:rPr lang="en-US" altLang="zh-CN" sz="1200" b="0" i="0" u="none" strike="noStrike" kern="1200" baseline="0" dirty="0" smtClean="0">
                <a:solidFill>
                  <a:schemeClr val="tx1"/>
                </a:solidFill>
                <a:latin typeface="+mn-lt"/>
                <a:ea typeface="+mn-ea"/>
                <a:cs typeface="+mn-cs"/>
              </a:rPr>
              <a:t>Bob</a:t>
            </a:r>
            <a:r>
              <a:rPr lang="zh-CN" altLang="en-US" sz="1200" b="0" i="0" u="none" strike="noStrike" kern="1200" baseline="0" dirty="0" smtClean="0">
                <a:solidFill>
                  <a:schemeClr val="tx1"/>
                </a:solidFill>
                <a:latin typeface="+mn-lt"/>
                <a:ea typeface="+mn-ea"/>
                <a:cs typeface="+mn-cs"/>
              </a:rPr>
              <a:t>。这时，</a:t>
            </a:r>
            <a:r>
              <a:rPr lang="en-US" altLang="zh-CN" sz="1200" b="0" i="0" u="none" strike="noStrike" kern="1200" baseline="0" dirty="0" smtClean="0">
                <a:solidFill>
                  <a:schemeClr val="tx1"/>
                </a:solidFill>
                <a:latin typeface="+mn-lt"/>
                <a:ea typeface="+mn-ea"/>
                <a:cs typeface="+mn-cs"/>
              </a:rPr>
              <a:t>Bob </a:t>
            </a:r>
            <a:r>
              <a:rPr lang="zh-CN" altLang="en-US" sz="1200" b="0" i="0" u="none" strike="noStrike" kern="1200" baseline="0" dirty="0" smtClean="0">
                <a:solidFill>
                  <a:schemeClr val="tx1"/>
                </a:solidFill>
                <a:latin typeface="+mn-lt"/>
                <a:ea typeface="+mn-ea"/>
                <a:cs typeface="+mn-cs"/>
              </a:rPr>
              <a:t>不能</a:t>
            </a:r>
          </a:p>
          <a:p>
            <a:r>
              <a:rPr lang="zh-CN" altLang="en-US" sz="1200" b="0" i="0" u="none" strike="noStrike" kern="1200" baseline="0" dirty="0" smtClean="0">
                <a:solidFill>
                  <a:schemeClr val="tx1"/>
                </a:solidFill>
                <a:latin typeface="+mn-lt"/>
                <a:ea typeface="+mn-ea"/>
                <a:cs typeface="+mn-cs"/>
              </a:rPr>
              <a:t>将这笔交易提交至⽐特币⽹网络，因为此时 </a:t>
            </a:r>
            <a:r>
              <a:rPr lang="en-US" altLang="zh-CN" sz="1200" b="0" i="0" u="none" strike="noStrike" kern="1200" baseline="0" dirty="0" smtClean="0">
                <a:solidFill>
                  <a:schemeClr val="tx1"/>
                </a:solidFill>
                <a:latin typeface="+mn-lt"/>
                <a:ea typeface="+mn-ea"/>
                <a:cs typeface="+mn-cs"/>
              </a:rPr>
              <a:t>3 </a:t>
            </a:r>
            <a:r>
              <a:rPr lang="zh-CN" altLang="en-US" sz="1200" b="0" i="0" u="none" strike="noStrike" kern="1200" baseline="0" dirty="0" smtClean="0">
                <a:solidFill>
                  <a:schemeClr val="tx1"/>
                </a:solidFill>
                <a:latin typeface="+mn-lt"/>
                <a:ea typeface="+mn-ea"/>
                <a:cs typeface="+mn-cs"/>
              </a:rPr>
              <a:t>个⽉期限还未到，然⽽，</a:t>
            </a:r>
            <a:r>
              <a:rPr lang="en-US" altLang="zh-CN" sz="1200" b="0" i="0" u="none" strike="noStrike" kern="1200" baseline="0" dirty="0" smtClean="0">
                <a:solidFill>
                  <a:schemeClr val="tx1"/>
                </a:solidFill>
                <a:latin typeface="+mn-lt"/>
                <a:ea typeface="+mn-ea"/>
                <a:cs typeface="+mn-cs"/>
              </a:rPr>
              <a:t>Alice </a:t>
            </a:r>
            <a:r>
              <a:rPr lang="zh-CN" altLang="en-US" sz="1200" b="0" i="0" u="none" strike="noStrike" kern="1200" baseline="0" dirty="0" smtClean="0">
                <a:solidFill>
                  <a:schemeClr val="tx1"/>
                </a:solidFill>
                <a:latin typeface="+mn-lt"/>
                <a:ea typeface="+mn-ea"/>
                <a:cs typeface="+mn-cs"/>
              </a:rPr>
              <a:t>完全可以创建另外一笔交易易花费同一输出，并且让该笔交易⽴即⽣效，这样 </a:t>
            </a:r>
            <a:r>
              <a:rPr lang="en-US" altLang="zh-CN" sz="1200" b="0" i="0" u="none" strike="noStrike" kern="1200" baseline="0" dirty="0" smtClean="0">
                <a:solidFill>
                  <a:schemeClr val="tx1"/>
                </a:solidFill>
                <a:latin typeface="+mn-lt"/>
                <a:ea typeface="+mn-ea"/>
                <a:cs typeface="+mn-cs"/>
              </a:rPr>
              <a:t>Bob 3 </a:t>
            </a:r>
            <a:r>
              <a:rPr lang="zh-CN" altLang="en-US" sz="1200" b="0" i="0" u="none" strike="noStrike" kern="1200" baseline="0" dirty="0" smtClean="0">
                <a:solidFill>
                  <a:schemeClr val="tx1"/>
                </a:solidFill>
                <a:latin typeface="+mn-lt"/>
                <a:ea typeface="+mn-ea"/>
                <a:cs typeface="+mn-cs"/>
              </a:rPr>
              <a:t>个⽉后也不能花费该笔交易。</a:t>
            </a:r>
            <a:r>
              <a:rPr lang="en-US" altLang="zh-CN" sz="1200" b="0" i="0" u="none" strike="noStrike" kern="1200" baseline="0" dirty="0" smtClean="0">
                <a:solidFill>
                  <a:schemeClr val="tx1"/>
                </a:solidFill>
                <a:latin typeface="+mn-lt"/>
                <a:ea typeface="+mn-ea"/>
                <a:cs typeface="+mn-cs"/>
              </a:rPr>
              <a:t>-&gt; </a:t>
            </a:r>
            <a:r>
              <a:rPr lang="zh-CN" altLang="en-US" sz="1200" b="0" i="0" u="none" strike="noStrike" kern="1200" baseline="0" dirty="0" smtClean="0">
                <a:solidFill>
                  <a:schemeClr val="tx1"/>
                </a:solidFill>
                <a:latin typeface="+mn-lt"/>
                <a:ea typeface="+mn-ea"/>
                <a:cs typeface="+mn-cs"/>
              </a:rPr>
              <a:t>设置</a:t>
            </a:r>
            <a:r>
              <a:rPr lang="en-US" altLang="zh-CN" sz="1200" b="0" i="0" u="none" strike="noStrike" kern="1200" baseline="0" dirty="0" err="1" smtClean="0">
                <a:solidFill>
                  <a:schemeClr val="tx1"/>
                </a:solidFill>
                <a:latin typeface="+mn-lt"/>
                <a:ea typeface="+mn-ea"/>
                <a:cs typeface="+mn-cs"/>
              </a:rPr>
              <a:t>nLocktime</a:t>
            </a:r>
            <a:r>
              <a:rPr lang="zh-CN" altLang="en-US" sz="1200" b="0" i="0" u="none" strike="noStrike" kern="1200" baseline="0" dirty="0" smtClean="0">
                <a:solidFill>
                  <a:schemeClr val="tx1"/>
                </a:solidFill>
                <a:latin typeface="+mn-lt"/>
                <a:ea typeface="+mn-ea"/>
                <a:cs typeface="+mn-cs"/>
              </a:rPr>
              <a:t>确保在未来消费的 问题</a:t>
            </a:r>
            <a:endParaRPr lang="en-US" altLang="zh-CN" baseline="0" dirty="0" smtClean="0"/>
          </a:p>
          <a:p>
            <a:endParaRPr lang="en-US" altLang="zh-CN" baseline="0" dirty="0" smtClean="0"/>
          </a:p>
          <a:p>
            <a:r>
              <a:rPr lang="zh-CN" altLang="en-US" baseline="0" dirty="0" smtClean="0"/>
              <a:t>设置</a:t>
            </a:r>
            <a:r>
              <a:rPr lang="en-US" altLang="zh-CN" baseline="0" dirty="0" err="1" smtClean="0"/>
              <a:t>nLocktime</a:t>
            </a:r>
            <a:r>
              <a:rPr lang="en-US" altLang="zh-CN" baseline="0" dirty="0" smtClean="0"/>
              <a:t> </a:t>
            </a:r>
            <a:r>
              <a:rPr lang="zh-CN" altLang="en-US" baseline="0" dirty="0" smtClean="0"/>
              <a:t>，是让交易在未来的时间才能被确认；而新增操作符</a:t>
            </a:r>
            <a:r>
              <a:rPr lang="en-US" altLang="zh-CN" dirty="0" smtClean="0"/>
              <a:t>OP_CHECKLOCKTIMEVERIFY</a:t>
            </a:r>
            <a:r>
              <a:rPr lang="zh-CN" altLang="en-US" dirty="0" smtClean="0"/>
              <a:t>是让交易被立刻确认，但是到时间后才能成为</a:t>
            </a:r>
            <a:r>
              <a:rPr lang="en-US" altLang="zh-CN" dirty="0" smtClean="0"/>
              <a:t>UTXO</a:t>
            </a:r>
            <a:r>
              <a:rPr lang="zh-CN" altLang="en-US" dirty="0" smtClean="0"/>
              <a:t>。</a:t>
            </a:r>
            <a:endParaRPr lang="en-US" altLang="zh-CN" dirty="0" smtClean="0"/>
          </a:p>
          <a:p>
            <a:endParaRPr lang="en-US" altLang="zh-CN" baseline="0" dirty="0" smtClean="0"/>
          </a:p>
          <a:p>
            <a:endParaRPr lang="en-US" altLang="zh-CN" baseline="0" dirty="0" smtClean="0"/>
          </a:p>
          <a:p>
            <a:r>
              <a:rPr lang="en-US" altLang="zh-CN" sz="1200" b="0" i="0" kern="1200" dirty="0" smtClean="0">
                <a:solidFill>
                  <a:schemeClr val="tx1"/>
                </a:solidFill>
                <a:effectLst/>
                <a:latin typeface="+mn-lt"/>
                <a:ea typeface="+mn-ea"/>
                <a:cs typeface="+mn-cs"/>
              </a:rPr>
              <a:t>BIP 65 is a fork created to enable the lightning network, a proprietary "off chain" settlement system owned and operated by the stream blockers in Core. </a:t>
            </a:r>
            <a:endParaRPr lang="en-US" altLang="zh-CN" baseline="0" dirty="0" smtClean="0"/>
          </a:p>
        </p:txBody>
      </p:sp>
      <p:sp>
        <p:nvSpPr>
          <p:cNvPr id="4" name="灯片编号占位符 3"/>
          <p:cNvSpPr>
            <a:spLocks noGrp="1"/>
          </p:cNvSpPr>
          <p:nvPr>
            <p:ph type="sldNum" sz="quarter" idx="10"/>
          </p:nvPr>
        </p:nvSpPr>
        <p:spPr/>
        <p:txBody>
          <a:bodyPr/>
          <a:lstStyle/>
          <a:p>
            <a:fld id="{3F1AD383-1DF8-4D69-9990-D12C74018317}" type="slidenum">
              <a:rPr lang="zh-CN" altLang="en-US" smtClean="0"/>
              <a:t>27</a:t>
            </a:fld>
            <a:endParaRPr lang="zh-CN" altLang="en-US"/>
          </a:p>
        </p:txBody>
      </p:sp>
    </p:spTree>
    <p:extLst>
      <p:ext uri="{BB962C8B-B14F-4D97-AF65-F5344CB8AC3E}">
        <p14:creationId xmlns:p14="http://schemas.microsoft.com/office/powerpoint/2010/main" val="2971033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若</a:t>
            </a:r>
            <a:r>
              <a:rPr lang="en-US" altLang="zh-CN" dirty="0" smtClean="0"/>
              <a:t>Parent hash</a:t>
            </a:r>
            <a:r>
              <a:rPr lang="zh-CN" altLang="en-US" dirty="0" smtClean="0"/>
              <a:t>发生变化，</a:t>
            </a:r>
            <a:r>
              <a:rPr lang="en-US" altLang="zh-CN" dirty="0" smtClean="0"/>
              <a:t>child</a:t>
            </a:r>
            <a:r>
              <a:rPr lang="zh-CN" altLang="en-US" dirty="0" smtClean="0"/>
              <a:t>的</a:t>
            </a:r>
            <a:r>
              <a:rPr lang="en-US" altLang="zh-CN" dirty="0" smtClean="0"/>
              <a:t>Previous block hash</a:t>
            </a:r>
            <a:r>
              <a:rPr lang="zh-CN" altLang="en-US" dirty="0" smtClean="0"/>
              <a:t>必须发生变化，同样的</a:t>
            </a:r>
            <a:r>
              <a:rPr lang="en-US" altLang="zh-CN" dirty="0" smtClean="0"/>
              <a:t>grandchild</a:t>
            </a:r>
            <a:r>
              <a:rPr lang="zh-CN" altLang="en-US" dirty="0" smtClean="0"/>
              <a:t>的</a:t>
            </a:r>
            <a:r>
              <a:rPr lang="en-US" altLang="zh-CN" dirty="0" smtClean="0"/>
              <a:t>Previous block hash</a:t>
            </a:r>
            <a:r>
              <a:rPr lang="zh-CN" altLang="en-US" dirty="0" smtClean="0"/>
              <a:t>也得变化，瀑布效应下，会导致所有区块需要重新计算，这是非常可怕的计算量。</a:t>
            </a:r>
            <a:endParaRPr lang="en-US" altLang="zh-CN" dirty="0" smtClean="0"/>
          </a:p>
          <a:p>
            <a:r>
              <a:rPr lang="zh-CN" altLang="en-US" dirty="0" smtClean="0">
                <a:solidFill>
                  <a:srgbClr val="FF0000"/>
                </a:solidFill>
              </a:rPr>
              <a:t>产生</a:t>
            </a:r>
            <a:r>
              <a:rPr lang="en-US" altLang="zh-CN" dirty="0" smtClean="0">
                <a:solidFill>
                  <a:srgbClr val="FF0000"/>
                </a:solidFill>
              </a:rPr>
              <a:t>6</a:t>
            </a:r>
            <a:r>
              <a:rPr lang="zh-CN" altLang="en-US" dirty="0" smtClean="0">
                <a:solidFill>
                  <a:srgbClr val="FF0000"/>
                </a:solidFill>
              </a:rPr>
              <a:t>个区块</a:t>
            </a:r>
            <a:r>
              <a:rPr lang="zh-CN" altLang="en-US" dirty="0" smtClean="0"/>
              <a:t>以后，区块发生变化的可能性十分低。</a:t>
            </a:r>
            <a:endParaRPr lang="en-US" altLang="zh-CN" dirty="0" smtClean="0"/>
          </a:p>
          <a:p>
            <a:r>
              <a:rPr lang="en-US" altLang="zh-CN" dirty="0" smtClean="0">
                <a:solidFill>
                  <a:srgbClr val="FF0000"/>
                </a:solidFill>
              </a:rPr>
              <a:t>100</a:t>
            </a:r>
            <a:r>
              <a:rPr lang="zh-CN" altLang="en-US" dirty="0" smtClean="0">
                <a:solidFill>
                  <a:srgbClr val="FF0000"/>
                </a:solidFill>
              </a:rPr>
              <a:t>个区块</a:t>
            </a:r>
            <a:r>
              <a:rPr lang="zh-CN" altLang="en-US" dirty="0" smtClean="0"/>
              <a:t>后，</a:t>
            </a:r>
            <a:r>
              <a:rPr lang="en-US" altLang="zh-CN" dirty="0" err="1" smtClean="0"/>
              <a:t>coinbase</a:t>
            </a:r>
            <a:r>
              <a:rPr lang="zh-CN" altLang="en-US" dirty="0" smtClean="0"/>
              <a:t> 发行的货币才可以被使用。</a:t>
            </a:r>
          </a:p>
          <a:p>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3</a:t>
            </a:fld>
            <a:endParaRPr lang="zh-CN" altLang="en-US"/>
          </a:p>
        </p:txBody>
      </p:sp>
    </p:spTree>
    <p:extLst>
      <p:ext uri="{BB962C8B-B14F-4D97-AF65-F5344CB8AC3E}">
        <p14:creationId xmlns:p14="http://schemas.microsoft.com/office/powerpoint/2010/main" val="736019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BIP describes a new opcode (OP_CHECKLOCKTIMEVERIFY) for the Bitcoin scripting system that allows a transaction output to be made </a:t>
            </a:r>
            <a:r>
              <a:rPr lang="en-US" altLang="zh-CN" dirty="0" err="1" smtClean="0"/>
              <a:t>unspendable</a:t>
            </a:r>
            <a:r>
              <a:rPr lang="en-US" altLang="zh-CN" dirty="0" smtClean="0"/>
              <a:t> until some point in the future.</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28</a:t>
            </a:fld>
            <a:endParaRPr lang="zh-CN" altLang="en-US"/>
          </a:p>
        </p:txBody>
      </p:sp>
    </p:spTree>
    <p:extLst>
      <p:ext uri="{BB962C8B-B14F-4D97-AF65-F5344CB8AC3E}">
        <p14:creationId xmlns:p14="http://schemas.microsoft.com/office/powerpoint/2010/main" val="3596049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a:t>
            </a:r>
            <a:r>
              <a:rPr lang="en-US" altLang="zh-CN" dirty="0" smtClean="0"/>
              <a:t>001</a:t>
            </a:r>
            <a:r>
              <a:rPr lang="zh-CN" altLang="en-US" dirty="0" smtClean="0"/>
              <a:t>开头，前面可以留做扩展位</a:t>
            </a:r>
            <a:endParaRPr lang="en-US" altLang="zh-CN" dirty="0" smtClean="0"/>
          </a:p>
          <a:p>
            <a:endParaRPr lang="en-US" altLang="zh-CN" dirty="0" smtClean="0"/>
          </a:p>
          <a:p>
            <a:r>
              <a:rPr lang="en-US" altLang="zh-CN" dirty="0" smtClean="0"/>
              <a:t>BIP34</a:t>
            </a:r>
            <a:r>
              <a:rPr lang="zh-CN" altLang="en-US" dirty="0" smtClean="0"/>
              <a:t>引入了软分叉成功与否的判断机制，不是依赖于某个既定的时间戳或是区块高度，而是取决于矿工打包区块时，是否以软分叉规定的区块版本号填写区块头部的</a:t>
            </a:r>
            <a:r>
              <a:rPr lang="en-US" altLang="zh-CN" dirty="0" smtClean="0"/>
              <a:t>Version</a:t>
            </a:r>
            <a:r>
              <a:rPr lang="zh-CN" altLang="en-US" dirty="0" smtClean="0"/>
              <a:t>字段，填写即代表支持这次软分叉。</a:t>
            </a:r>
            <a:endParaRPr lang="en-US" altLang="zh-CN" dirty="0" smtClean="0"/>
          </a:p>
          <a:p>
            <a:r>
              <a:rPr lang="en-US" altLang="zh-CN" dirty="0" smtClean="0"/>
              <a:t>BIP34</a:t>
            </a:r>
            <a:r>
              <a:rPr lang="zh-CN" altLang="en-US" dirty="0" smtClean="0"/>
              <a:t>是将</a:t>
            </a:r>
            <a:r>
              <a:rPr lang="en-US" altLang="zh-CN" dirty="0" smtClean="0"/>
              <a:t>version</a:t>
            </a:r>
            <a:r>
              <a:rPr lang="zh-CN" altLang="en-US" dirty="0" smtClean="0"/>
              <a:t>字段解读为整数，一次软分叉仅仅能支持一个</a:t>
            </a:r>
            <a:r>
              <a:rPr lang="en-US" altLang="zh-CN" dirty="0" err="1" smtClean="0"/>
              <a:t>bip</a:t>
            </a:r>
            <a:r>
              <a:rPr lang="zh-CN" altLang="en-US" dirty="0" smtClean="0"/>
              <a:t>，并且如果软分叉没有达到</a:t>
            </a:r>
            <a:r>
              <a:rPr lang="en-US" altLang="zh-CN" dirty="0" smtClean="0"/>
              <a:t>95%</a:t>
            </a:r>
            <a:r>
              <a:rPr lang="zh-CN" altLang="en-US" dirty="0" smtClean="0"/>
              <a:t>的支持，会导致提案失败，未来没办法再重新对这个提案进行投票（因为规定是没有超过</a:t>
            </a:r>
            <a:r>
              <a:rPr lang="en-US" altLang="zh-CN" dirty="0" smtClean="0"/>
              <a:t>95% </a:t>
            </a:r>
            <a:r>
              <a:rPr lang="zh-CN" altLang="en-US" dirty="0" smtClean="0"/>
              <a:t>，以后会直接拒绝这个版本号的区块）</a:t>
            </a:r>
            <a:endParaRPr lang="en-US" altLang="zh-CN" dirty="0" smtClean="0"/>
          </a:p>
          <a:p>
            <a:r>
              <a:rPr lang="en-US" altLang="zh-CN" dirty="0" smtClean="0"/>
              <a:t>BIP34</a:t>
            </a:r>
            <a:r>
              <a:rPr lang="zh-CN" altLang="en-US" baseline="0" dirty="0" smtClean="0"/>
              <a:t>认为版本号要大于等于</a:t>
            </a:r>
            <a:r>
              <a:rPr lang="en-US" altLang="zh-CN" baseline="0" dirty="0" smtClean="0"/>
              <a:t>2</a:t>
            </a:r>
            <a:r>
              <a:rPr lang="zh-CN" altLang="en-US" baseline="0" dirty="0" smtClean="0"/>
              <a:t>，因此</a:t>
            </a:r>
            <a:r>
              <a:rPr lang="en-US" altLang="zh-CN" baseline="0" dirty="0" smtClean="0"/>
              <a:t>2^31</a:t>
            </a:r>
            <a:r>
              <a:rPr lang="zh-CN" altLang="en-US" baseline="0" dirty="0" smtClean="0"/>
              <a:t>个负数还有</a:t>
            </a:r>
            <a:r>
              <a:rPr lang="en-US" altLang="zh-CN" baseline="0" dirty="0" smtClean="0"/>
              <a:t>0</a:t>
            </a:r>
            <a:r>
              <a:rPr lang="zh-CN" altLang="en-US" baseline="0" dirty="0" smtClean="0"/>
              <a:t>、</a:t>
            </a:r>
            <a:r>
              <a:rPr lang="en-US" altLang="zh-CN" baseline="0" dirty="0" smtClean="0"/>
              <a:t>1</a:t>
            </a:r>
            <a:r>
              <a:rPr lang="zh-CN" altLang="en-US" baseline="0" dirty="0" smtClean="0"/>
              <a:t>都不可能被选择成为软分叉的版本号（</a:t>
            </a:r>
            <a:r>
              <a:rPr lang="en-US" altLang="zh-CN" baseline="0" dirty="0" smtClean="0"/>
              <a:t>Version</a:t>
            </a:r>
            <a:r>
              <a:rPr lang="zh-CN" altLang="en-US" baseline="0" dirty="0" smtClean="0"/>
              <a:t>字段是带符号整数）。</a:t>
            </a:r>
            <a:endParaRPr lang="en-US" altLang="zh-CN" baseline="0" dirty="0" smtClean="0"/>
          </a:p>
          <a:p>
            <a:r>
              <a:rPr lang="en-US" altLang="zh-CN" baseline="0" dirty="0" smtClean="0"/>
              <a:t>BIP34 65 66 </a:t>
            </a:r>
            <a:r>
              <a:rPr lang="zh-CN" altLang="en-US" baseline="0" dirty="0" smtClean="0"/>
              <a:t>使用掉了 </a:t>
            </a:r>
            <a:r>
              <a:rPr lang="en-US" altLang="zh-CN" baseline="0" dirty="0" smtClean="0"/>
              <a:t>version 2 3 4</a:t>
            </a:r>
          </a:p>
          <a:p>
            <a:endParaRPr lang="en-US" altLang="zh-CN" baseline="0" dirty="0" smtClean="0"/>
          </a:p>
          <a:p>
            <a:endParaRPr lang="en-US" altLang="zh-CN" dirty="0" smtClean="0"/>
          </a:p>
        </p:txBody>
      </p:sp>
      <p:sp>
        <p:nvSpPr>
          <p:cNvPr id="4" name="灯片编号占位符 3"/>
          <p:cNvSpPr>
            <a:spLocks noGrp="1"/>
          </p:cNvSpPr>
          <p:nvPr>
            <p:ph type="sldNum" sz="quarter" idx="10"/>
          </p:nvPr>
        </p:nvSpPr>
        <p:spPr/>
        <p:txBody>
          <a:bodyPr/>
          <a:lstStyle/>
          <a:p>
            <a:fld id="{3F1AD383-1DF8-4D69-9990-D12C74018317}" type="slidenum">
              <a:rPr lang="zh-CN" altLang="en-US" smtClean="0"/>
              <a:t>29</a:t>
            </a:fld>
            <a:endParaRPr lang="zh-CN" altLang="en-US"/>
          </a:p>
        </p:txBody>
      </p:sp>
    </p:spTree>
    <p:extLst>
      <p:ext uri="{BB962C8B-B14F-4D97-AF65-F5344CB8AC3E}">
        <p14:creationId xmlns:p14="http://schemas.microsoft.com/office/powerpoint/2010/main" val="3085043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当交易易输⼊入中的 </a:t>
            </a:r>
            <a:r>
              <a:rPr lang="en-US" altLang="zh-CN" sz="1200" b="0" i="0" u="none" strike="noStrike" kern="1200" baseline="0" dirty="0" err="1" smtClean="0">
                <a:solidFill>
                  <a:schemeClr val="tx1"/>
                </a:solidFill>
                <a:latin typeface="+mn-lt"/>
                <a:ea typeface="+mn-ea"/>
                <a:cs typeface="+mn-cs"/>
              </a:rPr>
              <a:t>nSequence</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⼤大于等于输出脚本中 </a:t>
            </a:r>
            <a:r>
              <a:rPr lang="en-US" altLang="zh-CN" sz="1200" b="0" i="0" u="none" strike="noStrike" kern="1200" baseline="0" dirty="0" smtClean="0">
                <a:solidFill>
                  <a:schemeClr val="tx1"/>
                </a:solidFill>
                <a:latin typeface="+mn-lt"/>
                <a:ea typeface="+mn-ea"/>
                <a:cs typeface="+mn-cs"/>
              </a:rPr>
              <a:t>CSV </a:t>
            </a:r>
            <a:r>
              <a:rPr lang="zh-CN" altLang="en-US" sz="1200" b="0" i="0" u="none" strike="noStrike" kern="1200" baseline="0" dirty="0" smtClean="0">
                <a:solidFill>
                  <a:schemeClr val="tx1"/>
                </a:solidFill>
                <a:latin typeface="+mn-lt"/>
                <a:ea typeface="+mn-ea"/>
                <a:cs typeface="+mn-cs"/>
              </a:rPr>
              <a:t>前</a:t>
            </a:r>
            <a:r>
              <a:rPr lang="zh-CN" altLang="en-US" sz="1200" b="0" i="0" u="none" strike="noStrike" kern="1200" baseline="0" dirty="0" smtClean="0">
                <a:solidFill>
                  <a:schemeClr val="tx1"/>
                </a:solidFill>
                <a:latin typeface="+mn-lt"/>
                <a:ea typeface="+mn-ea"/>
                <a:cs typeface="+mn-cs"/>
              </a:rPr>
              <a:t>⾯的</a:t>
            </a:r>
            <a:r>
              <a:rPr lang="zh-CN" altLang="en-US" sz="1200" b="0" i="0" u="none" strike="noStrike" kern="1200" baseline="0" dirty="0" smtClean="0">
                <a:solidFill>
                  <a:schemeClr val="tx1"/>
                </a:solidFill>
                <a:latin typeface="+mn-lt"/>
                <a:ea typeface="+mn-ea"/>
                <a:cs typeface="+mn-cs"/>
              </a:rPr>
              <a:t>时间锁时，该笔</a:t>
            </a:r>
            <a:r>
              <a:rPr lang="zh-CN" altLang="en-US" sz="1200" b="0" i="0" u="none" strike="noStrike" kern="1200" baseline="0" dirty="0" smtClean="0">
                <a:solidFill>
                  <a:schemeClr val="tx1"/>
                </a:solidFill>
                <a:latin typeface="+mn-lt"/>
                <a:ea typeface="+mn-ea"/>
                <a:cs typeface="+mn-cs"/>
              </a:rPr>
              <a:t>交易才是</a:t>
            </a:r>
            <a:r>
              <a:rPr lang="zh-CN" altLang="en-US" sz="1200" b="0" i="0" u="none" strike="noStrike" kern="1200" baseline="0" dirty="0" smtClean="0">
                <a:solidFill>
                  <a:schemeClr val="tx1"/>
                </a:solidFill>
                <a:latin typeface="+mn-lt"/>
                <a:ea typeface="+mn-ea"/>
                <a:cs typeface="+mn-cs"/>
              </a:rPr>
              <a:t>有效的，也就意味着 </a:t>
            </a:r>
            <a:r>
              <a:rPr lang="en-US" altLang="zh-CN" sz="1200" b="0" i="0" u="none" strike="noStrike" kern="1200" baseline="0" dirty="0" smtClean="0">
                <a:solidFill>
                  <a:schemeClr val="tx1"/>
                </a:solidFill>
                <a:latin typeface="+mn-lt"/>
                <a:ea typeface="+mn-ea"/>
                <a:cs typeface="+mn-cs"/>
              </a:rPr>
              <a:t>UTXO </a:t>
            </a:r>
            <a:r>
              <a:rPr lang="zh-CN" altLang="en-US" sz="1200" b="0" i="0" u="none" strike="noStrike" kern="1200" baseline="0" dirty="0" smtClean="0">
                <a:solidFill>
                  <a:schemeClr val="tx1"/>
                </a:solidFill>
                <a:latin typeface="+mn-lt"/>
                <a:ea typeface="+mn-ea"/>
                <a:cs typeface="+mn-cs"/>
              </a:rPr>
              <a:t>被确认后</a:t>
            </a:r>
            <a:r>
              <a:rPr lang="zh-CN" altLang="en-US" sz="1200" b="0" i="0" u="none" strike="noStrike" kern="1200" baseline="0" dirty="0" smtClean="0">
                <a:solidFill>
                  <a:schemeClr val="tx1"/>
                </a:solidFill>
                <a:latin typeface="+mn-lt"/>
                <a:ea typeface="+mn-ea"/>
                <a:cs typeface="+mn-cs"/>
              </a:rPr>
              <a:t>的一段</a:t>
            </a:r>
            <a:r>
              <a:rPr lang="zh-CN" altLang="en-US" sz="1200" b="0" i="0" u="none" strike="noStrike" kern="1200" baseline="0" dirty="0" smtClean="0">
                <a:solidFill>
                  <a:schemeClr val="tx1"/>
                </a:solidFill>
                <a:latin typeface="+mn-lt"/>
                <a:ea typeface="+mn-ea"/>
                <a:cs typeface="+mn-cs"/>
              </a:rPr>
              <a:t>时间内，才能</a:t>
            </a:r>
          </a:p>
          <a:p>
            <a:r>
              <a:rPr lang="zh-CN" altLang="en-US" sz="1200" b="0" i="0" u="none" strike="noStrike" kern="1200" baseline="0" dirty="0" smtClean="0">
                <a:solidFill>
                  <a:schemeClr val="tx1"/>
                </a:solidFill>
                <a:latin typeface="+mn-lt"/>
                <a:ea typeface="+mn-ea"/>
                <a:cs typeface="+mn-cs"/>
              </a:rPr>
              <a:t>⽣生效</a:t>
            </a:r>
          </a:p>
        </p:txBody>
      </p:sp>
      <p:sp>
        <p:nvSpPr>
          <p:cNvPr id="4" name="灯片编号占位符 3"/>
          <p:cNvSpPr>
            <a:spLocks noGrp="1"/>
          </p:cNvSpPr>
          <p:nvPr>
            <p:ph type="sldNum" sz="quarter" idx="10"/>
          </p:nvPr>
        </p:nvSpPr>
        <p:spPr/>
        <p:txBody>
          <a:bodyPr/>
          <a:lstStyle/>
          <a:p>
            <a:fld id="{3F1AD383-1DF8-4D69-9990-D12C74018317}" type="slidenum">
              <a:rPr lang="zh-CN" altLang="en-US" smtClean="0"/>
              <a:t>31</a:t>
            </a:fld>
            <a:endParaRPr lang="zh-CN" altLang="en-US"/>
          </a:p>
        </p:txBody>
      </p:sp>
    </p:spTree>
    <p:extLst>
      <p:ext uri="{BB962C8B-B14F-4D97-AF65-F5344CB8AC3E}">
        <p14:creationId xmlns:p14="http://schemas.microsoft.com/office/powerpoint/2010/main" val="3014293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141 </a:t>
            </a:r>
            <a:r>
              <a:rPr lang="zh-CN" altLang="en-US" dirty="0" smtClean="0"/>
              <a:t>：</a:t>
            </a:r>
            <a:r>
              <a:rPr lang="en-US" altLang="zh-CN" dirty="0" smtClean="0"/>
              <a:t>Version</a:t>
            </a:r>
            <a:r>
              <a:rPr lang="zh-CN" altLang="en-US" dirty="0" smtClean="0"/>
              <a:t> </a:t>
            </a:r>
            <a:r>
              <a:rPr lang="en-US" altLang="zh-CN" dirty="0" smtClean="0">
                <a:solidFill>
                  <a:srgbClr val="FF0000"/>
                </a:solidFill>
              </a:rPr>
              <a:t>0x20000002</a:t>
            </a:r>
          </a:p>
          <a:p>
            <a:r>
              <a:rPr lang="en-US" altLang="zh-CN" dirty="0" smtClean="0"/>
              <a:t>148</a:t>
            </a:r>
            <a:r>
              <a:rPr lang="zh-CN" altLang="en-US" dirty="0" smtClean="0"/>
              <a:t>：用户激活软分叉的形式，去激活</a:t>
            </a:r>
            <a:r>
              <a:rPr lang="en-US" altLang="zh-CN" dirty="0" smtClean="0"/>
              <a:t>BIP141</a:t>
            </a:r>
          </a:p>
          <a:p>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33</a:t>
            </a:fld>
            <a:endParaRPr lang="zh-CN" altLang="en-US"/>
          </a:p>
        </p:txBody>
      </p:sp>
    </p:spTree>
    <p:extLst>
      <p:ext uri="{BB962C8B-B14F-4D97-AF65-F5344CB8AC3E}">
        <p14:creationId xmlns:p14="http://schemas.microsoft.com/office/powerpoint/2010/main" val="2706325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比特币的完整节点保存了区块链从创世区块起的一个本地副本。随着新的区块的产生，该区块链的本地副本会不断地更新用于扩展这个链条。当一个节点从网络接收传入的区块时，它会验证这些区块，然</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对于这一新的区块，节点会在“父区块哈希值”字段里找出包含它的父区块的哈希值。这是节点已知的哈希值，也就是第</a:t>
            </a:r>
            <a:r>
              <a:rPr lang="en-US" altLang="zh-CN" sz="1200" b="0" i="0" kern="1200" dirty="0" smtClean="0">
                <a:solidFill>
                  <a:schemeClr val="tx1"/>
                </a:solidFill>
                <a:effectLst/>
                <a:latin typeface="+mn-lt"/>
                <a:ea typeface="+mn-ea"/>
                <a:cs typeface="+mn-cs"/>
              </a:rPr>
              <a:t>277314</a:t>
            </a:r>
            <a:r>
              <a:rPr lang="zh-CN" altLang="en-US" sz="1200" b="0" i="0" kern="1200" dirty="0" smtClean="0">
                <a:solidFill>
                  <a:schemeClr val="tx1"/>
                </a:solidFill>
                <a:effectLst/>
                <a:latin typeface="+mn-lt"/>
                <a:ea typeface="+mn-ea"/>
                <a:cs typeface="+mn-cs"/>
              </a:rPr>
              <a:t>块区块的哈希值。后链接到现有的区块链上。为建立一个连接，一个节点将检查传入的区块头并寻找该区块的“父区块哈希值”。</a:t>
            </a:r>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38</a:t>
            </a:fld>
            <a:endParaRPr lang="zh-CN" altLang="en-US"/>
          </a:p>
        </p:txBody>
      </p:sp>
    </p:spTree>
    <p:extLst>
      <p:ext uri="{BB962C8B-B14F-4D97-AF65-F5344CB8AC3E}">
        <p14:creationId xmlns:p14="http://schemas.microsoft.com/office/powerpoint/2010/main" val="2430114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Merkle</a:t>
            </a:r>
            <a:r>
              <a:rPr lang="zh-CN" altLang="en-US" dirty="0" smtClean="0"/>
              <a:t>树被用来归纳一个区块中的所有交易，同时生成整个交易集合的数字指纹，且提供了一种校验区块是否存在某交易的高效途径。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40</a:t>
            </a:fld>
            <a:endParaRPr lang="zh-CN" altLang="en-US"/>
          </a:p>
        </p:txBody>
      </p:sp>
    </p:spTree>
    <p:extLst>
      <p:ext uri="{BB962C8B-B14F-4D97-AF65-F5344CB8AC3E}">
        <p14:creationId xmlns:p14="http://schemas.microsoft.com/office/powerpoint/2010/main" val="1843006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Hash(BEGIN(</a:t>
            </a:r>
            <a:r>
              <a:rPr lang="en-US" altLang="zh-CN" sz="1200" b="0" i="0" kern="1200" dirty="0" err="1" smtClean="0">
                <a:solidFill>
                  <a:schemeClr val="tx1"/>
                </a:solidFill>
                <a:effectLst/>
                <a:latin typeface="+mn-lt"/>
                <a:ea typeface="+mn-ea"/>
                <a:cs typeface="+mn-cs"/>
              </a:rPr>
              <a:t>vMerkleTree</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j+i</a:t>
            </a:r>
            <a:r>
              <a:rPr lang="en-US" altLang="zh-CN" sz="1200" b="0" i="0" kern="1200" dirty="0" smtClean="0">
                <a:solidFill>
                  <a:schemeClr val="tx1"/>
                </a:solidFill>
                <a:effectLst/>
                <a:latin typeface="+mn-lt"/>
                <a:ea typeface="+mn-ea"/>
                <a:cs typeface="+mn-cs"/>
              </a:rPr>
              <a:t>]),  END(</a:t>
            </a:r>
            <a:r>
              <a:rPr lang="en-US" altLang="zh-CN" sz="1200" b="0" i="0" kern="1200" dirty="0" err="1" smtClean="0">
                <a:solidFill>
                  <a:schemeClr val="tx1"/>
                </a:solidFill>
                <a:effectLst/>
                <a:latin typeface="+mn-lt"/>
                <a:ea typeface="+mn-ea"/>
                <a:cs typeface="+mn-cs"/>
              </a:rPr>
              <a:t>vMerkleTree</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j+i</a:t>
            </a:r>
            <a:r>
              <a:rPr lang="en-US" altLang="zh-CN"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代表取一笔交易的全部内容，求</a:t>
            </a:r>
            <a:r>
              <a:rPr lang="en-US" altLang="zh-CN" sz="1200" b="0" i="0" kern="1200" dirty="0" smtClean="0">
                <a:solidFill>
                  <a:schemeClr val="tx1"/>
                </a:solidFill>
                <a:effectLst/>
                <a:latin typeface="+mn-lt"/>
                <a:ea typeface="+mn-ea"/>
                <a:cs typeface="+mn-cs"/>
              </a:rPr>
              <a:t>hash</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存在</a:t>
            </a:r>
            <a:r>
              <a:rPr lang="en-US" altLang="zh-CN" sz="1200" b="0" i="0" kern="1200" baseline="0" dirty="0" err="1" smtClean="0">
                <a:solidFill>
                  <a:schemeClr val="tx1"/>
                </a:solidFill>
                <a:effectLst/>
                <a:latin typeface="+mn-lt"/>
                <a:ea typeface="+mn-ea"/>
                <a:cs typeface="+mn-cs"/>
              </a:rPr>
              <a:t>merkle</a:t>
            </a:r>
            <a:r>
              <a:rPr lang="zh-CN" altLang="en-US" sz="1200" b="0" i="0" kern="1200" baseline="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CBlock</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BuildMerkleTree</a:t>
            </a:r>
            <a:r>
              <a:rPr lang="en-US" altLang="zh-CN" sz="1200" b="0" i="0" kern="1200" dirty="0" smtClean="0">
                <a:solidFill>
                  <a:schemeClr val="tx1"/>
                </a:solidFill>
                <a:effectLst/>
                <a:latin typeface="+mn-lt"/>
                <a:ea typeface="+mn-ea"/>
                <a:cs typeface="+mn-cs"/>
              </a:rPr>
              <a:t>()</a:t>
            </a:r>
          </a:p>
          <a:p>
            <a:r>
              <a:rPr lang="en-US" altLang="zh-CN" sz="1200" b="0" i="0" kern="1200" dirty="0" err="1" smtClean="0">
                <a:solidFill>
                  <a:schemeClr val="tx1"/>
                </a:solidFill>
                <a:effectLst/>
                <a:latin typeface="+mn-lt"/>
                <a:ea typeface="+mn-ea"/>
                <a:cs typeface="+mn-cs"/>
              </a:rPr>
              <a:t>BuildMerkleTree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建立一个梅克尔树并返回树根。该树的每个节点，包括叶节点和中间节点，均为一个</a:t>
            </a:r>
            <a:r>
              <a:rPr lang="en-US" altLang="zh-CN" sz="1200" b="0" i="0" kern="1200" dirty="0" smtClean="0">
                <a:solidFill>
                  <a:schemeClr val="tx1"/>
                </a:solidFill>
                <a:effectLst/>
                <a:latin typeface="+mn-lt"/>
                <a:ea typeface="+mn-ea"/>
                <a:cs typeface="+mn-cs"/>
              </a:rPr>
              <a:t>uint256</a:t>
            </a:r>
            <a:r>
              <a:rPr lang="zh-CN" altLang="en-US" sz="1200" b="0" i="0" kern="1200" dirty="0" smtClean="0">
                <a:solidFill>
                  <a:schemeClr val="tx1"/>
                </a:solidFill>
                <a:effectLst/>
                <a:latin typeface="+mn-lt"/>
                <a:ea typeface="+mn-ea"/>
                <a:cs typeface="+mn-cs"/>
              </a:rPr>
              <a:t>哈希值。该树被扁平化并放置在</a:t>
            </a:r>
            <a:r>
              <a:rPr lang="en-US" altLang="zh-CN" sz="1200" b="0" i="0" kern="1200" dirty="0" smtClean="0">
                <a:solidFill>
                  <a:schemeClr val="tx1"/>
                </a:solidFill>
                <a:effectLst/>
                <a:latin typeface="+mn-lt"/>
                <a:ea typeface="+mn-ea"/>
                <a:cs typeface="+mn-cs"/>
              </a:rPr>
              <a:t>vector&lt;uint256&gt; </a:t>
            </a:r>
            <a:r>
              <a:rPr lang="en-US" altLang="zh-CN" sz="1200" b="0" i="0" kern="1200" dirty="0" err="1" smtClean="0">
                <a:solidFill>
                  <a:schemeClr val="tx1"/>
                </a:solidFill>
                <a:effectLst/>
                <a:latin typeface="+mn-lt"/>
                <a:ea typeface="+mn-ea"/>
                <a:cs typeface="+mn-cs"/>
              </a:rPr>
              <a:t>vMerkleTree</a:t>
            </a:r>
            <a:r>
              <a:rPr lang="zh-CN" altLang="en-US" sz="1200" b="0" i="0" kern="1200" dirty="0" smtClean="0">
                <a:solidFill>
                  <a:schemeClr val="tx1"/>
                </a:solidFill>
                <a:effectLst/>
                <a:latin typeface="+mn-lt"/>
                <a:ea typeface="+mn-ea"/>
                <a:cs typeface="+mn-cs"/>
              </a:rPr>
              <a:t>中。为了扁平化梅克尔树，该函数首先将第</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层的叶节点放入</a:t>
            </a:r>
            <a:r>
              <a:rPr lang="en-US" altLang="zh-CN" sz="1200" b="0" i="0" kern="1200" dirty="0" err="1" smtClean="0">
                <a:solidFill>
                  <a:schemeClr val="tx1"/>
                </a:solidFill>
                <a:effectLst/>
                <a:latin typeface="+mn-lt"/>
                <a:ea typeface="+mn-ea"/>
                <a:cs typeface="+mn-cs"/>
              </a:rPr>
              <a:t>vMerkleTree</a:t>
            </a:r>
            <a:r>
              <a:rPr lang="zh-CN" altLang="en-US" sz="1200" b="0" i="0" kern="1200" dirty="0" smtClean="0">
                <a:solidFill>
                  <a:schemeClr val="tx1"/>
                </a:solidFill>
                <a:effectLst/>
                <a:latin typeface="+mn-lt"/>
                <a:ea typeface="+mn-ea"/>
                <a:cs typeface="+mn-cs"/>
              </a:rPr>
              <a:t>，接着将第</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层的中间结点紧接着放在它们之后，向上重复该过程直到到达根结点。</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变量</a:t>
            </a:r>
            <a:r>
              <a:rPr lang="en-US" altLang="zh-CN" sz="1200" b="0" i="0" kern="1200" dirty="0" smtClean="0">
                <a:solidFill>
                  <a:schemeClr val="tx1"/>
                </a:solidFill>
                <a:effectLst/>
                <a:latin typeface="+mn-lt"/>
                <a:ea typeface="+mn-ea"/>
                <a:cs typeface="+mn-cs"/>
              </a:rPr>
              <a:t>j</a:t>
            </a:r>
            <a:r>
              <a:rPr lang="zh-CN" altLang="en-US" sz="1200" b="0" i="0" kern="1200" dirty="0" smtClean="0">
                <a:solidFill>
                  <a:schemeClr val="tx1"/>
                </a:solidFill>
                <a:effectLst/>
                <a:latin typeface="+mn-lt"/>
                <a:ea typeface="+mn-ea"/>
                <a:cs typeface="+mn-cs"/>
              </a:rPr>
              <a:t>用于索引</a:t>
            </a:r>
            <a:r>
              <a:rPr lang="en-US" altLang="zh-CN" sz="1200" b="0" i="0" kern="1200" dirty="0" err="1" smtClean="0">
                <a:solidFill>
                  <a:schemeClr val="tx1"/>
                </a:solidFill>
                <a:effectLst/>
                <a:latin typeface="+mn-lt"/>
                <a:ea typeface="+mn-ea"/>
                <a:cs typeface="+mn-cs"/>
              </a:rPr>
              <a:t>vMerkleTree</a:t>
            </a:r>
            <a:r>
              <a:rPr lang="zh-CN" altLang="en-US" sz="1200" b="0" i="0" kern="1200" dirty="0" smtClean="0">
                <a:solidFill>
                  <a:schemeClr val="tx1"/>
                </a:solidFill>
                <a:effectLst/>
                <a:latin typeface="+mn-lt"/>
                <a:ea typeface="+mn-ea"/>
                <a:cs typeface="+mn-cs"/>
              </a:rPr>
              <a:t>的起始位置来放入树每一层的第一个节点。变量</a:t>
            </a:r>
            <a:r>
              <a:rPr lang="en-US" altLang="zh-CN" sz="1200" b="0" i="0" kern="1200" dirty="0" err="1" smtClean="0">
                <a:solidFill>
                  <a:schemeClr val="tx1"/>
                </a:solidFill>
                <a:effectLst/>
                <a:latin typeface="+mn-lt"/>
                <a:ea typeface="+mn-ea"/>
                <a:cs typeface="+mn-cs"/>
              </a:rPr>
              <a:t>nSize</a:t>
            </a:r>
            <a:r>
              <a:rPr lang="zh-CN" altLang="en-US" sz="1200" b="0" i="0" kern="1200" dirty="0" smtClean="0">
                <a:solidFill>
                  <a:schemeClr val="tx1"/>
                </a:solidFill>
                <a:effectLst/>
                <a:latin typeface="+mn-lt"/>
                <a:ea typeface="+mn-ea"/>
                <a:cs typeface="+mn-cs"/>
              </a:rPr>
              <a:t>是每层的节点个数。从第</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层开始，</a:t>
            </a:r>
            <a:r>
              <a:rPr lang="en-US" altLang="zh-CN" sz="1200" b="0" i="0" kern="1200" dirty="0" err="1" smtClean="0">
                <a:solidFill>
                  <a:schemeClr val="tx1"/>
                </a:solidFill>
                <a:effectLst/>
                <a:latin typeface="+mn-lt"/>
                <a:ea typeface="+mn-ea"/>
                <a:cs typeface="+mn-cs"/>
              </a:rPr>
              <a:t>nSize</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vtx.size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，并且</a:t>
            </a:r>
            <a:r>
              <a:rPr lang="en-US" altLang="zh-CN" sz="1200" b="0" i="0" kern="1200" dirty="0" smtClean="0">
                <a:solidFill>
                  <a:schemeClr val="tx1"/>
                </a:solidFill>
                <a:effectLst/>
                <a:latin typeface="+mn-lt"/>
                <a:ea typeface="+mn-ea"/>
                <a:cs typeface="+mn-cs"/>
              </a:rPr>
              <a:t>j=0</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最外层的</a:t>
            </a:r>
            <a:r>
              <a:rPr lang="en-US" altLang="zh-CN" sz="1200" b="0" i="0" kern="1200" dirty="0" smtClean="0">
                <a:solidFill>
                  <a:schemeClr val="tx1"/>
                </a:solidFill>
                <a:effectLst/>
                <a:latin typeface="+mn-lt"/>
                <a:ea typeface="+mn-ea"/>
                <a:cs typeface="+mn-cs"/>
              </a:rPr>
              <a:t>for</a:t>
            </a:r>
            <a:r>
              <a:rPr lang="zh-CN" altLang="en-US" sz="1200" b="0" i="0" kern="1200" dirty="0" smtClean="0">
                <a:solidFill>
                  <a:schemeClr val="tx1"/>
                </a:solidFill>
                <a:effectLst/>
                <a:latin typeface="+mn-lt"/>
                <a:ea typeface="+mn-ea"/>
                <a:cs typeface="+mn-cs"/>
              </a:rPr>
              <a:t>循环访问树的每一层。每层节点个数是上一层的一半（</a:t>
            </a:r>
            <a:r>
              <a:rPr lang="en-US" altLang="zh-CN" sz="1200" b="0" i="0" kern="1200" dirty="0" err="1" smtClean="0">
                <a:solidFill>
                  <a:schemeClr val="tx1"/>
                </a:solidFill>
                <a:effectLst/>
                <a:latin typeface="+mn-lt"/>
                <a:ea typeface="+mn-ea"/>
                <a:cs typeface="+mn-cs"/>
              </a:rPr>
              <a:t>nSize</a:t>
            </a:r>
            <a:r>
              <a:rPr lang="en-US" altLang="zh-CN" sz="1200" b="0" i="0" kern="1200" dirty="0" smtClean="0">
                <a:solidFill>
                  <a:schemeClr val="tx1"/>
                </a:solidFill>
                <a:effectLst/>
                <a:latin typeface="+mn-lt"/>
                <a:ea typeface="+mn-ea"/>
                <a:cs typeface="+mn-cs"/>
              </a:rPr>
              <a:t>=(nSize+1)/2</a:t>
            </a:r>
            <a:r>
              <a:rPr lang="zh-CN" altLang="en-US" sz="1200" b="0" i="0" kern="1200" dirty="0" smtClean="0">
                <a:solidFill>
                  <a:schemeClr val="tx1"/>
                </a:solidFill>
                <a:effectLst/>
                <a:latin typeface="+mn-lt"/>
                <a:ea typeface="+mn-ea"/>
                <a:cs typeface="+mn-cs"/>
              </a:rPr>
              <a:t>，第</a:t>
            </a:r>
            <a:r>
              <a:rPr lang="en-US" altLang="zh-CN" sz="1200" b="0" i="0" kern="1200" dirty="0" smtClean="0">
                <a:solidFill>
                  <a:schemeClr val="tx1"/>
                </a:solidFill>
                <a:effectLst/>
                <a:latin typeface="+mn-lt"/>
                <a:ea typeface="+mn-ea"/>
                <a:cs typeface="+mn-cs"/>
              </a:rPr>
              <a:t>26</a:t>
            </a:r>
            <a:r>
              <a:rPr lang="zh-CN" altLang="en-US" sz="1200" b="0" i="0" kern="1200" dirty="0" smtClean="0">
                <a:solidFill>
                  <a:schemeClr val="tx1"/>
                </a:solidFill>
                <a:effectLst/>
                <a:latin typeface="+mn-lt"/>
                <a:ea typeface="+mn-ea"/>
                <a:cs typeface="+mn-cs"/>
              </a:rPr>
              <a:t>行）。里面的</a:t>
            </a:r>
            <a:r>
              <a:rPr lang="en-US" altLang="zh-CN" sz="1200" b="0" i="0" kern="1200" dirty="0" smtClean="0">
                <a:solidFill>
                  <a:schemeClr val="tx1"/>
                </a:solidFill>
                <a:effectLst/>
                <a:latin typeface="+mn-lt"/>
                <a:ea typeface="+mn-ea"/>
                <a:cs typeface="+mn-cs"/>
              </a:rPr>
              <a:t>for</a:t>
            </a:r>
            <a:r>
              <a:rPr lang="zh-CN" altLang="en-US" sz="1200" b="0" i="0" kern="1200" dirty="0" smtClean="0">
                <a:solidFill>
                  <a:schemeClr val="tx1"/>
                </a:solidFill>
                <a:effectLst/>
                <a:latin typeface="+mn-lt"/>
                <a:ea typeface="+mn-ea"/>
                <a:cs typeface="+mn-cs"/>
              </a:rPr>
              <a:t>循环依次访问某一层的每对节点，指针</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每一步增量为</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。节点对（</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i2</a:t>
            </a:r>
            <a:r>
              <a:rPr lang="zh-CN" altLang="en-US" sz="1200" b="0" i="0" kern="1200" dirty="0" smtClean="0">
                <a:solidFill>
                  <a:schemeClr val="tx1"/>
                </a:solidFill>
                <a:effectLst/>
                <a:latin typeface="+mn-lt"/>
                <a:ea typeface="+mn-ea"/>
                <a:cs typeface="+mn-cs"/>
              </a:rPr>
              <a:t>）的哈希附加在容器</a:t>
            </a:r>
            <a:r>
              <a:rPr lang="en-US" altLang="zh-CN" sz="1200" b="0" i="0" kern="1200" dirty="0" err="1" smtClean="0">
                <a:solidFill>
                  <a:schemeClr val="tx1"/>
                </a:solidFill>
                <a:effectLst/>
                <a:latin typeface="+mn-lt"/>
                <a:ea typeface="+mn-ea"/>
                <a:cs typeface="+mn-cs"/>
              </a:rPr>
              <a:t>vMerkleTree</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i2=i+1</a:t>
            </a:r>
            <a:r>
              <a:rPr lang="zh-CN" altLang="en-US" sz="1200" b="0" i="0" kern="1200" dirty="0" smtClean="0">
                <a:solidFill>
                  <a:schemeClr val="tx1"/>
                </a:solidFill>
                <a:effectLst/>
                <a:latin typeface="+mn-lt"/>
                <a:ea typeface="+mn-ea"/>
                <a:cs typeface="+mn-cs"/>
              </a:rPr>
              <a:t>。当</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到达最后一对节点，</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=nSize-1</a:t>
            </a:r>
            <a:r>
              <a:rPr lang="zh-CN" altLang="en-US" sz="1200" b="0" i="0" kern="1200" dirty="0" smtClean="0">
                <a:solidFill>
                  <a:schemeClr val="tx1"/>
                </a:solidFill>
                <a:effectLst/>
                <a:latin typeface="+mn-lt"/>
                <a:ea typeface="+mn-ea"/>
                <a:cs typeface="+mn-cs"/>
              </a:rPr>
              <a:t>当</a:t>
            </a:r>
            <a:r>
              <a:rPr lang="en-US" altLang="zh-CN" sz="1200" b="0" i="0" kern="1200" dirty="0" err="1" smtClean="0">
                <a:solidFill>
                  <a:schemeClr val="tx1"/>
                </a:solidFill>
                <a:effectLst/>
                <a:latin typeface="+mn-lt"/>
                <a:ea typeface="+mn-ea"/>
                <a:cs typeface="+mn-cs"/>
              </a:rPr>
              <a:t>nSize</a:t>
            </a:r>
            <a:r>
              <a:rPr lang="zh-CN" altLang="en-US" sz="1200" b="0" i="0" kern="1200" dirty="0" smtClean="0">
                <a:solidFill>
                  <a:schemeClr val="tx1"/>
                </a:solidFill>
                <a:effectLst/>
                <a:latin typeface="+mn-lt"/>
                <a:ea typeface="+mn-ea"/>
                <a:cs typeface="+mn-cs"/>
              </a:rPr>
              <a:t>为奇数，或者</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=nSize-2</a:t>
            </a:r>
            <a:r>
              <a:rPr lang="zh-CN" altLang="en-US" sz="1200" b="0" i="0" kern="1200" dirty="0" smtClean="0">
                <a:solidFill>
                  <a:schemeClr val="tx1"/>
                </a:solidFill>
                <a:effectLst/>
                <a:latin typeface="+mn-lt"/>
                <a:ea typeface="+mn-ea"/>
                <a:cs typeface="+mn-cs"/>
              </a:rPr>
              <a:t>当</a:t>
            </a:r>
            <a:r>
              <a:rPr lang="en-US" altLang="zh-CN" sz="1200" b="0" i="0" kern="1200" dirty="0" err="1" smtClean="0">
                <a:solidFill>
                  <a:schemeClr val="tx1"/>
                </a:solidFill>
                <a:effectLst/>
                <a:latin typeface="+mn-lt"/>
                <a:ea typeface="+mn-ea"/>
                <a:cs typeface="+mn-cs"/>
              </a:rPr>
              <a:t>nSize</a:t>
            </a:r>
            <a:r>
              <a:rPr lang="zh-CN" altLang="en-US" sz="1200" b="0" i="0" kern="1200" dirty="0" smtClean="0">
                <a:solidFill>
                  <a:schemeClr val="tx1"/>
                </a:solidFill>
                <a:effectLst/>
                <a:latin typeface="+mn-lt"/>
                <a:ea typeface="+mn-ea"/>
                <a:cs typeface="+mn-cs"/>
              </a:rPr>
              <a:t>为偶数。在前者情形，最后一个节点（</a:t>
            </a:r>
            <a:r>
              <a:rPr lang="en-US" altLang="zh-CN" sz="1200" b="0" i="0" kern="1200" dirty="0" smtClean="0">
                <a:solidFill>
                  <a:schemeClr val="tx1"/>
                </a:solidFill>
                <a:effectLst/>
                <a:latin typeface="+mn-lt"/>
                <a:ea typeface="+mn-ea"/>
                <a:cs typeface="+mn-cs"/>
              </a:rPr>
              <a:t>i2=</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=nSize-1</a:t>
            </a:r>
            <a:r>
              <a:rPr lang="zh-CN" altLang="en-US" sz="1200" b="0" i="0" kern="1200" dirty="0" smtClean="0">
                <a:solidFill>
                  <a:schemeClr val="tx1"/>
                </a:solidFill>
                <a:effectLst/>
                <a:latin typeface="+mn-lt"/>
                <a:ea typeface="+mn-ea"/>
                <a:cs typeface="+mn-cs"/>
              </a:rPr>
              <a:t>）则与其自身的复制组成节点对。</a:t>
            </a:r>
          </a:p>
          <a:p>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41</a:t>
            </a:fld>
            <a:endParaRPr lang="zh-CN" altLang="en-US"/>
          </a:p>
        </p:txBody>
      </p:sp>
    </p:spTree>
    <p:extLst>
      <p:ext uri="{BB962C8B-B14F-4D97-AF65-F5344CB8AC3E}">
        <p14:creationId xmlns:p14="http://schemas.microsoft.com/office/powerpoint/2010/main" val="2964377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MerkleTree</a:t>
            </a:r>
            <a:r>
              <a:rPr lang="zh-CN" altLang="en-US" sz="1200" dirty="0" smtClean="0"/>
              <a:t>容器中存储的是哈希值</a:t>
            </a:r>
          </a:p>
        </p:txBody>
      </p:sp>
      <p:sp>
        <p:nvSpPr>
          <p:cNvPr id="4" name="灯片编号占位符 3"/>
          <p:cNvSpPr>
            <a:spLocks noGrp="1"/>
          </p:cNvSpPr>
          <p:nvPr>
            <p:ph type="sldNum" sz="quarter" idx="10"/>
          </p:nvPr>
        </p:nvSpPr>
        <p:spPr/>
        <p:txBody>
          <a:bodyPr/>
          <a:lstStyle/>
          <a:p>
            <a:fld id="{3F1AD383-1DF8-4D69-9990-D12C74018317}" type="slidenum">
              <a:rPr lang="zh-CN" altLang="en-US" smtClean="0"/>
              <a:t>42</a:t>
            </a:fld>
            <a:endParaRPr lang="zh-CN" altLang="en-US"/>
          </a:p>
        </p:txBody>
      </p:sp>
    </p:spTree>
    <p:extLst>
      <p:ext uri="{BB962C8B-B14F-4D97-AF65-F5344CB8AC3E}">
        <p14:creationId xmlns:p14="http://schemas.microsoft.com/office/powerpoint/2010/main" val="2213675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为了证明区块中存在某个特定的交易，一个节点只需要计算</a:t>
            </a:r>
            <a:r>
              <a:rPr lang="en-US" altLang="zh-CN" sz="1200" b="0" i="0" kern="1200" dirty="0" smtClean="0">
                <a:solidFill>
                  <a:schemeClr val="tx1"/>
                </a:solidFill>
                <a:effectLst/>
                <a:latin typeface="+mn-lt"/>
                <a:ea typeface="+mn-ea"/>
                <a:cs typeface="+mn-cs"/>
              </a:rPr>
              <a:t>log2(N)</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32</a:t>
            </a:r>
            <a:r>
              <a:rPr lang="zh-CN" altLang="en-US" sz="1200" b="0" i="0" kern="1200" dirty="0" smtClean="0">
                <a:solidFill>
                  <a:schemeClr val="tx1"/>
                </a:solidFill>
                <a:effectLst/>
                <a:latin typeface="+mn-lt"/>
                <a:ea typeface="+mn-ea"/>
                <a:cs typeface="+mn-cs"/>
              </a:rPr>
              <a:t>字节的哈希值，形成一条从特定交易到树根的认证路径或者</a:t>
            </a:r>
            <a:r>
              <a:rPr lang="en-US" altLang="zh-CN" sz="1200" b="0" i="0" kern="1200" dirty="0" err="1" smtClean="0">
                <a:solidFill>
                  <a:schemeClr val="tx1"/>
                </a:solidFill>
                <a:effectLst/>
                <a:latin typeface="+mn-lt"/>
                <a:ea typeface="+mn-ea"/>
                <a:cs typeface="+mn-cs"/>
              </a:rPr>
              <a:t>Merkle</a:t>
            </a:r>
            <a:r>
              <a:rPr lang="zh-CN" altLang="en-US" sz="1200" b="0" i="0" kern="1200" dirty="0" smtClean="0">
                <a:solidFill>
                  <a:schemeClr val="tx1"/>
                </a:solidFill>
                <a:effectLst/>
                <a:latin typeface="+mn-lt"/>
                <a:ea typeface="+mn-ea"/>
                <a:cs typeface="+mn-cs"/>
              </a:rPr>
              <a:t>路径即可。随着交易数量的急剧增加，这样的计算量就显得异常重要，因为相对于交易数量的增长，以基底为</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的交易数量的对数的增长会缓慢许多。这使得比特币节点能够高效地产生一条</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12</a:t>
            </a:r>
            <a:r>
              <a:rPr lang="zh-CN" altLang="en-US" sz="1200" b="0" i="0" kern="1200" dirty="0" smtClean="0">
                <a:solidFill>
                  <a:schemeClr val="tx1"/>
                </a:solidFill>
                <a:effectLst/>
                <a:latin typeface="+mn-lt"/>
                <a:ea typeface="+mn-ea"/>
                <a:cs typeface="+mn-cs"/>
              </a:rPr>
              <a:t>个哈希值（</a:t>
            </a:r>
            <a:r>
              <a:rPr lang="en-US" altLang="zh-CN" sz="1200" b="0" i="0" kern="1200" dirty="0" smtClean="0">
                <a:solidFill>
                  <a:schemeClr val="tx1"/>
                </a:solidFill>
                <a:effectLst/>
                <a:latin typeface="+mn-lt"/>
                <a:ea typeface="+mn-ea"/>
                <a:cs typeface="+mn-cs"/>
              </a:rPr>
              <a:t>320-384</a:t>
            </a:r>
            <a:r>
              <a:rPr lang="zh-CN" altLang="en-US" sz="1200" b="0" i="0" kern="1200" dirty="0" smtClean="0">
                <a:solidFill>
                  <a:schemeClr val="tx1"/>
                </a:solidFill>
                <a:effectLst/>
                <a:latin typeface="+mn-lt"/>
                <a:ea typeface="+mn-ea"/>
                <a:cs typeface="+mn-cs"/>
              </a:rPr>
              <a:t>字节）的路径，来证明了在一个巨量字节大小的区块中上千交易中的某笔交易的存在。</a:t>
            </a:r>
          </a:p>
          <a:p>
            <a:r>
              <a:rPr lang="zh-CN" altLang="en-US" sz="1200" b="0" i="0" kern="1200" dirty="0" smtClean="0">
                <a:solidFill>
                  <a:schemeClr val="tx1"/>
                </a:solidFill>
                <a:effectLst/>
                <a:latin typeface="+mn-lt"/>
                <a:ea typeface="+mn-ea"/>
                <a:cs typeface="+mn-cs"/>
              </a:rPr>
              <a:t>在图</a:t>
            </a:r>
            <a:r>
              <a:rPr lang="en-US" altLang="zh-CN" sz="1200" b="0" i="0" kern="1200" dirty="0" smtClean="0">
                <a:solidFill>
                  <a:schemeClr val="tx1"/>
                </a:solidFill>
                <a:effectLst/>
                <a:latin typeface="+mn-lt"/>
                <a:ea typeface="+mn-ea"/>
                <a:cs typeface="+mn-cs"/>
              </a:rPr>
              <a:t>7-5</a:t>
            </a:r>
            <a:r>
              <a:rPr lang="zh-CN" altLang="en-US" sz="1200" b="0" i="0" kern="1200" dirty="0" smtClean="0">
                <a:solidFill>
                  <a:schemeClr val="tx1"/>
                </a:solidFill>
                <a:effectLst/>
                <a:latin typeface="+mn-lt"/>
                <a:ea typeface="+mn-ea"/>
                <a:cs typeface="+mn-cs"/>
              </a:rPr>
              <a:t>中，一个节点能够通过生成一条仅有</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32</a:t>
            </a:r>
            <a:r>
              <a:rPr lang="zh-CN" altLang="en-US" sz="1200" b="0" i="0" kern="1200" dirty="0" smtClean="0">
                <a:solidFill>
                  <a:schemeClr val="tx1"/>
                </a:solidFill>
                <a:effectLst/>
                <a:latin typeface="+mn-lt"/>
                <a:ea typeface="+mn-ea"/>
                <a:cs typeface="+mn-cs"/>
              </a:rPr>
              <a:t>字节哈希值长度（总</a:t>
            </a:r>
            <a:r>
              <a:rPr lang="en-US" altLang="zh-CN" sz="1200" b="0" i="0" kern="1200" dirty="0" smtClean="0">
                <a:solidFill>
                  <a:schemeClr val="tx1"/>
                </a:solidFill>
                <a:effectLst/>
                <a:latin typeface="+mn-lt"/>
                <a:ea typeface="+mn-ea"/>
                <a:cs typeface="+mn-cs"/>
              </a:rPr>
              <a:t>128</a:t>
            </a:r>
            <a:r>
              <a:rPr lang="zh-CN" altLang="en-US" sz="1200" b="0" i="0" kern="1200" dirty="0" smtClean="0">
                <a:solidFill>
                  <a:schemeClr val="tx1"/>
                </a:solidFill>
                <a:effectLst/>
                <a:latin typeface="+mn-lt"/>
                <a:ea typeface="+mn-ea"/>
                <a:cs typeface="+mn-cs"/>
              </a:rPr>
              <a:t>字节）的</a:t>
            </a:r>
            <a:r>
              <a:rPr lang="en-US" altLang="zh-CN" sz="1200" b="0" i="0" kern="1200" dirty="0" err="1" smtClean="0">
                <a:solidFill>
                  <a:schemeClr val="tx1"/>
                </a:solidFill>
                <a:effectLst/>
                <a:latin typeface="+mn-lt"/>
                <a:ea typeface="+mn-ea"/>
                <a:cs typeface="+mn-cs"/>
              </a:rPr>
              <a:t>Merkle</a:t>
            </a:r>
            <a:r>
              <a:rPr lang="zh-CN" altLang="en-US" sz="1200" b="0" i="0" kern="1200" dirty="0" smtClean="0">
                <a:solidFill>
                  <a:schemeClr val="tx1"/>
                </a:solidFill>
                <a:effectLst/>
                <a:latin typeface="+mn-lt"/>
                <a:ea typeface="+mn-ea"/>
                <a:cs typeface="+mn-cs"/>
              </a:rPr>
              <a:t>路径，来证明区块中存在一笔交易</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。该路径有</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个哈希值（在图</a:t>
            </a:r>
            <a:r>
              <a:rPr lang="en-US" altLang="zh-CN" sz="1200" b="0" i="0" kern="1200" dirty="0" smtClean="0">
                <a:solidFill>
                  <a:schemeClr val="tx1"/>
                </a:solidFill>
                <a:effectLst/>
                <a:latin typeface="+mn-lt"/>
                <a:ea typeface="+mn-ea"/>
                <a:cs typeface="+mn-cs"/>
              </a:rPr>
              <a:t>7-5</a:t>
            </a:r>
            <a:r>
              <a:rPr lang="zh-CN" altLang="en-US" sz="1200" b="0" i="0" kern="1200" dirty="0" smtClean="0">
                <a:solidFill>
                  <a:schemeClr val="tx1"/>
                </a:solidFill>
                <a:effectLst/>
                <a:latin typeface="+mn-lt"/>
                <a:ea typeface="+mn-ea"/>
                <a:cs typeface="+mn-cs"/>
              </a:rPr>
              <a:t>中由蓝色标注）</a:t>
            </a:r>
            <a:r>
              <a:rPr lang="en-US" altLang="zh-CN" sz="1200" b="0" i="0" kern="1200" dirty="0" smtClean="0">
                <a:solidFill>
                  <a:schemeClr val="tx1"/>
                </a:solidFill>
                <a:effectLst/>
                <a:latin typeface="+mn-lt"/>
                <a:ea typeface="+mn-ea"/>
                <a:cs typeface="+mn-cs"/>
              </a:rPr>
              <a:t>HL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HIJ</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HMNOP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HABCDEFGH</a:t>
            </a:r>
            <a:r>
              <a:rPr lang="zh-CN" altLang="en-US" sz="1200" b="0" i="0" kern="1200" dirty="0" smtClean="0">
                <a:solidFill>
                  <a:schemeClr val="tx1"/>
                </a:solidFill>
                <a:effectLst/>
                <a:latin typeface="+mn-lt"/>
                <a:ea typeface="+mn-ea"/>
                <a:cs typeface="+mn-cs"/>
              </a:rPr>
              <a:t>。由这</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个哈希值产生的认证路径，再通过计算另外四对哈希值</a:t>
            </a:r>
            <a:r>
              <a:rPr lang="en-US" altLang="zh-CN" sz="1200" b="0" i="0" kern="1200" dirty="0" smtClean="0">
                <a:solidFill>
                  <a:schemeClr val="tx1"/>
                </a:solidFill>
                <a:effectLst/>
                <a:latin typeface="+mn-lt"/>
                <a:ea typeface="+mn-ea"/>
                <a:cs typeface="+mn-cs"/>
              </a:rPr>
              <a:t>HKL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HIJKL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HIJKLMNOP</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Merkle</a:t>
            </a:r>
            <a:r>
              <a:rPr lang="zh-CN" altLang="en-US" sz="1200" b="0" i="0" kern="1200" dirty="0" smtClean="0">
                <a:solidFill>
                  <a:schemeClr val="tx1"/>
                </a:solidFill>
                <a:effectLst/>
                <a:latin typeface="+mn-lt"/>
                <a:ea typeface="+mn-ea"/>
                <a:cs typeface="+mn-cs"/>
              </a:rPr>
              <a:t>树根（在图中由虚线标注），任何节点都能证明</a:t>
            </a:r>
            <a:r>
              <a:rPr lang="en-US" altLang="zh-CN" sz="1200" b="0" i="0" kern="1200" dirty="0" smtClean="0">
                <a:solidFill>
                  <a:schemeClr val="tx1"/>
                </a:solidFill>
                <a:effectLst/>
                <a:latin typeface="+mn-lt"/>
                <a:ea typeface="+mn-ea"/>
                <a:cs typeface="+mn-cs"/>
              </a:rPr>
              <a:t>HK</a:t>
            </a:r>
            <a:r>
              <a:rPr lang="zh-CN" altLang="en-US" sz="1200" b="0" i="0" kern="1200" dirty="0" smtClean="0">
                <a:solidFill>
                  <a:schemeClr val="tx1"/>
                </a:solidFill>
                <a:effectLst/>
                <a:latin typeface="+mn-lt"/>
                <a:ea typeface="+mn-ea"/>
                <a:cs typeface="+mn-cs"/>
              </a:rPr>
              <a:t>（在图中由绿色标注）包含在</a:t>
            </a:r>
            <a:r>
              <a:rPr lang="en-US" altLang="zh-CN" sz="1200" b="0" i="0" kern="1200" dirty="0" err="1" smtClean="0">
                <a:solidFill>
                  <a:schemeClr val="tx1"/>
                </a:solidFill>
                <a:effectLst/>
                <a:latin typeface="+mn-lt"/>
                <a:ea typeface="+mn-ea"/>
                <a:cs typeface="+mn-cs"/>
              </a:rPr>
              <a:t>Merkle</a:t>
            </a:r>
            <a:r>
              <a:rPr lang="zh-CN" altLang="en-US" sz="1200" b="0" i="0" kern="1200" dirty="0" smtClean="0">
                <a:solidFill>
                  <a:schemeClr val="tx1"/>
                </a:solidFill>
                <a:effectLst/>
                <a:latin typeface="+mn-lt"/>
                <a:ea typeface="+mn-ea"/>
                <a:cs typeface="+mn-cs"/>
              </a:rPr>
              <a:t>根中。</a:t>
            </a:r>
          </a:p>
          <a:p>
            <a:endParaRPr lang="en-US" altLang="zh-CN" dirty="0" smtClean="0"/>
          </a:p>
          <a:p>
            <a:r>
              <a:rPr lang="zh-CN" altLang="en-US" sz="1200" b="0" i="0" kern="1200" dirty="0" smtClean="0">
                <a:solidFill>
                  <a:schemeClr val="tx1"/>
                </a:solidFill>
                <a:effectLst/>
                <a:latin typeface="+mn-lt"/>
                <a:ea typeface="+mn-ea"/>
                <a:cs typeface="+mn-cs"/>
              </a:rPr>
              <a:t>有了</a:t>
            </a:r>
            <a:r>
              <a:rPr lang="en-US" altLang="zh-CN" sz="1200" b="0" i="0" kern="1200" dirty="0" err="1" smtClean="0">
                <a:solidFill>
                  <a:schemeClr val="tx1"/>
                </a:solidFill>
                <a:effectLst/>
                <a:latin typeface="+mn-lt"/>
                <a:ea typeface="+mn-ea"/>
                <a:cs typeface="+mn-cs"/>
              </a:rPr>
              <a:t>Merkle</a:t>
            </a:r>
            <a:r>
              <a:rPr lang="zh-CN" altLang="en-US" sz="1200" b="0" i="0" kern="1200" dirty="0" smtClean="0">
                <a:solidFill>
                  <a:schemeClr val="tx1"/>
                </a:solidFill>
                <a:effectLst/>
                <a:latin typeface="+mn-lt"/>
                <a:ea typeface="+mn-ea"/>
                <a:cs typeface="+mn-cs"/>
              </a:rPr>
              <a:t>树，一个节点能够仅下载区块头（</a:t>
            </a:r>
            <a:r>
              <a:rPr lang="en-US" altLang="zh-CN" sz="1200" b="0" i="0" kern="1200" dirty="0" smtClean="0">
                <a:solidFill>
                  <a:schemeClr val="tx1"/>
                </a:solidFill>
                <a:effectLst/>
                <a:latin typeface="+mn-lt"/>
                <a:ea typeface="+mn-ea"/>
                <a:cs typeface="+mn-cs"/>
              </a:rPr>
              <a:t>80</a:t>
            </a:r>
            <a:r>
              <a:rPr lang="zh-CN" altLang="en-US" sz="1200" b="0" i="0" kern="1200" dirty="0" smtClean="0">
                <a:solidFill>
                  <a:schemeClr val="tx1"/>
                </a:solidFill>
                <a:effectLst/>
                <a:latin typeface="+mn-lt"/>
                <a:ea typeface="+mn-ea"/>
                <a:cs typeface="+mn-cs"/>
              </a:rPr>
              <a:t>字节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区块），然后通过从一个满节点回溯一条小的</a:t>
            </a:r>
            <a:r>
              <a:rPr lang="en-US" altLang="zh-CN" sz="1200" b="0" i="0" kern="1200" dirty="0" err="1" smtClean="0">
                <a:solidFill>
                  <a:schemeClr val="tx1"/>
                </a:solidFill>
                <a:effectLst/>
                <a:latin typeface="+mn-lt"/>
                <a:ea typeface="+mn-ea"/>
                <a:cs typeface="+mn-cs"/>
              </a:rPr>
              <a:t>Merkle</a:t>
            </a:r>
            <a:r>
              <a:rPr lang="zh-CN" altLang="en-US" sz="1200" b="0" i="0" kern="1200" dirty="0" smtClean="0">
                <a:solidFill>
                  <a:schemeClr val="tx1"/>
                </a:solidFill>
                <a:effectLst/>
                <a:latin typeface="+mn-lt"/>
                <a:ea typeface="+mn-ea"/>
                <a:cs typeface="+mn-cs"/>
              </a:rPr>
              <a:t>路径就能认证一笔交易的存在，而不需要存储或者传输大量区块链中大多数内容，这些内容可能有几个</a:t>
            </a:r>
            <a:r>
              <a:rPr lang="en-US" altLang="zh-CN" sz="1200" b="0" i="0" kern="1200" dirty="0" smtClean="0">
                <a:solidFill>
                  <a:schemeClr val="tx1"/>
                </a:solidFill>
                <a:effectLst/>
                <a:latin typeface="+mn-lt"/>
                <a:ea typeface="+mn-ea"/>
                <a:cs typeface="+mn-cs"/>
              </a:rPr>
              <a:t>G</a:t>
            </a:r>
            <a:r>
              <a:rPr lang="zh-CN" altLang="en-US" sz="1200" b="0" i="0" kern="1200" dirty="0" smtClean="0">
                <a:solidFill>
                  <a:schemeClr val="tx1"/>
                </a:solidFill>
                <a:effectLst/>
                <a:latin typeface="+mn-lt"/>
                <a:ea typeface="+mn-ea"/>
                <a:cs typeface="+mn-cs"/>
              </a:rPr>
              <a:t>的大小。这种不需要维护一条完整的区块链的节点，又被称作简单支付验证（</a:t>
            </a:r>
            <a:r>
              <a:rPr lang="en-US" altLang="zh-CN" sz="1200" b="0" i="0" kern="1200" dirty="0" smtClean="0">
                <a:solidFill>
                  <a:schemeClr val="tx1"/>
                </a:solidFill>
                <a:effectLst/>
                <a:latin typeface="+mn-lt"/>
                <a:ea typeface="+mn-ea"/>
                <a:cs typeface="+mn-cs"/>
              </a:rPr>
              <a:t>SPV</a:t>
            </a:r>
            <a:r>
              <a:rPr lang="zh-CN" altLang="en-US" sz="1200" b="0" i="0" kern="1200" dirty="0" smtClean="0">
                <a:solidFill>
                  <a:schemeClr val="tx1"/>
                </a:solidFill>
                <a:effectLst/>
                <a:latin typeface="+mn-lt"/>
                <a:ea typeface="+mn-ea"/>
                <a:cs typeface="+mn-cs"/>
              </a:rPr>
              <a:t>）节点，它不需要下载整个区块而通过</a:t>
            </a:r>
            <a:r>
              <a:rPr lang="en-US" altLang="zh-CN" sz="1200" b="0" i="0" kern="1200" dirty="0" err="1" smtClean="0">
                <a:solidFill>
                  <a:schemeClr val="tx1"/>
                </a:solidFill>
                <a:effectLst/>
                <a:latin typeface="+mn-lt"/>
                <a:ea typeface="+mn-ea"/>
                <a:cs typeface="+mn-cs"/>
              </a:rPr>
              <a:t>Merkle</a:t>
            </a:r>
            <a:r>
              <a:rPr lang="zh-CN" altLang="en-US" sz="1200" b="0" i="0" kern="1200" dirty="0" smtClean="0">
                <a:solidFill>
                  <a:schemeClr val="tx1"/>
                </a:solidFill>
                <a:effectLst/>
                <a:latin typeface="+mn-lt"/>
                <a:ea typeface="+mn-ea"/>
                <a:cs typeface="+mn-cs"/>
              </a:rPr>
              <a:t>路径去验证交易的存在。</a:t>
            </a:r>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43</a:t>
            </a:fld>
            <a:endParaRPr lang="zh-CN" altLang="en-US"/>
          </a:p>
        </p:txBody>
      </p:sp>
    </p:spTree>
    <p:extLst>
      <p:ext uri="{BB962C8B-B14F-4D97-AF65-F5344CB8AC3E}">
        <p14:creationId xmlns:p14="http://schemas.microsoft.com/office/powerpoint/2010/main" val="3169494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45</a:t>
            </a:fld>
            <a:endParaRPr lang="zh-CN" altLang="en-US"/>
          </a:p>
        </p:txBody>
      </p:sp>
    </p:spTree>
    <p:extLst>
      <p:ext uri="{BB962C8B-B14F-4D97-AF65-F5344CB8AC3E}">
        <p14:creationId xmlns:p14="http://schemas.microsoft.com/office/powerpoint/2010/main" val="4077309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b="1" dirty="0" smtClean="0">
                <a:solidFill>
                  <a:srgbClr val="FF0000"/>
                </a:solidFill>
              </a:rPr>
              <a:t>每个交易约</a:t>
            </a:r>
            <a:r>
              <a:rPr lang="en-US" altLang="zh-CN" b="1" dirty="0" smtClean="0">
                <a:solidFill>
                  <a:srgbClr val="FF0000"/>
                </a:solidFill>
              </a:rPr>
              <a:t>250</a:t>
            </a:r>
            <a:r>
              <a:rPr lang="zh-CN" altLang="en-US" b="1" dirty="0" smtClean="0">
                <a:solidFill>
                  <a:srgbClr val="FF0000"/>
                </a:solidFill>
              </a:rPr>
              <a:t>字节，每个区块大概包含</a:t>
            </a:r>
            <a:r>
              <a:rPr lang="en-US" altLang="zh-CN" b="1" dirty="0" smtClean="0">
                <a:solidFill>
                  <a:srgbClr val="FF0000"/>
                </a:solidFill>
              </a:rPr>
              <a:t>500</a:t>
            </a:r>
            <a:r>
              <a:rPr lang="zh-CN" altLang="en-US" b="1" dirty="0" smtClean="0">
                <a:solidFill>
                  <a:srgbClr val="FF0000"/>
                </a:solidFill>
              </a:rPr>
              <a:t>笔交易</a:t>
            </a:r>
            <a:endParaRPr lang="en-US" altLang="zh-CN" b="1" dirty="0" smtClean="0">
              <a:solidFill>
                <a:srgbClr val="FF0000"/>
              </a:solidFill>
            </a:endParaRPr>
          </a:p>
          <a:p>
            <a:endParaRPr lang="en-US" altLang="zh-CN" dirty="0" smtClean="0"/>
          </a:p>
          <a:p>
            <a:r>
              <a:rPr lang="zh-CN" altLang="en-US" dirty="0" smtClean="0"/>
              <a:t>交易体：０ｘ０２　　　代表本区块只有２笔交易，</a:t>
            </a:r>
            <a:r>
              <a:rPr lang="zh-CN" altLang="en-US" sz="1200" b="0" i="0" kern="1200" dirty="0" smtClean="0">
                <a:solidFill>
                  <a:schemeClr val="tx1"/>
                </a:solidFill>
                <a:effectLst/>
                <a:latin typeface="+mn-lt"/>
                <a:ea typeface="+mn-ea"/>
                <a:cs typeface="+mn-cs"/>
              </a:rPr>
              <a:t>一个</a:t>
            </a:r>
            <a:r>
              <a:rPr lang="en-US" altLang="zh-CN" sz="1200" b="0" i="0" kern="1200" dirty="0" err="1" smtClean="0">
                <a:solidFill>
                  <a:schemeClr val="tx1"/>
                </a:solidFill>
                <a:effectLst/>
                <a:latin typeface="+mn-lt"/>
                <a:ea typeface="+mn-ea"/>
                <a:cs typeface="+mn-cs"/>
              </a:rPr>
              <a:t>Coinbase</a:t>
            </a:r>
            <a:r>
              <a:rPr lang="zh-CN" altLang="en-US" sz="1200" b="0" i="0" kern="1200" dirty="0" smtClean="0">
                <a:solidFill>
                  <a:schemeClr val="tx1"/>
                </a:solidFill>
                <a:effectLst/>
                <a:latin typeface="+mn-lt"/>
                <a:ea typeface="+mn-ea"/>
                <a:cs typeface="+mn-cs"/>
              </a:rPr>
              <a:t>交易和一个普通交易。</a:t>
            </a:r>
            <a:endParaRPr lang="en-US" altLang="zh-CN" dirty="0" smtClean="0"/>
          </a:p>
          <a:p>
            <a:r>
              <a:rPr lang="zh-CN" altLang="en-US" sz="1200" b="0" i="0" kern="1200" dirty="0" smtClean="0">
                <a:solidFill>
                  <a:schemeClr val="tx1"/>
                </a:solidFill>
                <a:effectLst/>
                <a:latin typeface="+mn-lt"/>
                <a:ea typeface="+mn-ea"/>
                <a:cs typeface="+mn-cs"/>
              </a:rPr>
              <a:t>交易信息前面几个字节表示的是该区块包含的交易数量，</a:t>
            </a:r>
            <a:r>
              <a:rPr lang="en-US" altLang="zh-CN" sz="1200" b="0" i="0" kern="1200" dirty="0" err="1" smtClean="0">
                <a:solidFill>
                  <a:schemeClr val="tx1"/>
                </a:solidFill>
                <a:effectLst/>
                <a:latin typeface="+mn-lt"/>
                <a:ea typeface="+mn-ea"/>
                <a:cs typeface="+mn-cs"/>
              </a:rPr>
              <a:t>coinbase</a:t>
            </a:r>
            <a:r>
              <a:rPr lang="zh-CN" altLang="en-US" sz="1200" b="0" i="0" kern="1200" dirty="0" smtClean="0">
                <a:solidFill>
                  <a:schemeClr val="tx1"/>
                </a:solidFill>
                <a:effectLst/>
                <a:latin typeface="+mn-lt"/>
                <a:ea typeface="+mn-ea"/>
                <a:cs typeface="+mn-cs"/>
              </a:rPr>
              <a:t>交易也计入在内</a:t>
            </a:r>
            <a:endParaRPr lang="en-US" altLang="zh-CN" dirty="0" smtClean="0"/>
          </a:p>
          <a:p>
            <a:r>
              <a:rPr lang="en-US" altLang="zh-CN" dirty="0" smtClean="0"/>
              <a:t> </a:t>
            </a:r>
          </a:p>
        </p:txBody>
      </p:sp>
      <p:sp>
        <p:nvSpPr>
          <p:cNvPr id="4" name="灯片编号占位符 3"/>
          <p:cNvSpPr>
            <a:spLocks noGrp="1"/>
          </p:cNvSpPr>
          <p:nvPr>
            <p:ph type="sldNum" sz="quarter" idx="10"/>
          </p:nvPr>
        </p:nvSpPr>
        <p:spPr/>
        <p:txBody>
          <a:bodyPr/>
          <a:lstStyle/>
          <a:p>
            <a:fld id="{3F1AD383-1DF8-4D69-9990-D12C74018317}" type="slidenum">
              <a:rPr lang="zh-CN" altLang="en-US" smtClean="0"/>
              <a:t>4</a:t>
            </a:fld>
            <a:endParaRPr lang="zh-CN" altLang="en-US"/>
          </a:p>
        </p:txBody>
      </p:sp>
    </p:spTree>
    <p:extLst>
      <p:ext uri="{BB962C8B-B14F-4D97-AF65-F5344CB8AC3E}">
        <p14:creationId xmlns:p14="http://schemas.microsoft.com/office/powerpoint/2010/main" val="3944664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5</a:t>
            </a:fld>
            <a:endParaRPr lang="zh-CN" altLang="en-US"/>
          </a:p>
        </p:txBody>
      </p:sp>
    </p:spTree>
    <p:extLst>
      <p:ext uri="{BB962C8B-B14F-4D97-AF65-F5344CB8AC3E}">
        <p14:creationId xmlns:p14="http://schemas.microsoft.com/office/powerpoint/2010/main" val="1238571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区块头（小端存储，</a:t>
            </a:r>
            <a:r>
              <a:rPr lang="en-US" altLang="zh-CN" dirty="0" smtClean="0"/>
              <a:t>80</a:t>
            </a:r>
            <a:r>
              <a:rPr lang="zh-CN" altLang="en-US" dirty="0" smtClean="0"/>
              <a:t>字节）</a:t>
            </a:r>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6</a:t>
            </a:fld>
            <a:endParaRPr lang="zh-CN" altLang="en-US"/>
          </a:p>
        </p:txBody>
      </p:sp>
    </p:spTree>
    <p:extLst>
      <p:ext uri="{BB962C8B-B14F-4D97-AF65-F5344CB8AC3E}">
        <p14:creationId xmlns:p14="http://schemas.microsoft.com/office/powerpoint/2010/main" val="4189045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t>难度</a:t>
            </a:r>
            <a:r>
              <a:rPr lang="en-US" altLang="zh-CN" sz="1200" b="1" dirty="0" smtClean="0"/>
              <a:t>4</a:t>
            </a:r>
            <a:r>
              <a:rPr lang="zh-CN" altLang="en-US" sz="1200" b="1" dirty="0" smtClean="0"/>
              <a:t>字节</a:t>
            </a:r>
            <a:r>
              <a:rPr lang="zh-CN" altLang="en-US" sz="1200" dirty="0" smtClean="0"/>
              <a:t>：</a:t>
            </a:r>
            <a:r>
              <a:rPr lang="en-US" altLang="zh-CN" sz="1200" dirty="0" err="1" smtClean="0"/>
              <a:t>ffff</a:t>
            </a:r>
            <a:r>
              <a:rPr lang="en-US" altLang="zh-CN" sz="1200" dirty="0" smtClean="0"/>
              <a:t> 001d </a:t>
            </a:r>
            <a:r>
              <a:rPr lang="zh-CN" altLang="en-US" sz="1200" dirty="0" smtClean="0"/>
              <a:t>（ </a:t>
            </a:r>
            <a:r>
              <a:rPr lang="en-US" altLang="zh-CN" sz="1200" dirty="0" smtClean="0"/>
              <a:t>0x1d00ffff = 486604799</a:t>
            </a:r>
            <a:r>
              <a:rPr lang="zh-CN" altLang="en-US" sz="1200" dirty="0" smtClean="0"/>
              <a:t>）</a:t>
            </a:r>
            <a:r>
              <a:rPr lang="zh-CN" altLang="en-US" sz="1000" dirty="0" smtClean="0"/>
              <a:t>需要采用一种</a:t>
            </a:r>
            <a:r>
              <a:rPr lang="zh-CN" altLang="en-US" sz="1000" dirty="0" smtClean="0">
                <a:hlinkClick r:id="rId3"/>
              </a:rPr>
              <a:t>特殊的编码方式</a:t>
            </a:r>
            <a:r>
              <a:rPr lang="zh-CN" altLang="en-US" sz="1000" dirty="0" smtClean="0"/>
              <a:t>才能正确转化为目标哈希值。</a:t>
            </a:r>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7</a:t>
            </a:fld>
            <a:endParaRPr lang="zh-CN" altLang="en-US"/>
          </a:p>
        </p:txBody>
      </p:sp>
    </p:spTree>
    <p:extLst>
      <p:ext uri="{BB962C8B-B14F-4D97-AF65-F5344CB8AC3E}">
        <p14:creationId xmlns:p14="http://schemas.microsoft.com/office/powerpoint/2010/main" val="203285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bnNew</a:t>
            </a:r>
            <a:r>
              <a:rPr lang="en-US" altLang="zh-CN" baseline="0" dirty="0" smtClean="0"/>
              <a:t>  -&gt; 256bit </a:t>
            </a:r>
            <a:r>
              <a:rPr lang="zh-CN" altLang="en-US" baseline="0" dirty="0" smtClean="0"/>
              <a:t>的形式</a:t>
            </a:r>
            <a:endParaRPr lang="en-US" altLang="zh-CN" baseline="0" dirty="0" smtClean="0"/>
          </a:p>
          <a:p>
            <a:r>
              <a:rPr lang="en-US" altLang="zh-CN" dirty="0" smtClean="0"/>
              <a:t>Return</a:t>
            </a:r>
            <a:r>
              <a:rPr lang="zh-CN" altLang="en-US" dirty="0" smtClean="0"/>
              <a:t>的时候是</a:t>
            </a:r>
            <a:r>
              <a:rPr lang="en-US" altLang="zh-CN" dirty="0" err="1" smtClean="0"/>
              <a:t>getCompact</a:t>
            </a:r>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10</a:t>
            </a:fld>
            <a:endParaRPr lang="zh-CN" altLang="en-US"/>
          </a:p>
        </p:txBody>
      </p:sp>
    </p:spTree>
    <p:extLst>
      <p:ext uri="{BB962C8B-B14F-4D97-AF65-F5344CB8AC3E}">
        <p14:creationId xmlns:p14="http://schemas.microsoft.com/office/powerpoint/2010/main" val="195330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一万亿倍（兆）</a:t>
            </a:r>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11</a:t>
            </a:fld>
            <a:endParaRPr lang="zh-CN" altLang="en-US"/>
          </a:p>
        </p:txBody>
      </p:sp>
    </p:spTree>
    <p:extLst>
      <p:ext uri="{BB962C8B-B14F-4D97-AF65-F5344CB8AC3E}">
        <p14:creationId xmlns:p14="http://schemas.microsoft.com/office/powerpoint/2010/main" val="223462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smtClean="0">
              <a:solidFill>
                <a:schemeClr val="tx1"/>
              </a:solidFill>
              <a:effectLst/>
              <a:latin typeface="+mn-lt"/>
              <a:ea typeface="+mn-ea"/>
              <a:cs typeface="+mn-cs"/>
              <a:hlinkClick r:id="rId3"/>
            </a:endParaRPr>
          </a:p>
          <a:p>
            <a:endParaRPr lang="en-US" altLang="zh-CN" sz="1200" b="0" i="0" u="none" strike="noStrike" kern="1200" dirty="0" smtClean="0">
              <a:solidFill>
                <a:schemeClr val="tx1"/>
              </a:solidFill>
              <a:effectLst/>
              <a:latin typeface="+mn-lt"/>
              <a:ea typeface="+mn-ea"/>
              <a:cs typeface="+mn-cs"/>
              <a:hlinkClick r:id="rId3"/>
            </a:endParaRPr>
          </a:p>
          <a:p>
            <a:endParaRPr lang="en-US" altLang="zh-CN" sz="1200" b="0" i="0" u="none" strike="noStrike" kern="1200" dirty="0" smtClean="0">
              <a:solidFill>
                <a:schemeClr val="tx1"/>
              </a:solidFill>
              <a:effectLst/>
              <a:latin typeface="+mn-lt"/>
              <a:ea typeface="+mn-ea"/>
              <a:cs typeface="+mn-cs"/>
              <a:hlinkClick r:id="rId3"/>
            </a:endParaRPr>
          </a:p>
          <a:p>
            <a:r>
              <a:rPr lang="zh-CN" altLang="en-US" sz="1200" b="0" i="0" u="none" strike="noStrike" kern="1200" dirty="0" smtClean="0">
                <a:solidFill>
                  <a:schemeClr val="tx1"/>
                </a:solidFill>
                <a:effectLst/>
                <a:latin typeface="+mn-lt"/>
                <a:ea typeface="+mn-ea"/>
                <a:cs typeface="+mn-cs"/>
                <a:hlinkClick r:id="rId3"/>
              </a:rPr>
              <a:t>哈希值：</a:t>
            </a:r>
            <a:endParaRPr lang="en-US" altLang="zh-CN" sz="1200" b="0" i="0" u="none" strike="noStrike" kern="1200" dirty="0" smtClean="0">
              <a:solidFill>
                <a:schemeClr val="tx1"/>
              </a:solidFill>
              <a:effectLst/>
              <a:latin typeface="+mn-lt"/>
              <a:ea typeface="+mn-ea"/>
              <a:cs typeface="+mn-cs"/>
              <a:hlinkClick r:id="rId3"/>
            </a:endParaRPr>
          </a:p>
          <a:p>
            <a:r>
              <a:rPr lang="en-US" altLang="zh-CN" sz="1200" b="0" i="0" u="none" strike="noStrike" kern="1200" dirty="0" smtClean="0">
                <a:solidFill>
                  <a:schemeClr val="tx1"/>
                </a:solidFill>
                <a:effectLst/>
                <a:latin typeface="+mn-lt"/>
                <a:ea typeface="+mn-ea"/>
                <a:cs typeface="+mn-cs"/>
                <a:hlinkClick r:id="rId3"/>
              </a:rPr>
              <a:t>00000000d1145790a8694403d4063f323d499e655c83426834d4ce2f8dd4a2ee</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难度计算方法： </a:t>
            </a:r>
            <a:endParaRPr lang="en-US" altLang="zh-CN" sz="1200" b="0" i="0" u="none" strike="noStrike" kern="1200" dirty="0" smtClean="0">
              <a:solidFill>
                <a:schemeClr val="tx1"/>
              </a:solidFill>
              <a:effectLst/>
              <a:latin typeface="+mn-lt"/>
              <a:ea typeface="+mn-ea"/>
              <a:cs typeface="+mn-cs"/>
            </a:endParaRPr>
          </a:p>
          <a:p>
            <a:endParaRPr lang="en-US" altLang="zh-CN" sz="1200" b="0" i="0" u="none" strike="noStrike" kern="1200" dirty="0" smtClean="0">
              <a:solidFill>
                <a:schemeClr val="tx1"/>
              </a:solidFill>
              <a:effectLst/>
              <a:latin typeface="+mn-lt"/>
              <a:ea typeface="+mn-ea"/>
              <a:cs typeface="+mn-cs"/>
            </a:endParaRPr>
          </a:p>
          <a:p>
            <a:endParaRPr lang="en-US" altLang="zh-CN" sz="1200" b="0" i="0" u="none" strike="noStrike" kern="1200" dirty="0" smtClean="0">
              <a:solidFill>
                <a:schemeClr val="tx1"/>
              </a:solidFill>
              <a:effectLst/>
              <a:latin typeface="+mn-lt"/>
              <a:ea typeface="+mn-ea"/>
              <a:cs typeface="+mn-cs"/>
            </a:endParaRPr>
          </a:p>
          <a:p>
            <a:r>
              <a:rPr lang="en-US" altLang="zh-CN" dirty="0" smtClean="0"/>
              <a:t>http://blog.sina.com.cn/s/blog_70ff9c410101hqym.html</a:t>
            </a:r>
          </a:p>
          <a:p>
            <a:endParaRPr lang="en-US" altLang="zh-CN" dirty="0" smtClean="0"/>
          </a:p>
          <a:p>
            <a:r>
              <a:rPr lang="zh-CN" altLang="en-US" dirty="0" smtClean="0"/>
              <a:t>本区块哈希的值</a:t>
            </a:r>
            <a:r>
              <a:rPr lang="en-US" altLang="zh-CN" dirty="0" smtClean="0"/>
              <a:t>&lt;target</a:t>
            </a:r>
            <a:r>
              <a:rPr lang="en-US" altLang="zh-CN" baseline="0" dirty="0" smtClean="0"/>
              <a:t> </a:t>
            </a:r>
            <a:r>
              <a:rPr lang="zh-CN" altLang="en-US" baseline="0" dirty="0" smtClean="0"/>
              <a:t>才可以认为是有足够工作量的</a:t>
            </a:r>
            <a:endParaRPr lang="en-US" altLang="zh-CN" dirty="0" smtClean="0"/>
          </a:p>
          <a:p>
            <a:r>
              <a:rPr lang="zh-CN" altLang="en-US" dirty="0" smtClean="0"/>
              <a:t>将</a:t>
            </a:r>
            <a:r>
              <a:rPr lang="en-US" altLang="zh-CN" dirty="0" smtClean="0"/>
              <a:t>Block Header</a:t>
            </a:r>
            <a:r>
              <a:rPr lang="zh-CN" altLang="en-US" dirty="0" smtClean="0"/>
              <a:t>进行</a:t>
            </a:r>
            <a:r>
              <a:rPr lang="en-US" altLang="zh-CN" dirty="0" smtClean="0"/>
              <a:t>2</a:t>
            </a:r>
            <a:r>
              <a:rPr lang="zh-CN" altLang="en-US" dirty="0" smtClean="0"/>
              <a:t>次</a:t>
            </a:r>
            <a:r>
              <a:rPr lang="en-US" altLang="zh-CN" dirty="0" smtClean="0"/>
              <a:t>SHA256</a:t>
            </a:r>
            <a:r>
              <a:rPr lang="zh-CN" altLang="en-US" dirty="0" smtClean="0"/>
              <a:t>运算：</a:t>
            </a:r>
          </a:p>
          <a:p>
            <a:r>
              <a:rPr lang="en-US" altLang="zh-CN" dirty="0" smtClean="0"/>
              <a:t>S=dSHA256</a:t>
            </a:r>
            <a:r>
              <a:rPr lang="zh-CN" altLang="en-US" dirty="0" smtClean="0"/>
              <a:t>（</a:t>
            </a:r>
            <a:r>
              <a:rPr lang="en-US" altLang="zh-CN" dirty="0" err="1" smtClean="0"/>
              <a:t>Version+PrevBlock+MerkleRoot+Time+Bits+Nonce</a:t>
            </a:r>
            <a:r>
              <a:rPr lang="zh-CN" altLang="en-US" dirty="0" smtClean="0"/>
              <a:t>） </a:t>
            </a:r>
          </a:p>
          <a:p>
            <a:r>
              <a:rPr lang="zh-CN" altLang="en-US" dirty="0" smtClean="0"/>
              <a:t>检查</a:t>
            </a:r>
            <a:r>
              <a:rPr lang="en-US" altLang="zh-CN" dirty="0" smtClean="0"/>
              <a:t>S</a:t>
            </a:r>
            <a:r>
              <a:rPr lang="zh-CN" altLang="en-US" dirty="0" smtClean="0"/>
              <a:t>的值，如果</a:t>
            </a:r>
            <a:r>
              <a:rPr lang="en-US" altLang="zh-CN" dirty="0" smtClean="0"/>
              <a:t>S&gt;Target</a:t>
            </a:r>
            <a:r>
              <a:rPr lang="zh-CN" altLang="en-US" dirty="0" smtClean="0"/>
              <a:t>则这个</a:t>
            </a:r>
            <a:r>
              <a:rPr lang="en-US" altLang="zh-CN" dirty="0" smtClean="0"/>
              <a:t>Nonce</a:t>
            </a:r>
            <a:r>
              <a:rPr lang="zh-CN" altLang="en-US" dirty="0" smtClean="0"/>
              <a:t>不符合挖矿难度要求，</a:t>
            </a:r>
            <a:r>
              <a:rPr lang="en-US" altLang="zh-CN" dirty="0" smtClean="0"/>
              <a:t>Nonce=Nonce+1</a:t>
            </a:r>
            <a:r>
              <a:rPr lang="zh-CN" altLang="en-US" dirty="0" smtClean="0"/>
              <a:t>然后重新进行上述计算，直到发现某个</a:t>
            </a:r>
            <a:r>
              <a:rPr lang="en-US" altLang="zh-CN" dirty="0" smtClean="0"/>
              <a:t>Nonce</a:t>
            </a:r>
            <a:r>
              <a:rPr lang="zh-CN" altLang="en-US" dirty="0" smtClean="0"/>
              <a:t>使得</a:t>
            </a:r>
            <a:r>
              <a:rPr lang="en-US" altLang="zh-CN" dirty="0" smtClean="0"/>
              <a:t>S&lt;=Target,</a:t>
            </a:r>
            <a:r>
              <a:rPr lang="zh-CN" altLang="en-US" dirty="0" smtClean="0"/>
              <a:t>则挖矿成功。</a:t>
            </a:r>
          </a:p>
          <a:p>
            <a:endParaRPr lang="en-US" altLang="zh-CN" dirty="0" smtClean="0"/>
          </a:p>
          <a:p>
            <a:endParaRPr lang="en-US" altLang="zh-CN" dirty="0" smtClean="0"/>
          </a:p>
          <a:p>
            <a:r>
              <a:rPr lang="zh-CN" altLang="en-US" dirty="0" smtClean="0"/>
              <a:t>而</a:t>
            </a:r>
            <a:r>
              <a:rPr lang="en-US" altLang="zh-CN" dirty="0" smtClean="0"/>
              <a:t>Difficult</a:t>
            </a:r>
            <a:r>
              <a:rPr lang="zh-CN" altLang="en-US" dirty="0" smtClean="0"/>
              <a:t>实际上是最大的</a:t>
            </a:r>
            <a:r>
              <a:rPr lang="en-US" altLang="zh-CN" dirty="0" smtClean="0"/>
              <a:t>Target</a:t>
            </a:r>
            <a:r>
              <a:rPr lang="zh-CN" altLang="en-US" dirty="0" smtClean="0"/>
              <a:t>（即难度最低的</a:t>
            </a:r>
            <a:r>
              <a:rPr lang="en-US" altLang="zh-CN" dirty="0" smtClean="0"/>
              <a:t>Block0</a:t>
            </a:r>
            <a:r>
              <a:rPr lang="zh-CN" altLang="en-US" dirty="0" smtClean="0"/>
              <a:t>的</a:t>
            </a:r>
            <a:r>
              <a:rPr lang="en-US" altLang="zh-CN" dirty="0" smtClean="0"/>
              <a:t>Target</a:t>
            </a:r>
            <a:r>
              <a:rPr lang="zh-CN" altLang="en-US" dirty="0" smtClean="0"/>
              <a:t>）与当前</a:t>
            </a:r>
            <a:r>
              <a:rPr lang="en-US" altLang="zh-CN" dirty="0" smtClean="0"/>
              <a:t>Target</a:t>
            </a:r>
            <a:r>
              <a:rPr lang="zh-CN" altLang="en-US" dirty="0" smtClean="0"/>
              <a:t>的比值，即：</a:t>
            </a:r>
          </a:p>
          <a:p>
            <a:r>
              <a:rPr lang="en-US" altLang="zh-CN" dirty="0" smtClean="0"/>
              <a:t>0x00000000FFFF0000000000000000000000000000000000000000000000000000/0x0000000000000113370000000000000000000000000000000000000000000000=15605632</a:t>
            </a:r>
          </a:p>
          <a:p>
            <a:endParaRPr lang="zh-CN" altLang="en-US" dirty="0"/>
          </a:p>
        </p:txBody>
      </p:sp>
      <p:sp>
        <p:nvSpPr>
          <p:cNvPr id="4" name="灯片编号占位符 3"/>
          <p:cNvSpPr>
            <a:spLocks noGrp="1"/>
          </p:cNvSpPr>
          <p:nvPr>
            <p:ph type="sldNum" sz="quarter" idx="10"/>
          </p:nvPr>
        </p:nvSpPr>
        <p:spPr/>
        <p:txBody>
          <a:bodyPr/>
          <a:lstStyle/>
          <a:p>
            <a:fld id="{3F1AD383-1DF8-4D69-9990-D12C74018317}" type="slidenum">
              <a:rPr lang="zh-CN" altLang="en-US" smtClean="0"/>
              <a:t>13</a:t>
            </a:fld>
            <a:endParaRPr lang="zh-CN" altLang="en-US"/>
          </a:p>
        </p:txBody>
      </p:sp>
    </p:spTree>
    <p:extLst>
      <p:ext uri="{BB962C8B-B14F-4D97-AF65-F5344CB8AC3E}">
        <p14:creationId xmlns:p14="http://schemas.microsoft.com/office/powerpoint/2010/main" val="2477952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D3359A7-C94C-4576-A355-A881982A2143}" type="datetimeFigureOut">
              <a:rPr lang="zh-CN" altLang="en-US" smtClean="0"/>
              <a:t>2018/1/10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C7DB0A-953E-44D2-8145-9249B3DD7F0C}" type="slidenum">
              <a:rPr lang="zh-CN" altLang="en-US" smtClean="0"/>
              <a:t>‹#›</a:t>
            </a:fld>
            <a:endParaRPr lang="zh-CN" altLang="en-US"/>
          </a:p>
        </p:txBody>
      </p:sp>
    </p:spTree>
    <p:extLst>
      <p:ext uri="{BB962C8B-B14F-4D97-AF65-F5344CB8AC3E}">
        <p14:creationId xmlns:p14="http://schemas.microsoft.com/office/powerpoint/2010/main" val="119467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3359A7-C94C-4576-A355-A881982A2143}" type="datetimeFigureOut">
              <a:rPr lang="zh-CN" altLang="en-US" smtClean="0"/>
              <a:t>2018/1/10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C7DB0A-953E-44D2-8145-9249B3DD7F0C}" type="slidenum">
              <a:rPr lang="zh-CN" altLang="en-US" smtClean="0"/>
              <a:t>‹#›</a:t>
            </a:fld>
            <a:endParaRPr lang="zh-CN" altLang="en-US"/>
          </a:p>
        </p:txBody>
      </p:sp>
    </p:spTree>
    <p:extLst>
      <p:ext uri="{BB962C8B-B14F-4D97-AF65-F5344CB8AC3E}">
        <p14:creationId xmlns:p14="http://schemas.microsoft.com/office/powerpoint/2010/main" val="128268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3359A7-C94C-4576-A355-A881982A2143}" type="datetimeFigureOut">
              <a:rPr lang="zh-CN" altLang="en-US" smtClean="0"/>
              <a:t>2018/1/10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C7DB0A-953E-44D2-8145-9249B3DD7F0C}" type="slidenum">
              <a:rPr lang="zh-CN" altLang="en-US" smtClean="0"/>
              <a:t>‹#›</a:t>
            </a:fld>
            <a:endParaRPr lang="zh-CN" altLang="en-US"/>
          </a:p>
        </p:txBody>
      </p:sp>
    </p:spTree>
    <p:extLst>
      <p:ext uri="{BB962C8B-B14F-4D97-AF65-F5344CB8AC3E}">
        <p14:creationId xmlns:p14="http://schemas.microsoft.com/office/powerpoint/2010/main" val="268947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3359A7-C94C-4576-A355-A881982A2143}" type="datetimeFigureOut">
              <a:rPr lang="zh-CN" altLang="en-US" smtClean="0"/>
              <a:t>2018/1/10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C7DB0A-953E-44D2-8145-9249B3DD7F0C}" type="slidenum">
              <a:rPr lang="zh-CN" altLang="en-US" smtClean="0"/>
              <a:t>‹#›</a:t>
            </a:fld>
            <a:endParaRPr lang="zh-CN" altLang="en-US"/>
          </a:p>
        </p:txBody>
      </p:sp>
    </p:spTree>
    <p:extLst>
      <p:ext uri="{BB962C8B-B14F-4D97-AF65-F5344CB8AC3E}">
        <p14:creationId xmlns:p14="http://schemas.microsoft.com/office/powerpoint/2010/main" val="267285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D3359A7-C94C-4576-A355-A881982A2143}" type="datetimeFigureOut">
              <a:rPr lang="zh-CN" altLang="en-US" smtClean="0"/>
              <a:t>2018/1/10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C7DB0A-953E-44D2-8145-9249B3DD7F0C}" type="slidenum">
              <a:rPr lang="zh-CN" altLang="en-US" smtClean="0"/>
              <a:t>‹#›</a:t>
            </a:fld>
            <a:endParaRPr lang="zh-CN" altLang="en-US"/>
          </a:p>
        </p:txBody>
      </p:sp>
    </p:spTree>
    <p:extLst>
      <p:ext uri="{BB962C8B-B14F-4D97-AF65-F5344CB8AC3E}">
        <p14:creationId xmlns:p14="http://schemas.microsoft.com/office/powerpoint/2010/main" val="16876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D3359A7-C94C-4576-A355-A881982A2143}" type="datetimeFigureOut">
              <a:rPr lang="zh-CN" altLang="en-US" smtClean="0"/>
              <a:t>2018/1/10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C7DB0A-953E-44D2-8145-9249B3DD7F0C}" type="slidenum">
              <a:rPr lang="zh-CN" altLang="en-US" smtClean="0"/>
              <a:t>‹#›</a:t>
            </a:fld>
            <a:endParaRPr lang="zh-CN" altLang="en-US"/>
          </a:p>
        </p:txBody>
      </p:sp>
    </p:spTree>
    <p:extLst>
      <p:ext uri="{BB962C8B-B14F-4D97-AF65-F5344CB8AC3E}">
        <p14:creationId xmlns:p14="http://schemas.microsoft.com/office/powerpoint/2010/main" val="157033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D3359A7-C94C-4576-A355-A881982A2143}" type="datetimeFigureOut">
              <a:rPr lang="zh-CN" altLang="en-US" smtClean="0"/>
              <a:t>2018/1/10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C7DB0A-953E-44D2-8145-9249B3DD7F0C}" type="slidenum">
              <a:rPr lang="zh-CN" altLang="en-US" smtClean="0"/>
              <a:t>‹#›</a:t>
            </a:fld>
            <a:endParaRPr lang="zh-CN" altLang="en-US"/>
          </a:p>
        </p:txBody>
      </p:sp>
    </p:spTree>
    <p:extLst>
      <p:ext uri="{BB962C8B-B14F-4D97-AF65-F5344CB8AC3E}">
        <p14:creationId xmlns:p14="http://schemas.microsoft.com/office/powerpoint/2010/main" val="225105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3359A7-C94C-4576-A355-A881982A2143}" type="datetimeFigureOut">
              <a:rPr lang="zh-CN" altLang="en-US" smtClean="0"/>
              <a:t>2018/1/10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C7DB0A-953E-44D2-8145-9249B3DD7F0C}" type="slidenum">
              <a:rPr lang="zh-CN" altLang="en-US" smtClean="0"/>
              <a:t>‹#›</a:t>
            </a:fld>
            <a:endParaRPr lang="zh-CN" altLang="en-US"/>
          </a:p>
        </p:txBody>
      </p:sp>
    </p:spTree>
    <p:extLst>
      <p:ext uri="{BB962C8B-B14F-4D97-AF65-F5344CB8AC3E}">
        <p14:creationId xmlns:p14="http://schemas.microsoft.com/office/powerpoint/2010/main" val="265986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3359A7-C94C-4576-A355-A881982A2143}" type="datetimeFigureOut">
              <a:rPr lang="zh-CN" altLang="en-US" smtClean="0"/>
              <a:t>2018/1/10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C7DB0A-953E-44D2-8145-9249B3DD7F0C}" type="slidenum">
              <a:rPr lang="zh-CN" altLang="en-US" smtClean="0"/>
              <a:t>‹#›</a:t>
            </a:fld>
            <a:endParaRPr lang="zh-CN" altLang="en-US"/>
          </a:p>
        </p:txBody>
      </p:sp>
    </p:spTree>
    <p:extLst>
      <p:ext uri="{BB962C8B-B14F-4D97-AF65-F5344CB8AC3E}">
        <p14:creationId xmlns:p14="http://schemas.microsoft.com/office/powerpoint/2010/main" val="366482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3359A7-C94C-4576-A355-A881982A2143}" type="datetimeFigureOut">
              <a:rPr lang="zh-CN" altLang="en-US" smtClean="0"/>
              <a:t>2018/1/10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C7DB0A-953E-44D2-8145-9249B3DD7F0C}" type="slidenum">
              <a:rPr lang="zh-CN" altLang="en-US" smtClean="0"/>
              <a:t>‹#›</a:t>
            </a:fld>
            <a:endParaRPr lang="zh-CN" altLang="en-US"/>
          </a:p>
        </p:txBody>
      </p:sp>
    </p:spTree>
    <p:extLst>
      <p:ext uri="{BB962C8B-B14F-4D97-AF65-F5344CB8AC3E}">
        <p14:creationId xmlns:p14="http://schemas.microsoft.com/office/powerpoint/2010/main" val="271645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3359A7-C94C-4576-A355-A881982A2143}" type="datetimeFigureOut">
              <a:rPr lang="zh-CN" altLang="en-US" smtClean="0"/>
              <a:t>2018/1/10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C7DB0A-953E-44D2-8145-9249B3DD7F0C}" type="slidenum">
              <a:rPr lang="zh-CN" altLang="en-US" smtClean="0"/>
              <a:t>‹#›</a:t>
            </a:fld>
            <a:endParaRPr lang="zh-CN" altLang="en-US"/>
          </a:p>
        </p:txBody>
      </p:sp>
    </p:spTree>
    <p:extLst>
      <p:ext uri="{BB962C8B-B14F-4D97-AF65-F5344CB8AC3E}">
        <p14:creationId xmlns:p14="http://schemas.microsoft.com/office/powerpoint/2010/main" val="300270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359A7-C94C-4576-A355-A881982A2143}" type="datetimeFigureOut">
              <a:rPr lang="zh-CN" altLang="en-US" smtClean="0"/>
              <a:t>2018/1/10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7DB0A-953E-44D2-8145-9249B3DD7F0C}" type="slidenum">
              <a:rPr lang="zh-CN" altLang="en-US" smtClean="0"/>
              <a:t>‹#›</a:t>
            </a:fld>
            <a:endParaRPr lang="zh-CN" altLang="en-US"/>
          </a:p>
        </p:txBody>
      </p:sp>
    </p:spTree>
    <p:extLst>
      <p:ext uri="{BB962C8B-B14F-4D97-AF65-F5344CB8AC3E}">
        <p14:creationId xmlns:p14="http://schemas.microsoft.com/office/powerpoint/2010/main" val="1501013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ublished-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437" y="0"/>
            <a:ext cx="4730563" cy="685302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761268" y="2346384"/>
            <a:ext cx="9144000" cy="1267095"/>
          </a:xfrm>
        </p:spPr>
        <p:txBody>
          <a:bodyPr/>
          <a:lstStyle/>
          <a:p>
            <a:r>
              <a:rPr lang="en-US" altLang="zh-CN" dirty="0" smtClean="0">
                <a:latin typeface="Arial Black" panose="020B0A04020102020204" pitchFamily="34" charset="0"/>
              </a:rPr>
              <a:t>Chapter7</a:t>
            </a:r>
            <a:r>
              <a:rPr lang="en-US" altLang="zh-CN" dirty="0" smtClean="0"/>
              <a:t> </a:t>
            </a:r>
            <a:r>
              <a:rPr lang="zh-CN" altLang="en-US" dirty="0" smtClean="0"/>
              <a:t>区块链</a:t>
            </a:r>
            <a:endParaRPr lang="zh-CN" altLang="en-US" dirty="0"/>
          </a:p>
        </p:txBody>
      </p:sp>
      <p:sp>
        <p:nvSpPr>
          <p:cNvPr id="3" name="副标题 2"/>
          <p:cNvSpPr>
            <a:spLocks noGrp="1"/>
          </p:cNvSpPr>
          <p:nvPr>
            <p:ph type="subTitle" idx="1"/>
          </p:nvPr>
        </p:nvSpPr>
        <p:spPr>
          <a:xfrm>
            <a:off x="9383486" y="5950858"/>
            <a:ext cx="2569028" cy="748052"/>
          </a:xfrm>
        </p:spPr>
        <p:txBody>
          <a:bodyPr/>
          <a:lstStyle/>
          <a:p>
            <a:r>
              <a:rPr lang="en-US" altLang="zh-CN" dirty="0" smtClean="0"/>
              <a:t>2017.11.17</a:t>
            </a:r>
            <a:endParaRPr lang="zh-CN" altLang="en-US" dirty="0"/>
          </a:p>
        </p:txBody>
      </p:sp>
    </p:spTree>
    <p:extLst>
      <p:ext uri="{BB962C8B-B14F-4D97-AF65-F5344CB8AC3E}">
        <p14:creationId xmlns:p14="http://schemas.microsoft.com/office/powerpoint/2010/main" val="3694413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0" y="0"/>
            <a:ext cx="12036490" cy="6858000"/>
          </a:xfrm>
          <a:prstGeom prst="rect">
            <a:avLst/>
          </a:prstGeom>
        </p:spPr>
      </p:pic>
      <p:sp>
        <p:nvSpPr>
          <p:cNvPr id="6" name="矩形 5"/>
          <p:cNvSpPr/>
          <p:nvPr/>
        </p:nvSpPr>
        <p:spPr>
          <a:xfrm>
            <a:off x="177511" y="4472248"/>
            <a:ext cx="4045354" cy="6456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400376" y="4236721"/>
            <a:ext cx="7636114" cy="2308324"/>
          </a:xfrm>
          <a:prstGeom prst="rect">
            <a:avLst/>
          </a:prstGeom>
          <a:noFill/>
          <a:ln w="28575">
            <a:solidFill>
              <a:srgbClr val="00B0F0"/>
            </a:solidFill>
            <a:prstDash val="sysDash"/>
          </a:ln>
        </p:spPr>
        <p:txBody>
          <a:bodyPr wrap="square" rtlCol="0">
            <a:spAutoFit/>
          </a:bodyPr>
          <a:lstStyle/>
          <a:p>
            <a:r>
              <a:rPr lang="en-US" altLang="zh-CN" sz="2400" dirty="0" err="1" smtClean="0"/>
              <a:t>consensus.powLimit</a:t>
            </a:r>
            <a:r>
              <a:rPr lang="en-US" altLang="zh-CN" sz="2400" dirty="0" smtClean="0"/>
              <a:t> </a:t>
            </a:r>
            <a:r>
              <a:rPr lang="en-US" altLang="zh-CN" sz="2400" dirty="0"/>
              <a:t>= uint256S("00000000ffffffffffffffffffffffffffffffffffffffffffffffffffffffff");</a:t>
            </a:r>
            <a:br>
              <a:rPr lang="en-US" altLang="zh-CN" sz="2400" dirty="0"/>
            </a:br>
            <a:r>
              <a:rPr lang="en-US" altLang="zh-CN" sz="2400" dirty="0" err="1" smtClean="0"/>
              <a:t>consensus.nPowTargetTimespan</a:t>
            </a:r>
            <a:r>
              <a:rPr lang="en-US" altLang="zh-CN" sz="2400" dirty="0" smtClean="0"/>
              <a:t> </a:t>
            </a:r>
            <a:r>
              <a:rPr lang="en-US" altLang="zh-CN" sz="2400" dirty="0"/>
              <a:t>= 14 * 24 * 60 * 60; // two weeks</a:t>
            </a:r>
            <a:br>
              <a:rPr lang="en-US" altLang="zh-CN" sz="2400" dirty="0"/>
            </a:br>
            <a:r>
              <a:rPr lang="en-US" altLang="zh-CN" sz="2400" dirty="0" err="1" smtClean="0"/>
              <a:t>consensus.nPowTargetSpacing</a:t>
            </a:r>
            <a:r>
              <a:rPr lang="en-US" altLang="zh-CN" sz="2400" dirty="0" smtClean="0"/>
              <a:t> </a:t>
            </a:r>
            <a:r>
              <a:rPr lang="en-US" altLang="zh-CN" sz="2400" dirty="0"/>
              <a:t>= 10 * 60;</a:t>
            </a:r>
            <a:endParaRPr lang="zh-CN" altLang="en-US" sz="2400" dirty="0"/>
          </a:p>
        </p:txBody>
      </p:sp>
    </p:spTree>
    <p:extLst>
      <p:ext uri="{BB962C8B-B14F-4D97-AF65-F5344CB8AC3E}">
        <p14:creationId xmlns:p14="http://schemas.microsoft.com/office/powerpoint/2010/main" val="4051216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Difficulty</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衡量找到一个小于、等于给定</a:t>
            </a:r>
            <a:r>
              <a:rPr lang="en-US" altLang="zh-CN" dirty="0" smtClean="0"/>
              <a:t>hash</a:t>
            </a:r>
            <a:r>
              <a:rPr lang="zh-CN" altLang="en-US" dirty="0" smtClean="0"/>
              <a:t>值（即</a:t>
            </a:r>
            <a:r>
              <a:rPr lang="en-US" altLang="zh-CN" dirty="0" smtClean="0"/>
              <a:t>target</a:t>
            </a:r>
            <a:r>
              <a:rPr lang="zh-CN" altLang="en-US" dirty="0" smtClean="0"/>
              <a:t>）的困难程度</a:t>
            </a:r>
            <a:endParaRPr lang="en-US" altLang="zh-CN" dirty="0" smtClean="0"/>
          </a:p>
          <a:p>
            <a:r>
              <a:rPr lang="en-US" altLang="zh-CN" b="1" dirty="0" smtClean="0">
                <a:solidFill>
                  <a:srgbClr val="FF0000"/>
                </a:solidFill>
              </a:rPr>
              <a:t>Difficulty = </a:t>
            </a:r>
            <a:r>
              <a:rPr lang="en-US" altLang="zh-CN" b="1" dirty="0" err="1" smtClean="0">
                <a:solidFill>
                  <a:srgbClr val="FF0000"/>
                </a:solidFill>
              </a:rPr>
              <a:t>original_target</a:t>
            </a:r>
            <a:r>
              <a:rPr lang="en-US" altLang="zh-CN" b="1" dirty="0" smtClean="0">
                <a:solidFill>
                  <a:srgbClr val="FF0000"/>
                </a:solidFill>
              </a:rPr>
              <a:t> / </a:t>
            </a:r>
            <a:r>
              <a:rPr lang="en-US" altLang="zh-CN" b="1" dirty="0" err="1" smtClean="0">
                <a:solidFill>
                  <a:srgbClr val="FF0000"/>
                </a:solidFill>
              </a:rPr>
              <a:t>current_target</a:t>
            </a:r>
            <a:endParaRPr lang="en-US" altLang="zh-CN" b="1" dirty="0">
              <a:solidFill>
                <a:srgbClr val="FF0000"/>
              </a:solidFill>
            </a:endParaRPr>
          </a:p>
          <a:p>
            <a:pPr marL="0" indent="0">
              <a:buNone/>
            </a:pPr>
            <a:r>
              <a:rPr lang="en-US" altLang="zh-CN" dirty="0" smtClean="0"/>
              <a:t>		</a:t>
            </a:r>
            <a:r>
              <a:rPr lang="en-US" altLang="zh-CN" sz="2200" dirty="0" err="1" smtClean="0"/>
              <a:t>original_target</a:t>
            </a:r>
            <a:r>
              <a:rPr lang="en-US" altLang="zh-CN" sz="2200" dirty="0" smtClean="0"/>
              <a:t> = 0x1d00ffff</a:t>
            </a:r>
          </a:p>
          <a:p>
            <a:pPr marL="0" indent="0">
              <a:buNone/>
            </a:pPr>
            <a:r>
              <a:rPr lang="en-US" altLang="zh-CN" sz="2200" dirty="0" smtClean="0"/>
              <a:t>		</a:t>
            </a:r>
            <a:r>
              <a:rPr lang="en-US" altLang="zh-CN" sz="2200" dirty="0" err="1"/>
              <a:t>c</a:t>
            </a:r>
            <a:r>
              <a:rPr lang="en-US" altLang="zh-CN" sz="2200" dirty="0" err="1" smtClean="0"/>
              <a:t>urrent_target</a:t>
            </a:r>
            <a:r>
              <a:rPr lang="en-US" altLang="zh-CN" sz="2200" dirty="0" smtClean="0"/>
              <a:t> = 0x1800d0f6</a:t>
            </a:r>
            <a:endParaRPr lang="en-US" altLang="zh-CN" sz="2200" dirty="0"/>
          </a:p>
          <a:p>
            <a:r>
              <a:rPr lang="en-US" altLang="zh-CN" dirty="0"/>
              <a:t>d</a:t>
            </a:r>
            <a:r>
              <a:rPr lang="en-US" altLang="zh-CN" dirty="0" smtClean="0"/>
              <a:t>ifficulty </a:t>
            </a:r>
            <a:r>
              <a:rPr lang="en-US" altLang="zh-CN" dirty="0"/>
              <a:t>= </a:t>
            </a:r>
            <a:r>
              <a:rPr lang="en-US" altLang="zh-CN" dirty="0" smtClean="0"/>
              <a:t>0x00000000ffff0000000000000000000000000000000000000000000000000000  </a:t>
            </a:r>
            <a:r>
              <a:rPr lang="en-US" altLang="zh-CN" dirty="0"/>
              <a:t>/  </a:t>
            </a:r>
            <a:r>
              <a:rPr lang="en-US" altLang="zh-CN" dirty="0" smtClean="0"/>
              <a:t>0x000000000000000000d0f6000000000000000000000000000000000000000000</a:t>
            </a:r>
          </a:p>
          <a:p>
            <a:r>
              <a:rPr lang="en-US" altLang="zh-CN" dirty="0" smtClean="0"/>
              <a:t>=</a:t>
            </a:r>
            <a:r>
              <a:rPr lang="en-US" altLang="zh-CN" dirty="0" smtClean="0">
                <a:solidFill>
                  <a:srgbClr val="FF0000"/>
                </a:solidFill>
              </a:rPr>
              <a:t>1347001430558.57 </a:t>
            </a:r>
          </a:p>
          <a:p>
            <a:r>
              <a:rPr lang="zh-CN" altLang="en-US" dirty="0" smtClean="0"/>
              <a:t>现在产生一个区块的难度是产生</a:t>
            </a:r>
            <a:r>
              <a:rPr lang="zh-CN" altLang="en-US" dirty="0"/>
              <a:t>创世块</a:t>
            </a:r>
            <a:r>
              <a:rPr lang="zh-CN" altLang="en-US" dirty="0" smtClean="0"/>
              <a:t>难度的</a:t>
            </a:r>
            <a:r>
              <a:rPr lang="en-US" altLang="zh-CN" dirty="0" smtClean="0"/>
              <a:t>1,347,001,430,558.6</a:t>
            </a:r>
            <a:r>
              <a:rPr lang="zh-CN" altLang="en-US" dirty="0" smtClean="0"/>
              <a:t>倍。</a:t>
            </a:r>
            <a:endParaRPr lang="zh-CN" altLang="en-US" dirty="0"/>
          </a:p>
        </p:txBody>
      </p:sp>
    </p:spTree>
    <p:extLst>
      <p:ext uri="{BB962C8B-B14F-4D97-AF65-F5344CB8AC3E}">
        <p14:creationId xmlns:p14="http://schemas.microsoft.com/office/powerpoint/2010/main" val="1907736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004129" y="0"/>
            <a:ext cx="7187872" cy="6701246"/>
          </a:xfrm>
          <a:prstGeom prst="rect">
            <a:avLst/>
          </a:prstGeom>
        </p:spPr>
      </p:pic>
      <p:sp>
        <p:nvSpPr>
          <p:cNvPr id="5" name="标题 1"/>
          <p:cNvSpPr>
            <a:spLocks noGrp="1"/>
          </p:cNvSpPr>
          <p:nvPr>
            <p:ph type="title"/>
          </p:nvPr>
        </p:nvSpPr>
        <p:spPr>
          <a:xfrm>
            <a:off x="434788" y="2687841"/>
            <a:ext cx="10515600" cy="1325563"/>
          </a:xfrm>
        </p:spPr>
        <p:txBody>
          <a:bodyPr/>
          <a:lstStyle/>
          <a:p>
            <a:r>
              <a:rPr lang="en-US" altLang="zh-CN" dirty="0" smtClean="0"/>
              <a:t>Target </a:t>
            </a:r>
            <a:r>
              <a:rPr lang="en-US" altLang="zh-CN" dirty="0" err="1" smtClean="0"/>
              <a:t>nBits</a:t>
            </a:r>
            <a:endParaRPr lang="zh-CN" altLang="en-US" dirty="0"/>
          </a:p>
        </p:txBody>
      </p:sp>
    </p:spTree>
    <p:extLst>
      <p:ext uri="{BB962C8B-B14F-4D97-AF65-F5344CB8AC3E}">
        <p14:creationId xmlns:p14="http://schemas.microsoft.com/office/powerpoint/2010/main" val="3038502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由</a:t>
            </a:r>
            <a:r>
              <a:rPr lang="en-US" altLang="zh-CN" dirty="0" err="1" smtClean="0"/>
              <a:t>nBits</a:t>
            </a:r>
            <a:r>
              <a:rPr lang="zh-CN" altLang="en-US" dirty="0"/>
              <a:t>算</a:t>
            </a:r>
            <a:r>
              <a:rPr lang="zh-CN" altLang="en-US" dirty="0" smtClean="0"/>
              <a:t>出</a:t>
            </a:r>
            <a:r>
              <a:rPr lang="en-US" altLang="zh-CN" dirty="0" smtClean="0"/>
              <a:t>Target</a:t>
            </a:r>
            <a:endParaRPr lang="zh-CN" altLang="en-US" dirty="0"/>
          </a:p>
        </p:txBody>
      </p:sp>
      <p:sp>
        <p:nvSpPr>
          <p:cNvPr id="3" name="内容占位符 2"/>
          <p:cNvSpPr>
            <a:spLocks noGrp="1"/>
          </p:cNvSpPr>
          <p:nvPr>
            <p:ph idx="1"/>
          </p:nvPr>
        </p:nvSpPr>
        <p:spPr>
          <a:xfrm>
            <a:off x="0" y="1524664"/>
            <a:ext cx="12350262" cy="4351338"/>
          </a:xfrm>
        </p:spPr>
        <p:txBody>
          <a:bodyPr>
            <a:normAutofit/>
          </a:bodyPr>
          <a:lstStyle/>
          <a:p>
            <a:r>
              <a:rPr lang="en-US" altLang="zh-CN" dirty="0" smtClean="0"/>
              <a:t>Target </a:t>
            </a:r>
            <a:r>
              <a:rPr lang="zh-CN" altLang="en-US" dirty="0" smtClean="0"/>
              <a:t>： </a:t>
            </a:r>
            <a:r>
              <a:rPr lang="en-US" altLang="zh-CN" dirty="0" smtClean="0"/>
              <a:t>256 Unsigned integer  (32</a:t>
            </a:r>
            <a:r>
              <a:rPr lang="zh-CN" altLang="en-US" dirty="0" smtClean="0"/>
              <a:t>字节 ， </a:t>
            </a:r>
            <a:r>
              <a:rPr lang="en-US" altLang="zh-CN" dirty="0" smtClean="0"/>
              <a:t>64</a:t>
            </a:r>
            <a:r>
              <a:rPr lang="zh-CN" altLang="en-US" dirty="0" smtClean="0"/>
              <a:t>个</a:t>
            </a:r>
            <a:r>
              <a:rPr lang="en-US" altLang="zh-CN" dirty="0" smtClean="0"/>
              <a:t>16</a:t>
            </a:r>
            <a:r>
              <a:rPr lang="zh-CN" altLang="en-US" dirty="0" smtClean="0"/>
              <a:t>进制字符</a:t>
            </a:r>
            <a:r>
              <a:rPr lang="en-US" altLang="zh-CN" dirty="0" smtClean="0"/>
              <a:t>)</a:t>
            </a:r>
          </a:p>
          <a:p>
            <a:endParaRPr lang="en-US" altLang="zh-CN" dirty="0"/>
          </a:p>
          <a:p>
            <a:r>
              <a:rPr lang="en-US" altLang="zh-CN" dirty="0" smtClean="0"/>
              <a:t>Target</a:t>
            </a:r>
            <a:r>
              <a:rPr lang="zh-CN" altLang="en-US" dirty="0" smtClean="0"/>
              <a:t>可由</a:t>
            </a:r>
            <a:r>
              <a:rPr lang="zh-CN" altLang="en-US" dirty="0"/>
              <a:t>当前的挖矿难度</a:t>
            </a:r>
            <a:r>
              <a:rPr lang="zh-CN" altLang="en-US" dirty="0" smtClean="0"/>
              <a:t>（</a:t>
            </a:r>
            <a:r>
              <a:rPr lang="en-US" altLang="zh-CN" dirty="0" err="1" smtClean="0"/>
              <a:t>nBits</a:t>
            </a:r>
            <a:r>
              <a:rPr lang="zh-CN" altLang="en-US" dirty="0"/>
              <a:t>或</a:t>
            </a:r>
            <a:r>
              <a:rPr lang="en-US" altLang="zh-CN" dirty="0"/>
              <a:t>Difficulty</a:t>
            </a:r>
            <a:r>
              <a:rPr lang="zh-CN" altLang="en-US" dirty="0"/>
              <a:t>）计算得出，以</a:t>
            </a:r>
            <a:r>
              <a:rPr lang="en-US" altLang="zh-CN" dirty="0" smtClean="0"/>
              <a:t>Block240203</a:t>
            </a:r>
            <a:r>
              <a:rPr lang="zh-CN" altLang="en-US" dirty="0"/>
              <a:t>为例，</a:t>
            </a:r>
            <a:r>
              <a:rPr lang="zh-CN" altLang="en-US" dirty="0" smtClean="0"/>
              <a:t>其</a:t>
            </a:r>
            <a:r>
              <a:rPr lang="en-US" altLang="zh-CN" dirty="0" err="1" smtClean="0"/>
              <a:t>nBits</a:t>
            </a:r>
            <a:r>
              <a:rPr lang="zh-CN" altLang="en-US" dirty="0" smtClean="0"/>
              <a:t>为</a:t>
            </a:r>
            <a:r>
              <a:rPr lang="en-US" altLang="zh-CN" dirty="0" smtClean="0">
                <a:solidFill>
                  <a:srgbClr val="FF0000"/>
                </a:solidFill>
              </a:rPr>
              <a:t>0x1a011337</a:t>
            </a:r>
            <a:r>
              <a:rPr lang="en-US" altLang="zh-CN" dirty="0"/>
              <a:t>,</a:t>
            </a:r>
            <a:r>
              <a:rPr lang="zh-CN" altLang="en-US" dirty="0"/>
              <a:t>则其</a:t>
            </a:r>
            <a:r>
              <a:rPr lang="en-US" altLang="zh-CN" dirty="0"/>
              <a:t>Target</a:t>
            </a:r>
            <a:r>
              <a:rPr lang="zh-CN" altLang="en-US" dirty="0" smtClean="0"/>
              <a:t>为</a:t>
            </a:r>
            <a:endParaRPr lang="en-US" altLang="zh-CN" dirty="0" smtClean="0"/>
          </a:p>
          <a:p>
            <a:pPr marL="0" indent="0">
              <a:buNone/>
            </a:pPr>
            <a:endParaRPr lang="zh-CN" altLang="en-US" dirty="0"/>
          </a:p>
          <a:p>
            <a:r>
              <a:rPr lang="en-US" altLang="zh-CN" dirty="0"/>
              <a:t>0x011337*2^(8</a:t>
            </a:r>
            <a:r>
              <a:rPr lang="en-US" altLang="zh-CN" dirty="0" smtClean="0"/>
              <a:t>*(0x1a-3</a:t>
            </a:r>
            <a:r>
              <a:rPr lang="en-US" altLang="zh-CN" dirty="0"/>
              <a:t>))= </a:t>
            </a:r>
            <a:endParaRPr lang="en-US" altLang="zh-CN" dirty="0" smtClean="0"/>
          </a:p>
          <a:p>
            <a:pPr marL="0" indent="0">
              <a:buNone/>
            </a:pPr>
            <a:endParaRPr lang="en-US" altLang="zh-CN" dirty="0" smtClean="0"/>
          </a:p>
          <a:p>
            <a:pPr marL="0" indent="0">
              <a:buNone/>
            </a:pPr>
            <a:endParaRPr lang="en-US" altLang="zh-CN" dirty="0" smtClean="0"/>
          </a:p>
          <a:p>
            <a:endParaRPr lang="en-US" altLang="zh-CN" dirty="0" smtClean="0"/>
          </a:p>
          <a:p>
            <a:endParaRPr lang="en-US" altLang="zh-CN" dirty="0"/>
          </a:p>
          <a:p>
            <a:endParaRPr lang="zh-CN" altLang="en-US" dirty="0"/>
          </a:p>
        </p:txBody>
      </p:sp>
      <p:grpSp>
        <p:nvGrpSpPr>
          <p:cNvPr id="15" name="组合 14"/>
          <p:cNvGrpSpPr/>
          <p:nvPr/>
        </p:nvGrpSpPr>
        <p:grpSpPr>
          <a:xfrm>
            <a:off x="0" y="4795442"/>
            <a:ext cx="12192000" cy="1357559"/>
            <a:chOff x="1" y="4241412"/>
            <a:chExt cx="12192000" cy="1357559"/>
          </a:xfrm>
        </p:grpSpPr>
        <p:sp>
          <p:nvSpPr>
            <p:cNvPr id="6" name="文本框 5"/>
            <p:cNvSpPr txBox="1"/>
            <p:nvPr/>
          </p:nvSpPr>
          <p:spPr>
            <a:xfrm>
              <a:off x="5099537" y="4860307"/>
              <a:ext cx="7092463" cy="461665"/>
            </a:xfrm>
            <a:prstGeom prst="rect">
              <a:avLst/>
            </a:prstGeom>
            <a:noFill/>
            <a:ln>
              <a:noFill/>
            </a:ln>
          </p:spPr>
          <p:txBody>
            <a:bodyPr wrap="square" rtlCol="0">
              <a:spAutoFit/>
            </a:bodyPr>
            <a:lstStyle/>
            <a:p>
              <a:r>
                <a:rPr lang="en-US" altLang="zh-CN" sz="2400" b="1" dirty="0" smtClean="0">
                  <a:solidFill>
                    <a:srgbClr val="FFC000"/>
                  </a:solidFill>
                </a:rPr>
                <a:t>Target threshold :</a:t>
              </a:r>
              <a:r>
                <a:rPr lang="zh-CN" altLang="en-US" sz="2400" b="1" dirty="0" smtClean="0">
                  <a:solidFill>
                    <a:srgbClr val="FFC000"/>
                  </a:solidFill>
                </a:rPr>
                <a:t>共</a:t>
              </a:r>
              <a:r>
                <a:rPr lang="en-US" altLang="zh-CN" sz="2400" b="1" dirty="0" smtClean="0">
                  <a:solidFill>
                    <a:srgbClr val="FFC000"/>
                  </a:solidFill>
                </a:rPr>
                <a:t>0x1a</a:t>
              </a:r>
              <a:r>
                <a:rPr lang="zh-CN" altLang="en-US" sz="2400" b="1" dirty="0" smtClean="0">
                  <a:solidFill>
                    <a:srgbClr val="FFC000"/>
                  </a:solidFill>
                </a:rPr>
                <a:t>（</a:t>
              </a:r>
              <a:r>
                <a:rPr lang="en-US" altLang="zh-CN" sz="2400" b="1" dirty="0" smtClean="0">
                  <a:solidFill>
                    <a:srgbClr val="FFC000"/>
                  </a:solidFill>
                </a:rPr>
                <a:t>26</a:t>
              </a:r>
              <a:r>
                <a:rPr lang="zh-CN" altLang="en-US" sz="2400" b="1" dirty="0">
                  <a:solidFill>
                    <a:srgbClr val="FFC000"/>
                  </a:solidFill>
                </a:rPr>
                <a:t>字节</a:t>
              </a:r>
              <a:r>
                <a:rPr lang="zh-CN" altLang="en-US" sz="2400" b="1" dirty="0" smtClean="0">
                  <a:solidFill>
                    <a:srgbClr val="FFC000"/>
                  </a:solidFill>
                </a:rPr>
                <a:t>），</a:t>
              </a:r>
              <a:r>
                <a:rPr lang="en-US" altLang="zh-CN" sz="2400" b="1" dirty="0" smtClean="0">
                  <a:solidFill>
                    <a:srgbClr val="FFC000"/>
                  </a:solidFill>
                </a:rPr>
                <a:t>52</a:t>
              </a:r>
              <a:r>
                <a:rPr lang="zh-CN" altLang="en-US" sz="2400" b="1" dirty="0" smtClean="0">
                  <a:solidFill>
                    <a:srgbClr val="FFC000"/>
                  </a:solidFill>
                </a:rPr>
                <a:t>位</a:t>
              </a:r>
              <a:r>
                <a:rPr lang="en-US" altLang="zh-CN" sz="2400" b="1" dirty="0" smtClean="0">
                  <a:solidFill>
                    <a:srgbClr val="FFC000"/>
                  </a:solidFill>
                </a:rPr>
                <a:t>16</a:t>
              </a:r>
              <a:r>
                <a:rPr lang="zh-CN" altLang="en-US" sz="2400" b="1" dirty="0" smtClean="0">
                  <a:solidFill>
                    <a:srgbClr val="FFC000"/>
                  </a:solidFill>
                </a:rPr>
                <a:t>进制</a:t>
              </a:r>
              <a:endParaRPr lang="en-US" altLang="zh-CN" sz="2400" b="1" dirty="0" smtClean="0">
                <a:solidFill>
                  <a:srgbClr val="FFC000"/>
                </a:solidFill>
              </a:endParaRPr>
            </a:p>
          </p:txBody>
        </p:sp>
        <p:sp>
          <p:nvSpPr>
            <p:cNvPr id="7" name="文本框 6"/>
            <p:cNvSpPr txBox="1"/>
            <p:nvPr/>
          </p:nvSpPr>
          <p:spPr>
            <a:xfrm>
              <a:off x="404446" y="4675641"/>
              <a:ext cx="2708031" cy="923330"/>
            </a:xfrm>
            <a:prstGeom prst="rect">
              <a:avLst/>
            </a:prstGeom>
            <a:noFill/>
          </p:spPr>
          <p:txBody>
            <a:bodyPr wrap="square" rtlCol="0">
              <a:spAutoFit/>
            </a:bodyPr>
            <a:lstStyle/>
            <a:p>
              <a:r>
                <a:rPr lang="en-US" altLang="zh-CN" b="1" dirty="0" smtClean="0">
                  <a:solidFill>
                    <a:srgbClr val="00B0F0"/>
                  </a:solidFill>
                </a:rPr>
                <a:t>Target</a:t>
              </a:r>
              <a:r>
                <a:rPr lang="zh-CN" altLang="en-US" b="1" dirty="0" smtClean="0">
                  <a:solidFill>
                    <a:srgbClr val="00B0F0"/>
                  </a:solidFill>
                </a:rPr>
                <a:t>共</a:t>
              </a:r>
              <a:r>
                <a:rPr lang="en-US" altLang="zh-CN" b="1" dirty="0" smtClean="0">
                  <a:solidFill>
                    <a:srgbClr val="00B0F0"/>
                  </a:solidFill>
                </a:rPr>
                <a:t>32</a:t>
              </a:r>
              <a:r>
                <a:rPr lang="zh-CN" altLang="en-US" b="1" dirty="0" smtClean="0">
                  <a:solidFill>
                    <a:srgbClr val="00B0F0"/>
                  </a:solidFill>
                </a:rPr>
                <a:t>个字节</a:t>
              </a:r>
              <a:endParaRPr lang="en-US" altLang="zh-CN" b="1" dirty="0" smtClean="0">
                <a:solidFill>
                  <a:srgbClr val="00B0F0"/>
                </a:solidFill>
              </a:endParaRPr>
            </a:p>
            <a:p>
              <a:r>
                <a:rPr lang="zh-CN" altLang="en-US" b="1" dirty="0" smtClean="0">
                  <a:solidFill>
                    <a:srgbClr val="00B0F0"/>
                  </a:solidFill>
                </a:rPr>
                <a:t>前面补</a:t>
              </a:r>
              <a:r>
                <a:rPr lang="en-US" altLang="zh-CN" b="1" dirty="0" smtClean="0">
                  <a:solidFill>
                    <a:srgbClr val="00B0F0"/>
                  </a:solidFill>
                </a:rPr>
                <a:t>6</a:t>
              </a:r>
              <a:r>
                <a:rPr lang="zh-CN" altLang="en-US" b="1" dirty="0" smtClean="0">
                  <a:solidFill>
                    <a:srgbClr val="00B0F0"/>
                  </a:solidFill>
                </a:rPr>
                <a:t>字节的</a:t>
              </a:r>
              <a:r>
                <a:rPr lang="en-US" altLang="zh-CN" b="1" dirty="0" smtClean="0">
                  <a:solidFill>
                    <a:srgbClr val="00B0F0"/>
                  </a:solidFill>
                </a:rPr>
                <a:t>0</a:t>
              </a:r>
            </a:p>
            <a:p>
              <a:r>
                <a:rPr lang="en-US" altLang="zh-CN" b="1" dirty="0" smtClean="0">
                  <a:solidFill>
                    <a:srgbClr val="00B0F0"/>
                  </a:solidFill>
                </a:rPr>
                <a:t>12</a:t>
              </a:r>
              <a:r>
                <a:rPr lang="zh-CN" altLang="en-US" b="1" dirty="0" smtClean="0">
                  <a:solidFill>
                    <a:srgbClr val="00B0F0"/>
                  </a:solidFill>
                </a:rPr>
                <a:t>位字符</a:t>
              </a:r>
              <a:endParaRPr lang="en-US" altLang="zh-CN" b="1" dirty="0" smtClean="0">
                <a:solidFill>
                  <a:srgbClr val="00B0F0"/>
                </a:solidFill>
              </a:endParaRPr>
            </a:p>
          </p:txBody>
        </p:sp>
        <p:sp>
          <p:nvSpPr>
            <p:cNvPr id="9" name="文本框 8"/>
            <p:cNvSpPr txBox="1"/>
            <p:nvPr/>
          </p:nvSpPr>
          <p:spPr>
            <a:xfrm>
              <a:off x="1" y="4241412"/>
              <a:ext cx="12192000" cy="523220"/>
            </a:xfrm>
            <a:prstGeom prst="rect">
              <a:avLst/>
            </a:prstGeom>
            <a:noFill/>
            <a:ln>
              <a:noFill/>
            </a:ln>
          </p:spPr>
          <p:txBody>
            <a:bodyPr wrap="square" rtlCol="0">
              <a:spAutoFit/>
            </a:bodyPr>
            <a:lstStyle/>
            <a:p>
              <a:r>
                <a:rPr lang="en-US" altLang="zh-CN" sz="2800" dirty="0" smtClean="0"/>
                <a:t>0x</a:t>
              </a:r>
              <a:r>
                <a:rPr lang="en-US" altLang="zh-CN" sz="2800" dirty="0" smtClean="0">
                  <a:solidFill>
                    <a:srgbClr val="00B0F0"/>
                  </a:solidFill>
                </a:rPr>
                <a:t>000000000000</a:t>
              </a:r>
              <a:r>
                <a:rPr lang="en-US" altLang="zh-CN" sz="2800" b="1" dirty="0" smtClean="0">
                  <a:solidFill>
                    <a:srgbClr val="FF0000"/>
                  </a:solidFill>
                </a:rPr>
                <a:t>011337</a:t>
              </a:r>
              <a:r>
                <a:rPr lang="en-US" altLang="zh-CN" sz="2800" dirty="0" smtClean="0">
                  <a:solidFill>
                    <a:srgbClr val="00B050"/>
                  </a:solidFill>
                </a:rPr>
                <a:t>0000000000000000000000000000000000000000000000</a:t>
              </a:r>
              <a:endParaRPr lang="en-US" altLang="zh-CN" dirty="0">
                <a:solidFill>
                  <a:srgbClr val="00B050"/>
                </a:solidFill>
              </a:endParaRPr>
            </a:p>
          </p:txBody>
        </p:sp>
        <p:sp>
          <p:nvSpPr>
            <p:cNvPr id="14" name="左中括号 13"/>
            <p:cNvSpPr/>
            <p:nvPr/>
          </p:nvSpPr>
          <p:spPr>
            <a:xfrm rot="16200000">
              <a:off x="7209042" y="-1658"/>
              <a:ext cx="173129" cy="9418322"/>
            </a:xfrm>
            <a:prstGeom prst="leftBracket">
              <a:avLst>
                <a:gd name="adj" fmla="val 375000"/>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2059087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区块标识符  识别区块的方式</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区块头哈希值，</a:t>
            </a:r>
            <a:r>
              <a:rPr lang="zh-CN" altLang="en-US" sz="3200" dirty="0" smtClean="0">
                <a:solidFill>
                  <a:srgbClr val="FF0000"/>
                </a:solidFill>
              </a:rPr>
              <a:t>唯一、明确的标识</a:t>
            </a:r>
            <a:r>
              <a:rPr lang="zh-CN" altLang="en-US" sz="3200" dirty="0" smtClean="0"/>
              <a:t>一个区块，任何节点通过简单的对区块头进行哈希计算都可以独立的获取该区块哈希值。</a:t>
            </a:r>
            <a:endParaRPr lang="en-US" altLang="zh-CN" sz="3200" dirty="0" smtClean="0"/>
          </a:p>
          <a:p>
            <a:pPr marL="0" indent="0">
              <a:buNone/>
            </a:pPr>
            <a:endParaRPr lang="en-US" altLang="zh-CN" sz="3200" dirty="0" smtClean="0"/>
          </a:p>
          <a:p>
            <a:r>
              <a:rPr lang="zh-CN" altLang="en-US" sz="3200" dirty="0" smtClean="0"/>
              <a:t>区块高度（</a:t>
            </a:r>
            <a:r>
              <a:rPr lang="zh-CN" altLang="en-US" sz="3200" dirty="0" smtClean="0">
                <a:solidFill>
                  <a:srgbClr val="FF0000"/>
                </a:solidFill>
              </a:rPr>
              <a:t>不是唯一的标识符</a:t>
            </a:r>
            <a:r>
              <a:rPr lang="zh-CN" altLang="en-US" sz="3200" dirty="0" smtClean="0"/>
              <a:t>）</a:t>
            </a:r>
            <a:endParaRPr lang="zh-CN" altLang="en-US" sz="3200" dirty="0"/>
          </a:p>
        </p:txBody>
      </p:sp>
    </p:spTree>
    <p:extLst>
      <p:ext uri="{BB962C8B-B14F-4D97-AF65-F5344CB8AC3E}">
        <p14:creationId xmlns:p14="http://schemas.microsoft.com/office/powerpoint/2010/main" val="2998470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77511" y="498765"/>
            <a:ext cx="11842394" cy="5721494"/>
          </a:xfrm>
          <a:prstGeom prst="rect">
            <a:avLst/>
          </a:prstGeom>
        </p:spPr>
      </p:pic>
      <p:sp>
        <p:nvSpPr>
          <p:cNvPr id="5" name="矩形 4"/>
          <p:cNvSpPr/>
          <p:nvPr/>
        </p:nvSpPr>
        <p:spPr>
          <a:xfrm>
            <a:off x="6183086" y="769257"/>
            <a:ext cx="5588000" cy="3483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7511" y="2242457"/>
            <a:ext cx="5588000" cy="3483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02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标致性的区块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创世块</a:t>
            </a:r>
            <a:endParaRPr lang="en-US" altLang="zh-CN" dirty="0" smtClean="0"/>
          </a:p>
          <a:p>
            <a:r>
              <a:rPr lang="zh-CN" altLang="en-US" dirty="0" smtClean="0"/>
              <a:t>版本变迁</a:t>
            </a:r>
            <a:endParaRPr lang="en-US" altLang="zh-CN" dirty="0" smtClean="0"/>
          </a:p>
          <a:p>
            <a:pPr lvl="1"/>
            <a:r>
              <a:rPr lang="en-US" altLang="zh-CN" dirty="0" smtClean="0"/>
              <a:t>Version 1 :2009</a:t>
            </a:r>
            <a:r>
              <a:rPr lang="zh-CN" altLang="en-US" dirty="0" smtClean="0"/>
              <a:t>年</a:t>
            </a:r>
            <a:r>
              <a:rPr lang="en-US" altLang="zh-CN" dirty="0" smtClean="0"/>
              <a:t>1</a:t>
            </a:r>
            <a:r>
              <a:rPr lang="zh-CN" altLang="en-US" dirty="0" smtClean="0"/>
              <a:t>月（从创世块开始）</a:t>
            </a:r>
            <a:endParaRPr lang="en-US" altLang="zh-CN" dirty="0" smtClean="0"/>
          </a:p>
          <a:p>
            <a:pPr lvl="1"/>
            <a:r>
              <a:rPr lang="en-US" altLang="zh-CN" dirty="0" smtClean="0"/>
              <a:t>Version 2 :2012</a:t>
            </a:r>
            <a:r>
              <a:rPr lang="zh-CN" altLang="en-US" dirty="0" smtClean="0"/>
              <a:t>年</a:t>
            </a:r>
            <a:r>
              <a:rPr lang="en-US" altLang="zh-CN" dirty="0" smtClean="0"/>
              <a:t>9</a:t>
            </a:r>
            <a:r>
              <a:rPr lang="zh-CN" altLang="en-US" dirty="0" smtClean="0"/>
              <a:t>月</a:t>
            </a:r>
            <a:r>
              <a:rPr lang="en-US" altLang="zh-CN" dirty="0" smtClean="0"/>
              <a:t>  </a:t>
            </a:r>
            <a:r>
              <a:rPr lang="zh-CN" altLang="en-US" dirty="0" smtClean="0"/>
              <a:t>（</a:t>
            </a:r>
            <a:r>
              <a:rPr lang="en-US" altLang="zh-CN" dirty="0" smtClean="0"/>
              <a:t>BIP34</a:t>
            </a:r>
            <a:r>
              <a:rPr lang="zh-CN" altLang="en-US" dirty="0" smtClean="0"/>
              <a:t>）</a:t>
            </a:r>
            <a:endParaRPr lang="en-US" altLang="zh-CN" dirty="0" smtClean="0"/>
          </a:p>
          <a:p>
            <a:pPr lvl="1"/>
            <a:r>
              <a:rPr lang="en-US" altLang="zh-CN" dirty="0" smtClean="0"/>
              <a:t>Version 3</a:t>
            </a:r>
            <a:r>
              <a:rPr lang="zh-CN" altLang="en-US" dirty="0"/>
              <a:t> </a:t>
            </a:r>
            <a:r>
              <a:rPr lang="en-US" altLang="zh-CN" dirty="0" smtClean="0"/>
              <a:t>: 2015</a:t>
            </a:r>
            <a:r>
              <a:rPr lang="zh-CN" altLang="en-US" dirty="0" smtClean="0"/>
              <a:t>年</a:t>
            </a:r>
            <a:r>
              <a:rPr lang="en-US" altLang="zh-CN" dirty="0" smtClean="0"/>
              <a:t>2</a:t>
            </a:r>
            <a:r>
              <a:rPr lang="zh-CN" altLang="en-US" dirty="0" smtClean="0"/>
              <a:t>月激活（</a:t>
            </a:r>
            <a:r>
              <a:rPr lang="en-US" altLang="zh-CN" dirty="0" smtClean="0"/>
              <a:t>BIP66</a:t>
            </a:r>
            <a:r>
              <a:rPr lang="zh-CN" altLang="en-US" dirty="0" smtClean="0"/>
              <a:t>）</a:t>
            </a:r>
            <a:endParaRPr lang="en-US" altLang="zh-CN" dirty="0" smtClean="0"/>
          </a:p>
          <a:p>
            <a:pPr lvl="1"/>
            <a:r>
              <a:rPr lang="en-US" altLang="zh-CN" dirty="0" smtClean="0"/>
              <a:t>Version 4 : 2015</a:t>
            </a:r>
            <a:r>
              <a:rPr lang="zh-CN" altLang="en-US" dirty="0" smtClean="0"/>
              <a:t>年</a:t>
            </a:r>
            <a:r>
              <a:rPr lang="en-US" altLang="zh-CN" dirty="0" smtClean="0"/>
              <a:t>12</a:t>
            </a:r>
            <a:r>
              <a:rPr lang="zh-CN" altLang="en-US" dirty="0" smtClean="0"/>
              <a:t>月激活（</a:t>
            </a:r>
            <a:r>
              <a:rPr lang="en-US" altLang="zh-CN" dirty="0" smtClean="0"/>
              <a:t>BIP65</a:t>
            </a:r>
            <a:r>
              <a:rPr lang="zh-CN" altLang="en-US" dirty="0" smtClean="0"/>
              <a:t>）</a:t>
            </a:r>
            <a:endParaRPr lang="en-US" altLang="zh-CN" dirty="0" smtClean="0"/>
          </a:p>
          <a:p>
            <a:pPr lvl="1"/>
            <a:r>
              <a:rPr lang="en-US" altLang="zh-CN" dirty="0" smtClean="0"/>
              <a:t>Version 0x20000000</a:t>
            </a:r>
          </a:p>
          <a:p>
            <a:pPr lvl="1"/>
            <a:r>
              <a:rPr lang="en-US" altLang="zh-CN" dirty="0" smtClean="0"/>
              <a:t>Version 0x20000001 (csv  </a:t>
            </a:r>
            <a:r>
              <a:rPr lang="zh-CN" altLang="en-US" dirty="0" smtClean="0"/>
              <a:t>已激活</a:t>
            </a:r>
            <a:r>
              <a:rPr lang="en-US" altLang="zh-CN" dirty="0" smtClean="0"/>
              <a:t>)</a:t>
            </a:r>
          </a:p>
          <a:p>
            <a:pPr lvl="1"/>
            <a:r>
              <a:rPr lang="en-US" altLang="zh-CN" dirty="0" smtClean="0"/>
              <a:t>Version 0x20000002</a:t>
            </a:r>
            <a:r>
              <a:rPr lang="zh-CN" altLang="en-US" dirty="0" smtClean="0"/>
              <a:t>（</a:t>
            </a:r>
            <a:r>
              <a:rPr lang="en-US" altLang="zh-CN" dirty="0" err="1" smtClean="0"/>
              <a:t>segwit</a:t>
            </a:r>
            <a:r>
              <a:rPr lang="en-US" altLang="zh-CN" dirty="0" smtClean="0"/>
              <a:t> </a:t>
            </a:r>
            <a:r>
              <a:rPr lang="zh-CN" altLang="en-US" dirty="0" smtClean="0"/>
              <a:t>）</a:t>
            </a:r>
            <a:endParaRPr lang="en-US" altLang="zh-CN" dirty="0" smtClean="0"/>
          </a:p>
          <a:p>
            <a:pPr lvl="1"/>
            <a:r>
              <a:rPr lang="en-US" altLang="zh-CN" dirty="0" smtClean="0"/>
              <a:t>Version 0x20000010 </a:t>
            </a:r>
            <a:r>
              <a:rPr lang="zh-CN" altLang="en-US" dirty="0" smtClean="0"/>
              <a:t>（</a:t>
            </a:r>
            <a:r>
              <a:rPr lang="en-US" altLang="zh-CN" dirty="0" smtClean="0"/>
              <a:t>segwit2x BIP91</a:t>
            </a:r>
            <a:r>
              <a:rPr lang="zh-CN" altLang="en-US" dirty="0" smtClean="0"/>
              <a:t>）</a:t>
            </a:r>
            <a:endParaRPr lang="en-US" altLang="zh-CN" dirty="0" smtClean="0"/>
          </a:p>
          <a:p>
            <a:pPr lvl="1"/>
            <a:r>
              <a:rPr lang="en-US" altLang="zh-CN" dirty="0" smtClean="0"/>
              <a:t>Version 0x20000012 (segwit2x &amp;&amp; </a:t>
            </a:r>
            <a:r>
              <a:rPr lang="en-US" altLang="zh-CN" dirty="0" err="1" smtClean="0"/>
              <a:t>segwit</a:t>
            </a:r>
            <a:r>
              <a:rPr lang="en-US" altLang="zh-CN" dirty="0" smtClean="0"/>
              <a:t> )</a:t>
            </a:r>
          </a:p>
          <a:p>
            <a:pPr lvl="1"/>
            <a:endParaRPr lang="zh-CN" altLang="en-US" dirty="0"/>
          </a:p>
        </p:txBody>
      </p:sp>
    </p:spTree>
    <p:extLst>
      <p:ext uri="{BB962C8B-B14F-4D97-AF65-F5344CB8AC3E}">
        <p14:creationId xmlns:p14="http://schemas.microsoft.com/office/powerpoint/2010/main" val="1212208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3308" y="131762"/>
            <a:ext cx="10515600" cy="1325563"/>
          </a:xfrm>
        </p:spPr>
        <p:txBody>
          <a:bodyPr/>
          <a:lstStyle/>
          <a:p>
            <a:r>
              <a:rPr lang="zh-CN" altLang="en-US" dirty="0" smtClean="0"/>
              <a:t>创世区块</a:t>
            </a:r>
            <a:endParaRPr lang="zh-CN" altLang="en-US" dirty="0"/>
          </a:p>
        </p:txBody>
      </p:sp>
      <p:pic>
        <p:nvPicPr>
          <p:cNvPr id="4" name="图片 3"/>
          <p:cNvPicPr>
            <a:picLocks noChangeAspect="1"/>
          </p:cNvPicPr>
          <p:nvPr/>
        </p:nvPicPr>
        <p:blipFill>
          <a:blip r:embed="rId3"/>
          <a:stretch>
            <a:fillRect/>
          </a:stretch>
        </p:blipFill>
        <p:spPr>
          <a:xfrm>
            <a:off x="323850" y="1457325"/>
            <a:ext cx="11544300" cy="5400675"/>
          </a:xfrm>
          <a:prstGeom prst="rect">
            <a:avLst/>
          </a:prstGeom>
        </p:spPr>
      </p:pic>
    </p:spTree>
    <p:extLst>
      <p:ext uri="{BB962C8B-B14F-4D97-AF65-F5344CB8AC3E}">
        <p14:creationId xmlns:p14="http://schemas.microsoft.com/office/powerpoint/2010/main" val="33338350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643" y="-468"/>
            <a:ext cx="10515600" cy="1325563"/>
          </a:xfrm>
        </p:spPr>
        <p:txBody>
          <a:bodyPr/>
          <a:lstStyle/>
          <a:p>
            <a:r>
              <a:rPr lang="zh-CN" altLang="en-US" dirty="0" smtClean="0"/>
              <a:t>创世区块 交易</a:t>
            </a:r>
            <a:endParaRPr lang="zh-CN" altLang="en-US" dirty="0"/>
          </a:p>
        </p:txBody>
      </p:sp>
      <p:pic>
        <p:nvPicPr>
          <p:cNvPr id="4" name="图片 3"/>
          <p:cNvPicPr>
            <a:picLocks noChangeAspect="1"/>
          </p:cNvPicPr>
          <p:nvPr/>
        </p:nvPicPr>
        <p:blipFill>
          <a:blip r:embed="rId3"/>
          <a:stretch>
            <a:fillRect/>
          </a:stretch>
        </p:blipFill>
        <p:spPr>
          <a:xfrm>
            <a:off x="-104931" y="950341"/>
            <a:ext cx="12011025" cy="4476750"/>
          </a:xfrm>
          <a:prstGeom prst="rect">
            <a:avLst/>
          </a:prstGeom>
        </p:spPr>
      </p:pic>
      <p:pic>
        <p:nvPicPr>
          <p:cNvPr id="5" name="图片 4"/>
          <p:cNvPicPr>
            <a:picLocks noChangeAspect="1"/>
          </p:cNvPicPr>
          <p:nvPr/>
        </p:nvPicPr>
        <p:blipFill>
          <a:blip r:embed="rId4"/>
          <a:stretch>
            <a:fillRect/>
          </a:stretch>
        </p:blipFill>
        <p:spPr>
          <a:xfrm>
            <a:off x="-104931" y="5427091"/>
            <a:ext cx="11506200" cy="2271010"/>
          </a:xfrm>
          <a:prstGeom prst="rect">
            <a:avLst/>
          </a:prstGeom>
        </p:spPr>
      </p:pic>
    </p:spTree>
    <p:extLst>
      <p:ext uri="{BB962C8B-B14F-4D97-AF65-F5344CB8AC3E}">
        <p14:creationId xmlns:p14="http://schemas.microsoft.com/office/powerpoint/2010/main" val="2562358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区块版本变化</a:t>
            </a:r>
            <a:endParaRPr lang="zh-CN" altLang="en-US" dirty="0"/>
          </a:p>
        </p:txBody>
      </p:sp>
      <p:sp>
        <p:nvSpPr>
          <p:cNvPr id="3" name="内容占位符 2"/>
          <p:cNvSpPr>
            <a:spLocks noGrp="1"/>
          </p:cNvSpPr>
          <p:nvPr>
            <p:ph idx="1"/>
          </p:nvPr>
        </p:nvSpPr>
        <p:spPr/>
        <p:txBody>
          <a:bodyPr/>
          <a:lstStyle/>
          <a:p>
            <a:r>
              <a:rPr lang="en-US" altLang="zh-CN" dirty="0" smtClean="0"/>
              <a:t>BIP34 </a:t>
            </a:r>
            <a:r>
              <a:rPr lang="zh-CN" altLang="en-US" dirty="0" smtClean="0"/>
              <a:t>、</a:t>
            </a:r>
            <a:r>
              <a:rPr lang="en-US" altLang="zh-CN" dirty="0" smtClean="0"/>
              <a:t>66</a:t>
            </a:r>
            <a:r>
              <a:rPr lang="zh-CN" altLang="en-US" dirty="0" smtClean="0"/>
              <a:t>、</a:t>
            </a:r>
            <a:r>
              <a:rPr lang="en-US" altLang="zh-CN" dirty="0" smtClean="0"/>
              <a:t> 65</a:t>
            </a:r>
          </a:p>
          <a:p>
            <a:r>
              <a:rPr lang="en-US" altLang="zh-CN" dirty="0" smtClean="0"/>
              <a:t>Csv </a:t>
            </a:r>
            <a:r>
              <a:rPr lang="zh-CN" altLang="en-US" dirty="0" smtClean="0"/>
              <a:t>、 </a:t>
            </a:r>
            <a:r>
              <a:rPr lang="en-US" altLang="zh-CN" dirty="0" err="1" smtClean="0"/>
              <a:t>segwit</a:t>
            </a:r>
            <a:r>
              <a:rPr lang="en-US" altLang="zh-CN" dirty="0" smtClean="0"/>
              <a:t> </a:t>
            </a:r>
            <a:r>
              <a:rPr lang="zh-CN" altLang="en-US" dirty="0" smtClean="0"/>
              <a:t>、 </a:t>
            </a:r>
            <a:r>
              <a:rPr lang="en-US" altLang="zh-CN" dirty="0" smtClean="0"/>
              <a:t>segwit2X</a:t>
            </a:r>
            <a:endParaRPr lang="zh-CN" altLang="en-US" dirty="0"/>
          </a:p>
        </p:txBody>
      </p:sp>
    </p:spTree>
    <p:extLst>
      <p:ext uri="{BB962C8B-B14F-4D97-AF65-F5344CB8AC3E}">
        <p14:creationId xmlns:p14="http://schemas.microsoft.com/office/powerpoint/2010/main" val="4271853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normAutofit/>
          </a:bodyPr>
          <a:lstStyle/>
          <a:p>
            <a:r>
              <a:rPr lang="zh-CN" altLang="en-US" dirty="0" smtClean="0"/>
              <a:t>区块结构</a:t>
            </a:r>
            <a:endParaRPr lang="en-US" altLang="zh-CN" dirty="0" smtClean="0"/>
          </a:p>
          <a:p>
            <a:r>
              <a:rPr lang="zh-CN" altLang="en-US" dirty="0" smtClean="0"/>
              <a:t>区块头</a:t>
            </a:r>
            <a:endParaRPr lang="en-US" altLang="zh-CN" dirty="0" smtClean="0"/>
          </a:p>
          <a:p>
            <a:pPr lvl="1"/>
            <a:r>
              <a:rPr lang="zh-CN" altLang="en-US" dirty="0"/>
              <a:t>区块</a:t>
            </a:r>
            <a:r>
              <a:rPr lang="zh-CN" altLang="en-US" dirty="0" smtClean="0"/>
              <a:t>头结构剖析</a:t>
            </a:r>
            <a:endParaRPr lang="en-US" altLang="zh-CN" dirty="0" smtClean="0"/>
          </a:p>
          <a:p>
            <a:pPr lvl="1"/>
            <a:r>
              <a:rPr lang="en-US" altLang="zh-CN" dirty="0" smtClean="0"/>
              <a:t>Target &amp; difficult </a:t>
            </a:r>
          </a:p>
          <a:p>
            <a:pPr lvl="1"/>
            <a:r>
              <a:rPr lang="en-US" altLang="zh-CN" dirty="0" smtClean="0"/>
              <a:t>Target</a:t>
            </a:r>
            <a:r>
              <a:rPr lang="zh-CN" altLang="en-US" dirty="0" smtClean="0"/>
              <a:t>计算方法及动态调整算法</a:t>
            </a:r>
            <a:endParaRPr lang="en-US" altLang="zh-CN" dirty="0"/>
          </a:p>
          <a:p>
            <a:pPr marL="228600" lvl="1"/>
            <a:r>
              <a:rPr lang="zh-CN" altLang="en-US" dirty="0" smtClean="0"/>
              <a:t>区块标识符</a:t>
            </a:r>
            <a:endParaRPr lang="en-US" altLang="zh-CN" dirty="0" smtClean="0"/>
          </a:p>
          <a:p>
            <a:pPr marL="228600" lvl="1"/>
            <a:r>
              <a:rPr lang="zh-CN" altLang="en-US" dirty="0"/>
              <a:t>特殊</a:t>
            </a:r>
            <a:r>
              <a:rPr lang="zh-CN" altLang="en-US" dirty="0" smtClean="0"/>
              <a:t>区块</a:t>
            </a:r>
            <a:endParaRPr lang="en-US" altLang="zh-CN" dirty="0" smtClean="0"/>
          </a:p>
          <a:p>
            <a:pPr marL="685800" lvl="2"/>
            <a:r>
              <a:rPr lang="zh-CN" altLang="en-US" dirty="0" smtClean="0"/>
              <a:t>创世块</a:t>
            </a:r>
            <a:endParaRPr lang="en-US" altLang="zh-CN" dirty="0" smtClean="0"/>
          </a:p>
          <a:p>
            <a:pPr marL="685800" lvl="2"/>
            <a:r>
              <a:rPr lang="zh-CN" altLang="en-US" dirty="0"/>
              <a:t>软分叉</a:t>
            </a:r>
            <a:endParaRPr lang="en-US" altLang="zh-CN" dirty="0" smtClean="0"/>
          </a:p>
          <a:p>
            <a:pPr marL="228600" lvl="1"/>
            <a:r>
              <a:rPr lang="en-US" altLang="zh-CN" dirty="0" err="1" smtClean="0"/>
              <a:t>Merkle</a:t>
            </a:r>
            <a:r>
              <a:rPr lang="en-US" altLang="zh-CN" dirty="0" smtClean="0"/>
              <a:t> Tree</a:t>
            </a:r>
          </a:p>
          <a:p>
            <a:pPr lvl="1"/>
            <a:endParaRPr lang="en-US" altLang="zh-CN" dirty="0" smtClean="0"/>
          </a:p>
          <a:p>
            <a:endParaRPr lang="zh-CN" altLang="en-US" dirty="0"/>
          </a:p>
        </p:txBody>
      </p:sp>
    </p:spTree>
    <p:extLst>
      <p:ext uri="{BB962C8B-B14F-4D97-AF65-F5344CB8AC3E}">
        <p14:creationId xmlns:p14="http://schemas.microsoft.com/office/powerpoint/2010/main" val="3904835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BIP</a:t>
            </a:r>
            <a:endParaRPr lang="zh-CN" altLang="en-US" dirty="0"/>
          </a:p>
        </p:txBody>
      </p:sp>
      <p:sp>
        <p:nvSpPr>
          <p:cNvPr id="3" name="内容占位符 2"/>
          <p:cNvSpPr>
            <a:spLocks noGrp="1"/>
          </p:cNvSpPr>
          <p:nvPr>
            <p:ph idx="1"/>
          </p:nvPr>
        </p:nvSpPr>
        <p:spPr/>
        <p:txBody>
          <a:bodyPr/>
          <a:lstStyle/>
          <a:p>
            <a:r>
              <a:rPr lang="zh-CN" altLang="en-US" dirty="0"/>
              <a:t>比特</a:t>
            </a:r>
            <a:r>
              <a:rPr lang="zh-CN" altLang="en-US" dirty="0" smtClean="0"/>
              <a:t>币改进协议</a:t>
            </a:r>
            <a:endParaRPr lang="en-US" altLang="zh-CN" dirty="0" smtClean="0"/>
          </a:p>
          <a:p>
            <a:r>
              <a:rPr lang="zh-CN" altLang="en-US" dirty="0"/>
              <a:t>主要为全网带来新的功能或</a:t>
            </a:r>
            <a:r>
              <a:rPr lang="zh-CN" altLang="en-US" dirty="0" smtClean="0"/>
              <a:t>信息。由于</a:t>
            </a:r>
            <a:r>
              <a:rPr lang="zh-CN" altLang="en-US" dirty="0"/>
              <a:t>比特币的开源本质以及其系统中不存在中央机构，比特币软件鼓励开发者使用</a:t>
            </a:r>
            <a:r>
              <a:rPr lang="en-US" altLang="zh-CN" dirty="0"/>
              <a:t>BIP</a:t>
            </a:r>
            <a:r>
              <a:rPr lang="zh-CN" altLang="en-US" dirty="0"/>
              <a:t>作为一种交流意见、互换信息的主要方式</a:t>
            </a:r>
            <a:r>
              <a:rPr lang="zh-CN" altLang="en-US" dirty="0" smtClean="0"/>
              <a:t>。</a:t>
            </a:r>
            <a:endParaRPr lang="en-US" altLang="zh-CN" dirty="0"/>
          </a:p>
        </p:txBody>
      </p:sp>
    </p:spTree>
    <p:extLst>
      <p:ext uri="{BB962C8B-B14F-4D97-AF65-F5344CB8AC3E}">
        <p14:creationId xmlns:p14="http://schemas.microsoft.com/office/powerpoint/2010/main" val="2337145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bitcoin.sipa.be/ver-small-e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0"/>
            <a:ext cx="10477500" cy="698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15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Version2(BIP-34)</a:t>
            </a:r>
            <a:endParaRPr lang="zh-CN" altLang="en-US" dirty="0"/>
          </a:p>
        </p:txBody>
      </p:sp>
      <p:sp>
        <p:nvSpPr>
          <p:cNvPr id="3" name="内容占位符 2"/>
          <p:cNvSpPr>
            <a:spLocks noGrp="1"/>
          </p:cNvSpPr>
          <p:nvPr>
            <p:ph idx="1"/>
          </p:nvPr>
        </p:nvSpPr>
        <p:spPr/>
        <p:txBody>
          <a:bodyPr>
            <a:normAutofit/>
          </a:bodyPr>
          <a:lstStyle/>
          <a:p>
            <a:r>
              <a:rPr lang="en-US" altLang="zh-CN" dirty="0" smtClean="0"/>
              <a:t>2012</a:t>
            </a:r>
            <a:r>
              <a:rPr lang="zh-CN" altLang="en-US" dirty="0" smtClean="0"/>
              <a:t>年</a:t>
            </a:r>
            <a:r>
              <a:rPr lang="en-US" altLang="zh-CN" dirty="0" smtClean="0"/>
              <a:t>12</a:t>
            </a:r>
            <a:r>
              <a:rPr lang="zh-CN" altLang="en-US" dirty="0" smtClean="0"/>
              <a:t>月被引入</a:t>
            </a:r>
            <a:r>
              <a:rPr lang="en-US" altLang="zh-CN" dirty="0" smtClean="0"/>
              <a:t>Bitcoin core0.7.0</a:t>
            </a:r>
          </a:p>
          <a:p>
            <a:r>
              <a:rPr lang="zh-CN" altLang="en-US" dirty="0" smtClean="0"/>
              <a:t>普通交易，版本号大于</a:t>
            </a:r>
            <a:r>
              <a:rPr lang="en-US" altLang="zh-CN" dirty="0" smtClean="0"/>
              <a:t>1</a:t>
            </a:r>
            <a:r>
              <a:rPr lang="zh-CN" altLang="en-US" dirty="0" smtClean="0"/>
              <a:t>的视为</a:t>
            </a:r>
            <a:r>
              <a:rPr lang="en-US" altLang="zh-CN" dirty="0" smtClean="0"/>
              <a:t>non-standard</a:t>
            </a:r>
            <a:r>
              <a:rPr lang="zh-CN" altLang="en-US" dirty="0" smtClean="0"/>
              <a:t>交易，官方的</a:t>
            </a:r>
            <a:r>
              <a:rPr lang="en-US" altLang="zh-CN" dirty="0" err="1" smtClean="0"/>
              <a:t>satoshi</a:t>
            </a:r>
            <a:r>
              <a:rPr lang="zh-CN" altLang="en-US" dirty="0" smtClean="0"/>
              <a:t>客户端不会转发、添加这笔交易进区块</a:t>
            </a:r>
            <a:endParaRPr lang="en-US" altLang="zh-CN" dirty="0" smtClean="0"/>
          </a:p>
          <a:p>
            <a:r>
              <a:rPr lang="en-US" altLang="zh-CN" dirty="0" err="1" smtClean="0"/>
              <a:t>Coinbase</a:t>
            </a:r>
            <a:r>
              <a:rPr lang="en-US" altLang="zh-CN" dirty="0" smtClean="0"/>
              <a:t> </a:t>
            </a:r>
            <a:r>
              <a:rPr lang="zh-CN" altLang="en-US" dirty="0" smtClean="0"/>
              <a:t>的</a:t>
            </a:r>
            <a:r>
              <a:rPr lang="en-US" altLang="zh-CN" dirty="0" err="1" smtClean="0"/>
              <a:t>ScriptSig</a:t>
            </a:r>
            <a:r>
              <a:rPr lang="zh-CN" altLang="en-US" dirty="0"/>
              <a:t>部分</a:t>
            </a:r>
            <a:r>
              <a:rPr lang="zh-CN" altLang="en-US" dirty="0" smtClean="0"/>
              <a:t>，区块的</a:t>
            </a:r>
            <a:r>
              <a:rPr lang="en-US" altLang="zh-CN" dirty="0" smtClean="0"/>
              <a:t>height</a:t>
            </a:r>
            <a:r>
              <a:rPr lang="zh-CN" altLang="en-US" dirty="0" smtClean="0"/>
              <a:t>为第一个字段（小端存储）</a:t>
            </a:r>
            <a:endParaRPr lang="en-US" altLang="zh-CN" dirty="0" smtClean="0"/>
          </a:p>
          <a:p>
            <a:r>
              <a:rPr lang="zh-CN" altLang="en-US" dirty="0" smtClean="0"/>
              <a:t>区块版本号变为</a:t>
            </a:r>
            <a:r>
              <a:rPr lang="en-US" altLang="zh-CN" dirty="0" smtClean="0"/>
              <a:t>2  (0x00000002)  </a:t>
            </a:r>
            <a:r>
              <a:rPr lang="zh-CN" altLang="en-US" dirty="0" smtClean="0"/>
              <a:t>小端：</a:t>
            </a:r>
            <a:r>
              <a:rPr lang="en-US" altLang="zh-CN" dirty="0"/>
              <a:t>2</a:t>
            </a:r>
            <a:r>
              <a:rPr lang="en-US" altLang="zh-CN" dirty="0" smtClean="0"/>
              <a:t>0000000   </a:t>
            </a:r>
          </a:p>
          <a:p>
            <a:pPr marL="0" indent="0">
              <a:buNone/>
            </a:pPr>
            <a:r>
              <a:rPr lang="en-US" altLang="zh-CN" dirty="0" smtClean="0"/>
              <a:t>-------</a:t>
            </a:r>
          </a:p>
          <a:p>
            <a:r>
              <a:rPr lang="zh-CN" altLang="en-US" dirty="0" smtClean="0"/>
              <a:t>从</a:t>
            </a:r>
            <a:r>
              <a:rPr lang="en-US" altLang="zh-CN" dirty="0" smtClean="0"/>
              <a:t>224412</a:t>
            </a:r>
            <a:r>
              <a:rPr lang="zh-CN" altLang="en-US" dirty="0" smtClean="0"/>
              <a:t>区块开始</a:t>
            </a:r>
            <a:r>
              <a:rPr lang="en-US" altLang="zh-CN" dirty="0" smtClean="0"/>
              <a:t>(2013</a:t>
            </a:r>
            <a:r>
              <a:rPr lang="zh-CN" altLang="en-US" dirty="0" smtClean="0"/>
              <a:t>年</a:t>
            </a:r>
            <a:r>
              <a:rPr lang="en-US" altLang="zh-CN" dirty="0" smtClean="0"/>
              <a:t>5</a:t>
            </a:r>
            <a:r>
              <a:rPr lang="zh-CN" altLang="en-US" dirty="0" smtClean="0"/>
              <a:t>月</a:t>
            </a:r>
            <a:r>
              <a:rPr lang="en-US" altLang="zh-CN" dirty="0" smtClean="0"/>
              <a:t>)</a:t>
            </a:r>
            <a:r>
              <a:rPr lang="zh-CN" altLang="en-US" dirty="0" smtClean="0"/>
              <a:t>，拒绝在</a:t>
            </a:r>
            <a:r>
              <a:rPr lang="en-US" altLang="zh-CN" dirty="0" err="1" smtClean="0"/>
              <a:t>coinbase</a:t>
            </a:r>
            <a:r>
              <a:rPr lang="zh-CN" altLang="en-US" dirty="0" smtClean="0"/>
              <a:t>里没有</a:t>
            </a:r>
            <a:r>
              <a:rPr lang="en-US" altLang="zh-CN" dirty="0" smtClean="0"/>
              <a:t>height</a:t>
            </a:r>
            <a:r>
              <a:rPr lang="zh-CN" altLang="en-US" dirty="0" smtClean="0"/>
              <a:t>字段的区块</a:t>
            </a:r>
            <a:endParaRPr lang="en-US" altLang="zh-CN" dirty="0" smtClean="0"/>
          </a:p>
          <a:p>
            <a:r>
              <a:rPr lang="zh-CN" altLang="en-US" dirty="0" smtClean="0"/>
              <a:t>从</a:t>
            </a:r>
            <a:r>
              <a:rPr lang="en-US" altLang="zh-CN" dirty="0" smtClean="0"/>
              <a:t>227930</a:t>
            </a:r>
            <a:r>
              <a:rPr lang="zh-CN" altLang="en-US" dirty="0" smtClean="0"/>
              <a:t>区块开始，拒绝区块版本号为</a:t>
            </a:r>
            <a:r>
              <a:rPr lang="en-US" altLang="zh-CN" dirty="0" smtClean="0"/>
              <a:t>1</a:t>
            </a:r>
            <a:r>
              <a:rPr lang="zh-CN" altLang="en-US" dirty="0" smtClean="0"/>
              <a:t>的区块</a:t>
            </a:r>
            <a:endParaRPr lang="en-US" altLang="zh-CN" dirty="0" smtClean="0"/>
          </a:p>
        </p:txBody>
      </p:sp>
    </p:spTree>
    <p:extLst>
      <p:ext uri="{BB962C8B-B14F-4D97-AF65-F5344CB8AC3E}">
        <p14:creationId xmlns:p14="http://schemas.microsoft.com/office/powerpoint/2010/main" val="21579890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672" y="185243"/>
            <a:ext cx="3029262" cy="1325563"/>
          </a:xfrm>
        </p:spPr>
        <p:txBody>
          <a:bodyPr/>
          <a:lstStyle/>
          <a:p>
            <a:r>
              <a:rPr lang="en-US" altLang="zh-CN" dirty="0" smtClean="0"/>
              <a:t>227835</a:t>
            </a:r>
            <a:r>
              <a:rPr lang="zh-CN" altLang="en-US" dirty="0" smtClean="0"/>
              <a:t>区块</a:t>
            </a:r>
            <a:endParaRPr lang="zh-CN" altLang="en-US" dirty="0"/>
          </a:p>
        </p:txBody>
      </p:sp>
      <p:pic>
        <p:nvPicPr>
          <p:cNvPr id="4" name="图片 3"/>
          <p:cNvPicPr>
            <a:picLocks noChangeAspect="1"/>
          </p:cNvPicPr>
          <p:nvPr/>
        </p:nvPicPr>
        <p:blipFill>
          <a:blip r:embed="rId2"/>
          <a:stretch>
            <a:fillRect/>
          </a:stretch>
        </p:blipFill>
        <p:spPr>
          <a:xfrm>
            <a:off x="3662518" y="53014"/>
            <a:ext cx="7475174" cy="6804986"/>
          </a:xfrm>
          <a:prstGeom prst="rect">
            <a:avLst/>
          </a:prstGeom>
        </p:spPr>
      </p:pic>
      <p:sp>
        <p:nvSpPr>
          <p:cNvPr id="5" name="矩形 4"/>
          <p:cNvSpPr/>
          <p:nvPr/>
        </p:nvSpPr>
        <p:spPr>
          <a:xfrm>
            <a:off x="3790131" y="434000"/>
            <a:ext cx="827316" cy="188686"/>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913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3105807" cy="1325563"/>
          </a:xfrm>
        </p:spPr>
        <p:txBody>
          <a:bodyPr/>
          <a:lstStyle/>
          <a:p>
            <a:r>
              <a:rPr lang="en-US" altLang="zh-CN" dirty="0" smtClean="0"/>
              <a:t>227836</a:t>
            </a:r>
            <a:r>
              <a:rPr lang="zh-CN" altLang="en-US" dirty="0" smtClean="0"/>
              <a:t>区块</a:t>
            </a:r>
            <a:endParaRPr lang="zh-CN" altLang="en-US" dirty="0"/>
          </a:p>
        </p:txBody>
      </p:sp>
      <p:pic>
        <p:nvPicPr>
          <p:cNvPr id="4" name="图片 3"/>
          <p:cNvPicPr>
            <a:picLocks noChangeAspect="1"/>
          </p:cNvPicPr>
          <p:nvPr/>
        </p:nvPicPr>
        <p:blipFill>
          <a:blip r:embed="rId2"/>
          <a:stretch>
            <a:fillRect/>
          </a:stretch>
        </p:blipFill>
        <p:spPr>
          <a:xfrm>
            <a:off x="3605800" y="132712"/>
            <a:ext cx="8197083" cy="6725288"/>
          </a:xfrm>
          <a:prstGeom prst="rect">
            <a:avLst/>
          </a:prstGeom>
        </p:spPr>
      </p:pic>
      <p:sp>
        <p:nvSpPr>
          <p:cNvPr id="5" name="矩形 4"/>
          <p:cNvSpPr/>
          <p:nvPr/>
        </p:nvSpPr>
        <p:spPr>
          <a:xfrm>
            <a:off x="3730171" y="478971"/>
            <a:ext cx="827316" cy="188686"/>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76335" y="3855307"/>
            <a:ext cx="407773" cy="172996"/>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983643" y="3658971"/>
            <a:ext cx="2964052" cy="369332"/>
          </a:xfrm>
          <a:prstGeom prst="rect">
            <a:avLst/>
          </a:prstGeom>
          <a:noFill/>
        </p:spPr>
        <p:txBody>
          <a:bodyPr wrap="square" rtlCol="0">
            <a:spAutoFit/>
          </a:bodyPr>
          <a:lstStyle/>
          <a:p>
            <a:r>
              <a:rPr lang="en-US" altLang="zh-CN" dirty="0" smtClean="0">
                <a:solidFill>
                  <a:srgbClr val="00B0F0"/>
                </a:solidFill>
              </a:rPr>
              <a:t>0x 0379fc = 227836 </a:t>
            </a:r>
            <a:endParaRPr lang="zh-CN" altLang="en-US" dirty="0">
              <a:solidFill>
                <a:srgbClr val="00B0F0"/>
              </a:solidFill>
            </a:endParaRPr>
          </a:p>
        </p:txBody>
      </p:sp>
      <p:cxnSp>
        <p:nvCxnSpPr>
          <p:cNvPr id="9" name="直接箭头连接符 8"/>
          <p:cNvCxnSpPr/>
          <p:nvPr/>
        </p:nvCxnSpPr>
        <p:spPr>
          <a:xfrm flipH="1">
            <a:off x="3966520" y="3855307"/>
            <a:ext cx="1309815"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128055" y="3855306"/>
            <a:ext cx="148280" cy="17299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983643" y="3449362"/>
            <a:ext cx="2964052" cy="307777"/>
          </a:xfrm>
          <a:prstGeom prst="rect">
            <a:avLst/>
          </a:prstGeom>
          <a:noFill/>
        </p:spPr>
        <p:txBody>
          <a:bodyPr wrap="square" rtlCol="0">
            <a:spAutoFit/>
          </a:bodyPr>
          <a:lstStyle/>
          <a:p>
            <a:r>
              <a:rPr lang="en-US" altLang="zh-CN" sz="1400" dirty="0" smtClean="0">
                <a:solidFill>
                  <a:srgbClr val="FF0000"/>
                </a:solidFill>
              </a:rPr>
              <a:t>0x 03=</a:t>
            </a:r>
            <a:r>
              <a:rPr lang="zh-CN" altLang="en-US" sz="1400" dirty="0" smtClean="0">
                <a:solidFill>
                  <a:srgbClr val="FF0000"/>
                </a:solidFill>
              </a:rPr>
              <a:t>下面</a:t>
            </a:r>
            <a:r>
              <a:rPr lang="en-US" altLang="zh-CN" sz="1400" dirty="0" smtClean="0">
                <a:solidFill>
                  <a:srgbClr val="FF0000"/>
                </a:solidFill>
              </a:rPr>
              <a:t>3</a:t>
            </a:r>
            <a:r>
              <a:rPr lang="zh-CN" altLang="en-US" sz="1400" dirty="0" smtClean="0">
                <a:solidFill>
                  <a:srgbClr val="FF0000"/>
                </a:solidFill>
              </a:rPr>
              <a:t>个字节表示高度</a:t>
            </a:r>
            <a:r>
              <a:rPr lang="en-US" altLang="zh-CN" sz="1400" dirty="0" smtClean="0">
                <a:solidFill>
                  <a:srgbClr val="FF0000"/>
                </a:solidFill>
              </a:rPr>
              <a:t> </a:t>
            </a:r>
            <a:endParaRPr lang="zh-CN" altLang="en-US" sz="1400" dirty="0">
              <a:solidFill>
                <a:srgbClr val="FF0000"/>
              </a:solidFill>
            </a:endParaRPr>
          </a:p>
        </p:txBody>
      </p:sp>
      <p:cxnSp>
        <p:nvCxnSpPr>
          <p:cNvPr id="18" name="直接箭头连接符 17"/>
          <p:cNvCxnSpPr/>
          <p:nvPr/>
        </p:nvCxnSpPr>
        <p:spPr>
          <a:xfrm flipH="1" flipV="1">
            <a:off x="4255806" y="3658169"/>
            <a:ext cx="946390" cy="1854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593435" y="1154243"/>
            <a:ext cx="2012365" cy="646331"/>
          </a:xfrm>
          <a:prstGeom prst="rect">
            <a:avLst/>
          </a:prstGeom>
          <a:noFill/>
        </p:spPr>
        <p:txBody>
          <a:bodyPr wrap="square" rtlCol="0">
            <a:spAutoFit/>
          </a:bodyPr>
          <a:lstStyle/>
          <a:p>
            <a:r>
              <a:rPr lang="zh-CN" altLang="en-US" dirty="0">
                <a:solidFill>
                  <a:srgbClr val="00B0F0"/>
                </a:solidFill>
              </a:rPr>
              <a:t>小</a:t>
            </a:r>
            <a:r>
              <a:rPr lang="zh-CN" altLang="en-US" dirty="0" smtClean="0">
                <a:solidFill>
                  <a:srgbClr val="00B0F0"/>
                </a:solidFill>
              </a:rPr>
              <a:t>端</a:t>
            </a:r>
            <a:r>
              <a:rPr lang="en-US" altLang="zh-CN" dirty="0" smtClean="0">
                <a:solidFill>
                  <a:srgbClr val="00B0F0"/>
                </a:solidFill>
              </a:rPr>
              <a:t>:02000000</a:t>
            </a:r>
          </a:p>
          <a:p>
            <a:r>
              <a:rPr lang="en-US" altLang="zh-CN" dirty="0" smtClean="0">
                <a:solidFill>
                  <a:srgbClr val="00B0F0"/>
                </a:solidFill>
              </a:rPr>
              <a:t>0x00000002</a:t>
            </a:r>
            <a:endParaRPr lang="zh-CN" altLang="en-US" dirty="0">
              <a:solidFill>
                <a:srgbClr val="00B0F0"/>
              </a:solidFill>
            </a:endParaRPr>
          </a:p>
        </p:txBody>
      </p:sp>
      <p:cxnSp>
        <p:nvCxnSpPr>
          <p:cNvPr id="26" name="直接箭头连接符 25"/>
          <p:cNvCxnSpPr/>
          <p:nvPr/>
        </p:nvCxnSpPr>
        <p:spPr>
          <a:xfrm flipH="1">
            <a:off x="3230178" y="662781"/>
            <a:ext cx="375622" cy="982655"/>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352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Version3(BIP-66) </a:t>
            </a:r>
            <a:endParaRPr lang="zh-CN" altLang="en-US" dirty="0"/>
          </a:p>
        </p:txBody>
      </p:sp>
      <p:sp>
        <p:nvSpPr>
          <p:cNvPr id="3" name="内容占位符 2"/>
          <p:cNvSpPr>
            <a:spLocks noGrp="1"/>
          </p:cNvSpPr>
          <p:nvPr>
            <p:ph idx="1"/>
          </p:nvPr>
        </p:nvSpPr>
        <p:spPr/>
        <p:txBody>
          <a:bodyPr/>
          <a:lstStyle/>
          <a:p>
            <a:r>
              <a:rPr lang="en-US" altLang="zh-CN" dirty="0" smtClean="0"/>
              <a:t>2015</a:t>
            </a:r>
            <a:r>
              <a:rPr lang="zh-CN" altLang="en-US" dirty="0" smtClean="0"/>
              <a:t>年</a:t>
            </a:r>
            <a:r>
              <a:rPr lang="en-US" altLang="zh-CN" dirty="0" smtClean="0"/>
              <a:t>2</a:t>
            </a:r>
            <a:r>
              <a:rPr lang="zh-CN" altLang="en-US" dirty="0" smtClean="0"/>
              <a:t>月以软分叉的形式被添加进</a:t>
            </a:r>
            <a:r>
              <a:rPr lang="en-US" altLang="zh-CN" dirty="0" smtClean="0"/>
              <a:t>Bitcoin</a:t>
            </a:r>
            <a:r>
              <a:rPr lang="zh-CN" altLang="en-US" dirty="0"/>
              <a:t> </a:t>
            </a:r>
            <a:r>
              <a:rPr lang="en-US" altLang="zh-CN" dirty="0" smtClean="0"/>
              <a:t>core 0.10.0</a:t>
            </a:r>
            <a:r>
              <a:rPr lang="zh-CN" altLang="en-US" dirty="0" smtClean="0"/>
              <a:t>，</a:t>
            </a:r>
            <a:r>
              <a:rPr lang="en-US" altLang="zh-CN" dirty="0" smtClean="0"/>
              <a:t>2015</a:t>
            </a:r>
            <a:r>
              <a:rPr lang="zh-CN" altLang="en-US" dirty="0" smtClean="0"/>
              <a:t>年</a:t>
            </a:r>
            <a:r>
              <a:rPr lang="en-US" altLang="zh-CN" dirty="0" smtClean="0"/>
              <a:t>7</a:t>
            </a:r>
            <a:r>
              <a:rPr lang="zh-CN" altLang="en-US" dirty="0" smtClean="0"/>
              <a:t>月正式生效</a:t>
            </a:r>
            <a:endParaRPr lang="en-US" altLang="zh-CN" dirty="0" smtClean="0"/>
          </a:p>
          <a:p>
            <a:r>
              <a:rPr lang="zh-CN" altLang="en-US" dirty="0" smtClean="0"/>
              <a:t>主要改变了比特币交易的验证规则，采用严格</a:t>
            </a:r>
            <a:r>
              <a:rPr lang="en-US" altLang="zh-CN" dirty="0" smtClean="0"/>
              <a:t>DER</a:t>
            </a:r>
            <a:r>
              <a:rPr lang="zh-CN" altLang="en-US" dirty="0" smtClean="0"/>
              <a:t>编码，修复原本采用</a:t>
            </a:r>
            <a:r>
              <a:rPr lang="en-US" altLang="zh-CN" dirty="0" err="1" smtClean="0"/>
              <a:t>Openssl</a:t>
            </a:r>
            <a:r>
              <a:rPr lang="zh-CN" altLang="en-US" dirty="0" smtClean="0"/>
              <a:t>带来的</a:t>
            </a:r>
            <a:r>
              <a:rPr lang="en-US" altLang="zh-CN" dirty="0" smtClean="0"/>
              <a:t>bug</a:t>
            </a:r>
          </a:p>
          <a:p>
            <a:r>
              <a:rPr lang="zh-CN" altLang="en-US" dirty="0" smtClean="0"/>
              <a:t>区块版本从</a:t>
            </a:r>
            <a:r>
              <a:rPr lang="en-US" altLang="zh-CN" dirty="0" smtClean="0"/>
              <a:t>2</a:t>
            </a:r>
            <a:r>
              <a:rPr lang="zh-CN" altLang="en-US" dirty="0" smtClean="0"/>
              <a:t>升级至</a:t>
            </a:r>
            <a:r>
              <a:rPr lang="en-US" altLang="zh-CN" dirty="0" smtClean="0"/>
              <a:t>3</a:t>
            </a:r>
            <a:endParaRPr lang="zh-CN" altLang="en-US" dirty="0"/>
          </a:p>
        </p:txBody>
      </p:sp>
    </p:spTree>
    <p:extLst>
      <p:ext uri="{BB962C8B-B14F-4D97-AF65-F5344CB8AC3E}">
        <p14:creationId xmlns:p14="http://schemas.microsoft.com/office/powerpoint/2010/main" val="3353133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2377" y="989044"/>
            <a:ext cx="11583256" cy="5583010"/>
            <a:chOff x="300328" y="690465"/>
            <a:chExt cx="11583256" cy="5583010"/>
          </a:xfrm>
        </p:grpSpPr>
        <p:pic>
          <p:nvPicPr>
            <p:cNvPr id="4" name="图片 3"/>
            <p:cNvPicPr>
              <a:picLocks noChangeAspect="1"/>
            </p:cNvPicPr>
            <p:nvPr/>
          </p:nvPicPr>
          <p:blipFill>
            <a:blip r:embed="rId2"/>
            <a:stretch>
              <a:fillRect/>
            </a:stretch>
          </p:blipFill>
          <p:spPr>
            <a:xfrm>
              <a:off x="300328" y="690465"/>
              <a:ext cx="11583256" cy="5583010"/>
            </a:xfrm>
            <a:prstGeom prst="rect">
              <a:avLst/>
            </a:prstGeom>
          </p:spPr>
        </p:pic>
        <p:sp>
          <p:nvSpPr>
            <p:cNvPr id="5" name="矩形 4"/>
            <p:cNvSpPr/>
            <p:nvPr/>
          </p:nvSpPr>
          <p:spPr>
            <a:xfrm>
              <a:off x="430372" y="5206483"/>
              <a:ext cx="4402886" cy="468978"/>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262421" y="258294"/>
            <a:ext cx="2255746" cy="584775"/>
          </a:xfrm>
          <a:prstGeom prst="rect">
            <a:avLst/>
          </a:prstGeom>
        </p:spPr>
        <p:txBody>
          <a:bodyPr wrap="none">
            <a:spAutoFit/>
          </a:bodyPr>
          <a:lstStyle/>
          <a:p>
            <a:r>
              <a:rPr lang="zh-CN" altLang="en-US" sz="3200" dirty="0" smtClean="0"/>
              <a:t>区块</a:t>
            </a:r>
            <a:r>
              <a:rPr lang="en-US" altLang="zh-CN" sz="3200" dirty="0" smtClean="0"/>
              <a:t>360000</a:t>
            </a:r>
            <a:endParaRPr lang="zh-CN" altLang="en-US" sz="3200" dirty="0"/>
          </a:p>
        </p:txBody>
      </p:sp>
    </p:spTree>
    <p:extLst>
      <p:ext uri="{BB962C8B-B14F-4D97-AF65-F5344CB8AC3E}">
        <p14:creationId xmlns:p14="http://schemas.microsoft.com/office/powerpoint/2010/main" val="15136183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Version 4 (BIP65)</a:t>
            </a:r>
            <a:endParaRPr lang="zh-CN" altLang="en-US" dirty="0"/>
          </a:p>
        </p:txBody>
      </p:sp>
      <p:sp>
        <p:nvSpPr>
          <p:cNvPr id="3" name="内容占位符 2"/>
          <p:cNvSpPr>
            <a:spLocks noGrp="1"/>
          </p:cNvSpPr>
          <p:nvPr>
            <p:ph idx="1"/>
          </p:nvPr>
        </p:nvSpPr>
        <p:spPr>
          <a:xfrm>
            <a:off x="863600" y="1825625"/>
            <a:ext cx="10515600" cy="4351338"/>
          </a:xfrm>
        </p:spPr>
        <p:txBody>
          <a:bodyPr/>
          <a:lstStyle/>
          <a:p>
            <a:r>
              <a:rPr lang="zh-CN" altLang="en-US" dirty="0" smtClean="0"/>
              <a:t>以软分叉的形式被引入</a:t>
            </a:r>
            <a:r>
              <a:rPr lang="en-US" altLang="zh-CN" dirty="0" smtClean="0"/>
              <a:t>Bitcoin Core 0.11.2(2015</a:t>
            </a:r>
            <a:r>
              <a:rPr lang="zh-CN" altLang="en-US" dirty="0" smtClean="0"/>
              <a:t>年</a:t>
            </a:r>
            <a:r>
              <a:rPr lang="en-US" altLang="zh-CN" dirty="0" smtClean="0"/>
              <a:t>11</a:t>
            </a:r>
            <a:r>
              <a:rPr lang="zh-CN" altLang="en-US" dirty="0" smtClean="0"/>
              <a:t>月</a:t>
            </a:r>
            <a:r>
              <a:rPr lang="en-US" altLang="zh-CN" dirty="0" smtClean="0"/>
              <a:t>)</a:t>
            </a:r>
            <a:r>
              <a:rPr lang="zh-CN" altLang="en-US" dirty="0" smtClean="0"/>
              <a:t>，</a:t>
            </a:r>
            <a:r>
              <a:rPr lang="en-US" altLang="zh-CN" dirty="0" smtClean="0"/>
              <a:t>2015</a:t>
            </a:r>
            <a:r>
              <a:rPr lang="zh-CN" altLang="en-US" dirty="0" smtClean="0"/>
              <a:t>年</a:t>
            </a:r>
            <a:r>
              <a:rPr lang="en-US" altLang="zh-CN" dirty="0" smtClean="0"/>
              <a:t>12</a:t>
            </a:r>
            <a:r>
              <a:rPr lang="zh-CN" altLang="en-US" dirty="0" smtClean="0"/>
              <a:t>月被激活</a:t>
            </a:r>
            <a:endParaRPr lang="en-US" altLang="zh-CN" dirty="0" smtClean="0"/>
          </a:p>
          <a:p>
            <a:r>
              <a:rPr lang="zh-CN" altLang="en-US" dirty="0" smtClean="0"/>
              <a:t>给比特币脚本系统新增一个操作符</a:t>
            </a:r>
            <a:r>
              <a:rPr lang="en-US" altLang="zh-CN" dirty="0" smtClean="0"/>
              <a:t>OP_CHECKLOCKTIMEVERIFY</a:t>
            </a:r>
            <a:r>
              <a:rPr lang="zh-CN" altLang="en-US" dirty="0" smtClean="0"/>
              <a:t>，允许交易输出在某未来区块高度后或者某未来时间后才可以被消费，在这笔交易输出还被锁定时，让交易输出不可被花费</a:t>
            </a:r>
            <a:endParaRPr lang="en-US" altLang="zh-CN" dirty="0" smtClean="0"/>
          </a:p>
        </p:txBody>
      </p:sp>
      <p:pic>
        <p:nvPicPr>
          <p:cNvPr id="4" name="图片 3"/>
          <p:cNvPicPr>
            <a:picLocks noChangeAspect="1"/>
          </p:cNvPicPr>
          <p:nvPr/>
        </p:nvPicPr>
        <p:blipFill>
          <a:blip r:embed="rId3"/>
          <a:stretch>
            <a:fillRect/>
          </a:stretch>
        </p:blipFill>
        <p:spPr>
          <a:xfrm>
            <a:off x="-258181" y="5236377"/>
            <a:ext cx="12708361" cy="940586"/>
          </a:xfrm>
          <a:prstGeom prst="rect">
            <a:avLst/>
          </a:prstGeom>
        </p:spPr>
      </p:pic>
    </p:spTree>
    <p:extLst>
      <p:ext uri="{BB962C8B-B14F-4D97-AF65-F5344CB8AC3E}">
        <p14:creationId xmlns:p14="http://schemas.microsoft.com/office/powerpoint/2010/main" val="416349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3525" y="275184"/>
            <a:ext cx="4528278" cy="1325563"/>
          </a:xfrm>
        </p:spPr>
        <p:txBody>
          <a:bodyPr>
            <a:normAutofit fontScale="90000"/>
          </a:bodyPr>
          <a:lstStyle/>
          <a:p>
            <a:r>
              <a:rPr lang="zh-CN" altLang="en-US" dirty="0" smtClean="0"/>
              <a:t>区块</a:t>
            </a:r>
            <a:r>
              <a:rPr lang="en-US" altLang="zh-CN" dirty="0" smtClean="0"/>
              <a:t>:398363</a:t>
            </a:r>
            <a:br>
              <a:rPr lang="en-US" altLang="zh-CN" dirty="0" smtClean="0"/>
            </a:br>
            <a:r>
              <a:rPr lang="zh-CN" altLang="en-US" sz="2700" dirty="0" smtClean="0"/>
              <a:t>小端：</a:t>
            </a:r>
            <a:r>
              <a:rPr lang="en-US" altLang="zh-CN" sz="2700" dirty="0" smtClean="0"/>
              <a:t>04000000</a:t>
            </a:r>
            <a:br>
              <a:rPr lang="en-US" altLang="zh-CN" sz="2700" dirty="0" smtClean="0"/>
            </a:br>
            <a:r>
              <a:rPr lang="en-US" altLang="zh-CN" sz="2700" dirty="0" smtClean="0"/>
              <a:t>0x00000004</a:t>
            </a:r>
            <a:br>
              <a:rPr lang="en-US" altLang="zh-CN" sz="2700" dirty="0" smtClean="0"/>
            </a:br>
            <a:r>
              <a:rPr lang="zh-CN" altLang="en-US" sz="2700" b="1" dirty="0" smtClean="0">
                <a:solidFill>
                  <a:srgbClr val="FF0000"/>
                </a:solidFill>
              </a:rPr>
              <a:t> 版本为</a:t>
            </a:r>
            <a:r>
              <a:rPr lang="en-US" altLang="zh-CN" sz="2700" b="1" dirty="0" smtClean="0">
                <a:solidFill>
                  <a:srgbClr val="FF0000"/>
                </a:solidFill>
              </a:rPr>
              <a:t>4</a:t>
            </a:r>
            <a:endParaRPr lang="zh-CN" altLang="en-US" sz="2700" b="1" dirty="0">
              <a:solidFill>
                <a:srgbClr val="FF0000"/>
              </a:solidFill>
            </a:endParaRPr>
          </a:p>
        </p:txBody>
      </p:sp>
      <p:pic>
        <p:nvPicPr>
          <p:cNvPr id="4" name="图片 3"/>
          <p:cNvPicPr>
            <a:picLocks noChangeAspect="1"/>
          </p:cNvPicPr>
          <p:nvPr/>
        </p:nvPicPr>
        <p:blipFill>
          <a:blip r:embed="rId3"/>
          <a:stretch>
            <a:fillRect/>
          </a:stretch>
        </p:blipFill>
        <p:spPr>
          <a:xfrm>
            <a:off x="3542206" y="0"/>
            <a:ext cx="7923421" cy="6858000"/>
          </a:xfrm>
          <a:prstGeom prst="rect">
            <a:avLst/>
          </a:prstGeom>
        </p:spPr>
      </p:pic>
      <p:sp>
        <p:nvSpPr>
          <p:cNvPr id="5" name="矩形 4"/>
          <p:cNvSpPr/>
          <p:nvPr/>
        </p:nvSpPr>
        <p:spPr>
          <a:xfrm>
            <a:off x="3752069" y="419724"/>
            <a:ext cx="969833" cy="179883"/>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H="1">
            <a:off x="2683240" y="599607"/>
            <a:ext cx="1068829" cy="764498"/>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231" y="2321158"/>
            <a:ext cx="3387777" cy="2462213"/>
          </a:xfrm>
          <a:prstGeom prst="rect">
            <a:avLst/>
          </a:prstGeom>
          <a:noFill/>
        </p:spPr>
        <p:txBody>
          <a:bodyPr wrap="square" rtlCol="0">
            <a:spAutoFit/>
          </a:bodyPr>
          <a:lstStyle/>
          <a:p>
            <a:r>
              <a:rPr lang="en-US" altLang="zh-CN" sz="2800" dirty="0" smtClean="0"/>
              <a:t>BIP65</a:t>
            </a:r>
          </a:p>
          <a:p>
            <a:r>
              <a:rPr lang="zh-CN" altLang="en-US" dirty="0" smtClean="0"/>
              <a:t>对比特币脚本添加了一个新的操作符</a:t>
            </a:r>
            <a:r>
              <a:rPr lang="en-US" altLang="zh-CN" dirty="0" smtClean="0"/>
              <a:t>OP_CHECKLOCKTIMEVERIFY</a:t>
            </a:r>
            <a:r>
              <a:rPr lang="zh-CN" altLang="en-US" dirty="0" smtClean="0"/>
              <a:t>，允许在未来某个区块高度后，或者未来某个时间节点后，这笔交易的输出才可以被使用</a:t>
            </a:r>
            <a:endParaRPr lang="en-US" altLang="zh-CN" dirty="0" smtClean="0"/>
          </a:p>
          <a:p>
            <a:r>
              <a:rPr lang="zh-CN" altLang="en-US" dirty="0" smtClean="0"/>
              <a:t>版本为</a:t>
            </a:r>
            <a:r>
              <a:rPr lang="en-US" altLang="zh-CN" dirty="0" smtClean="0"/>
              <a:t>4</a:t>
            </a:r>
          </a:p>
          <a:p>
            <a:endParaRPr lang="zh-CN" altLang="en-US" dirty="0"/>
          </a:p>
        </p:txBody>
      </p:sp>
    </p:spTree>
    <p:extLst>
      <p:ext uri="{BB962C8B-B14F-4D97-AF65-F5344CB8AC3E}">
        <p14:creationId xmlns:p14="http://schemas.microsoft.com/office/powerpoint/2010/main" val="984880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BIP-9</a:t>
            </a:r>
            <a:endParaRPr lang="zh-CN" altLang="en-US" dirty="0"/>
          </a:p>
        </p:txBody>
      </p:sp>
      <p:sp>
        <p:nvSpPr>
          <p:cNvPr id="3" name="内容占位符 2"/>
          <p:cNvSpPr>
            <a:spLocks noGrp="1"/>
          </p:cNvSpPr>
          <p:nvPr>
            <p:ph idx="1"/>
          </p:nvPr>
        </p:nvSpPr>
        <p:spPr>
          <a:xfrm>
            <a:off x="838200" y="1885585"/>
            <a:ext cx="10515600" cy="4351338"/>
          </a:xfrm>
        </p:spPr>
        <p:txBody>
          <a:bodyPr/>
          <a:lstStyle/>
          <a:p>
            <a:r>
              <a:rPr lang="zh-CN" altLang="en-US" dirty="0"/>
              <a:t>定义</a:t>
            </a:r>
            <a:r>
              <a:rPr lang="zh-CN" altLang="en-US" dirty="0" smtClean="0"/>
              <a:t>了区块头部</a:t>
            </a:r>
            <a:r>
              <a:rPr lang="en-US" altLang="zh-CN" dirty="0" smtClean="0"/>
              <a:t>Version</a:t>
            </a:r>
            <a:r>
              <a:rPr lang="zh-CN" altLang="en-US" dirty="0" smtClean="0"/>
              <a:t>字段的修改规则，以允许同时部署多个软分叉，将</a:t>
            </a:r>
            <a:r>
              <a:rPr lang="en-US" altLang="zh-CN" dirty="0" smtClean="0"/>
              <a:t>version</a:t>
            </a:r>
            <a:r>
              <a:rPr lang="zh-CN" altLang="en-US" dirty="0" smtClean="0"/>
              <a:t>字段看做</a:t>
            </a:r>
            <a:r>
              <a:rPr lang="en-US" altLang="zh-CN" dirty="0" smtClean="0"/>
              <a:t>bit vector</a:t>
            </a:r>
            <a:r>
              <a:rPr lang="zh-CN" altLang="en-US" dirty="0" smtClean="0"/>
              <a:t>，每一位代表一个独立的</a:t>
            </a:r>
            <a:r>
              <a:rPr lang="zh-CN" altLang="en-US" dirty="0"/>
              <a:t>提案</a:t>
            </a:r>
            <a:r>
              <a:rPr lang="zh-CN" altLang="en-US" dirty="0" smtClean="0"/>
              <a:t>，每次调整</a:t>
            </a:r>
            <a:r>
              <a:rPr lang="en-US" altLang="zh-CN" dirty="0" smtClean="0"/>
              <a:t>target</a:t>
            </a:r>
            <a:r>
              <a:rPr lang="zh-CN" altLang="en-US" dirty="0" smtClean="0"/>
              <a:t>（约两周）时，会统计支持这个软分叉的区块数目，一旦软分叉成功或者超时，会将占用的这个位撤销，以便于后续的软分叉使用这个</a:t>
            </a:r>
            <a:r>
              <a:rPr lang="en-US" altLang="zh-CN" dirty="0" smtClean="0"/>
              <a:t>bit</a:t>
            </a:r>
          </a:p>
          <a:p>
            <a:r>
              <a:rPr lang="zh-CN" altLang="en-US" dirty="0" smtClean="0"/>
              <a:t>规定必须以</a:t>
            </a:r>
            <a:r>
              <a:rPr lang="en-US" altLang="zh-CN" dirty="0" smtClean="0"/>
              <a:t>001</a:t>
            </a:r>
            <a:r>
              <a:rPr lang="zh-CN" altLang="en-US" dirty="0" smtClean="0"/>
              <a:t>开头  （</a:t>
            </a:r>
            <a:r>
              <a:rPr lang="en-US" altLang="zh-CN" dirty="0" smtClean="0"/>
              <a:t>Version </a:t>
            </a:r>
            <a:r>
              <a:rPr lang="zh-CN" altLang="en-US" dirty="0" smtClean="0"/>
              <a:t>： </a:t>
            </a:r>
            <a:r>
              <a:rPr lang="en-US" altLang="zh-CN" dirty="0" smtClean="0"/>
              <a:t>0x20000000~0x3FFFFFFF</a:t>
            </a:r>
            <a:r>
              <a:rPr lang="zh-CN" altLang="en-US" dirty="0" smtClean="0"/>
              <a:t>）</a:t>
            </a:r>
            <a:endParaRPr lang="en-US" altLang="zh-CN" dirty="0" smtClean="0"/>
          </a:p>
          <a:p>
            <a:r>
              <a:rPr lang="en-US" altLang="zh-CN" dirty="0" smtClean="0"/>
              <a:t>0x20000000</a:t>
            </a:r>
            <a:r>
              <a:rPr lang="zh-CN" altLang="en-US" dirty="0" smtClean="0"/>
              <a:t>代表</a:t>
            </a:r>
            <a:r>
              <a:rPr lang="en-US" altLang="zh-CN" dirty="0" smtClean="0"/>
              <a:t>none</a:t>
            </a:r>
            <a:r>
              <a:rPr lang="zh-CN" altLang="en-US" dirty="0" smtClean="0"/>
              <a:t>，不支持任何一个软分叉提案</a:t>
            </a:r>
            <a:endParaRPr lang="en-US" altLang="zh-CN" dirty="0" smtClean="0"/>
          </a:p>
          <a:p>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3085910205"/>
              </p:ext>
            </p:extLst>
          </p:nvPr>
        </p:nvGraphicFramePr>
        <p:xfrm>
          <a:off x="949960" y="5529039"/>
          <a:ext cx="10403840" cy="365760"/>
        </p:xfrm>
        <a:graphic>
          <a:graphicData uri="http://schemas.openxmlformats.org/drawingml/2006/table">
            <a:tbl>
              <a:tblPr firstRow="1" bandRow="1">
                <a:tableStyleId>{D7AC3CCA-C797-4891-BE02-D94E43425B78}</a:tableStyleId>
              </a:tblPr>
              <a:tblGrid>
                <a:gridCol w="325871"/>
                <a:gridCol w="325871"/>
                <a:gridCol w="325871"/>
                <a:gridCol w="325871"/>
                <a:gridCol w="325871"/>
                <a:gridCol w="325871"/>
                <a:gridCol w="325871"/>
                <a:gridCol w="325871"/>
                <a:gridCol w="325871"/>
                <a:gridCol w="325871"/>
                <a:gridCol w="325871"/>
                <a:gridCol w="301839"/>
                <a:gridCol w="325871"/>
                <a:gridCol w="325871"/>
                <a:gridCol w="325871"/>
                <a:gridCol w="325871"/>
                <a:gridCol w="325871"/>
                <a:gridCol w="325871"/>
                <a:gridCol w="325871"/>
                <a:gridCol w="325871"/>
                <a:gridCol w="325871"/>
                <a:gridCol w="325871"/>
                <a:gridCol w="325871"/>
                <a:gridCol w="325871"/>
                <a:gridCol w="325871"/>
                <a:gridCol w="325871"/>
                <a:gridCol w="325871"/>
                <a:gridCol w="325871"/>
                <a:gridCol w="325871"/>
                <a:gridCol w="325871"/>
                <a:gridCol w="325871"/>
                <a:gridCol w="325871"/>
              </a:tblGrid>
              <a:tr h="365760">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sp>
        <p:nvSpPr>
          <p:cNvPr id="7" name="左中括号 6"/>
          <p:cNvSpPr/>
          <p:nvPr/>
        </p:nvSpPr>
        <p:spPr>
          <a:xfrm rot="16200000">
            <a:off x="6558074" y="1407140"/>
            <a:ext cx="173129" cy="9418322"/>
          </a:xfrm>
          <a:prstGeom prst="leftBracket">
            <a:avLst>
              <a:gd name="adj" fmla="val 375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6297407" y="6356321"/>
            <a:ext cx="1206052" cy="461665"/>
          </a:xfrm>
          <a:prstGeom prst="rect">
            <a:avLst/>
          </a:prstGeom>
          <a:noFill/>
        </p:spPr>
        <p:txBody>
          <a:bodyPr wrap="square" rtlCol="0">
            <a:spAutoFit/>
          </a:bodyPr>
          <a:lstStyle/>
          <a:p>
            <a:r>
              <a:rPr lang="en-US" altLang="zh-CN" sz="2400" b="1" dirty="0" smtClean="0"/>
              <a:t>0~28bit</a:t>
            </a:r>
          </a:p>
        </p:txBody>
      </p:sp>
    </p:spTree>
    <p:extLst>
      <p:ext uri="{BB962C8B-B14F-4D97-AF65-F5344CB8AC3E}">
        <p14:creationId xmlns:p14="http://schemas.microsoft.com/office/powerpoint/2010/main" val="2785476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区块链</a:t>
            </a:r>
            <a:endParaRPr lang="zh-CN" altLang="en-US" dirty="0"/>
          </a:p>
        </p:txBody>
      </p:sp>
      <p:sp>
        <p:nvSpPr>
          <p:cNvPr id="3" name="内容占位符 2"/>
          <p:cNvSpPr>
            <a:spLocks noGrp="1"/>
          </p:cNvSpPr>
          <p:nvPr>
            <p:ph idx="1"/>
          </p:nvPr>
        </p:nvSpPr>
        <p:spPr/>
        <p:txBody>
          <a:bodyPr/>
          <a:lstStyle/>
          <a:p>
            <a:r>
              <a:rPr lang="zh-CN" altLang="en-US" dirty="0" smtClean="0"/>
              <a:t>区</a:t>
            </a:r>
            <a:r>
              <a:rPr lang="zh-CN" altLang="en-US" dirty="0"/>
              <a:t>块链是一种按照时间顺序将数据区块以顺序相连的方式组合成的一 种链式数据结构， 并以密码学方式保证的不可篡改和不可伪造的分布式</a:t>
            </a:r>
            <a:r>
              <a:rPr lang="zh-CN" altLang="en-US" dirty="0" smtClean="0"/>
              <a:t>账本。</a:t>
            </a:r>
            <a:r>
              <a:rPr lang="zh-CN" altLang="en-US" dirty="0"/>
              <a:t>区块链首次从技术上解决了基于信任的中心化模型带来的安全问题</a:t>
            </a:r>
            <a:endParaRPr lang="en-US" altLang="zh-CN" dirty="0" smtClean="0"/>
          </a:p>
          <a:p>
            <a:r>
              <a:rPr lang="zh-CN" altLang="en-US" dirty="0" smtClean="0"/>
              <a:t>每个区块只有一个</a:t>
            </a:r>
            <a:r>
              <a:rPr lang="en-US" altLang="zh-CN" dirty="0" smtClean="0"/>
              <a:t>Parent</a:t>
            </a:r>
            <a:r>
              <a:rPr lang="zh-CN" altLang="en-US" dirty="0" smtClean="0"/>
              <a:t>，但可以暂时有多个</a:t>
            </a:r>
            <a:r>
              <a:rPr lang="en-US" altLang="zh-CN" dirty="0"/>
              <a:t>C</a:t>
            </a:r>
            <a:r>
              <a:rPr lang="en-US" altLang="zh-CN" dirty="0" smtClean="0"/>
              <a:t>hild</a:t>
            </a:r>
          </a:p>
          <a:p>
            <a:r>
              <a:rPr lang="zh-CN" altLang="en-US" dirty="0" smtClean="0"/>
              <a:t>链的增长，是对之前区块的可信程度的一个增强，保证了老区块的不可变性 </a:t>
            </a:r>
            <a:endParaRPr lang="en-US" altLang="zh-CN" dirty="0" smtClean="0"/>
          </a:p>
        </p:txBody>
      </p:sp>
    </p:spTree>
    <p:extLst>
      <p:ext uri="{BB962C8B-B14F-4D97-AF65-F5344CB8AC3E}">
        <p14:creationId xmlns:p14="http://schemas.microsoft.com/office/powerpoint/2010/main" val="2371881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a:t>
            </a:r>
            <a:r>
              <a:rPr lang="en-US" altLang="zh-CN" dirty="0" smtClean="0"/>
              <a:t>BIP-9</a:t>
            </a:r>
            <a:r>
              <a:rPr lang="zh-CN" altLang="en-US" dirty="0" smtClean="0"/>
              <a:t>规则部署的</a:t>
            </a:r>
            <a:endParaRPr lang="zh-CN" altLang="en-US" dirty="0"/>
          </a:p>
        </p:txBody>
      </p:sp>
      <p:pic>
        <p:nvPicPr>
          <p:cNvPr id="4" name="图片 3"/>
          <p:cNvPicPr>
            <a:picLocks noChangeAspect="1"/>
          </p:cNvPicPr>
          <p:nvPr/>
        </p:nvPicPr>
        <p:blipFill>
          <a:blip r:embed="rId2"/>
          <a:stretch>
            <a:fillRect/>
          </a:stretch>
        </p:blipFill>
        <p:spPr>
          <a:xfrm>
            <a:off x="-111143" y="2302042"/>
            <a:ext cx="12303143" cy="3528704"/>
          </a:xfrm>
          <a:prstGeom prst="rect">
            <a:avLst/>
          </a:prstGeom>
        </p:spPr>
      </p:pic>
    </p:spTree>
    <p:extLst>
      <p:ext uri="{BB962C8B-B14F-4D97-AF65-F5344CB8AC3E}">
        <p14:creationId xmlns:p14="http://schemas.microsoft.com/office/powerpoint/2010/main" val="18709739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csv</a:t>
            </a:r>
            <a:endParaRPr lang="zh-CN" altLang="en-US" dirty="0"/>
          </a:p>
        </p:txBody>
      </p:sp>
      <p:sp>
        <p:nvSpPr>
          <p:cNvPr id="3" name="内容占位符 2"/>
          <p:cNvSpPr>
            <a:spLocks noGrp="1"/>
          </p:cNvSpPr>
          <p:nvPr>
            <p:ph idx="1"/>
          </p:nvPr>
        </p:nvSpPr>
        <p:spPr/>
        <p:txBody>
          <a:bodyPr/>
          <a:lstStyle/>
          <a:p>
            <a:r>
              <a:rPr lang="en-US" altLang="zh-CN" dirty="0" smtClean="0"/>
              <a:t>Version </a:t>
            </a:r>
            <a:r>
              <a:rPr lang="en-US" altLang="zh-CN" dirty="0" smtClean="0">
                <a:solidFill>
                  <a:srgbClr val="FF0000"/>
                </a:solidFill>
              </a:rPr>
              <a:t>0x20000001</a:t>
            </a:r>
          </a:p>
          <a:p>
            <a:r>
              <a:rPr lang="zh-CN" altLang="en-US" dirty="0" smtClean="0"/>
              <a:t>在</a:t>
            </a:r>
            <a:r>
              <a:rPr lang="en-US" altLang="zh-CN" dirty="0" smtClean="0"/>
              <a:t>2016-05-01</a:t>
            </a:r>
            <a:r>
              <a:rPr lang="zh-CN" altLang="en-US" dirty="0" smtClean="0"/>
              <a:t>至激活前代表的是支持</a:t>
            </a:r>
            <a:r>
              <a:rPr lang="en-US" altLang="zh-CN" dirty="0" smtClean="0"/>
              <a:t>csv</a:t>
            </a:r>
            <a:r>
              <a:rPr lang="zh-CN" altLang="en-US" dirty="0" smtClean="0"/>
              <a:t>这个软分叉，</a:t>
            </a:r>
            <a:r>
              <a:rPr lang="zh-CN" altLang="en-US" dirty="0"/>
              <a:t>在</a:t>
            </a:r>
            <a:r>
              <a:rPr lang="zh-CN" altLang="en-US" dirty="0" smtClean="0"/>
              <a:t>这之后，第</a:t>
            </a:r>
            <a:r>
              <a:rPr lang="en-US" altLang="zh-CN" dirty="0" smtClean="0"/>
              <a:t>0 bit</a:t>
            </a:r>
            <a:r>
              <a:rPr lang="zh-CN" altLang="en-US" dirty="0" smtClean="0"/>
              <a:t>和</a:t>
            </a:r>
            <a:r>
              <a:rPr lang="en-US" altLang="zh-CN" dirty="0" smtClean="0"/>
              <a:t>csv</a:t>
            </a:r>
            <a:r>
              <a:rPr lang="zh-CN" altLang="en-US" dirty="0" smtClean="0"/>
              <a:t>这个部署没有关系，</a:t>
            </a:r>
            <a:r>
              <a:rPr lang="en-US" altLang="zh-CN" dirty="0" smtClean="0"/>
              <a:t>csv</a:t>
            </a:r>
            <a:r>
              <a:rPr lang="zh-CN" altLang="en-US" dirty="0" smtClean="0"/>
              <a:t>从第</a:t>
            </a:r>
            <a:r>
              <a:rPr lang="en-US" altLang="zh-CN" dirty="0" smtClean="0"/>
              <a:t>419328</a:t>
            </a:r>
            <a:r>
              <a:rPr lang="zh-CN" altLang="en-US" dirty="0" smtClean="0"/>
              <a:t>区块开始被彻底激活（</a:t>
            </a:r>
            <a:r>
              <a:rPr lang="en-US" altLang="zh-CN" dirty="0"/>
              <a:t>2016-07-04 </a:t>
            </a:r>
            <a:r>
              <a:rPr lang="en-US" altLang="zh-CN" dirty="0" smtClean="0"/>
              <a:t>23:16:01</a:t>
            </a:r>
            <a:r>
              <a:rPr lang="zh-CN" altLang="en-US" dirty="0" smtClean="0"/>
              <a:t>）</a:t>
            </a:r>
            <a:endParaRPr lang="en-US" altLang="zh-CN" dirty="0"/>
          </a:p>
          <a:p>
            <a:r>
              <a:rPr lang="zh-CN" altLang="en-US" dirty="0" smtClean="0"/>
              <a:t>李康师兄有讲</a:t>
            </a:r>
            <a:endParaRPr lang="en-US" altLang="zh-CN" dirty="0" smtClean="0"/>
          </a:p>
        </p:txBody>
      </p:sp>
    </p:spTree>
    <p:extLst>
      <p:ext uri="{BB962C8B-B14F-4D97-AF65-F5344CB8AC3E}">
        <p14:creationId xmlns:p14="http://schemas.microsoft.com/office/powerpoint/2010/main" val="37110972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4205" y="-9040"/>
            <a:ext cx="10515600" cy="1325563"/>
          </a:xfrm>
        </p:spPr>
        <p:txBody>
          <a:bodyPr/>
          <a:lstStyle/>
          <a:p>
            <a:r>
              <a:rPr lang="en-US" altLang="zh-CN" dirty="0" smtClean="0"/>
              <a:t>CSV </a:t>
            </a:r>
            <a:r>
              <a:rPr lang="zh-CN" altLang="en-US" dirty="0" smtClean="0"/>
              <a:t>从</a:t>
            </a:r>
            <a:r>
              <a:rPr lang="en-US" altLang="zh-CN" dirty="0" smtClean="0"/>
              <a:t>419328</a:t>
            </a:r>
            <a:r>
              <a:rPr lang="zh-CN" altLang="en-US" dirty="0" smtClean="0"/>
              <a:t>开始激活，第</a:t>
            </a:r>
            <a:r>
              <a:rPr lang="en-US" altLang="zh-CN" dirty="0" smtClean="0"/>
              <a:t>0</a:t>
            </a:r>
            <a:r>
              <a:rPr lang="zh-CN" altLang="en-US" dirty="0" smtClean="0"/>
              <a:t>位不被使用了</a:t>
            </a:r>
            <a:endParaRPr lang="zh-CN" altLang="en-US" dirty="0"/>
          </a:p>
        </p:txBody>
      </p:sp>
      <p:pic>
        <p:nvPicPr>
          <p:cNvPr id="4" name="内容占位符 3"/>
          <p:cNvPicPr>
            <a:picLocks noGrp="1" noChangeAspect="1"/>
          </p:cNvPicPr>
          <p:nvPr>
            <p:ph idx="1"/>
          </p:nvPr>
        </p:nvPicPr>
        <p:blipFill>
          <a:blip r:embed="rId2"/>
          <a:stretch>
            <a:fillRect/>
          </a:stretch>
        </p:blipFill>
        <p:spPr>
          <a:xfrm>
            <a:off x="479591" y="1404938"/>
            <a:ext cx="5549575" cy="5453062"/>
          </a:xfrm>
          <a:prstGeom prst="rect">
            <a:avLst/>
          </a:prstGeom>
        </p:spPr>
      </p:pic>
      <p:sp>
        <p:nvSpPr>
          <p:cNvPr id="5" name="矩形 4"/>
          <p:cNvSpPr/>
          <p:nvPr/>
        </p:nvSpPr>
        <p:spPr>
          <a:xfrm>
            <a:off x="634205" y="5908431"/>
            <a:ext cx="4226894" cy="297955"/>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34205" y="3104201"/>
            <a:ext cx="4430164" cy="283768"/>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stretch>
            <a:fillRect/>
          </a:stretch>
        </p:blipFill>
        <p:spPr>
          <a:xfrm>
            <a:off x="6387775" y="1400175"/>
            <a:ext cx="5467350" cy="5457825"/>
          </a:xfrm>
          <a:prstGeom prst="rect">
            <a:avLst/>
          </a:prstGeom>
        </p:spPr>
      </p:pic>
      <p:sp>
        <p:nvSpPr>
          <p:cNvPr id="8" name="矩形 7"/>
          <p:cNvSpPr/>
          <p:nvPr/>
        </p:nvSpPr>
        <p:spPr>
          <a:xfrm>
            <a:off x="6387775" y="5759453"/>
            <a:ext cx="4226894" cy="297955"/>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529754" y="3057309"/>
            <a:ext cx="4443046" cy="260321"/>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30635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Segwit</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en-US" altLang="zh-CN" dirty="0" err="1" smtClean="0"/>
              <a:t>Segwit</a:t>
            </a:r>
            <a:r>
              <a:rPr lang="en-US" altLang="zh-CN" dirty="0" smtClean="0"/>
              <a:t> Bip141:</a:t>
            </a:r>
            <a:r>
              <a:rPr lang="zh-CN" altLang="en-US" dirty="0"/>
              <a:t>提出“</a:t>
            </a:r>
            <a:r>
              <a:rPr lang="en-US" altLang="zh-CN" dirty="0"/>
              <a:t>witness</a:t>
            </a:r>
            <a:r>
              <a:rPr lang="zh-CN" altLang="en-US" dirty="0"/>
              <a:t>”结构，将验证交易有效性的签名从交易结构中分离出来，只有需要验证交易时才需要传输</a:t>
            </a:r>
            <a:r>
              <a:rPr lang="en-US" altLang="zh-CN" dirty="0"/>
              <a:t>Witness</a:t>
            </a:r>
            <a:r>
              <a:rPr lang="zh-CN" altLang="en-US" dirty="0"/>
              <a:t>，普通使用者关注的是交易本身是否</a:t>
            </a:r>
            <a:r>
              <a:rPr lang="zh-CN" altLang="en-US" dirty="0" smtClean="0"/>
              <a:t>存在</a:t>
            </a:r>
            <a:endParaRPr lang="en-US" altLang="zh-CN" dirty="0" smtClean="0"/>
          </a:p>
          <a:p>
            <a:r>
              <a:rPr lang="en-US" altLang="zh-CN" dirty="0" err="1" smtClean="0"/>
              <a:t>Bip</a:t>
            </a:r>
            <a:r>
              <a:rPr lang="en-US" altLang="zh-CN" dirty="0" smtClean="0"/>
              <a:t> 148:</a:t>
            </a:r>
            <a:r>
              <a:rPr lang="zh-CN" altLang="en-US" dirty="0"/>
              <a:t>取代矿工决定是否进行升级更改比特币网络，转向由比特币经济主体（包括用户，交易所，钱包和支付处理商）来</a:t>
            </a:r>
            <a:r>
              <a:rPr lang="zh-CN" altLang="en-US" dirty="0" smtClean="0"/>
              <a:t>决定。通过</a:t>
            </a:r>
            <a:r>
              <a:rPr lang="zh-CN" altLang="en-US" dirty="0"/>
              <a:t>用户激活软分叉的形式，去激活</a:t>
            </a:r>
            <a:r>
              <a:rPr lang="en-US" altLang="zh-CN" dirty="0" smtClean="0"/>
              <a:t>BIP141</a:t>
            </a:r>
          </a:p>
          <a:p>
            <a:r>
              <a:rPr lang="en-US" altLang="zh-CN" dirty="0" smtClean="0"/>
              <a:t>Bip91</a:t>
            </a:r>
            <a:r>
              <a:rPr lang="zh-CN" altLang="en-US" dirty="0" smtClean="0"/>
              <a:t>：拒绝没有</a:t>
            </a:r>
            <a:r>
              <a:rPr lang="en-US" altLang="zh-CN" dirty="0" smtClean="0"/>
              <a:t>Bit1</a:t>
            </a:r>
            <a:r>
              <a:rPr lang="zh-CN" altLang="en-US" dirty="0" smtClean="0"/>
              <a:t>隔离</a:t>
            </a:r>
            <a:r>
              <a:rPr lang="zh-CN" altLang="en-US" dirty="0"/>
              <a:t>见证信号的区块，这样</a:t>
            </a:r>
            <a:r>
              <a:rPr lang="en-US" altLang="zh-CN" dirty="0"/>
              <a:t>BIP141</a:t>
            </a:r>
            <a:r>
              <a:rPr lang="zh-CN" altLang="en-US" dirty="0"/>
              <a:t>就会被兼容</a:t>
            </a:r>
            <a:r>
              <a:rPr lang="zh-CN" altLang="en-US" dirty="0" smtClean="0"/>
              <a:t>。</a:t>
            </a:r>
            <a:r>
              <a:rPr lang="en-US" altLang="zh-CN" dirty="0" smtClean="0"/>
              <a:t>BIP91</a:t>
            </a:r>
            <a:r>
              <a:rPr lang="zh-CN" altLang="en-US" dirty="0"/>
              <a:t>会拒绝非隔离见证</a:t>
            </a:r>
            <a:r>
              <a:rPr lang="zh-CN" altLang="en-US" dirty="0" smtClean="0"/>
              <a:t>区块。使用</a:t>
            </a:r>
            <a:r>
              <a:rPr lang="en-US" altLang="zh-CN" dirty="0"/>
              <a:t>bit4</a:t>
            </a:r>
            <a:r>
              <a:rPr lang="zh-CN" altLang="en-US" dirty="0"/>
              <a:t>发出，这样纽约</a:t>
            </a:r>
            <a:r>
              <a:rPr lang="zh-CN" altLang="en-US" dirty="0" smtClean="0"/>
              <a:t>共识</a:t>
            </a:r>
            <a:r>
              <a:rPr lang="en-US" altLang="zh-CN" dirty="0" smtClean="0"/>
              <a:t>(segwit2X)</a:t>
            </a:r>
            <a:r>
              <a:rPr lang="zh-CN" altLang="en-US" dirty="0" smtClean="0"/>
              <a:t>就</a:t>
            </a:r>
            <a:r>
              <a:rPr lang="zh-CN" altLang="en-US" dirty="0"/>
              <a:t>可以激活（</a:t>
            </a:r>
            <a:r>
              <a:rPr lang="en-US" altLang="zh-CN" dirty="0"/>
              <a:t>80%</a:t>
            </a:r>
            <a:r>
              <a:rPr lang="zh-CN" altLang="en-US" dirty="0"/>
              <a:t>算力用</a:t>
            </a:r>
            <a:r>
              <a:rPr lang="en-US" altLang="zh-CN" dirty="0"/>
              <a:t>bit4</a:t>
            </a:r>
            <a:r>
              <a:rPr lang="zh-CN" altLang="en-US" dirty="0"/>
              <a:t>发信号），同时</a:t>
            </a:r>
            <a:r>
              <a:rPr lang="zh-CN" altLang="en-US" dirty="0" smtClean="0"/>
              <a:t>激活现有的隔离</a:t>
            </a:r>
            <a:r>
              <a:rPr lang="zh-CN" altLang="en-US" dirty="0"/>
              <a:t>见证方案。如果在</a:t>
            </a:r>
            <a:r>
              <a:rPr lang="en-US" altLang="zh-CN" dirty="0"/>
              <a:t>8</a:t>
            </a:r>
            <a:r>
              <a:rPr lang="zh-CN" altLang="en-US" dirty="0"/>
              <a:t>月</a:t>
            </a:r>
            <a:r>
              <a:rPr lang="en-US" altLang="zh-CN" dirty="0"/>
              <a:t>1</a:t>
            </a:r>
            <a:r>
              <a:rPr lang="zh-CN" altLang="en-US" dirty="0"/>
              <a:t>日前激活，</a:t>
            </a:r>
            <a:r>
              <a:rPr lang="en-US" altLang="zh-CN" dirty="0"/>
              <a:t>BIP91</a:t>
            </a:r>
            <a:r>
              <a:rPr lang="zh-CN" altLang="en-US" dirty="0"/>
              <a:t>将取代</a:t>
            </a:r>
            <a:r>
              <a:rPr lang="en-US" altLang="zh-CN" dirty="0"/>
              <a:t>BIP 148</a:t>
            </a:r>
            <a:r>
              <a:rPr lang="zh-CN" altLang="en-US" dirty="0"/>
              <a:t>，</a:t>
            </a:r>
            <a:r>
              <a:rPr lang="en-US" altLang="zh-CN" dirty="0"/>
              <a:t>BIP 148</a:t>
            </a:r>
            <a:r>
              <a:rPr lang="zh-CN" altLang="en-US" dirty="0"/>
              <a:t>是一个可能会引起网络分裂风险的提案</a:t>
            </a:r>
            <a:endParaRPr lang="en-US" altLang="zh-CN" dirty="0"/>
          </a:p>
          <a:p>
            <a:endParaRPr lang="zh-CN" altLang="en-US" dirty="0"/>
          </a:p>
        </p:txBody>
      </p:sp>
    </p:spTree>
    <p:extLst>
      <p:ext uri="{BB962C8B-B14F-4D97-AF65-F5344CB8AC3E}">
        <p14:creationId xmlns:p14="http://schemas.microsoft.com/office/powerpoint/2010/main" val="21345052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8534" y="0"/>
            <a:ext cx="10515600" cy="834088"/>
          </a:xfrm>
        </p:spPr>
        <p:txBody>
          <a:bodyPr/>
          <a:lstStyle/>
          <a:p>
            <a:r>
              <a:rPr lang="en-US" altLang="zh-CN" dirty="0" err="1" smtClean="0"/>
              <a:t>segwit</a:t>
            </a:r>
            <a:endParaRPr lang="zh-CN" altLang="en-US" dirty="0"/>
          </a:p>
        </p:txBody>
      </p:sp>
      <p:pic>
        <p:nvPicPr>
          <p:cNvPr id="4" name="图片 3"/>
          <p:cNvPicPr>
            <a:picLocks noChangeAspect="1"/>
          </p:cNvPicPr>
          <p:nvPr/>
        </p:nvPicPr>
        <p:blipFill>
          <a:blip r:embed="rId2"/>
          <a:stretch>
            <a:fillRect/>
          </a:stretch>
        </p:blipFill>
        <p:spPr>
          <a:xfrm>
            <a:off x="328534" y="1079292"/>
            <a:ext cx="5286375" cy="5400675"/>
          </a:xfrm>
          <a:prstGeom prst="rect">
            <a:avLst/>
          </a:prstGeom>
        </p:spPr>
      </p:pic>
      <p:sp>
        <p:nvSpPr>
          <p:cNvPr id="5" name="矩形 4"/>
          <p:cNvSpPr/>
          <p:nvPr/>
        </p:nvSpPr>
        <p:spPr>
          <a:xfrm>
            <a:off x="328534" y="5503696"/>
            <a:ext cx="4226894" cy="297955"/>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5786671" y="1079292"/>
            <a:ext cx="5505450" cy="4943475"/>
          </a:xfrm>
          <a:prstGeom prst="rect">
            <a:avLst/>
          </a:prstGeom>
        </p:spPr>
      </p:pic>
      <p:sp>
        <p:nvSpPr>
          <p:cNvPr id="7" name="矩形 6"/>
          <p:cNvSpPr/>
          <p:nvPr/>
        </p:nvSpPr>
        <p:spPr>
          <a:xfrm>
            <a:off x="5786671" y="4696725"/>
            <a:ext cx="4226894" cy="297955"/>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3329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658590" y="329785"/>
            <a:ext cx="6078708" cy="6026044"/>
            <a:chOff x="5283836" y="486554"/>
            <a:chExt cx="5777046" cy="5599451"/>
          </a:xfrm>
        </p:grpSpPr>
        <p:pic>
          <p:nvPicPr>
            <p:cNvPr id="4" name="图片 3"/>
            <p:cNvPicPr>
              <a:picLocks noChangeAspect="1"/>
            </p:cNvPicPr>
            <p:nvPr/>
          </p:nvPicPr>
          <p:blipFill>
            <a:blip r:embed="rId2"/>
            <a:stretch>
              <a:fillRect/>
            </a:stretch>
          </p:blipFill>
          <p:spPr>
            <a:xfrm>
              <a:off x="5283836" y="486554"/>
              <a:ext cx="5777046" cy="5599451"/>
            </a:xfrm>
            <a:prstGeom prst="rect">
              <a:avLst/>
            </a:prstGeom>
          </p:spPr>
        </p:pic>
        <p:sp>
          <p:nvSpPr>
            <p:cNvPr id="5" name="矩形 4"/>
            <p:cNvSpPr/>
            <p:nvPr/>
          </p:nvSpPr>
          <p:spPr>
            <a:xfrm>
              <a:off x="5283836" y="4781863"/>
              <a:ext cx="4812234" cy="360222"/>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50259" y="1400543"/>
            <a:ext cx="1689886" cy="1077218"/>
          </a:xfrm>
          <a:prstGeom prst="rect">
            <a:avLst/>
          </a:prstGeom>
        </p:spPr>
        <p:txBody>
          <a:bodyPr wrap="none">
            <a:spAutoFit/>
          </a:bodyPr>
          <a:lstStyle/>
          <a:p>
            <a:r>
              <a:rPr lang="en-US" altLang="zh-CN" sz="3200" dirty="0" smtClean="0"/>
              <a:t>BIP91 </a:t>
            </a:r>
          </a:p>
          <a:p>
            <a:r>
              <a:rPr lang="en-US" altLang="zh-CN" sz="3200" dirty="0" smtClean="0"/>
              <a:t>segwit2X</a:t>
            </a:r>
            <a:endParaRPr lang="en-US" altLang="zh-CN" sz="3200" dirty="0"/>
          </a:p>
        </p:txBody>
      </p:sp>
    </p:spTree>
    <p:extLst>
      <p:ext uri="{BB962C8B-B14F-4D97-AF65-F5344CB8AC3E}">
        <p14:creationId xmlns:p14="http://schemas.microsoft.com/office/powerpoint/2010/main" val="420115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3583" y="2734558"/>
            <a:ext cx="4828083" cy="1325563"/>
          </a:xfrm>
        </p:spPr>
        <p:txBody>
          <a:bodyPr>
            <a:normAutofit/>
          </a:bodyPr>
          <a:lstStyle/>
          <a:p>
            <a:r>
              <a:rPr lang="en-US" altLang="zh-CN" dirty="0" err="1" smtClean="0"/>
              <a:t>Segwit</a:t>
            </a:r>
            <a:r>
              <a:rPr lang="en-US" altLang="zh-CN" dirty="0" smtClean="0"/>
              <a:t> &amp;&amp;segwit2x</a:t>
            </a:r>
            <a:endParaRPr lang="zh-CN" altLang="en-US" dirty="0"/>
          </a:p>
        </p:txBody>
      </p:sp>
      <p:pic>
        <p:nvPicPr>
          <p:cNvPr id="4" name="图片 3"/>
          <p:cNvPicPr>
            <a:picLocks noChangeAspect="1"/>
          </p:cNvPicPr>
          <p:nvPr/>
        </p:nvPicPr>
        <p:blipFill>
          <a:blip r:embed="rId2"/>
          <a:stretch>
            <a:fillRect/>
          </a:stretch>
        </p:blipFill>
        <p:spPr>
          <a:xfrm>
            <a:off x="5379283" y="365125"/>
            <a:ext cx="6266933" cy="6064430"/>
          </a:xfrm>
          <a:prstGeom prst="rect">
            <a:avLst/>
          </a:prstGeom>
        </p:spPr>
      </p:pic>
      <p:sp>
        <p:nvSpPr>
          <p:cNvPr id="5" name="矩形 4"/>
          <p:cNvSpPr/>
          <p:nvPr/>
        </p:nvSpPr>
        <p:spPr>
          <a:xfrm>
            <a:off x="5568649" y="5252134"/>
            <a:ext cx="5063516" cy="387665"/>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44607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14400" y="-200025"/>
            <a:ext cx="10915650" cy="7058025"/>
          </a:xfrm>
          <a:prstGeom prst="rect">
            <a:avLst/>
          </a:prstGeom>
        </p:spPr>
      </p:pic>
    </p:spTree>
    <p:extLst>
      <p:ext uri="{BB962C8B-B14F-4D97-AF65-F5344CB8AC3E}">
        <p14:creationId xmlns:p14="http://schemas.microsoft.com/office/powerpoint/2010/main" val="12690502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2502911"/>
            <a:ext cx="10515600" cy="1325563"/>
          </a:xfrm>
        </p:spPr>
        <p:txBody>
          <a:bodyPr/>
          <a:lstStyle/>
          <a:p>
            <a:r>
              <a:rPr lang="zh-CN" altLang="en-US" dirty="0" smtClean="0"/>
              <a:t>区块的连接</a:t>
            </a:r>
            <a:endParaRPr lang="zh-CN" altLang="en-US" dirty="0"/>
          </a:p>
        </p:txBody>
      </p:sp>
      <p:pic>
        <p:nvPicPr>
          <p:cNvPr id="1026" name="Picture 2" descr="http://8btc.com/data/attachment/portal/201505/29/140018tju57sj73z5gw45s.png"/>
          <p:cNvPicPr>
            <a:picLocks noChangeAspect="1" noChangeArrowheads="1"/>
          </p:cNvPicPr>
          <p:nvPr/>
        </p:nvPicPr>
        <p:blipFill rotWithShape="1">
          <a:blip r:embed="rId3">
            <a:extLst>
              <a:ext uri="{28A0092B-C50C-407E-A947-70E740481C1C}">
                <a14:useLocalDpi xmlns:a14="http://schemas.microsoft.com/office/drawing/2010/main" val="0"/>
              </a:ext>
            </a:extLst>
          </a:blip>
          <a:srcRect b="24062"/>
          <a:stretch/>
        </p:blipFill>
        <p:spPr bwMode="auto">
          <a:xfrm>
            <a:off x="5867400" y="0"/>
            <a:ext cx="5140325" cy="765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4800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Merkle</a:t>
            </a:r>
            <a:r>
              <a:rPr lang="en-US" altLang="zh-CN" dirty="0" smtClean="0"/>
              <a:t> Tree</a:t>
            </a:r>
            <a:endParaRPr lang="zh-CN" altLang="en-US" dirty="0"/>
          </a:p>
        </p:txBody>
      </p:sp>
      <p:sp>
        <p:nvSpPr>
          <p:cNvPr id="3" name="内容占位符 2"/>
          <p:cNvSpPr>
            <a:spLocks noGrp="1"/>
          </p:cNvSpPr>
          <p:nvPr>
            <p:ph idx="1"/>
          </p:nvPr>
        </p:nvSpPr>
        <p:spPr/>
        <p:txBody>
          <a:bodyPr/>
          <a:lstStyle/>
          <a:p>
            <a:r>
              <a:rPr lang="zh-CN" altLang="en-US" dirty="0" smtClean="0"/>
              <a:t>生成</a:t>
            </a:r>
            <a:r>
              <a:rPr lang="en-US" altLang="zh-CN" dirty="0" err="1" smtClean="0"/>
              <a:t>Merkle</a:t>
            </a:r>
            <a:r>
              <a:rPr lang="en-US" altLang="zh-CN" dirty="0" smtClean="0"/>
              <a:t> Tree</a:t>
            </a:r>
            <a:endParaRPr lang="en-US" altLang="zh-CN" dirty="0"/>
          </a:p>
          <a:p>
            <a:r>
              <a:rPr lang="zh-CN" altLang="en-US" dirty="0" smtClean="0"/>
              <a:t>证明交易包含在</a:t>
            </a:r>
            <a:r>
              <a:rPr lang="en-US" altLang="zh-CN" dirty="0" err="1" smtClean="0"/>
              <a:t>merkle</a:t>
            </a:r>
            <a:r>
              <a:rPr lang="zh-CN" altLang="en-US" dirty="0" smtClean="0"/>
              <a:t>树中</a:t>
            </a:r>
            <a:endParaRPr lang="zh-CN" altLang="en-US" dirty="0"/>
          </a:p>
        </p:txBody>
      </p:sp>
    </p:spTree>
    <p:extLst>
      <p:ext uri="{BB962C8B-B14F-4D97-AF65-F5344CB8AC3E}">
        <p14:creationId xmlns:p14="http://schemas.microsoft.com/office/powerpoint/2010/main" val="650314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4113"/>
            <a:ext cx="10515600" cy="1325563"/>
          </a:xfrm>
        </p:spPr>
        <p:txBody>
          <a:bodyPr/>
          <a:lstStyle/>
          <a:p>
            <a:r>
              <a:rPr lang="zh-CN" altLang="en-US" dirty="0" smtClean="0"/>
              <a:t>区块结构 </a:t>
            </a:r>
            <a:endParaRPr lang="zh-CN" altLang="en-US" dirty="0"/>
          </a:p>
        </p:txBody>
      </p:sp>
      <p:pic>
        <p:nvPicPr>
          <p:cNvPr id="4" name="内容占位符 3"/>
          <p:cNvPicPr>
            <a:picLocks noGrp="1" noChangeAspect="1"/>
          </p:cNvPicPr>
          <p:nvPr>
            <p:ph idx="1"/>
          </p:nvPr>
        </p:nvPicPr>
        <p:blipFill>
          <a:blip r:embed="rId3"/>
          <a:stretch>
            <a:fillRect/>
          </a:stretch>
        </p:blipFill>
        <p:spPr>
          <a:xfrm>
            <a:off x="139635" y="1596406"/>
            <a:ext cx="12052365" cy="3432794"/>
          </a:xfrm>
          <a:prstGeom prst="rect">
            <a:avLst/>
          </a:prstGeom>
        </p:spPr>
      </p:pic>
      <p:sp>
        <p:nvSpPr>
          <p:cNvPr id="8" name="文本框 7"/>
          <p:cNvSpPr txBox="1"/>
          <p:nvPr/>
        </p:nvSpPr>
        <p:spPr>
          <a:xfrm>
            <a:off x="253935" y="5757721"/>
            <a:ext cx="7677510" cy="523220"/>
          </a:xfrm>
          <a:prstGeom prst="rect">
            <a:avLst/>
          </a:prstGeom>
          <a:noFill/>
        </p:spPr>
        <p:txBody>
          <a:bodyPr wrap="square" rtlCol="0">
            <a:spAutoFit/>
          </a:bodyPr>
          <a:lstStyle/>
          <a:p>
            <a:r>
              <a:rPr lang="zh-CN" altLang="en-US" sz="2800" dirty="0" smtClean="0">
                <a:solidFill>
                  <a:srgbClr val="FF0000"/>
                </a:solidFill>
              </a:rPr>
              <a:t>区块大小并不</a:t>
            </a:r>
            <a:r>
              <a:rPr lang="zh-CN" altLang="en-US" sz="2800" dirty="0">
                <a:solidFill>
                  <a:srgbClr val="FF0000"/>
                </a:solidFill>
              </a:rPr>
              <a:t>存储</a:t>
            </a:r>
            <a:r>
              <a:rPr lang="zh-CN" altLang="en-US" sz="2800" dirty="0" smtClean="0">
                <a:solidFill>
                  <a:srgbClr val="FF0000"/>
                </a:solidFill>
              </a:rPr>
              <a:t>在区块内</a:t>
            </a:r>
            <a:endParaRPr lang="zh-CN" altLang="en-US" sz="2800" dirty="0">
              <a:solidFill>
                <a:srgbClr val="FF0000"/>
              </a:solidFill>
            </a:endParaRPr>
          </a:p>
        </p:txBody>
      </p:sp>
      <p:cxnSp>
        <p:nvCxnSpPr>
          <p:cNvPr id="10" name="直接连接符 9"/>
          <p:cNvCxnSpPr/>
          <p:nvPr/>
        </p:nvCxnSpPr>
        <p:spPr>
          <a:xfrm>
            <a:off x="397026" y="2491851"/>
            <a:ext cx="5165104" cy="33867"/>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3456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Merkle</a:t>
            </a:r>
            <a:r>
              <a:rPr lang="en-US" altLang="zh-CN" dirty="0" smtClean="0"/>
              <a:t> Tree</a:t>
            </a:r>
            <a:endParaRPr lang="zh-CN" altLang="en-US" dirty="0"/>
          </a:p>
        </p:txBody>
      </p:sp>
      <p:sp>
        <p:nvSpPr>
          <p:cNvPr id="3" name="内容占位符 2"/>
          <p:cNvSpPr>
            <a:spLocks noGrp="1"/>
          </p:cNvSpPr>
          <p:nvPr>
            <p:ph idx="1"/>
          </p:nvPr>
        </p:nvSpPr>
        <p:spPr>
          <a:xfrm>
            <a:off x="838200" y="1825625"/>
            <a:ext cx="10515600" cy="1568206"/>
          </a:xfrm>
        </p:spPr>
        <p:txBody>
          <a:bodyPr>
            <a:normAutofit/>
          </a:bodyPr>
          <a:lstStyle/>
          <a:p>
            <a:r>
              <a:rPr lang="zh-CN" altLang="en-US" dirty="0" smtClean="0"/>
              <a:t>定义：</a:t>
            </a:r>
            <a:r>
              <a:rPr lang="en-US" altLang="zh-CN" dirty="0" err="1"/>
              <a:t>Merkle</a:t>
            </a:r>
            <a:r>
              <a:rPr lang="zh-CN" altLang="en-US" dirty="0"/>
              <a:t>树是一种</a:t>
            </a:r>
            <a:r>
              <a:rPr lang="zh-CN" altLang="en-US" b="1" dirty="0"/>
              <a:t>哈希二叉树</a:t>
            </a:r>
            <a:r>
              <a:rPr lang="zh-CN" altLang="en-US" dirty="0"/>
              <a:t>，它是一种用作</a:t>
            </a:r>
            <a:r>
              <a:rPr lang="zh-CN" altLang="en-US" dirty="0">
                <a:solidFill>
                  <a:srgbClr val="FF0000"/>
                </a:solidFill>
              </a:rPr>
              <a:t>快速归纳</a:t>
            </a:r>
            <a:r>
              <a:rPr lang="zh-CN" altLang="en-US" dirty="0"/>
              <a:t>和</a:t>
            </a:r>
            <a:r>
              <a:rPr lang="zh-CN" altLang="en-US" dirty="0">
                <a:solidFill>
                  <a:srgbClr val="FF0000"/>
                </a:solidFill>
              </a:rPr>
              <a:t>校验</a:t>
            </a:r>
            <a:r>
              <a:rPr lang="zh-CN" altLang="en-US" dirty="0"/>
              <a:t>大规模数据完整性的数据结构。这种二叉树包含加密哈希</a:t>
            </a:r>
            <a:r>
              <a:rPr lang="zh-CN" altLang="en-US" dirty="0" smtClean="0"/>
              <a:t>值</a:t>
            </a:r>
            <a:endParaRPr lang="en-US" altLang="zh-CN" dirty="0" smtClean="0"/>
          </a:p>
          <a:p>
            <a:r>
              <a:rPr lang="zh-CN" altLang="en-US" dirty="0" smtClean="0"/>
              <a:t>至多计算</a:t>
            </a:r>
            <a:r>
              <a:rPr lang="en-US" altLang="zh-CN" dirty="0" smtClean="0"/>
              <a:t>2*log2(N)</a:t>
            </a:r>
            <a:r>
              <a:rPr lang="zh-CN" altLang="en-US" dirty="0" smtClean="0"/>
              <a:t>次就能检查出数据元素是否在该树中</a:t>
            </a:r>
            <a:endParaRPr lang="zh-CN" altLang="en-US" dirty="0"/>
          </a:p>
        </p:txBody>
      </p:sp>
      <p:pic>
        <p:nvPicPr>
          <p:cNvPr id="2050" name="Picture 2" descr="http://8btc.com/data/attachment/portal/201505/29/140019kpum5vx88m83ugm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507" y="3393831"/>
            <a:ext cx="6213231" cy="3109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8023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73177" y="1029165"/>
            <a:ext cx="9927302" cy="5495471"/>
          </a:xfrm>
          <a:prstGeom prst="rect">
            <a:avLst/>
          </a:prstGeom>
        </p:spPr>
      </p:pic>
      <p:sp>
        <p:nvSpPr>
          <p:cNvPr id="5" name="标题 1"/>
          <p:cNvSpPr>
            <a:spLocks noGrp="1"/>
          </p:cNvSpPr>
          <p:nvPr>
            <p:ph type="title"/>
          </p:nvPr>
        </p:nvSpPr>
        <p:spPr>
          <a:xfrm>
            <a:off x="711200" y="0"/>
            <a:ext cx="10515600" cy="1325563"/>
          </a:xfrm>
        </p:spPr>
        <p:txBody>
          <a:bodyPr/>
          <a:lstStyle/>
          <a:p>
            <a:r>
              <a:rPr lang="zh-CN" altLang="en-US" dirty="0" smtClean="0"/>
              <a:t>构建</a:t>
            </a:r>
            <a:r>
              <a:rPr lang="en-US" altLang="zh-CN" dirty="0" err="1" smtClean="0"/>
              <a:t>Merkle</a:t>
            </a:r>
            <a:r>
              <a:rPr lang="en-US" altLang="zh-CN" dirty="0" smtClean="0"/>
              <a:t> Tree</a:t>
            </a:r>
            <a:endParaRPr lang="zh-CN" altLang="en-US" dirty="0"/>
          </a:p>
        </p:txBody>
      </p:sp>
    </p:spTree>
    <p:extLst>
      <p:ext uri="{BB962C8B-B14F-4D97-AF65-F5344CB8AC3E}">
        <p14:creationId xmlns:p14="http://schemas.microsoft.com/office/powerpoint/2010/main" val="15720837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474506332"/>
              </p:ext>
            </p:extLst>
          </p:nvPr>
        </p:nvGraphicFramePr>
        <p:xfrm>
          <a:off x="0" y="868735"/>
          <a:ext cx="6171452" cy="645272"/>
        </p:xfrm>
        <a:graphic>
          <a:graphicData uri="http://schemas.openxmlformats.org/drawingml/2006/table">
            <a:tbl>
              <a:tblPr firstRow="1" bandRow="1">
                <a:tableStyleId>{5940675A-B579-460E-94D1-54222C63F5DA}</a:tableStyleId>
              </a:tblPr>
              <a:tblGrid>
                <a:gridCol w="701173"/>
                <a:gridCol w="670260"/>
                <a:gridCol w="685717"/>
                <a:gridCol w="685717"/>
                <a:gridCol w="685717"/>
                <a:gridCol w="685717"/>
                <a:gridCol w="685717"/>
                <a:gridCol w="685717"/>
                <a:gridCol w="685717"/>
              </a:tblGrid>
              <a:tr h="645272">
                <a:tc>
                  <a:txBody>
                    <a:bodyPr/>
                    <a:lstStyle/>
                    <a:p>
                      <a:pPr algn="ctr"/>
                      <a:r>
                        <a:rPr lang="en-US" altLang="zh-CN" dirty="0" smtClean="0"/>
                        <a:t>1</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6</a:t>
                      </a:r>
                      <a:endParaRPr lang="zh-CN" altLang="en-US" dirty="0"/>
                    </a:p>
                  </a:txBody>
                  <a:tcPr anchor="ctr"/>
                </a:tc>
                <a:tc>
                  <a:txBody>
                    <a:bodyPr/>
                    <a:lstStyle/>
                    <a:p>
                      <a:pPr algn="ctr"/>
                      <a:r>
                        <a:rPr lang="en-US" altLang="zh-CN" dirty="0" smtClean="0"/>
                        <a:t>7</a:t>
                      </a:r>
                      <a:endParaRPr lang="zh-CN" altLang="en-US" dirty="0"/>
                    </a:p>
                  </a:txBody>
                  <a:tcPr anchor="ctr"/>
                </a:tc>
                <a:tc>
                  <a:txBody>
                    <a:bodyPr/>
                    <a:lstStyle/>
                    <a:p>
                      <a:pPr algn="ctr"/>
                      <a:r>
                        <a:rPr lang="en-US" altLang="zh-CN" dirty="0" smtClean="0"/>
                        <a:t>8</a:t>
                      </a:r>
                      <a:endParaRPr lang="zh-CN" altLang="en-US" dirty="0"/>
                    </a:p>
                  </a:txBody>
                  <a:tcPr anchor="ctr"/>
                </a:tc>
                <a:tc>
                  <a:txBody>
                    <a:bodyPr/>
                    <a:lstStyle/>
                    <a:p>
                      <a:pPr algn="ctr"/>
                      <a:r>
                        <a:rPr lang="en-US" altLang="zh-CN" dirty="0" smtClean="0"/>
                        <a:t>9</a:t>
                      </a:r>
                      <a:endParaRPr lang="zh-CN" altLang="en-US" dirty="0"/>
                    </a:p>
                  </a:txBody>
                  <a:tcPr anchor="ct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087479432"/>
              </p:ext>
            </p:extLst>
          </p:nvPr>
        </p:nvGraphicFramePr>
        <p:xfrm>
          <a:off x="4" y="2050604"/>
          <a:ext cx="8002751" cy="645272"/>
        </p:xfrm>
        <a:graphic>
          <a:graphicData uri="http://schemas.openxmlformats.org/drawingml/2006/table">
            <a:tbl>
              <a:tblPr firstRow="1" bandRow="1">
                <a:tableStyleId>{5940675A-B579-460E-94D1-54222C63F5DA}</a:tableStyleId>
              </a:tblPr>
              <a:tblGrid>
                <a:gridCol w="584511"/>
                <a:gridCol w="558740"/>
                <a:gridCol w="571625"/>
                <a:gridCol w="571625"/>
                <a:gridCol w="571625"/>
                <a:gridCol w="571625"/>
                <a:gridCol w="571625"/>
                <a:gridCol w="571625"/>
                <a:gridCol w="571625"/>
                <a:gridCol w="571625"/>
                <a:gridCol w="571625"/>
                <a:gridCol w="571625"/>
                <a:gridCol w="571625"/>
                <a:gridCol w="571625"/>
              </a:tblGrid>
              <a:tr h="645272">
                <a:tc>
                  <a:txBody>
                    <a:bodyPr/>
                    <a:lstStyle/>
                    <a:p>
                      <a:pPr algn="ctr"/>
                      <a:r>
                        <a:rPr lang="en-US" altLang="zh-CN" dirty="0" smtClean="0"/>
                        <a:t>1</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6</a:t>
                      </a:r>
                      <a:endParaRPr lang="zh-CN" altLang="en-US" dirty="0"/>
                    </a:p>
                  </a:txBody>
                  <a:tcPr anchor="ctr"/>
                </a:tc>
                <a:tc>
                  <a:txBody>
                    <a:bodyPr/>
                    <a:lstStyle/>
                    <a:p>
                      <a:pPr algn="ctr"/>
                      <a:r>
                        <a:rPr lang="en-US" altLang="zh-CN" dirty="0" smtClean="0"/>
                        <a:t>7</a:t>
                      </a:r>
                      <a:endParaRPr lang="zh-CN" altLang="en-US" dirty="0"/>
                    </a:p>
                  </a:txBody>
                  <a:tcPr anchor="ctr"/>
                </a:tc>
                <a:tc>
                  <a:txBody>
                    <a:bodyPr/>
                    <a:lstStyle/>
                    <a:p>
                      <a:pPr algn="ctr"/>
                      <a:r>
                        <a:rPr lang="en-US" altLang="zh-CN" dirty="0" smtClean="0"/>
                        <a:t>8</a:t>
                      </a:r>
                      <a:endParaRPr lang="zh-CN" altLang="en-US" dirty="0"/>
                    </a:p>
                  </a:txBody>
                  <a:tcPr anchor="ctr"/>
                </a:tc>
                <a:tc>
                  <a:txBody>
                    <a:bodyPr/>
                    <a:lstStyle/>
                    <a:p>
                      <a:pPr algn="ctr"/>
                      <a:r>
                        <a:rPr lang="en-US" altLang="zh-CN" dirty="0" smtClean="0"/>
                        <a:t>9</a:t>
                      </a:r>
                      <a:endParaRPr lang="zh-CN" altLang="en-US" dirty="0"/>
                    </a:p>
                  </a:txBody>
                  <a:tcPr anchor="ctr"/>
                </a:tc>
                <a:tc>
                  <a:txBody>
                    <a:bodyPr/>
                    <a:lstStyle/>
                    <a:p>
                      <a:pPr algn="ctr"/>
                      <a:r>
                        <a:rPr lang="en-US" altLang="zh-CN" dirty="0" smtClean="0"/>
                        <a:t>12</a:t>
                      </a:r>
                      <a:endParaRPr lang="zh-CN" altLang="en-US" dirty="0"/>
                    </a:p>
                  </a:txBody>
                  <a:tcPr anchor="ctr">
                    <a:solidFill>
                      <a:srgbClr val="FFFF00"/>
                    </a:solidFill>
                  </a:tcPr>
                </a:tc>
                <a:tc>
                  <a:txBody>
                    <a:bodyPr/>
                    <a:lstStyle/>
                    <a:p>
                      <a:pPr algn="ctr"/>
                      <a:r>
                        <a:rPr lang="en-US" altLang="zh-CN" dirty="0" smtClean="0"/>
                        <a:t>34</a:t>
                      </a:r>
                      <a:endParaRPr lang="zh-CN" altLang="en-US" dirty="0"/>
                    </a:p>
                  </a:txBody>
                  <a:tcPr anchor="ctr">
                    <a:solidFill>
                      <a:srgbClr val="FFFF00"/>
                    </a:solidFill>
                  </a:tcPr>
                </a:tc>
                <a:tc>
                  <a:txBody>
                    <a:bodyPr/>
                    <a:lstStyle/>
                    <a:p>
                      <a:pPr algn="ctr"/>
                      <a:r>
                        <a:rPr lang="en-US" altLang="zh-CN" dirty="0" smtClean="0"/>
                        <a:t>56</a:t>
                      </a:r>
                      <a:endParaRPr lang="zh-CN" altLang="en-US" dirty="0"/>
                    </a:p>
                  </a:txBody>
                  <a:tcPr anchor="ctr">
                    <a:solidFill>
                      <a:srgbClr val="FFFF00"/>
                    </a:solidFill>
                  </a:tcPr>
                </a:tc>
                <a:tc>
                  <a:txBody>
                    <a:bodyPr/>
                    <a:lstStyle/>
                    <a:p>
                      <a:pPr algn="ctr"/>
                      <a:r>
                        <a:rPr lang="en-US" altLang="zh-CN" dirty="0" smtClean="0"/>
                        <a:t>78</a:t>
                      </a:r>
                      <a:endParaRPr lang="zh-CN" altLang="en-US" dirty="0"/>
                    </a:p>
                  </a:txBody>
                  <a:tcPr anchor="ctr">
                    <a:solidFill>
                      <a:srgbClr val="FFFF00"/>
                    </a:solidFill>
                  </a:tcPr>
                </a:tc>
                <a:tc>
                  <a:txBody>
                    <a:bodyPr/>
                    <a:lstStyle/>
                    <a:p>
                      <a:pPr algn="ctr"/>
                      <a:r>
                        <a:rPr lang="en-US" altLang="zh-CN" dirty="0" smtClean="0"/>
                        <a:t>99</a:t>
                      </a:r>
                      <a:endParaRPr lang="zh-CN" altLang="en-US" dirty="0"/>
                    </a:p>
                  </a:txBody>
                  <a:tcPr anchor="ctr">
                    <a:solidFill>
                      <a:srgbClr val="FFFF00"/>
                    </a:solidFill>
                  </a:tcPr>
                </a:tc>
              </a:tr>
            </a:tbl>
          </a:graphicData>
        </a:graphic>
      </p:graphicFrame>
      <p:sp>
        <p:nvSpPr>
          <p:cNvPr id="7" name="文本框 6"/>
          <p:cNvSpPr txBox="1"/>
          <p:nvPr/>
        </p:nvSpPr>
        <p:spPr>
          <a:xfrm>
            <a:off x="8309552" y="2114597"/>
            <a:ext cx="3882452" cy="369332"/>
          </a:xfrm>
          <a:prstGeom prst="rect">
            <a:avLst/>
          </a:prstGeom>
          <a:noFill/>
        </p:spPr>
        <p:txBody>
          <a:bodyPr wrap="square" rtlCol="0">
            <a:spAutoFit/>
          </a:bodyPr>
          <a:lstStyle/>
          <a:p>
            <a:r>
              <a:rPr lang="en-US" altLang="zh-CN" dirty="0" err="1" smtClean="0"/>
              <a:t>nSize</a:t>
            </a:r>
            <a:r>
              <a:rPr lang="en-US" altLang="zh-CN" dirty="0" smtClean="0"/>
              <a:t> =  9</a:t>
            </a:r>
            <a:endParaRPr lang="zh-CN" altLang="en-US" dirty="0"/>
          </a:p>
        </p:txBody>
      </p:sp>
      <p:sp>
        <p:nvSpPr>
          <p:cNvPr id="8" name="文本框 7"/>
          <p:cNvSpPr txBox="1"/>
          <p:nvPr/>
        </p:nvSpPr>
        <p:spPr>
          <a:xfrm>
            <a:off x="8002751" y="822039"/>
            <a:ext cx="3882452" cy="369332"/>
          </a:xfrm>
          <a:prstGeom prst="rect">
            <a:avLst/>
          </a:prstGeom>
          <a:noFill/>
        </p:spPr>
        <p:txBody>
          <a:bodyPr wrap="square" rtlCol="0">
            <a:spAutoFit/>
          </a:bodyPr>
          <a:lstStyle/>
          <a:p>
            <a:r>
              <a:rPr lang="en-US" altLang="zh-CN" dirty="0" err="1" smtClean="0"/>
              <a:t>MerkleTree</a:t>
            </a:r>
            <a:r>
              <a:rPr lang="zh-CN" altLang="en-US" dirty="0" smtClean="0"/>
              <a:t>将交易哈希全部</a:t>
            </a:r>
            <a:r>
              <a:rPr lang="en-US" altLang="zh-CN" dirty="0" smtClean="0"/>
              <a:t>push</a:t>
            </a:r>
            <a:endParaRPr lang="zh-CN" altLang="en-US" dirty="0"/>
          </a:p>
        </p:txBody>
      </p:sp>
      <p:cxnSp>
        <p:nvCxnSpPr>
          <p:cNvPr id="10" name="直接连接符 9"/>
          <p:cNvCxnSpPr/>
          <p:nvPr/>
        </p:nvCxnSpPr>
        <p:spPr>
          <a:xfrm>
            <a:off x="-139485" y="1782305"/>
            <a:ext cx="1233148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表格 10"/>
          <p:cNvGraphicFramePr>
            <a:graphicFrameLocks noGrp="1"/>
          </p:cNvGraphicFramePr>
          <p:nvPr>
            <p:extLst>
              <p:ext uri="{D42A27DB-BD31-4B8C-83A1-F6EECF244321}">
                <p14:modId xmlns:p14="http://schemas.microsoft.com/office/powerpoint/2010/main" val="3606785540"/>
              </p:ext>
            </p:extLst>
          </p:nvPr>
        </p:nvGraphicFramePr>
        <p:xfrm>
          <a:off x="-4" y="3164786"/>
          <a:ext cx="11885207" cy="645272"/>
        </p:xfrm>
        <a:graphic>
          <a:graphicData uri="http://schemas.openxmlformats.org/drawingml/2006/table">
            <a:tbl>
              <a:tblPr firstRow="1" bandRow="1">
                <a:tableStyleId>{5940675A-B579-460E-94D1-54222C63F5DA}</a:tableStyleId>
              </a:tblPr>
              <a:tblGrid>
                <a:gridCol w="714888"/>
                <a:gridCol w="683369"/>
                <a:gridCol w="699130"/>
                <a:gridCol w="699130"/>
                <a:gridCol w="699130"/>
                <a:gridCol w="699130"/>
                <a:gridCol w="699130"/>
                <a:gridCol w="699130"/>
                <a:gridCol w="699130"/>
                <a:gridCol w="699130"/>
                <a:gridCol w="699130"/>
                <a:gridCol w="699130"/>
                <a:gridCol w="699130"/>
                <a:gridCol w="699130"/>
                <a:gridCol w="699130"/>
                <a:gridCol w="699130"/>
                <a:gridCol w="699130"/>
              </a:tblGrid>
              <a:tr h="645272">
                <a:tc>
                  <a:txBody>
                    <a:bodyPr/>
                    <a:lstStyle/>
                    <a:p>
                      <a:pPr algn="ctr"/>
                      <a:r>
                        <a:rPr lang="en-US" altLang="zh-CN" dirty="0" smtClean="0"/>
                        <a:t>1</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6</a:t>
                      </a:r>
                      <a:endParaRPr lang="zh-CN" altLang="en-US" dirty="0"/>
                    </a:p>
                  </a:txBody>
                  <a:tcPr anchor="ctr"/>
                </a:tc>
                <a:tc>
                  <a:txBody>
                    <a:bodyPr/>
                    <a:lstStyle/>
                    <a:p>
                      <a:pPr algn="ctr"/>
                      <a:r>
                        <a:rPr lang="en-US" altLang="zh-CN" dirty="0" smtClean="0"/>
                        <a:t>7</a:t>
                      </a:r>
                      <a:endParaRPr lang="zh-CN" altLang="en-US" dirty="0"/>
                    </a:p>
                  </a:txBody>
                  <a:tcPr anchor="ctr"/>
                </a:tc>
                <a:tc>
                  <a:txBody>
                    <a:bodyPr/>
                    <a:lstStyle/>
                    <a:p>
                      <a:pPr algn="ctr"/>
                      <a:r>
                        <a:rPr lang="en-US" altLang="zh-CN" dirty="0" smtClean="0"/>
                        <a:t>8</a:t>
                      </a:r>
                      <a:endParaRPr lang="zh-CN" altLang="en-US" dirty="0"/>
                    </a:p>
                  </a:txBody>
                  <a:tcPr anchor="ctr"/>
                </a:tc>
                <a:tc>
                  <a:txBody>
                    <a:bodyPr/>
                    <a:lstStyle/>
                    <a:p>
                      <a:pPr algn="ctr"/>
                      <a:r>
                        <a:rPr lang="en-US" altLang="zh-CN" dirty="0" smtClean="0"/>
                        <a:t>9</a:t>
                      </a:r>
                      <a:endParaRPr lang="zh-CN" altLang="en-US" dirty="0"/>
                    </a:p>
                  </a:txBody>
                  <a:tcPr anchor="ctr"/>
                </a:tc>
                <a:tc>
                  <a:txBody>
                    <a:bodyPr/>
                    <a:lstStyle/>
                    <a:p>
                      <a:pPr algn="ctr"/>
                      <a:r>
                        <a:rPr lang="en-US" altLang="zh-CN" dirty="0" smtClean="0"/>
                        <a:t>12</a:t>
                      </a:r>
                      <a:endParaRPr lang="zh-CN" altLang="en-US" dirty="0"/>
                    </a:p>
                  </a:txBody>
                  <a:tcPr anchor="ctr">
                    <a:noFill/>
                  </a:tcPr>
                </a:tc>
                <a:tc>
                  <a:txBody>
                    <a:bodyPr/>
                    <a:lstStyle/>
                    <a:p>
                      <a:pPr algn="ctr"/>
                      <a:r>
                        <a:rPr lang="en-US" altLang="zh-CN" dirty="0" smtClean="0"/>
                        <a:t>34</a:t>
                      </a:r>
                      <a:endParaRPr lang="zh-CN" altLang="en-US" dirty="0"/>
                    </a:p>
                  </a:txBody>
                  <a:tcPr anchor="ctr">
                    <a:noFill/>
                  </a:tcPr>
                </a:tc>
                <a:tc>
                  <a:txBody>
                    <a:bodyPr/>
                    <a:lstStyle/>
                    <a:p>
                      <a:pPr algn="ctr"/>
                      <a:r>
                        <a:rPr lang="en-US" altLang="zh-CN" dirty="0" smtClean="0"/>
                        <a:t>56</a:t>
                      </a:r>
                      <a:endParaRPr lang="zh-CN" altLang="en-US" dirty="0"/>
                    </a:p>
                  </a:txBody>
                  <a:tcPr anchor="ctr">
                    <a:noFill/>
                  </a:tcPr>
                </a:tc>
                <a:tc>
                  <a:txBody>
                    <a:bodyPr/>
                    <a:lstStyle/>
                    <a:p>
                      <a:pPr algn="ctr"/>
                      <a:r>
                        <a:rPr lang="en-US" altLang="zh-CN" dirty="0" smtClean="0"/>
                        <a:t>78</a:t>
                      </a:r>
                      <a:endParaRPr lang="zh-CN" altLang="en-US" dirty="0"/>
                    </a:p>
                  </a:txBody>
                  <a:tcPr anchor="ctr">
                    <a:noFill/>
                  </a:tcPr>
                </a:tc>
                <a:tc>
                  <a:txBody>
                    <a:bodyPr/>
                    <a:lstStyle/>
                    <a:p>
                      <a:pPr algn="ctr"/>
                      <a:r>
                        <a:rPr lang="en-US" altLang="zh-CN" dirty="0" smtClean="0"/>
                        <a:t>99</a:t>
                      </a:r>
                      <a:endParaRPr lang="zh-CN" altLang="en-US" dirty="0"/>
                    </a:p>
                  </a:txBody>
                  <a:tcPr anchor="ctr">
                    <a:noFill/>
                  </a:tcPr>
                </a:tc>
                <a:tc>
                  <a:txBody>
                    <a:bodyPr/>
                    <a:lstStyle/>
                    <a:p>
                      <a:pPr algn="ctr"/>
                      <a:r>
                        <a:rPr lang="en-US" altLang="zh-CN" dirty="0" smtClean="0"/>
                        <a:t>1234</a:t>
                      </a:r>
                      <a:endParaRPr lang="zh-CN" altLang="en-US" dirty="0"/>
                    </a:p>
                  </a:txBody>
                  <a:tcPr anchor="ctr">
                    <a:solidFill>
                      <a:srgbClr val="00B050"/>
                    </a:solidFill>
                  </a:tcPr>
                </a:tc>
                <a:tc>
                  <a:txBody>
                    <a:bodyPr/>
                    <a:lstStyle/>
                    <a:p>
                      <a:pPr algn="ctr"/>
                      <a:r>
                        <a:rPr lang="en-US" altLang="zh-CN" dirty="0" smtClean="0"/>
                        <a:t>5678</a:t>
                      </a:r>
                      <a:endParaRPr lang="zh-CN" altLang="en-US" dirty="0"/>
                    </a:p>
                  </a:txBody>
                  <a:tcPr anchor="ctr">
                    <a:solidFill>
                      <a:srgbClr val="00B050"/>
                    </a:solidFill>
                  </a:tcPr>
                </a:tc>
                <a:tc>
                  <a:txBody>
                    <a:bodyPr/>
                    <a:lstStyle/>
                    <a:p>
                      <a:pPr algn="ctr"/>
                      <a:r>
                        <a:rPr lang="en-US" altLang="zh-CN" dirty="0" smtClean="0"/>
                        <a:t>9999</a:t>
                      </a:r>
                      <a:endParaRPr lang="zh-CN" altLang="en-US" dirty="0"/>
                    </a:p>
                  </a:txBody>
                  <a:tcPr anchor="ctr">
                    <a:solidFill>
                      <a:srgbClr val="00B050"/>
                    </a:solidFill>
                  </a:tcPr>
                </a:tc>
              </a:tr>
            </a:tbl>
          </a:graphicData>
        </a:graphic>
      </p:graphicFrame>
      <p:sp>
        <p:nvSpPr>
          <p:cNvPr id="12" name="文本框 11"/>
          <p:cNvSpPr txBox="1"/>
          <p:nvPr/>
        </p:nvSpPr>
        <p:spPr>
          <a:xfrm>
            <a:off x="10250778" y="2774919"/>
            <a:ext cx="3882452" cy="369332"/>
          </a:xfrm>
          <a:prstGeom prst="rect">
            <a:avLst/>
          </a:prstGeom>
          <a:noFill/>
        </p:spPr>
        <p:txBody>
          <a:bodyPr wrap="square" rtlCol="0">
            <a:spAutoFit/>
          </a:bodyPr>
          <a:lstStyle/>
          <a:p>
            <a:r>
              <a:rPr lang="en-US" altLang="zh-CN" dirty="0" err="1" smtClean="0"/>
              <a:t>nSize</a:t>
            </a:r>
            <a:r>
              <a:rPr lang="en-US" altLang="zh-CN" dirty="0" smtClean="0"/>
              <a:t> =  5</a:t>
            </a:r>
            <a:endParaRPr lang="zh-CN"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4247635740"/>
              </p:ext>
            </p:extLst>
          </p:nvPr>
        </p:nvGraphicFramePr>
        <p:xfrm>
          <a:off x="83653" y="4259356"/>
          <a:ext cx="11885207" cy="645272"/>
        </p:xfrm>
        <a:graphic>
          <a:graphicData uri="http://schemas.openxmlformats.org/drawingml/2006/table">
            <a:tbl>
              <a:tblPr firstRow="1" bandRow="1">
                <a:tableStyleId>{5940675A-B579-460E-94D1-54222C63F5DA}</a:tableStyleId>
              </a:tblPr>
              <a:tblGrid>
                <a:gridCol w="714888"/>
                <a:gridCol w="683369"/>
                <a:gridCol w="699130"/>
                <a:gridCol w="699130"/>
                <a:gridCol w="699130"/>
                <a:gridCol w="699130"/>
                <a:gridCol w="699130"/>
                <a:gridCol w="699130"/>
                <a:gridCol w="699130"/>
                <a:gridCol w="699130"/>
                <a:gridCol w="699130"/>
                <a:gridCol w="699130"/>
                <a:gridCol w="699130"/>
                <a:gridCol w="699130"/>
                <a:gridCol w="699130"/>
                <a:gridCol w="699130"/>
                <a:gridCol w="699130"/>
              </a:tblGrid>
              <a:tr h="645272">
                <a:tc>
                  <a:txBody>
                    <a:bodyPr/>
                    <a:lstStyle/>
                    <a:p>
                      <a:pPr algn="ctr"/>
                      <a:r>
                        <a:rPr lang="en-US" altLang="zh-CN" dirty="0" smtClean="0"/>
                        <a:t>1</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6</a:t>
                      </a:r>
                      <a:endParaRPr lang="zh-CN" altLang="en-US" dirty="0"/>
                    </a:p>
                  </a:txBody>
                  <a:tcPr anchor="ctr"/>
                </a:tc>
                <a:tc>
                  <a:txBody>
                    <a:bodyPr/>
                    <a:lstStyle/>
                    <a:p>
                      <a:pPr algn="ctr"/>
                      <a:r>
                        <a:rPr lang="en-US" altLang="zh-CN" dirty="0" smtClean="0"/>
                        <a:t>7</a:t>
                      </a:r>
                      <a:endParaRPr lang="zh-CN" altLang="en-US" dirty="0"/>
                    </a:p>
                  </a:txBody>
                  <a:tcPr anchor="ctr"/>
                </a:tc>
                <a:tc>
                  <a:txBody>
                    <a:bodyPr/>
                    <a:lstStyle/>
                    <a:p>
                      <a:pPr algn="ctr"/>
                      <a:r>
                        <a:rPr lang="en-US" altLang="zh-CN" dirty="0" smtClean="0"/>
                        <a:t>8</a:t>
                      </a:r>
                      <a:endParaRPr lang="zh-CN" altLang="en-US" dirty="0"/>
                    </a:p>
                  </a:txBody>
                  <a:tcPr anchor="ctr"/>
                </a:tc>
                <a:tc>
                  <a:txBody>
                    <a:bodyPr/>
                    <a:lstStyle/>
                    <a:p>
                      <a:pPr algn="ctr"/>
                      <a:r>
                        <a:rPr lang="en-US" altLang="zh-CN" dirty="0" smtClean="0"/>
                        <a:t>9</a:t>
                      </a:r>
                      <a:endParaRPr lang="zh-CN" altLang="en-US" dirty="0"/>
                    </a:p>
                  </a:txBody>
                  <a:tcPr anchor="ctr"/>
                </a:tc>
                <a:tc>
                  <a:txBody>
                    <a:bodyPr/>
                    <a:lstStyle/>
                    <a:p>
                      <a:pPr algn="ctr"/>
                      <a:r>
                        <a:rPr lang="en-US" altLang="zh-CN" dirty="0" smtClean="0"/>
                        <a:t>12</a:t>
                      </a:r>
                      <a:endParaRPr lang="zh-CN" altLang="en-US" dirty="0"/>
                    </a:p>
                  </a:txBody>
                  <a:tcPr anchor="ctr">
                    <a:noFill/>
                  </a:tcPr>
                </a:tc>
                <a:tc>
                  <a:txBody>
                    <a:bodyPr/>
                    <a:lstStyle/>
                    <a:p>
                      <a:pPr algn="ctr"/>
                      <a:r>
                        <a:rPr lang="en-US" altLang="zh-CN" dirty="0" smtClean="0"/>
                        <a:t>34</a:t>
                      </a:r>
                      <a:endParaRPr lang="zh-CN" altLang="en-US" dirty="0"/>
                    </a:p>
                  </a:txBody>
                  <a:tcPr anchor="ctr">
                    <a:noFill/>
                  </a:tcPr>
                </a:tc>
                <a:tc>
                  <a:txBody>
                    <a:bodyPr/>
                    <a:lstStyle/>
                    <a:p>
                      <a:pPr algn="ctr"/>
                      <a:r>
                        <a:rPr lang="en-US" altLang="zh-CN" dirty="0" smtClean="0"/>
                        <a:t>56</a:t>
                      </a:r>
                      <a:endParaRPr lang="zh-CN" altLang="en-US" dirty="0"/>
                    </a:p>
                  </a:txBody>
                  <a:tcPr anchor="ctr">
                    <a:noFill/>
                  </a:tcPr>
                </a:tc>
                <a:tc>
                  <a:txBody>
                    <a:bodyPr/>
                    <a:lstStyle/>
                    <a:p>
                      <a:pPr algn="ctr"/>
                      <a:r>
                        <a:rPr lang="en-US" altLang="zh-CN" dirty="0" smtClean="0"/>
                        <a:t>78</a:t>
                      </a:r>
                      <a:endParaRPr lang="zh-CN" altLang="en-US" dirty="0"/>
                    </a:p>
                  </a:txBody>
                  <a:tcPr anchor="ctr">
                    <a:noFill/>
                  </a:tcPr>
                </a:tc>
                <a:tc>
                  <a:txBody>
                    <a:bodyPr/>
                    <a:lstStyle/>
                    <a:p>
                      <a:pPr algn="ctr"/>
                      <a:r>
                        <a:rPr lang="en-US" altLang="zh-CN" dirty="0" smtClean="0"/>
                        <a:t>99</a:t>
                      </a:r>
                      <a:endParaRPr lang="zh-CN" altLang="en-US" dirty="0"/>
                    </a:p>
                  </a:txBody>
                  <a:tcPr anchor="ctr">
                    <a:noFill/>
                  </a:tcPr>
                </a:tc>
                <a:tc>
                  <a:txBody>
                    <a:bodyPr/>
                    <a:lstStyle/>
                    <a:p>
                      <a:pPr algn="ctr"/>
                      <a:r>
                        <a:rPr lang="en-US" altLang="zh-CN" dirty="0" smtClean="0"/>
                        <a:t>1234</a:t>
                      </a:r>
                      <a:endParaRPr lang="zh-CN" altLang="en-US" dirty="0"/>
                    </a:p>
                  </a:txBody>
                  <a:tcPr anchor="ctr">
                    <a:noFill/>
                  </a:tcPr>
                </a:tc>
                <a:tc>
                  <a:txBody>
                    <a:bodyPr/>
                    <a:lstStyle/>
                    <a:p>
                      <a:pPr algn="ctr"/>
                      <a:r>
                        <a:rPr lang="en-US" altLang="zh-CN" dirty="0" smtClean="0"/>
                        <a:t>5678</a:t>
                      </a:r>
                      <a:endParaRPr lang="zh-CN" altLang="en-US" dirty="0"/>
                    </a:p>
                  </a:txBody>
                  <a:tcPr anchor="ctr">
                    <a:noFill/>
                  </a:tcPr>
                </a:tc>
                <a:tc>
                  <a:txBody>
                    <a:bodyPr/>
                    <a:lstStyle/>
                    <a:p>
                      <a:pPr algn="ctr"/>
                      <a:r>
                        <a:rPr lang="en-US" altLang="zh-CN" dirty="0" smtClean="0"/>
                        <a:t>9999</a:t>
                      </a:r>
                      <a:endParaRPr lang="zh-CN" altLang="en-US" dirty="0"/>
                    </a:p>
                  </a:txBody>
                  <a:tcPr anchor="ctr">
                    <a:noFill/>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520774063"/>
              </p:ext>
            </p:extLst>
          </p:nvPr>
        </p:nvGraphicFramePr>
        <p:xfrm>
          <a:off x="0" y="4977422"/>
          <a:ext cx="4138047" cy="645272"/>
        </p:xfrm>
        <a:graphic>
          <a:graphicData uri="http://schemas.openxmlformats.org/drawingml/2006/table">
            <a:tbl>
              <a:tblPr firstRow="1" bandRow="1">
                <a:tableStyleId>{5940675A-B579-460E-94D1-54222C63F5DA}</a:tableStyleId>
              </a:tblPr>
              <a:tblGrid>
                <a:gridCol w="2115660"/>
                <a:gridCol w="2022387"/>
              </a:tblGrid>
              <a:tr h="645272">
                <a:tc>
                  <a:txBody>
                    <a:bodyPr/>
                    <a:lstStyle/>
                    <a:p>
                      <a:pPr algn="ctr"/>
                      <a:r>
                        <a:rPr lang="en-US" altLang="zh-CN" dirty="0" smtClean="0"/>
                        <a:t>12345678</a:t>
                      </a:r>
                      <a:endParaRPr lang="zh-CN" altLang="en-US" dirty="0"/>
                    </a:p>
                  </a:txBody>
                  <a:tcPr anchor="ctr">
                    <a:solidFill>
                      <a:srgbClr val="00B0F0"/>
                    </a:solidFill>
                  </a:tcPr>
                </a:tc>
                <a:tc>
                  <a:txBody>
                    <a:bodyPr/>
                    <a:lstStyle/>
                    <a:p>
                      <a:pPr algn="ctr"/>
                      <a:r>
                        <a:rPr lang="en-US" altLang="zh-CN" dirty="0" smtClean="0"/>
                        <a:t>99999999</a:t>
                      </a:r>
                      <a:endParaRPr lang="zh-CN" altLang="en-US" dirty="0"/>
                    </a:p>
                  </a:txBody>
                  <a:tcPr anchor="ctr">
                    <a:solidFill>
                      <a:srgbClr val="00B0F0"/>
                    </a:solidFill>
                  </a:tcPr>
                </a:tc>
              </a:tr>
            </a:tbl>
          </a:graphicData>
        </a:graphic>
      </p:graphicFrame>
      <p:sp>
        <p:nvSpPr>
          <p:cNvPr id="16" name="文本框 15"/>
          <p:cNvSpPr txBox="1"/>
          <p:nvPr/>
        </p:nvSpPr>
        <p:spPr>
          <a:xfrm>
            <a:off x="10250778" y="3909636"/>
            <a:ext cx="3882452" cy="369332"/>
          </a:xfrm>
          <a:prstGeom prst="rect">
            <a:avLst/>
          </a:prstGeom>
          <a:noFill/>
        </p:spPr>
        <p:txBody>
          <a:bodyPr wrap="square" rtlCol="0">
            <a:spAutoFit/>
          </a:bodyPr>
          <a:lstStyle/>
          <a:p>
            <a:r>
              <a:rPr lang="en-US" altLang="zh-CN" dirty="0" err="1" smtClean="0"/>
              <a:t>nSize</a:t>
            </a:r>
            <a:r>
              <a:rPr lang="en-US" altLang="zh-CN" dirty="0" smtClean="0"/>
              <a:t> =  3</a:t>
            </a:r>
            <a:endParaRPr lang="zh-CN" altLang="en-US" dirty="0"/>
          </a:p>
        </p:txBody>
      </p:sp>
      <p:graphicFrame>
        <p:nvGraphicFramePr>
          <p:cNvPr id="20" name="表格 19"/>
          <p:cNvGraphicFramePr>
            <a:graphicFrameLocks noGrp="1"/>
          </p:cNvGraphicFramePr>
          <p:nvPr>
            <p:extLst>
              <p:ext uri="{D42A27DB-BD31-4B8C-83A1-F6EECF244321}">
                <p14:modId xmlns:p14="http://schemas.microsoft.com/office/powerpoint/2010/main" val="3323027764"/>
              </p:ext>
            </p:extLst>
          </p:nvPr>
        </p:nvGraphicFramePr>
        <p:xfrm>
          <a:off x="0" y="6521569"/>
          <a:ext cx="6171453" cy="365760"/>
        </p:xfrm>
        <a:graphic>
          <a:graphicData uri="http://schemas.openxmlformats.org/drawingml/2006/table">
            <a:tbl>
              <a:tblPr firstRow="1" bandRow="1">
                <a:tableStyleId>{5940675A-B579-460E-94D1-54222C63F5DA}</a:tableStyleId>
              </a:tblPr>
              <a:tblGrid>
                <a:gridCol w="2119445"/>
                <a:gridCol w="2026004"/>
                <a:gridCol w="2026004"/>
              </a:tblGrid>
              <a:tr h="167924">
                <a:tc>
                  <a:txBody>
                    <a:bodyPr/>
                    <a:lstStyle/>
                    <a:p>
                      <a:pPr algn="ctr"/>
                      <a:r>
                        <a:rPr lang="en-US" altLang="zh-CN" dirty="0" smtClean="0"/>
                        <a:t>12345678</a:t>
                      </a:r>
                      <a:endParaRPr lang="zh-CN" altLang="en-US" dirty="0"/>
                    </a:p>
                  </a:txBody>
                  <a:tcPr anchor="ctr">
                    <a:noFill/>
                  </a:tcPr>
                </a:tc>
                <a:tc>
                  <a:txBody>
                    <a:bodyPr/>
                    <a:lstStyle/>
                    <a:p>
                      <a:pPr algn="ctr"/>
                      <a:r>
                        <a:rPr lang="en-US" altLang="zh-CN" dirty="0" smtClean="0"/>
                        <a:t>99999999</a:t>
                      </a:r>
                      <a:endParaRPr lang="zh-CN" altLang="en-US" dirty="0"/>
                    </a:p>
                  </a:txBody>
                  <a:tcPr anchor="ctr">
                    <a:noFill/>
                  </a:tcPr>
                </a:tc>
                <a:tc>
                  <a:txBody>
                    <a:bodyPr/>
                    <a:lstStyle/>
                    <a:p>
                      <a:pPr algn="ctr"/>
                      <a:r>
                        <a:rPr lang="en-US" altLang="zh-CN" dirty="0" smtClean="0"/>
                        <a:t>123456789999…</a:t>
                      </a:r>
                      <a:endParaRPr lang="zh-CN" altLang="en-US" dirty="0"/>
                    </a:p>
                  </a:txBody>
                  <a:tcPr anchor="ctr">
                    <a:solidFill>
                      <a:schemeClr val="accent2">
                        <a:lumMod val="40000"/>
                        <a:lumOff val="60000"/>
                      </a:schemeClr>
                    </a:solidFill>
                  </a:tcPr>
                </a:tc>
              </a:tr>
            </a:tbl>
          </a:graphicData>
        </a:graphic>
      </p:graphicFrame>
      <p:sp>
        <p:nvSpPr>
          <p:cNvPr id="21" name="文本框 20"/>
          <p:cNvSpPr txBox="1"/>
          <p:nvPr/>
        </p:nvSpPr>
        <p:spPr>
          <a:xfrm>
            <a:off x="6761075" y="5300058"/>
            <a:ext cx="3882452" cy="800219"/>
          </a:xfrm>
          <a:prstGeom prst="rect">
            <a:avLst/>
          </a:prstGeom>
          <a:noFill/>
        </p:spPr>
        <p:txBody>
          <a:bodyPr wrap="square" rtlCol="0">
            <a:spAutoFit/>
          </a:bodyPr>
          <a:lstStyle/>
          <a:p>
            <a:r>
              <a:rPr lang="en-US" altLang="zh-CN" dirty="0" err="1" smtClean="0"/>
              <a:t>nSize</a:t>
            </a:r>
            <a:r>
              <a:rPr lang="en-US" altLang="zh-CN" dirty="0" smtClean="0"/>
              <a:t> =  2</a:t>
            </a:r>
          </a:p>
          <a:p>
            <a:r>
              <a:rPr lang="en-US" altLang="zh-CN" sz="2800" b="1" dirty="0" err="1" smtClean="0"/>
              <a:t>MerkleRoot</a:t>
            </a:r>
            <a:endParaRPr lang="zh-CN" altLang="en-US" sz="2800" b="1" dirty="0"/>
          </a:p>
        </p:txBody>
      </p:sp>
      <p:cxnSp>
        <p:nvCxnSpPr>
          <p:cNvPr id="23" name="直接箭头连接符 22"/>
          <p:cNvCxnSpPr>
            <a:stCxn id="21" idx="1"/>
            <a:endCxn id="20" idx="3"/>
          </p:cNvCxnSpPr>
          <p:nvPr/>
        </p:nvCxnSpPr>
        <p:spPr>
          <a:xfrm flipH="1">
            <a:off x="6171453" y="5700168"/>
            <a:ext cx="589622" cy="1004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标题 1"/>
          <p:cNvSpPr>
            <a:spLocks noGrp="1"/>
          </p:cNvSpPr>
          <p:nvPr>
            <p:ph type="title"/>
          </p:nvPr>
        </p:nvSpPr>
        <p:spPr>
          <a:xfrm>
            <a:off x="162050" y="233400"/>
            <a:ext cx="10515600" cy="501186"/>
          </a:xfrm>
        </p:spPr>
        <p:txBody>
          <a:bodyPr>
            <a:normAutofit fontScale="90000"/>
          </a:bodyPr>
          <a:lstStyle/>
          <a:p>
            <a:r>
              <a:rPr lang="zh-CN" altLang="en-US" sz="3600" dirty="0" smtClean="0"/>
              <a:t>构建</a:t>
            </a:r>
            <a:r>
              <a:rPr lang="en-US" altLang="zh-CN" sz="3600" dirty="0" err="1" smtClean="0"/>
              <a:t>Merkle</a:t>
            </a:r>
            <a:r>
              <a:rPr lang="en-US" altLang="zh-CN" sz="3600" dirty="0" smtClean="0"/>
              <a:t> Tree</a:t>
            </a:r>
            <a:r>
              <a:rPr lang="zh-CN" altLang="en-US" sz="3600" dirty="0" smtClean="0"/>
              <a:t>实例  </a:t>
            </a:r>
            <a:endParaRPr lang="zh-CN" altLang="en-US" sz="3600" dirty="0"/>
          </a:p>
        </p:txBody>
      </p:sp>
      <p:graphicFrame>
        <p:nvGraphicFramePr>
          <p:cNvPr id="17" name="表格 16"/>
          <p:cNvGraphicFramePr>
            <a:graphicFrameLocks noGrp="1"/>
          </p:cNvGraphicFramePr>
          <p:nvPr>
            <p:extLst>
              <p:ext uri="{D42A27DB-BD31-4B8C-83A1-F6EECF244321}">
                <p14:modId xmlns:p14="http://schemas.microsoft.com/office/powerpoint/2010/main" val="2748166820"/>
              </p:ext>
            </p:extLst>
          </p:nvPr>
        </p:nvGraphicFramePr>
        <p:xfrm>
          <a:off x="-5" y="6018522"/>
          <a:ext cx="11885207" cy="365760"/>
        </p:xfrm>
        <a:graphic>
          <a:graphicData uri="http://schemas.openxmlformats.org/drawingml/2006/table">
            <a:tbl>
              <a:tblPr firstRow="1" bandRow="1">
                <a:tableStyleId>{5940675A-B579-460E-94D1-54222C63F5DA}</a:tableStyleId>
              </a:tblPr>
              <a:tblGrid>
                <a:gridCol w="714888"/>
                <a:gridCol w="683369"/>
                <a:gridCol w="699130"/>
                <a:gridCol w="699130"/>
                <a:gridCol w="699130"/>
                <a:gridCol w="699130"/>
                <a:gridCol w="699130"/>
                <a:gridCol w="699130"/>
                <a:gridCol w="699130"/>
                <a:gridCol w="699130"/>
                <a:gridCol w="699130"/>
                <a:gridCol w="699130"/>
                <a:gridCol w="699130"/>
                <a:gridCol w="699130"/>
                <a:gridCol w="699130"/>
                <a:gridCol w="699130"/>
                <a:gridCol w="699130"/>
              </a:tblGrid>
              <a:tr h="312290">
                <a:tc>
                  <a:txBody>
                    <a:bodyPr/>
                    <a:lstStyle/>
                    <a:p>
                      <a:pPr algn="ctr"/>
                      <a:r>
                        <a:rPr lang="en-US" altLang="zh-CN" dirty="0" smtClean="0"/>
                        <a:t>1</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6</a:t>
                      </a:r>
                      <a:endParaRPr lang="zh-CN" altLang="en-US" dirty="0"/>
                    </a:p>
                  </a:txBody>
                  <a:tcPr anchor="ctr"/>
                </a:tc>
                <a:tc>
                  <a:txBody>
                    <a:bodyPr/>
                    <a:lstStyle/>
                    <a:p>
                      <a:pPr algn="ctr"/>
                      <a:r>
                        <a:rPr lang="en-US" altLang="zh-CN" dirty="0" smtClean="0"/>
                        <a:t>7</a:t>
                      </a:r>
                      <a:endParaRPr lang="zh-CN" altLang="en-US" dirty="0"/>
                    </a:p>
                  </a:txBody>
                  <a:tcPr anchor="ctr"/>
                </a:tc>
                <a:tc>
                  <a:txBody>
                    <a:bodyPr/>
                    <a:lstStyle/>
                    <a:p>
                      <a:pPr algn="ctr"/>
                      <a:r>
                        <a:rPr lang="en-US" altLang="zh-CN" dirty="0" smtClean="0"/>
                        <a:t>8</a:t>
                      </a:r>
                      <a:endParaRPr lang="zh-CN" altLang="en-US" dirty="0"/>
                    </a:p>
                  </a:txBody>
                  <a:tcPr anchor="ctr"/>
                </a:tc>
                <a:tc>
                  <a:txBody>
                    <a:bodyPr/>
                    <a:lstStyle/>
                    <a:p>
                      <a:pPr algn="ctr"/>
                      <a:r>
                        <a:rPr lang="en-US" altLang="zh-CN" dirty="0" smtClean="0"/>
                        <a:t>9</a:t>
                      </a:r>
                      <a:endParaRPr lang="zh-CN" altLang="en-US" dirty="0"/>
                    </a:p>
                  </a:txBody>
                  <a:tcPr anchor="ctr"/>
                </a:tc>
                <a:tc>
                  <a:txBody>
                    <a:bodyPr/>
                    <a:lstStyle/>
                    <a:p>
                      <a:pPr algn="ctr"/>
                      <a:r>
                        <a:rPr lang="en-US" altLang="zh-CN" dirty="0" smtClean="0"/>
                        <a:t>12</a:t>
                      </a:r>
                      <a:endParaRPr lang="zh-CN" altLang="en-US" dirty="0"/>
                    </a:p>
                  </a:txBody>
                  <a:tcPr anchor="ctr">
                    <a:noFill/>
                  </a:tcPr>
                </a:tc>
                <a:tc>
                  <a:txBody>
                    <a:bodyPr/>
                    <a:lstStyle/>
                    <a:p>
                      <a:pPr algn="ctr"/>
                      <a:r>
                        <a:rPr lang="en-US" altLang="zh-CN" dirty="0" smtClean="0"/>
                        <a:t>34</a:t>
                      </a:r>
                      <a:endParaRPr lang="zh-CN" altLang="en-US" dirty="0"/>
                    </a:p>
                  </a:txBody>
                  <a:tcPr anchor="ctr">
                    <a:noFill/>
                  </a:tcPr>
                </a:tc>
                <a:tc>
                  <a:txBody>
                    <a:bodyPr/>
                    <a:lstStyle/>
                    <a:p>
                      <a:pPr algn="ctr"/>
                      <a:r>
                        <a:rPr lang="en-US" altLang="zh-CN" dirty="0" smtClean="0"/>
                        <a:t>56</a:t>
                      </a:r>
                      <a:endParaRPr lang="zh-CN" altLang="en-US" dirty="0"/>
                    </a:p>
                  </a:txBody>
                  <a:tcPr anchor="ctr">
                    <a:noFill/>
                  </a:tcPr>
                </a:tc>
                <a:tc>
                  <a:txBody>
                    <a:bodyPr/>
                    <a:lstStyle/>
                    <a:p>
                      <a:pPr algn="ctr"/>
                      <a:r>
                        <a:rPr lang="en-US" altLang="zh-CN" dirty="0" smtClean="0"/>
                        <a:t>78</a:t>
                      </a:r>
                      <a:endParaRPr lang="zh-CN" altLang="en-US" dirty="0"/>
                    </a:p>
                  </a:txBody>
                  <a:tcPr anchor="ctr">
                    <a:noFill/>
                  </a:tcPr>
                </a:tc>
                <a:tc>
                  <a:txBody>
                    <a:bodyPr/>
                    <a:lstStyle/>
                    <a:p>
                      <a:pPr algn="ctr"/>
                      <a:r>
                        <a:rPr lang="en-US" altLang="zh-CN" dirty="0" smtClean="0"/>
                        <a:t>99</a:t>
                      </a:r>
                      <a:endParaRPr lang="zh-CN" altLang="en-US" dirty="0"/>
                    </a:p>
                  </a:txBody>
                  <a:tcPr anchor="ctr">
                    <a:noFill/>
                  </a:tcPr>
                </a:tc>
                <a:tc>
                  <a:txBody>
                    <a:bodyPr/>
                    <a:lstStyle/>
                    <a:p>
                      <a:pPr algn="ctr"/>
                      <a:r>
                        <a:rPr lang="en-US" altLang="zh-CN" dirty="0" smtClean="0"/>
                        <a:t>1234</a:t>
                      </a:r>
                      <a:endParaRPr lang="zh-CN" altLang="en-US" dirty="0"/>
                    </a:p>
                  </a:txBody>
                  <a:tcPr anchor="ctr">
                    <a:noFill/>
                  </a:tcPr>
                </a:tc>
                <a:tc>
                  <a:txBody>
                    <a:bodyPr/>
                    <a:lstStyle/>
                    <a:p>
                      <a:pPr algn="ctr"/>
                      <a:r>
                        <a:rPr lang="en-US" altLang="zh-CN" dirty="0" smtClean="0"/>
                        <a:t>5678</a:t>
                      </a:r>
                      <a:endParaRPr lang="zh-CN" altLang="en-US" dirty="0"/>
                    </a:p>
                  </a:txBody>
                  <a:tcPr anchor="ctr">
                    <a:noFill/>
                  </a:tcPr>
                </a:tc>
                <a:tc>
                  <a:txBody>
                    <a:bodyPr/>
                    <a:lstStyle/>
                    <a:p>
                      <a:pPr algn="ctr"/>
                      <a:r>
                        <a:rPr lang="en-US" altLang="zh-CN" dirty="0" smtClean="0"/>
                        <a:t>9999</a:t>
                      </a:r>
                      <a:endParaRPr lang="zh-CN" altLang="en-US" dirty="0"/>
                    </a:p>
                  </a:txBody>
                  <a:tcPr anchor="ctr">
                    <a:noFill/>
                  </a:tcPr>
                </a:tc>
              </a:tr>
            </a:tbl>
          </a:graphicData>
        </a:graphic>
      </p:graphicFrame>
    </p:spTree>
    <p:extLst>
      <p:ext uri="{BB962C8B-B14F-4D97-AF65-F5344CB8AC3E}">
        <p14:creationId xmlns:p14="http://schemas.microsoft.com/office/powerpoint/2010/main" val="222438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6" grpId="0"/>
      <p:bldP spid="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证明交易</a:t>
            </a:r>
            <a:r>
              <a:rPr lang="en-US" altLang="zh-CN" dirty="0" err="1" smtClean="0"/>
              <a:t>Hk</a:t>
            </a:r>
            <a:r>
              <a:rPr lang="zh-CN" altLang="en-US" dirty="0" smtClean="0"/>
              <a:t>包含在</a:t>
            </a:r>
            <a:r>
              <a:rPr lang="en-US" altLang="zh-CN" dirty="0" err="1" smtClean="0"/>
              <a:t>merkle</a:t>
            </a:r>
            <a:r>
              <a:rPr lang="zh-CN" altLang="en-US" dirty="0" smtClean="0"/>
              <a:t>树中</a:t>
            </a:r>
            <a:endParaRPr lang="zh-CN" altLang="en-US" dirty="0"/>
          </a:p>
        </p:txBody>
      </p:sp>
      <p:pic>
        <p:nvPicPr>
          <p:cNvPr id="3074" name="Picture 2" descr="http://8btc.com/data/attachment/portal/201505/29/140019al2l8oouzm5h37h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1" y="2338754"/>
            <a:ext cx="10635593" cy="4200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7673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27312" y="1325563"/>
            <a:ext cx="10357705" cy="5073876"/>
          </a:xfrm>
          <a:prstGeom prst="rect">
            <a:avLst/>
          </a:prstGeom>
        </p:spPr>
      </p:pic>
      <p:sp>
        <p:nvSpPr>
          <p:cNvPr id="6" name="标题 1"/>
          <p:cNvSpPr>
            <a:spLocks noGrp="1"/>
          </p:cNvSpPr>
          <p:nvPr>
            <p:ph type="title"/>
          </p:nvPr>
        </p:nvSpPr>
        <p:spPr>
          <a:xfrm>
            <a:off x="711200" y="0"/>
            <a:ext cx="10515600" cy="1325563"/>
          </a:xfrm>
        </p:spPr>
        <p:txBody>
          <a:bodyPr/>
          <a:lstStyle/>
          <a:p>
            <a:r>
              <a:rPr lang="zh-CN" altLang="en-US" dirty="0" smtClean="0"/>
              <a:t>构建</a:t>
            </a:r>
            <a:r>
              <a:rPr lang="en-US" altLang="zh-CN" dirty="0" err="1" smtClean="0"/>
              <a:t>Merkle</a:t>
            </a:r>
            <a:r>
              <a:rPr lang="en-US" altLang="zh-CN" dirty="0" smtClean="0"/>
              <a:t> Path</a:t>
            </a:r>
            <a:endParaRPr lang="zh-CN" altLang="en-US" dirty="0"/>
          </a:p>
        </p:txBody>
      </p:sp>
    </p:spTree>
    <p:extLst>
      <p:ext uri="{BB962C8B-B14F-4D97-AF65-F5344CB8AC3E}">
        <p14:creationId xmlns:p14="http://schemas.microsoft.com/office/powerpoint/2010/main" val="11449336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7271" y="194645"/>
            <a:ext cx="10515600" cy="704258"/>
          </a:xfrm>
        </p:spPr>
        <p:txBody>
          <a:bodyPr>
            <a:normAutofit/>
          </a:bodyPr>
          <a:lstStyle/>
          <a:p>
            <a:r>
              <a:rPr lang="en-US" altLang="zh-CN" sz="3600" dirty="0" err="1" smtClean="0"/>
              <a:t>Merkle</a:t>
            </a:r>
            <a:r>
              <a:rPr lang="en-US" altLang="zh-CN" sz="3600" dirty="0" smtClean="0"/>
              <a:t> Path</a:t>
            </a:r>
            <a:r>
              <a:rPr lang="zh-CN" altLang="en-US" sz="3600" dirty="0" smtClean="0"/>
              <a:t>构建实例</a:t>
            </a:r>
            <a:endParaRPr lang="zh-CN" altLang="en-US" sz="3600" dirty="0"/>
          </a:p>
        </p:txBody>
      </p:sp>
      <p:graphicFrame>
        <p:nvGraphicFramePr>
          <p:cNvPr id="4" name="表格 3"/>
          <p:cNvGraphicFramePr>
            <a:graphicFrameLocks noGrp="1"/>
          </p:cNvGraphicFramePr>
          <p:nvPr>
            <p:extLst>
              <p:ext uri="{D42A27DB-BD31-4B8C-83A1-F6EECF244321}">
                <p14:modId xmlns:p14="http://schemas.microsoft.com/office/powerpoint/2010/main" val="1016025376"/>
              </p:ext>
            </p:extLst>
          </p:nvPr>
        </p:nvGraphicFramePr>
        <p:xfrm>
          <a:off x="1" y="2039773"/>
          <a:ext cx="11885207" cy="645272"/>
        </p:xfrm>
        <a:graphic>
          <a:graphicData uri="http://schemas.openxmlformats.org/drawingml/2006/table">
            <a:tbl>
              <a:tblPr firstRow="1" bandRow="1">
                <a:tableStyleId>{5940675A-B579-460E-94D1-54222C63F5DA}</a:tableStyleId>
              </a:tblPr>
              <a:tblGrid>
                <a:gridCol w="714888"/>
                <a:gridCol w="683369"/>
                <a:gridCol w="699130"/>
                <a:gridCol w="699130"/>
                <a:gridCol w="699130"/>
                <a:gridCol w="699130"/>
                <a:gridCol w="699130"/>
                <a:gridCol w="699130"/>
                <a:gridCol w="699130"/>
                <a:gridCol w="699130"/>
                <a:gridCol w="699130"/>
                <a:gridCol w="699130"/>
                <a:gridCol w="699130"/>
                <a:gridCol w="699130"/>
                <a:gridCol w="699130"/>
                <a:gridCol w="699130"/>
                <a:gridCol w="699130"/>
              </a:tblGrid>
              <a:tr h="645272">
                <a:tc>
                  <a:txBody>
                    <a:bodyPr/>
                    <a:lstStyle/>
                    <a:p>
                      <a:pPr algn="ctr"/>
                      <a:r>
                        <a:rPr lang="en-US" altLang="zh-CN" sz="2000" b="1" dirty="0" smtClean="0"/>
                        <a:t>1</a:t>
                      </a:r>
                      <a:endParaRPr lang="zh-CN" altLang="en-US" sz="2000" b="1" dirty="0"/>
                    </a:p>
                  </a:txBody>
                  <a:tcPr anchor="ctr"/>
                </a:tc>
                <a:tc>
                  <a:txBody>
                    <a:bodyPr/>
                    <a:lstStyle/>
                    <a:p>
                      <a:pPr algn="ctr"/>
                      <a:r>
                        <a:rPr lang="en-US" altLang="zh-CN" sz="2000" b="1" dirty="0" smtClean="0"/>
                        <a:t>2</a:t>
                      </a:r>
                      <a:endParaRPr lang="zh-CN" altLang="en-US" sz="2000" b="1" dirty="0"/>
                    </a:p>
                  </a:txBody>
                  <a:tcPr anchor="ctr"/>
                </a:tc>
                <a:tc>
                  <a:txBody>
                    <a:bodyPr/>
                    <a:lstStyle/>
                    <a:p>
                      <a:pPr algn="ctr"/>
                      <a:r>
                        <a:rPr lang="en-US" altLang="zh-CN" sz="2000" b="1" dirty="0" smtClean="0"/>
                        <a:t>3</a:t>
                      </a:r>
                      <a:endParaRPr lang="zh-CN" altLang="en-US" sz="2000" b="1" dirty="0"/>
                    </a:p>
                  </a:txBody>
                  <a:tcPr anchor="ctr">
                    <a:solidFill>
                      <a:srgbClr val="00B0F0"/>
                    </a:solidFill>
                  </a:tcPr>
                </a:tc>
                <a:tc>
                  <a:txBody>
                    <a:bodyPr/>
                    <a:lstStyle/>
                    <a:p>
                      <a:pPr algn="ctr"/>
                      <a:r>
                        <a:rPr lang="en-US" altLang="zh-CN" sz="2000" b="1" dirty="0" smtClean="0"/>
                        <a:t>4</a:t>
                      </a:r>
                      <a:endParaRPr lang="zh-CN" altLang="en-US" sz="2000" b="1" dirty="0"/>
                    </a:p>
                  </a:txBody>
                  <a:tcPr anchor="ctr">
                    <a:solidFill>
                      <a:srgbClr val="92D050"/>
                    </a:solidFill>
                  </a:tcPr>
                </a:tc>
                <a:tc>
                  <a:txBody>
                    <a:bodyPr/>
                    <a:lstStyle/>
                    <a:p>
                      <a:pPr algn="ctr"/>
                      <a:r>
                        <a:rPr lang="en-US" altLang="zh-CN" sz="2000" b="1" dirty="0" smtClean="0"/>
                        <a:t>5</a:t>
                      </a:r>
                      <a:endParaRPr lang="zh-CN" altLang="en-US" sz="2000" b="1" dirty="0"/>
                    </a:p>
                  </a:txBody>
                  <a:tcPr anchor="ctr"/>
                </a:tc>
                <a:tc>
                  <a:txBody>
                    <a:bodyPr/>
                    <a:lstStyle/>
                    <a:p>
                      <a:pPr algn="ctr"/>
                      <a:r>
                        <a:rPr lang="en-US" altLang="zh-CN" sz="2000" b="1" dirty="0" smtClean="0"/>
                        <a:t>6</a:t>
                      </a:r>
                      <a:endParaRPr lang="zh-CN" altLang="en-US" sz="2000" b="1" dirty="0"/>
                    </a:p>
                  </a:txBody>
                  <a:tcPr anchor="ctr"/>
                </a:tc>
                <a:tc>
                  <a:txBody>
                    <a:bodyPr/>
                    <a:lstStyle/>
                    <a:p>
                      <a:pPr algn="ctr"/>
                      <a:r>
                        <a:rPr lang="en-US" altLang="zh-CN" sz="2000" b="1" dirty="0" smtClean="0"/>
                        <a:t>7</a:t>
                      </a:r>
                      <a:endParaRPr lang="zh-CN" altLang="en-US" sz="2000" b="1" dirty="0"/>
                    </a:p>
                  </a:txBody>
                  <a:tcPr anchor="ctr"/>
                </a:tc>
                <a:tc>
                  <a:txBody>
                    <a:bodyPr/>
                    <a:lstStyle/>
                    <a:p>
                      <a:pPr algn="ctr"/>
                      <a:r>
                        <a:rPr lang="en-US" altLang="zh-CN" sz="2000" b="1" dirty="0" smtClean="0"/>
                        <a:t>8</a:t>
                      </a:r>
                      <a:endParaRPr lang="zh-CN" altLang="en-US" sz="2000" b="1" dirty="0"/>
                    </a:p>
                  </a:txBody>
                  <a:tcPr anchor="ctr"/>
                </a:tc>
                <a:tc>
                  <a:txBody>
                    <a:bodyPr/>
                    <a:lstStyle/>
                    <a:p>
                      <a:pPr algn="ctr"/>
                      <a:r>
                        <a:rPr lang="en-US" altLang="zh-CN" sz="2000" b="1" dirty="0" smtClean="0"/>
                        <a:t>9</a:t>
                      </a:r>
                      <a:endParaRPr lang="zh-CN" altLang="en-US" sz="2000" b="1" dirty="0"/>
                    </a:p>
                  </a:txBody>
                  <a:tcPr anchor="ctr"/>
                </a:tc>
                <a:tc>
                  <a:txBody>
                    <a:bodyPr/>
                    <a:lstStyle/>
                    <a:p>
                      <a:pPr algn="ctr"/>
                      <a:r>
                        <a:rPr lang="en-US" altLang="zh-CN" sz="2000" b="1" dirty="0" smtClean="0"/>
                        <a:t>12</a:t>
                      </a:r>
                      <a:endParaRPr lang="zh-CN" altLang="en-US" sz="2000" b="1" dirty="0"/>
                    </a:p>
                  </a:txBody>
                  <a:tcPr anchor="ctr">
                    <a:solidFill>
                      <a:srgbClr val="92D050"/>
                    </a:solidFill>
                  </a:tcPr>
                </a:tc>
                <a:tc>
                  <a:txBody>
                    <a:bodyPr/>
                    <a:lstStyle/>
                    <a:p>
                      <a:pPr algn="ctr"/>
                      <a:r>
                        <a:rPr lang="en-US" altLang="zh-CN" sz="2000" b="1" dirty="0" smtClean="0"/>
                        <a:t>34</a:t>
                      </a:r>
                      <a:endParaRPr lang="zh-CN" altLang="en-US" sz="2000" b="1" dirty="0"/>
                    </a:p>
                  </a:txBody>
                  <a:tcPr anchor="ctr">
                    <a:noFill/>
                  </a:tcPr>
                </a:tc>
                <a:tc>
                  <a:txBody>
                    <a:bodyPr/>
                    <a:lstStyle/>
                    <a:p>
                      <a:pPr algn="ctr"/>
                      <a:r>
                        <a:rPr lang="en-US" altLang="zh-CN" sz="2000" b="1" dirty="0" smtClean="0"/>
                        <a:t>56</a:t>
                      </a:r>
                      <a:endParaRPr lang="zh-CN" altLang="en-US" sz="2000" b="1" dirty="0"/>
                    </a:p>
                  </a:txBody>
                  <a:tcPr anchor="ctr">
                    <a:noFill/>
                  </a:tcPr>
                </a:tc>
                <a:tc>
                  <a:txBody>
                    <a:bodyPr/>
                    <a:lstStyle/>
                    <a:p>
                      <a:pPr algn="ctr"/>
                      <a:r>
                        <a:rPr lang="en-US" altLang="zh-CN" sz="2000" b="1" dirty="0" smtClean="0"/>
                        <a:t>78</a:t>
                      </a:r>
                      <a:endParaRPr lang="zh-CN" altLang="en-US" sz="2000" b="1" dirty="0"/>
                    </a:p>
                  </a:txBody>
                  <a:tcPr anchor="ctr">
                    <a:noFill/>
                  </a:tcPr>
                </a:tc>
                <a:tc>
                  <a:txBody>
                    <a:bodyPr/>
                    <a:lstStyle/>
                    <a:p>
                      <a:pPr algn="ctr"/>
                      <a:r>
                        <a:rPr lang="en-US" altLang="zh-CN" sz="2000" b="1" dirty="0" smtClean="0"/>
                        <a:t>99</a:t>
                      </a:r>
                      <a:endParaRPr lang="zh-CN" altLang="en-US" sz="2000" b="1" dirty="0"/>
                    </a:p>
                  </a:txBody>
                  <a:tcPr anchor="ctr">
                    <a:noFill/>
                  </a:tcPr>
                </a:tc>
                <a:tc>
                  <a:txBody>
                    <a:bodyPr/>
                    <a:lstStyle/>
                    <a:p>
                      <a:pPr algn="ctr"/>
                      <a:r>
                        <a:rPr lang="en-US" altLang="zh-CN" sz="2000" b="1" dirty="0" smtClean="0"/>
                        <a:t>1234</a:t>
                      </a:r>
                      <a:endParaRPr lang="zh-CN" altLang="en-US" sz="2000" b="1" dirty="0"/>
                    </a:p>
                  </a:txBody>
                  <a:tcPr anchor="ctr">
                    <a:noFill/>
                  </a:tcPr>
                </a:tc>
                <a:tc>
                  <a:txBody>
                    <a:bodyPr/>
                    <a:lstStyle/>
                    <a:p>
                      <a:pPr algn="ctr"/>
                      <a:r>
                        <a:rPr lang="en-US" altLang="zh-CN" sz="2000" b="1" dirty="0" smtClean="0"/>
                        <a:t>5678</a:t>
                      </a:r>
                      <a:endParaRPr lang="zh-CN" altLang="en-US" sz="2000" b="1" dirty="0"/>
                    </a:p>
                  </a:txBody>
                  <a:tcPr anchor="ctr">
                    <a:solidFill>
                      <a:srgbClr val="92D050"/>
                    </a:solidFill>
                  </a:tcPr>
                </a:tc>
                <a:tc>
                  <a:txBody>
                    <a:bodyPr/>
                    <a:lstStyle/>
                    <a:p>
                      <a:pPr algn="ctr"/>
                      <a:r>
                        <a:rPr lang="en-US" altLang="zh-CN" sz="2000" b="1" dirty="0" smtClean="0"/>
                        <a:t>9999</a:t>
                      </a:r>
                      <a:endParaRPr lang="zh-CN" altLang="en-US" sz="2000" b="1" dirty="0"/>
                    </a:p>
                  </a:txBody>
                  <a:tcPr anchor="ctr">
                    <a:no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611143892"/>
              </p:ext>
            </p:extLst>
          </p:nvPr>
        </p:nvGraphicFramePr>
        <p:xfrm>
          <a:off x="5" y="3777254"/>
          <a:ext cx="6171453" cy="645272"/>
        </p:xfrm>
        <a:graphic>
          <a:graphicData uri="http://schemas.openxmlformats.org/drawingml/2006/table">
            <a:tbl>
              <a:tblPr firstRow="1" bandRow="1">
                <a:tableStyleId>{5940675A-B579-460E-94D1-54222C63F5DA}</a:tableStyleId>
              </a:tblPr>
              <a:tblGrid>
                <a:gridCol w="2119445"/>
                <a:gridCol w="2026004"/>
                <a:gridCol w="2026004"/>
              </a:tblGrid>
              <a:tr h="645272">
                <a:tc>
                  <a:txBody>
                    <a:bodyPr/>
                    <a:lstStyle/>
                    <a:p>
                      <a:pPr algn="ctr"/>
                      <a:r>
                        <a:rPr lang="en-US" altLang="zh-CN" b="1" dirty="0" smtClean="0"/>
                        <a:t>12345678</a:t>
                      </a:r>
                      <a:endParaRPr lang="zh-CN" altLang="en-US" b="1" dirty="0"/>
                    </a:p>
                  </a:txBody>
                  <a:tcPr anchor="ctr">
                    <a:noFill/>
                  </a:tcPr>
                </a:tc>
                <a:tc>
                  <a:txBody>
                    <a:bodyPr/>
                    <a:lstStyle/>
                    <a:p>
                      <a:pPr algn="ctr"/>
                      <a:r>
                        <a:rPr lang="en-US" altLang="zh-CN" b="1" dirty="0" smtClean="0"/>
                        <a:t>99999999</a:t>
                      </a:r>
                      <a:endParaRPr lang="zh-CN" altLang="en-US" b="1" dirty="0"/>
                    </a:p>
                  </a:txBody>
                  <a:tcPr anchor="ctr">
                    <a:solidFill>
                      <a:srgbClr val="92D050"/>
                    </a:solidFill>
                  </a:tcPr>
                </a:tc>
                <a:tc>
                  <a:txBody>
                    <a:bodyPr/>
                    <a:lstStyle/>
                    <a:p>
                      <a:pPr algn="ctr"/>
                      <a:r>
                        <a:rPr lang="en-US" altLang="zh-CN" b="1" dirty="0" smtClean="0"/>
                        <a:t>123456789999…</a:t>
                      </a:r>
                      <a:endParaRPr lang="zh-CN" altLang="en-US" b="1" dirty="0"/>
                    </a:p>
                  </a:txBody>
                  <a:tcPr anchor="ct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903609391"/>
              </p:ext>
            </p:extLst>
          </p:nvPr>
        </p:nvGraphicFramePr>
        <p:xfrm>
          <a:off x="0" y="1385842"/>
          <a:ext cx="11885207" cy="645272"/>
        </p:xfrm>
        <a:graphic>
          <a:graphicData uri="http://schemas.openxmlformats.org/drawingml/2006/table">
            <a:tbl>
              <a:tblPr firstRow="1" bandRow="1">
                <a:tableStyleId>{2D5ABB26-0587-4C30-8999-92F81FD0307C}</a:tableStyleId>
              </a:tblPr>
              <a:tblGrid>
                <a:gridCol w="714888"/>
                <a:gridCol w="683369"/>
                <a:gridCol w="699130"/>
                <a:gridCol w="699130"/>
                <a:gridCol w="699130"/>
                <a:gridCol w="699130"/>
                <a:gridCol w="699130"/>
                <a:gridCol w="699130"/>
                <a:gridCol w="699130"/>
                <a:gridCol w="699130"/>
                <a:gridCol w="699130"/>
                <a:gridCol w="699130"/>
                <a:gridCol w="699130"/>
                <a:gridCol w="699130"/>
                <a:gridCol w="699130"/>
                <a:gridCol w="699130"/>
                <a:gridCol w="699130"/>
              </a:tblGrid>
              <a:tr h="645272">
                <a:tc>
                  <a:txBody>
                    <a:bodyPr/>
                    <a:lstStyle/>
                    <a:p>
                      <a:pPr algn="ctr"/>
                      <a:r>
                        <a:rPr lang="en-US" altLang="zh-CN" dirty="0" smtClean="0"/>
                        <a:t>0</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6</a:t>
                      </a:r>
                      <a:endParaRPr lang="zh-CN" altLang="en-US" dirty="0"/>
                    </a:p>
                  </a:txBody>
                  <a:tcPr anchor="ctr"/>
                </a:tc>
                <a:tc>
                  <a:txBody>
                    <a:bodyPr/>
                    <a:lstStyle/>
                    <a:p>
                      <a:pPr algn="ctr"/>
                      <a:r>
                        <a:rPr lang="en-US" altLang="zh-CN" dirty="0" smtClean="0"/>
                        <a:t>7</a:t>
                      </a:r>
                      <a:endParaRPr lang="zh-CN" altLang="en-US" dirty="0"/>
                    </a:p>
                  </a:txBody>
                  <a:tcPr anchor="ctr"/>
                </a:tc>
                <a:tc>
                  <a:txBody>
                    <a:bodyPr/>
                    <a:lstStyle/>
                    <a:p>
                      <a:pPr algn="ctr"/>
                      <a:r>
                        <a:rPr lang="en-US" altLang="zh-CN" dirty="0" smtClean="0"/>
                        <a:t>8</a:t>
                      </a:r>
                      <a:endParaRPr lang="zh-CN" altLang="en-US" dirty="0"/>
                    </a:p>
                  </a:txBody>
                  <a:tcPr anchor="ctr"/>
                </a:tc>
                <a:tc>
                  <a:txBody>
                    <a:bodyPr/>
                    <a:lstStyle/>
                    <a:p>
                      <a:pPr algn="ctr"/>
                      <a:r>
                        <a:rPr lang="en-US" altLang="zh-CN" dirty="0" smtClean="0"/>
                        <a:t>9</a:t>
                      </a:r>
                      <a:endParaRPr lang="zh-CN" altLang="en-US" dirty="0"/>
                    </a:p>
                  </a:txBody>
                  <a:tcPr anchor="ctr"/>
                </a:tc>
                <a:tc>
                  <a:txBody>
                    <a:bodyPr/>
                    <a:lstStyle/>
                    <a:p>
                      <a:pPr algn="ctr"/>
                      <a:r>
                        <a:rPr lang="en-US" altLang="zh-CN" dirty="0" smtClean="0"/>
                        <a:t>10</a:t>
                      </a:r>
                      <a:endParaRPr lang="zh-CN" altLang="en-US" dirty="0"/>
                    </a:p>
                  </a:txBody>
                  <a:tcPr anchor="ctr"/>
                </a:tc>
                <a:tc>
                  <a:txBody>
                    <a:bodyPr/>
                    <a:lstStyle/>
                    <a:p>
                      <a:pPr algn="ctr"/>
                      <a:r>
                        <a:rPr lang="en-US" altLang="zh-CN" dirty="0" smtClean="0"/>
                        <a:t>11</a:t>
                      </a:r>
                      <a:endParaRPr lang="zh-CN" altLang="en-US" dirty="0"/>
                    </a:p>
                  </a:txBody>
                  <a:tcPr anchor="ctr"/>
                </a:tc>
                <a:tc>
                  <a:txBody>
                    <a:bodyPr/>
                    <a:lstStyle/>
                    <a:p>
                      <a:pPr algn="ctr"/>
                      <a:r>
                        <a:rPr lang="en-US" altLang="zh-CN" dirty="0" smtClean="0"/>
                        <a:t>12</a:t>
                      </a:r>
                      <a:endParaRPr lang="zh-CN" altLang="en-US" dirty="0"/>
                    </a:p>
                  </a:txBody>
                  <a:tcPr anchor="ctr"/>
                </a:tc>
                <a:tc>
                  <a:txBody>
                    <a:bodyPr/>
                    <a:lstStyle/>
                    <a:p>
                      <a:pPr algn="ctr"/>
                      <a:r>
                        <a:rPr lang="en-US" altLang="zh-CN" dirty="0" smtClean="0"/>
                        <a:t>13</a:t>
                      </a:r>
                      <a:endParaRPr lang="zh-CN" altLang="en-US" dirty="0"/>
                    </a:p>
                  </a:txBody>
                  <a:tcPr anchor="ctr"/>
                </a:tc>
                <a:tc>
                  <a:txBody>
                    <a:bodyPr/>
                    <a:lstStyle/>
                    <a:p>
                      <a:pPr algn="ctr"/>
                      <a:r>
                        <a:rPr lang="en-US" altLang="zh-CN" dirty="0" smtClean="0"/>
                        <a:t>14</a:t>
                      </a:r>
                      <a:endParaRPr lang="zh-CN" altLang="en-US" dirty="0"/>
                    </a:p>
                  </a:txBody>
                  <a:tcPr anchor="ctr"/>
                </a:tc>
                <a:tc>
                  <a:txBody>
                    <a:bodyPr/>
                    <a:lstStyle/>
                    <a:p>
                      <a:pPr algn="ctr"/>
                      <a:r>
                        <a:rPr lang="en-US" altLang="zh-CN" dirty="0" smtClean="0"/>
                        <a:t>15</a:t>
                      </a:r>
                      <a:endParaRPr lang="zh-CN" altLang="en-US" dirty="0"/>
                    </a:p>
                  </a:txBody>
                  <a:tcPr anchor="ctr"/>
                </a:tc>
                <a:tc>
                  <a:txBody>
                    <a:bodyPr/>
                    <a:lstStyle/>
                    <a:p>
                      <a:pPr algn="ctr"/>
                      <a:r>
                        <a:rPr lang="en-US" altLang="zh-CN" dirty="0" smtClean="0"/>
                        <a:t>16</a:t>
                      </a:r>
                      <a:endParaRPr lang="zh-CN" altLang="en-US" dirty="0"/>
                    </a:p>
                  </a:txBody>
                  <a:tcPr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996214071"/>
              </p:ext>
            </p:extLst>
          </p:nvPr>
        </p:nvGraphicFramePr>
        <p:xfrm>
          <a:off x="5" y="3131982"/>
          <a:ext cx="6171453" cy="645272"/>
        </p:xfrm>
        <a:graphic>
          <a:graphicData uri="http://schemas.openxmlformats.org/drawingml/2006/table">
            <a:tbl>
              <a:tblPr firstRow="1" bandRow="1">
                <a:tableStyleId>{2D5ABB26-0587-4C30-8999-92F81FD0307C}</a:tableStyleId>
              </a:tblPr>
              <a:tblGrid>
                <a:gridCol w="2119445"/>
                <a:gridCol w="2026004"/>
                <a:gridCol w="2026004"/>
              </a:tblGrid>
              <a:tr h="645272">
                <a:tc>
                  <a:txBody>
                    <a:bodyPr/>
                    <a:lstStyle/>
                    <a:p>
                      <a:pPr algn="ctr"/>
                      <a:r>
                        <a:rPr lang="en-US" altLang="zh-CN" dirty="0" smtClean="0"/>
                        <a:t>17</a:t>
                      </a:r>
                      <a:endParaRPr lang="zh-CN" altLang="en-US" dirty="0"/>
                    </a:p>
                  </a:txBody>
                  <a:tcPr anchor="ctr"/>
                </a:tc>
                <a:tc>
                  <a:txBody>
                    <a:bodyPr/>
                    <a:lstStyle/>
                    <a:p>
                      <a:pPr algn="ctr"/>
                      <a:r>
                        <a:rPr lang="en-US" altLang="zh-CN" dirty="0" smtClean="0"/>
                        <a:t>18</a:t>
                      </a:r>
                      <a:endParaRPr lang="zh-CN" altLang="en-US" dirty="0"/>
                    </a:p>
                  </a:txBody>
                  <a:tcPr anchor="ctr"/>
                </a:tc>
                <a:tc>
                  <a:txBody>
                    <a:bodyPr/>
                    <a:lstStyle/>
                    <a:p>
                      <a:pPr algn="ctr"/>
                      <a:r>
                        <a:rPr lang="en-US" altLang="zh-CN" dirty="0" smtClean="0"/>
                        <a:t>19</a:t>
                      </a:r>
                      <a:endParaRPr lang="zh-CN" altLang="en-US" dirty="0"/>
                    </a:p>
                  </a:txBody>
                  <a:tcPr anchor="ctr"/>
                </a:tc>
              </a:tr>
            </a:tbl>
          </a:graphicData>
        </a:graphic>
      </p:graphicFrame>
      <p:sp>
        <p:nvSpPr>
          <p:cNvPr id="8" name="文本框 7"/>
          <p:cNvSpPr txBox="1"/>
          <p:nvPr/>
        </p:nvSpPr>
        <p:spPr>
          <a:xfrm>
            <a:off x="25172" y="4549676"/>
            <a:ext cx="5419899"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t>nIndex</a:t>
            </a:r>
            <a:r>
              <a:rPr lang="en-US" altLang="zh-CN" dirty="0" smtClean="0"/>
              <a:t>  = 2  </a:t>
            </a:r>
          </a:p>
          <a:p>
            <a:pPr marL="285750" indent="-285750">
              <a:buFont typeface="Arial" panose="020B0604020202020204" pitchFamily="34" charset="0"/>
              <a:buChar char="•"/>
            </a:pPr>
            <a:r>
              <a:rPr lang="zh-CN" altLang="en-US" dirty="0" smtClean="0"/>
              <a:t>确认交易</a:t>
            </a:r>
            <a:r>
              <a:rPr lang="en-US" altLang="zh-CN" dirty="0" smtClean="0"/>
              <a:t>id=3</a:t>
            </a:r>
            <a:r>
              <a:rPr lang="zh-CN" altLang="en-US" dirty="0" smtClean="0"/>
              <a:t>的这笔交易是否包含在这个</a:t>
            </a:r>
            <a:r>
              <a:rPr lang="en-US" altLang="zh-CN" dirty="0" err="1" smtClean="0"/>
              <a:t>merkle</a:t>
            </a:r>
            <a:r>
              <a:rPr lang="zh-CN" altLang="en-US" dirty="0" smtClean="0"/>
              <a:t>树中，会返回绿色标识的这几个</a:t>
            </a:r>
            <a:r>
              <a:rPr lang="en-US" altLang="zh-CN" dirty="0" smtClean="0"/>
              <a:t>hash</a:t>
            </a:r>
            <a:r>
              <a:rPr lang="zh-CN" altLang="en-US" dirty="0" smtClean="0"/>
              <a:t>值，即为所谓的</a:t>
            </a:r>
            <a:r>
              <a:rPr lang="en-US" altLang="zh-CN" dirty="0" smtClean="0"/>
              <a:t>path</a:t>
            </a:r>
            <a:r>
              <a:rPr lang="zh-CN" altLang="en-US" dirty="0" smtClean="0"/>
              <a:t>。</a:t>
            </a:r>
            <a:endParaRPr lang="en-US" altLang="zh-CN" dirty="0" smtClean="0"/>
          </a:p>
          <a:p>
            <a:pPr marL="285750" indent="-285750">
              <a:buFont typeface="Arial" panose="020B0604020202020204" pitchFamily="34" charset="0"/>
              <a:buChar char="•"/>
            </a:pPr>
            <a:r>
              <a:rPr lang="zh-CN" altLang="en-US" dirty="0" smtClean="0"/>
              <a:t>可以根据交易</a:t>
            </a:r>
            <a:r>
              <a:rPr lang="en-US" altLang="zh-CN" dirty="0" smtClean="0"/>
              <a:t>id=3</a:t>
            </a:r>
            <a:r>
              <a:rPr lang="zh-CN" altLang="en-US" dirty="0" smtClean="0"/>
              <a:t>与这几个点的</a:t>
            </a:r>
            <a:r>
              <a:rPr lang="en-US" altLang="zh-CN" dirty="0" smtClean="0"/>
              <a:t>hash</a:t>
            </a:r>
            <a:r>
              <a:rPr lang="zh-CN" altLang="en-US" dirty="0" smtClean="0"/>
              <a:t>值经过</a:t>
            </a:r>
            <a:r>
              <a:rPr lang="zh-CN" altLang="en-US" dirty="0"/>
              <a:t>计算</a:t>
            </a:r>
            <a:r>
              <a:rPr lang="zh-CN" altLang="en-US" dirty="0" smtClean="0"/>
              <a:t>得到</a:t>
            </a:r>
            <a:r>
              <a:rPr lang="en-US" altLang="zh-CN" dirty="0" err="1" smtClean="0"/>
              <a:t>merkle</a:t>
            </a:r>
            <a:r>
              <a:rPr lang="en-US" altLang="zh-CN" dirty="0" smtClean="0"/>
              <a:t> root</a:t>
            </a:r>
            <a:r>
              <a:rPr lang="zh-CN" altLang="en-US" dirty="0" smtClean="0"/>
              <a:t>的值，与交易头部存储的</a:t>
            </a:r>
            <a:r>
              <a:rPr lang="en-US" altLang="zh-CN" dirty="0" err="1" smtClean="0"/>
              <a:t>merkle</a:t>
            </a:r>
            <a:r>
              <a:rPr lang="en-US" altLang="zh-CN" dirty="0" smtClean="0"/>
              <a:t> root</a:t>
            </a:r>
            <a:r>
              <a:rPr lang="zh-CN" altLang="en-US" dirty="0" smtClean="0"/>
              <a:t>值相比较，一致则证明了交易</a:t>
            </a:r>
            <a:r>
              <a:rPr lang="en-US" altLang="zh-CN" dirty="0" smtClean="0"/>
              <a:t>3</a:t>
            </a:r>
            <a:r>
              <a:rPr lang="zh-CN" altLang="en-US" dirty="0" smtClean="0"/>
              <a:t>确实存在于本区块交易中</a:t>
            </a:r>
            <a:endParaRPr lang="zh-CN" altLang="en-US" dirty="0"/>
          </a:p>
        </p:txBody>
      </p:sp>
      <p:pic>
        <p:nvPicPr>
          <p:cNvPr id="9" name="图片 8"/>
          <p:cNvPicPr>
            <a:picLocks noChangeAspect="1"/>
          </p:cNvPicPr>
          <p:nvPr/>
        </p:nvPicPr>
        <p:blipFill>
          <a:blip r:embed="rId3"/>
          <a:stretch>
            <a:fillRect/>
          </a:stretch>
        </p:blipFill>
        <p:spPr>
          <a:xfrm>
            <a:off x="5607169" y="3477014"/>
            <a:ext cx="6832091" cy="3236770"/>
          </a:xfrm>
          <a:prstGeom prst="rect">
            <a:avLst/>
          </a:prstGeom>
        </p:spPr>
      </p:pic>
    </p:spTree>
    <p:extLst>
      <p:ext uri="{BB962C8B-B14F-4D97-AF65-F5344CB8AC3E}">
        <p14:creationId xmlns:p14="http://schemas.microsoft.com/office/powerpoint/2010/main" val="10738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5388" y="2673610"/>
            <a:ext cx="2294744" cy="1325563"/>
          </a:xfrm>
        </p:spPr>
        <p:txBody>
          <a:bodyPr/>
          <a:lstStyle/>
          <a:p>
            <a:r>
              <a:rPr lang="en-US" altLang="zh-CN" dirty="0" smtClean="0"/>
              <a:t>END</a:t>
            </a:r>
            <a:endParaRPr lang="zh-CN" altLang="en-US" dirty="0"/>
          </a:p>
        </p:txBody>
      </p:sp>
    </p:spTree>
    <p:extLst>
      <p:ext uri="{BB962C8B-B14F-4D97-AF65-F5344CB8AC3E}">
        <p14:creationId xmlns:p14="http://schemas.microsoft.com/office/powerpoint/2010/main" val="3344483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0459"/>
            <a:ext cx="10515600" cy="1325563"/>
          </a:xfrm>
        </p:spPr>
        <p:txBody>
          <a:bodyPr/>
          <a:lstStyle/>
          <a:p>
            <a:r>
              <a:rPr lang="en-US" altLang="zh-CN" dirty="0" smtClean="0"/>
              <a:t>Block</a:t>
            </a:r>
            <a:r>
              <a:rPr lang="en-US" altLang="zh-CN" dirty="0"/>
              <a:t>:</a:t>
            </a:r>
            <a:r>
              <a:rPr lang="en-US" altLang="zh-CN" dirty="0" smtClean="0"/>
              <a:t>170  (16</a:t>
            </a:r>
            <a:r>
              <a:rPr lang="zh-CN" altLang="en-US" dirty="0"/>
              <a:t>进制</a:t>
            </a:r>
            <a:r>
              <a:rPr lang="en-US" altLang="zh-CN" dirty="0" smtClean="0"/>
              <a:t>)</a:t>
            </a:r>
            <a:endParaRPr lang="zh-CN" altLang="en-US" dirty="0"/>
          </a:p>
        </p:txBody>
      </p:sp>
      <p:sp>
        <p:nvSpPr>
          <p:cNvPr id="3" name="内容占位符 2"/>
          <p:cNvSpPr>
            <a:spLocks noGrp="1"/>
          </p:cNvSpPr>
          <p:nvPr>
            <p:ph idx="1"/>
          </p:nvPr>
        </p:nvSpPr>
        <p:spPr>
          <a:xfrm>
            <a:off x="838200" y="1825625"/>
            <a:ext cx="10515600" cy="4351338"/>
          </a:xfrm>
        </p:spPr>
        <p:txBody>
          <a:bodyPr>
            <a:normAutofit fontScale="85000" lnSpcReduction="20000"/>
          </a:bodyPr>
          <a:lstStyle/>
          <a:p>
            <a:r>
              <a:rPr lang="en-US" altLang="zh-CN" b="1" u="sng" dirty="0" smtClean="0">
                <a:solidFill>
                  <a:srgbClr val="00B0F0"/>
                </a:solidFill>
              </a:rPr>
              <a:t>0100000055bd840a78798ad0da853f68974f3d183e2bd1db6a842c1feecf222a00000000ff104ccb05421ab93e63f8c3ce5c2c2e9dbb37de2764b3a3175c8166562cac7d51b96a49ffff001d283e9e70</a:t>
            </a:r>
            <a:r>
              <a:rPr lang="en-US" altLang="zh-CN" b="1" dirty="0" smtClean="0">
                <a:solidFill>
                  <a:srgbClr val="FF0000"/>
                </a:solidFill>
              </a:rPr>
              <a:t>02</a:t>
            </a:r>
            <a:r>
              <a:rPr lang="en-US" altLang="zh-CN" b="1" dirty="0" smtClean="0">
                <a:solidFill>
                  <a:srgbClr val="00B050"/>
                </a:solidFill>
              </a:rPr>
              <a:t>01000000010000000000000000000000000000000000000000000000000000000000000000ffffffff0704ffff001d0102ffffffff0100f2052a01000000434104d46c4968bde02899d2aa0963367c7a6ce34eec332b32e42e5f3407e052d64ac625da6f0718e7b302140434bd725706957c092db53805b821a85b23a7ac61725bac00000000</a:t>
            </a:r>
            <a:r>
              <a:rPr lang="en-US" altLang="zh-CN" b="1" dirty="0">
                <a:solidFill>
                  <a:srgbClr val="FFC000"/>
                </a:solidFill>
              </a:rPr>
              <a:t>0100000001c997a5e56e104102fa209c6a852dd90660a20b2d9c352423edce25857fcd3704000000004847304402204e45e16932b8af514961a1d3a1a25fdf3f4f7732e9d624c6c61548ab5fb8cd410220181522ec8eca07de4860a4acdd12909d831cc56cbbac4622082221a8768d1d0901ffffffff0200ca9a3b00000000434104ae1a62fe09c5f51b13905f07f06b99a2f7159b2225f374cd378d71302fa28414e7aab37397f554a7df5f142c21c1b7303b8a0626f1baded5c72a704f7e6cd84cac00286bee0000000043410411db93e1dcdb8a016b49840f8c53bc1eb68a382e97b1482ecad7b148a6909a5cb2e0eaddfb84ccf9744464f82e160bfa9b8b64f9d4c03f999b8643f656b412a3ac00000000</a:t>
            </a:r>
            <a:endParaRPr lang="zh-CN" altLang="en-US" b="1" dirty="0">
              <a:solidFill>
                <a:srgbClr val="FFC000"/>
              </a:solidFill>
            </a:endParaRPr>
          </a:p>
        </p:txBody>
      </p:sp>
      <p:sp>
        <p:nvSpPr>
          <p:cNvPr id="5" name="文本框 4"/>
          <p:cNvSpPr txBox="1"/>
          <p:nvPr/>
        </p:nvSpPr>
        <p:spPr>
          <a:xfrm>
            <a:off x="1047404" y="1506022"/>
            <a:ext cx="2011680" cy="369332"/>
          </a:xfrm>
          <a:prstGeom prst="rect">
            <a:avLst/>
          </a:prstGeom>
          <a:noFill/>
        </p:spPr>
        <p:txBody>
          <a:bodyPr wrap="square" rtlCol="0">
            <a:spAutoFit/>
          </a:bodyPr>
          <a:lstStyle/>
          <a:p>
            <a:r>
              <a:rPr lang="zh-CN" altLang="en-US" b="1" dirty="0">
                <a:solidFill>
                  <a:srgbClr val="00B0F0"/>
                </a:solidFill>
              </a:rPr>
              <a:t>区块</a:t>
            </a:r>
            <a:r>
              <a:rPr lang="zh-CN" altLang="en-US" b="1" dirty="0" smtClean="0">
                <a:solidFill>
                  <a:srgbClr val="00B0F0"/>
                </a:solidFill>
              </a:rPr>
              <a:t>头：</a:t>
            </a:r>
            <a:r>
              <a:rPr lang="en-US" altLang="zh-CN" b="1" dirty="0" smtClean="0">
                <a:solidFill>
                  <a:srgbClr val="00B0F0"/>
                </a:solidFill>
              </a:rPr>
              <a:t>80</a:t>
            </a:r>
            <a:r>
              <a:rPr lang="zh-CN" altLang="en-US" b="1" dirty="0" smtClean="0">
                <a:solidFill>
                  <a:srgbClr val="00B0F0"/>
                </a:solidFill>
              </a:rPr>
              <a:t>字节</a:t>
            </a:r>
            <a:endParaRPr lang="zh-CN" altLang="en-US" dirty="0">
              <a:solidFill>
                <a:srgbClr val="00B0F0"/>
              </a:solidFill>
            </a:endParaRPr>
          </a:p>
        </p:txBody>
      </p:sp>
      <p:sp>
        <p:nvSpPr>
          <p:cNvPr id="6" name="矩形 5"/>
          <p:cNvSpPr/>
          <p:nvPr/>
        </p:nvSpPr>
        <p:spPr>
          <a:xfrm>
            <a:off x="4954385" y="2359716"/>
            <a:ext cx="249382" cy="287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505497" y="1500914"/>
            <a:ext cx="5004263" cy="369332"/>
          </a:xfrm>
          <a:prstGeom prst="rect">
            <a:avLst/>
          </a:prstGeom>
          <a:noFill/>
        </p:spPr>
        <p:txBody>
          <a:bodyPr wrap="square" rtlCol="0">
            <a:spAutoFit/>
          </a:bodyPr>
          <a:lstStyle/>
          <a:p>
            <a:r>
              <a:rPr lang="zh-CN" altLang="en-US" b="1" dirty="0" smtClean="0">
                <a:solidFill>
                  <a:srgbClr val="FF0000"/>
                </a:solidFill>
              </a:rPr>
              <a:t>交易计数器：</a:t>
            </a:r>
            <a:r>
              <a:rPr lang="en-US" altLang="zh-CN" b="1" dirty="0" smtClean="0">
                <a:solidFill>
                  <a:srgbClr val="FF0000"/>
                </a:solidFill>
              </a:rPr>
              <a:t>1-9</a:t>
            </a:r>
            <a:r>
              <a:rPr lang="zh-CN" altLang="en-US" b="1" dirty="0" smtClean="0">
                <a:solidFill>
                  <a:srgbClr val="FF0000"/>
                </a:solidFill>
              </a:rPr>
              <a:t>字节 ，本区块共有两笔交易 </a:t>
            </a:r>
            <a:endParaRPr lang="zh-CN" altLang="en-US" dirty="0">
              <a:solidFill>
                <a:srgbClr val="FF0000"/>
              </a:solidFill>
            </a:endParaRPr>
          </a:p>
        </p:txBody>
      </p:sp>
      <p:cxnSp>
        <p:nvCxnSpPr>
          <p:cNvPr id="9" name="直接箭头连接符 8"/>
          <p:cNvCxnSpPr/>
          <p:nvPr/>
        </p:nvCxnSpPr>
        <p:spPr>
          <a:xfrm flipH="1">
            <a:off x="5037513" y="1825625"/>
            <a:ext cx="166254" cy="50193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31619" y="6014292"/>
            <a:ext cx="2378825" cy="646331"/>
          </a:xfrm>
          <a:prstGeom prst="rect">
            <a:avLst/>
          </a:prstGeom>
          <a:noFill/>
        </p:spPr>
        <p:txBody>
          <a:bodyPr wrap="square" rtlCol="0">
            <a:spAutoFit/>
          </a:bodyPr>
          <a:lstStyle/>
          <a:p>
            <a:r>
              <a:rPr lang="zh-CN" altLang="en-US" b="1" dirty="0" smtClean="0">
                <a:solidFill>
                  <a:srgbClr val="00B050"/>
                </a:solidFill>
              </a:rPr>
              <a:t>交易</a:t>
            </a:r>
            <a:r>
              <a:rPr lang="en-US" altLang="zh-CN" b="1" dirty="0" smtClean="0">
                <a:solidFill>
                  <a:srgbClr val="00B050"/>
                </a:solidFill>
              </a:rPr>
              <a:t>1</a:t>
            </a:r>
            <a:r>
              <a:rPr lang="zh-CN" altLang="en-US" b="1" dirty="0" smtClean="0">
                <a:solidFill>
                  <a:srgbClr val="00B050"/>
                </a:solidFill>
              </a:rPr>
              <a:t>：</a:t>
            </a:r>
            <a:r>
              <a:rPr lang="en-US" altLang="zh-CN" b="1" dirty="0" err="1" smtClean="0">
                <a:solidFill>
                  <a:srgbClr val="00B050"/>
                </a:solidFill>
              </a:rPr>
              <a:t>Coinbase</a:t>
            </a:r>
            <a:r>
              <a:rPr lang="zh-CN" altLang="en-US" b="1" dirty="0" smtClean="0">
                <a:solidFill>
                  <a:srgbClr val="00B050"/>
                </a:solidFill>
              </a:rPr>
              <a:t>交易</a:t>
            </a:r>
            <a:endParaRPr lang="en-US" altLang="zh-CN" b="1" dirty="0" smtClean="0">
              <a:solidFill>
                <a:srgbClr val="00B050"/>
              </a:solidFill>
            </a:endParaRPr>
          </a:p>
          <a:p>
            <a:endParaRPr lang="zh-CN" altLang="en-US" dirty="0">
              <a:solidFill>
                <a:srgbClr val="00B0F0"/>
              </a:solidFill>
            </a:endParaRPr>
          </a:p>
        </p:txBody>
      </p:sp>
      <p:cxnSp>
        <p:nvCxnSpPr>
          <p:cNvPr id="12" name="直接箭头连接符 11"/>
          <p:cNvCxnSpPr/>
          <p:nvPr/>
        </p:nvCxnSpPr>
        <p:spPr>
          <a:xfrm flipV="1">
            <a:off x="415636" y="3200917"/>
            <a:ext cx="631768" cy="281337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813175" y="5772462"/>
            <a:ext cx="2378825" cy="646331"/>
          </a:xfrm>
          <a:prstGeom prst="rect">
            <a:avLst/>
          </a:prstGeom>
          <a:noFill/>
        </p:spPr>
        <p:txBody>
          <a:bodyPr wrap="square" rtlCol="0">
            <a:spAutoFit/>
          </a:bodyPr>
          <a:lstStyle/>
          <a:p>
            <a:r>
              <a:rPr lang="zh-CN" altLang="en-US" b="1" dirty="0" smtClean="0">
                <a:solidFill>
                  <a:srgbClr val="FFC000"/>
                </a:solidFill>
              </a:rPr>
              <a:t>交易</a:t>
            </a:r>
            <a:r>
              <a:rPr lang="en-US" altLang="zh-CN" b="1" dirty="0">
                <a:solidFill>
                  <a:srgbClr val="FFC000"/>
                </a:solidFill>
              </a:rPr>
              <a:t>2</a:t>
            </a:r>
            <a:r>
              <a:rPr lang="zh-CN" altLang="en-US" b="1" dirty="0" smtClean="0">
                <a:solidFill>
                  <a:srgbClr val="FFC000"/>
                </a:solidFill>
              </a:rPr>
              <a:t>：普通交易</a:t>
            </a:r>
            <a:endParaRPr lang="en-US" altLang="zh-CN" b="1" dirty="0" smtClean="0">
              <a:solidFill>
                <a:srgbClr val="FFC000"/>
              </a:solidFill>
            </a:endParaRPr>
          </a:p>
          <a:p>
            <a:endParaRPr lang="zh-CN" altLang="en-US" dirty="0">
              <a:solidFill>
                <a:srgbClr val="00B0F0"/>
              </a:solidFill>
            </a:endParaRPr>
          </a:p>
        </p:txBody>
      </p:sp>
      <p:cxnSp>
        <p:nvCxnSpPr>
          <p:cNvPr id="17" name="直接箭头连接符 16"/>
          <p:cNvCxnSpPr/>
          <p:nvPr/>
        </p:nvCxnSpPr>
        <p:spPr>
          <a:xfrm flipH="1" flipV="1">
            <a:off x="9509760" y="5486400"/>
            <a:ext cx="465513" cy="286062"/>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右大括号 21"/>
          <p:cNvSpPr/>
          <p:nvPr/>
        </p:nvSpPr>
        <p:spPr>
          <a:xfrm>
            <a:off x="11233958" y="2460567"/>
            <a:ext cx="486987" cy="3228770"/>
          </a:xfrm>
          <a:prstGeom prst="rightBrace">
            <a:avLst>
              <a:gd name="adj1" fmla="val 8333"/>
              <a:gd name="adj2" fmla="val 49498"/>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p:cNvSpPr txBox="1"/>
          <p:nvPr/>
        </p:nvSpPr>
        <p:spPr>
          <a:xfrm>
            <a:off x="11720945" y="3751786"/>
            <a:ext cx="400396" cy="646331"/>
          </a:xfrm>
          <a:prstGeom prst="rect">
            <a:avLst/>
          </a:prstGeom>
          <a:noFill/>
        </p:spPr>
        <p:txBody>
          <a:bodyPr wrap="square" rtlCol="0">
            <a:spAutoFit/>
          </a:bodyPr>
          <a:lstStyle/>
          <a:p>
            <a:r>
              <a:rPr lang="zh-CN" altLang="en-US" b="1" dirty="0" smtClean="0">
                <a:solidFill>
                  <a:srgbClr val="7030A0"/>
                </a:solidFill>
              </a:rPr>
              <a:t>交</a:t>
            </a:r>
            <a:endParaRPr lang="en-US" altLang="zh-CN" b="1" dirty="0" smtClean="0">
              <a:solidFill>
                <a:srgbClr val="7030A0"/>
              </a:solidFill>
            </a:endParaRPr>
          </a:p>
          <a:p>
            <a:r>
              <a:rPr lang="zh-CN" altLang="en-US" b="1" dirty="0" smtClean="0">
                <a:solidFill>
                  <a:srgbClr val="7030A0"/>
                </a:solidFill>
              </a:rPr>
              <a:t>易</a:t>
            </a:r>
            <a:endParaRPr lang="zh-CN" altLang="en-US" b="1" dirty="0">
              <a:solidFill>
                <a:srgbClr val="7030A0"/>
              </a:solidFill>
            </a:endParaRPr>
          </a:p>
        </p:txBody>
      </p:sp>
    </p:spTree>
    <p:extLst>
      <p:ext uri="{BB962C8B-B14F-4D97-AF65-F5344CB8AC3E}">
        <p14:creationId xmlns:p14="http://schemas.microsoft.com/office/powerpoint/2010/main" val="3801994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955698689"/>
              </p:ext>
            </p:extLst>
          </p:nvPr>
        </p:nvGraphicFramePr>
        <p:xfrm>
          <a:off x="684893" y="880484"/>
          <a:ext cx="10629900" cy="5977516"/>
        </p:xfrm>
        <a:graphic>
          <a:graphicData uri="http://schemas.openxmlformats.org/drawingml/2006/table">
            <a:tbl>
              <a:tblPr firstRow="1" bandRow="1">
                <a:tableStyleId>{5940675A-B579-460E-94D1-54222C63F5DA}</a:tableStyleId>
              </a:tblPr>
              <a:tblGrid>
                <a:gridCol w="895350"/>
                <a:gridCol w="1447800"/>
                <a:gridCol w="1657350"/>
                <a:gridCol w="6629400"/>
              </a:tblGrid>
              <a:tr h="433763">
                <a:tc>
                  <a:txBody>
                    <a:bodyPr/>
                    <a:lstStyle/>
                    <a:p>
                      <a:pPr algn="ctr"/>
                      <a:r>
                        <a:rPr lang="en-US" altLang="zh-CN" sz="2400" b="1" dirty="0" smtClean="0"/>
                        <a:t>Bytes</a:t>
                      </a:r>
                      <a:endParaRPr lang="zh-CN" altLang="en-US" sz="2400" b="1" dirty="0"/>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smtClean="0"/>
                        <a:t>Name</a:t>
                      </a:r>
                      <a:endParaRPr lang="zh-CN" altLang="en-US" sz="24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err="1" smtClean="0"/>
                        <a:t>DataType</a:t>
                      </a:r>
                      <a:endParaRPr lang="zh-CN" altLang="en-US" sz="24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smtClean="0"/>
                        <a:t>Description</a:t>
                      </a:r>
                      <a:endParaRPr lang="zh-CN" altLang="en-US" sz="2400" b="1" dirty="0"/>
                    </a:p>
                  </a:txBody>
                  <a:tcPr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7696">
                <a:tc>
                  <a:txBody>
                    <a:bodyPr/>
                    <a:lstStyle/>
                    <a:p>
                      <a:pPr algn="ctr"/>
                      <a:r>
                        <a:rPr lang="en-US" altLang="zh-CN" sz="1800" b="1" dirty="0" smtClean="0"/>
                        <a:t>4</a:t>
                      </a:r>
                      <a:endParaRPr lang="zh-CN" altLang="en-US" sz="1800" b="1" dirty="0"/>
                    </a:p>
                  </a:txBody>
                  <a:tcPr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smtClean="0"/>
                        <a:t>version</a:t>
                      </a:r>
                      <a:endParaRPr lang="zh-CN" altLang="en-US" sz="1800" b="1" dirty="0"/>
                    </a:p>
                  </a:txBody>
                  <a:tcPr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smtClean="0"/>
                        <a:t>int32_t</a:t>
                      </a:r>
                      <a:endParaRPr lang="zh-CN" altLang="en-US" sz="18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b="1" dirty="0" smtClean="0"/>
                        <a:t>区块版本号，表示本区块遵循的验证规则</a:t>
                      </a:r>
                      <a:endParaRPr lang="zh-CN" altLang="en-US" sz="1800" b="1" dirty="0"/>
                    </a:p>
                  </a:txBody>
                  <a:tcPr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053425">
                <a:tc>
                  <a:txBody>
                    <a:bodyPr/>
                    <a:lstStyle/>
                    <a:p>
                      <a:pPr algn="ctr"/>
                      <a:r>
                        <a:rPr lang="en-US" altLang="zh-CN" sz="1800" b="1" dirty="0" smtClean="0"/>
                        <a:t>32</a:t>
                      </a:r>
                      <a:endParaRPr lang="zh-CN" altLang="en-US" sz="1800" b="1" dirty="0"/>
                    </a:p>
                  </a:txBody>
                  <a:tcPr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smtClean="0"/>
                        <a:t>Previous block header hash</a:t>
                      </a:r>
                      <a:endParaRPr lang="zh-CN" altLang="en-US" sz="18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smtClean="0"/>
                        <a:t>char[32]</a:t>
                      </a:r>
                      <a:endParaRPr lang="zh-CN" altLang="en-US" sz="1800" b="1" dirty="0"/>
                    </a:p>
                  </a:txBody>
                  <a:tcPr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b="1" dirty="0" smtClean="0"/>
                        <a:t>前一区块的哈希值，采用</a:t>
                      </a:r>
                      <a:r>
                        <a:rPr lang="en-US" altLang="zh-CN" sz="1800" b="1" dirty="0" smtClean="0"/>
                        <a:t>SHA256(SHA256(</a:t>
                      </a:r>
                      <a:r>
                        <a:rPr lang="zh-CN" altLang="en-US" sz="1800" b="1" dirty="0" smtClean="0"/>
                        <a:t>父区块头</a:t>
                      </a:r>
                      <a:r>
                        <a:rPr lang="en-US" altLang="zh-CN" sz="1800" b="1" dirty="0" smtClean="0"/>
                        <a:t>)) </a:t>
                      </a:r>
                      <a:r>
                        <a:rPr lang="zh-CN" altLang="en-US" sz="1800" b="1" dirty="0" smtClean="0"/>
                        <a:t>计算</a:t>
                      </a:r>
                      <a:endParaRPr lang="zh-CN" altLang="en-US" sz="1800" b="1" dirty="0"/>
                    </a:p>
                  </a:txBody>
                  <a:tcPr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7696">
                <a:tc>
                  <a:txBody>
                    <a:bodyPr/>
                    <a:lstStyle/>
                    <a:p>
                      <a:pPr algn="ctr"/>
                      <a:r>
                        <a:rPr lang="en-US" altLang="zh-CN" sz="1800" b="1" dirty="0" smtClean="0"/>
                        <a:t>32</a:t>
                      </a:r>
                      <a:endParaRPr lang="zh-CN" altLang="en-US" sz="1800" b="1" dirty="0"/>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err="1" smtClean="0"/>
                        <a:t>Merkle</a:t>
                      </a:r>
                      <a:r>
                        <a:rPr lang="en-US" altLang="zh-CN" sz="1800" b="1" baseline="0" dirty="0" smtClean="0"/>
                        <a:t> root hash</a:t>
                      </a:r>
                      <a:endParaRPr lang="zh-CN" altLang="en-US" sz="18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t>char[32]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b="1" dirty="0" smtClean="0"/>
                        <a:t>本区块中交易的</a:t>
                      </a:r>
                      <a:r>
                        <a:rPr lang="en-US" altLang="zh-CN" sz="1800" b="1" dirty="0" err="1" smtClean="0"/>
                        <a:t>merkle</a:t>
                      </a:r>
                      <a:r>
                        <a:rPr lang="zh-CN" altLang="en-US" sz="1800" b="1" dirty="0" smtClean="0"/>
                        <a:t>根哈希值，同样采用两次</a:t>
                      </a:r>
                      <a:r>
                        <a:rPr lang="en-US" altLang="zh-CN" sz="1800" b="1" dirty="0" smtClean="0"/>
                        <a:t>SHA256</a:t>
                      </a:r>
                      <a:r>
                        <a:rPr lang="zh-CN" altLang="en-US" sz="1800" b="1" dirty="0" smtClean="0"/>
                        <a:t>计算</a:t>
                      </a:r>
                      <a:endParaRPr lang="zh-CN" altLang="en-US" sz="1800" b="1" dirty="0"/>
                    </a:p>
                  </a:txBody>
                  <a:tcPr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49155">
                <a:tc>
                  <a:txBody>
                    <a:bodyPr/>
                    <a:lstStyle/>
                    <a:p>
                      <a:pPr algn="ctr"/>
                      <a:r>
                        <a:rPr lang="en-US" altLang="zh-CN" sz="1800" b="1" dirty="0" smtClean="0"/>
                        <a:t>4</a:t>
                      </a:r>
                      <a:endParaRPr lang="zh-CN" altLang="en-US" sz="1800" b="1" dirty="0"/>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smtClean="0"/>
                        <a:t>Time </a:t>
                      </a:r>
                      <a:endParaRPr lang="zh-CN" altLang="en-US" sz="18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smtClean="0"/>
                        <a:t>uint32_t</a:t>
                      </a:r>
                      <a:endParaRPr lang="zh-CN" altLang="en-US" sz="18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b="1" dirty="0" smtClean="0"/>
                        <a:t>精确到秒的</a:t>
                      </a:r>
                      <a:r>
                        <a:rPr lang="en-US" altLang="zh-CN" sz="1800" b="1" dirty="0" smtClean="0"/>
                        <a:t>UNIX</a:t>
                      </a:r>
                      <a:r>
                        <a:rPr lang="zh-CN" altLang="en-US" sz="1800" b="1" dirty="0" smtClean="0"/>
                        <a:t>时间戳，是该区块产生的近似时间（矿工开始对头部进行</a:t>
                      </a:r>
                      <a:r>
                        <a:rPr lang="en-US" altLang="zh-CN" sz="1800" b="1" dirty="0" smtClean="0"/>
                        <a:t>hash</a:t>
                      </a:r>
                      <a:r>
                        <a:rPr lang="zh-CN" altLang="en-US" sz="1800" b="1" dirty="0" smtClean="0"/>
                        <a:t>计算的时间，是矿工可调整的）。必须严格大于前</a:t>
                      </a:r>
                      <a:r>
                        <a:rPr lang="en-US" altLang="zh-CN" sz="1800" b="1" dirty="0" smtClean="0"/>
                        <a:t>11</a:t>
                      </a:r>
                      <a:r>
                        <a:rPr lang="zh-CN" altLang="en-US" sz="1800" b="1" dirty="0" smtClean="0"/>
                        <a:t>个区块时戳的中位值，全节点会拒绝超出自己时钟</a:t>
                      </a:r>
                      <a:r>
                        <a:rPr lang="en-US" altLang="zh-CN" sz="1800" b="1" dirty="0" smtClean="0"/>
                        <a:t>2</a:t>
                      </a:r>
                      <a:r>
                        <a:rPr lang="zh-CN" altLang="en-US" sz="1800" b="1" dirty="0" smtClean="0"/>
                        <a:t>个小时的区块。</a:t>
                      </a:r>
                      <a:endParaRPr lang="zh-CN" altLang="en-US" sz="1800" b="1" dirty="0"/>
                    </a:p>
                  </a:txBody>
                  <a:tcPr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05560">
                <a:tc>
                  <a:txBody>
                    <a:bodyPr/>
                    <a:lstStyle/>
                    <a:p>
                      <a:pPr algn="ctr"/>
                      <a:r>
                        <a:rPr lang="en-US" altLang="zh-CN" sz="1800" b="1" dirty="0" smtClean="0"/>
                        <a:t>4</a:t>
                      </a:r>
                      <a:endParaRPr lang="zh-CN" altLang="en-US" sz="1800" b="1" dirty="0"/>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err="1" smtClean="0"/>
                        <a:t>nBits</a:t>
                      </a:r>
                      <a:endParaRPr lang="zh-CN" altLang="en-US" sz="18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t>uint32_t</a:t>
                      </a:r>
                      <a:endParaRPr lang="zh-CN" altLang="en-US" sz="1800" b="1" dirty="0" smtClean="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b="1" dirty="0" smtClean="0"/>
                        <a:t>使用特定编码格式的该区块工作量证明算法的难度目标（</a:t>
                      </a:r>
                      <a:r>
                        <a:rPr lang="en-US" altLang="zh-CN" sz="1800" b="1" dirty="0" smtClean="0"/>
                        <a:t>target</a:t>
                      </a:r>
                      <a:r>
                        <a:rPr lang="zh-CN" altLang="en-US" sz="1800" b="1" dirty="0" smtClean="0"/>
                        <a:t>），本区块哈希值需要小于等于</a:t>
                      </a:r>
                      <a:r>
                        <a:rPr lang="en-US" altLang="zh-CN" sz="1800" b="1" dirty="0" smtClean="0"/>
                        <a:t>target</a:t>
                      </a:r>
                      <a:endParaRPr lang="zh-CN" altLang="en-US" sz="1800" b="1" dirty="0"/>
                    </a:p>
                  </a:txBody>
                  <a:tcPr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831">
                <a:tc>
                  <a:txBody>
                    <a:bodyPr/>
                    <a:lstStyle/>
                    <a:p>
                      <a:pPr algn="ctr"/>
                      <a:r>
                        <a:rPr lang="en-US" altLang="zh-CN" sz="1800" b="1" dirty="0" smtClean="0"/>
                        <a:t>4</a:t>
                      </a:r>
                      <a:endParaRPr lang="zh-CN" altLang="en-US" sz="1800" b="1" dirty="0"/>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smtClean="0"/>
                        <a:t>Nonce</a:t>
                      </a:r>
                      <a:endParaRPr lang="zh-CN" altLang="en-US" sz="18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t>uint32_t</a:t>
                      </a:r>
                      <a:endParaRPr lang="zh-CN" altLang="en-US" sz="1800" b="1" dirty="0" smtClean="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800" b="1" dirty="0" smtClean="0"/>
                        <a:t>为了找到满足难度目标所设定的随机数，为了解决</a:t>
                      </a:r>
                      <a:r>
                        <a:rPr lang="en-US" altLang="zh-CN" sz="1800" b="1" dirty="0" smtClean="0"/>
                        <a:t>32</a:t>
                      </a:r>
                      <a:r>
                        <a:rPr lang="zh-CN" altLang="en-US" sz="1800" b="1" dirty="0" smtClean="0"/>
                        <a:t>位随机数在算力飞升的情况下不够用的问题，规定时间戳和</a:t>
                      </a:r>
                      <a:r>
                        <a:rPr lang="en-US" altLang="zh-CN" sz="1800" b="1" dirty="0" err="1" smtClean="0"/>
                        <a:t>coinbase</a:t>
                      </a:r>
                      <a:r>
                        <a:rPr lang="zh-CN" altLang="en-US" sz="1800" b="1" dirty="0" smtClean="0"/>
                        <a:t>交易信息均可更改，以扩展</a:t>
                      </a:r>
                      <a:r>
                        <a:rPr lang="en-US" altLang="zh-CN" sz="1800" b="1" dirty="0" smtClean="0"/>
                        <a:t>nonce</a:t>
                      </a:r>
                      <a:r>
                        <a:rPr lang="zh-CN" altLang="en-US" sz="1800" b="1" dirty="0" smtClean="0"/>
                        <a:t>的位数</a:t>
                      </a:r>
                      <a:endParaRPr lang="zh-CN" altLang="en-US" sz="1800" b="1" dirty="0"/>
                    </a:p>
                  </a:txBody>
                  <a:tcPr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矩形 4"/>
          <p:cNvSpPr/>
          <p:nvPr/>
        </p:nvSpPr>
        <p:spPr>
          <a:xfrm>
            <a:off x="103824" y="116114"/>
            <a:ext cx="7138493" cy="646331"/>
          </a:xfrm>
          <a:prstGeom prst="rect">
            <a:avLst/>
          </a:prstGeom>
        </p:spPr>
        <p:txBody>
          <a:bodyPr wrap="none">
            <a:spAutoFit/>
          </a:bodyPr>
          <a:lstStyle/>
          <a:p>
            <a:r>
              <a:rPr lang="zh-CN" altLang="en-US" sz="3600" b="1" dirty="0"/>
              <a:t>区块</a:t>
            </a:r>
            <a:r>
              <a:rPr lang="zh-CN" altLang="en-US" sz="3600" b="1" dirty="0" smtClean="0"/>
              <a:t>头结构（</a:t>
            </a:r>
            <a:r>
              <a:rPr lang="zh-CN" altLang="en-US" sz="3600" b="1" dirty="0"/>
              <a:t>小端存储，</a:t>
            </a:r>
            <a:r>
              <a:rPr lang="en-US" altLang="zh-CN" sz="3600" b="1" dirty="0"/>
              <a:t>80</a:t>
            </a:r>
            <a:r>
              <a:rPr lang="zh-CN" altLang="en-US" sz="3600" b="1" dirty="0"/>
              <a:t>字节）</a:t>
            </a:r>
          </a:p>
        </p:txBody>
      </p:sp>
    </p:spTree>
    <p:extLst>
      <p:ext uri="{BB962C8B-B14F-4D97-AF65-F5344CB8AC3E}">
        <p14:creationId xmlns:p14="http://schemas.microsoft.com/office/powerpoint/2010/main" val="885906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9156"/>
            <a:ext cx="10515600" cy="1325563"/>
          </a:xfrm>
        </p:spPr>
        <p:txBody>
          <a:bodyPr/>
          <a:lstStyle/>
          <a:p>
            <a:r>
              <a:rPr lang="en-US" altLang="zh-CN" dirty="0" smtClean="0"/>
              <a:t>Block:170 </a:t>
            </a:r>
            <a:r>
              <a:rPr lang="zh-CN" altLang="en-US" dirty="0" smtClean="0"/>
              <a:t>区块头</a:t>
            </a:r>
            <a:r>
              <a:rPr lang="zh-CN" altLang="en-US" dirty="0"/>
              <a:t>（小端存储、共</a:t>
            </a:r>
            <a:r>
              <a:rPr lang="en-US" altLang="zh-CN" dirty="0"/>
              <a:t>80</a:t>
            </a:r>
            <a:r>
              <a:rPr lang="zh-CN" altLang="en-US" dirty="0"/>
              <a:t>字节）</a:t>
            </a:r>
          </a:p>
        </p:txBody>
      </p:sp>
      <p:sp>
        <p:nvSpPr>
          <p:cNvPr id="3" name="内容占位符 2"/>
          <p:cNvSpPr>
            <a:spLocks noGrp="1"/>
          </p:cNvSpPr>
          <p:nvPr>
            <p:ph idx="1"/>
          </p:nvPr>
        </p:nvSpPr>
        <p:spPr/>
        <p:txBody>
          <a:bodyPr>
            <a:normAutofit/>
          </a:bodyPr>
          <a:lstStyle/>
          <a:p>
            <a:pPr marL="0" indent="0">
              <a:lnSpc>
                <a:spcPct val="150000"/>
              </a:lnSpc>
              <a:buNone/>
            </a:pPr>
            <a:r>
              <a:rPr lang="en-US" altLang="zh-CN" sz="4000" b="1" dirty="0" smtClean="0">
                <a:solidFill>
                  <a:srgbClr val="0070C0"/>
                </a:solidFill>
              </a:rPr>
              <a:t>01000000</a:t>
            </a:r>
            <a:r>
              <a:rPr lang="en-US" altLang="zh-CN" sz="4000" b="1" dirty="0" smtClean="0">
                <a:solidFill>
                  <a:srgbClr val="FFC000"/>
                </a:solidFill>
              </a:rPr>
              <a:t>55bd840a78798ad0da853f68974f3d183e2bd1db6a842c1feecf222a00000000</a:t>
            </a:r>
            <a:r>
              <a:rPr lang="en-US" altLang="zh-CN" sz="4000" b="1" dirty="0" smtClean="0">
                <a:solidFill>
                  <a:srgbClr val="00B050"/>
                </a:solidFill>
              </a:rPr>
              <a:t>ff104ccb05421ab93e63f8c3ce5c2c2e9dbb37de2764b3a3175c8166562cac7d</a:t>
            </a:r>
            <a:r>
              <a:rPr lang="en-US" altLang="zh-CN" sz="4000" b="1" dirty="0" smtClean="0">
                <a:solidFill>
                  <a:srgbClr val="FF0000"/>
                </a:solidFill>
              </a:rPr>
              <a:t>51b96a49</a:t>
            </a:r>
            <a:r>
              <a:rPr lang="en-US" altLang="zh-CN" sz="4000" b="1" dirty="0" smtClean="0">
                <a:solidFill>
                  <a:srgbClr val="7030A0"/>
                </a:solidFill>
              </a:rPr>
              <a:t>ffff001d</a:t>
            </a:r>
            <a:r>
              <a:rPr lang="en-US" altLang="zh-CN" sz="4000" b="1" dirty="0" smtClean="0"/>
              <a:t>283e9e70</a:t>
            </a:r>
            <a:endParaRPr lang="zh-CN" altLang="en-US" sz="4000" b="1" dirty="0"/>
          </a:p>
        </p:txBody>
      </p:sp>
      <p:sp>
        <p:nvSpPr>
          <p:cNvPr id="4" name="文本框 3"/>
          <p:cNvSpPr txBox="1"/>
          <p:nvPr/>
        </p:nvSpPr>
        <p:spPr>
          <a:xfrm>
            <a:off x="838200" y="1552188"/>
            <a:ext cx="2011680" cy="646331"/>
          </a:xfrm>
          <a:prstGeom prst="rect">
            <a:avLst/>
          </a:prstGeom>
          <a:noFill/>
        </p:spPr>
        <p:txBody>
          <a:bodyPr wrap="square" rtlCol="0">
            <a:spAutoFit/>
          </a:bodyPr>
          <a:lstStyle/>
          <a:p>
            <a:r>
              <a:rPr lang="zh-CN" altLang="en-US" b="1" dirty="0" smtClean="0">
                <a:solidFill>
                  <a:srgbClr val="00B0F0"/>
                </a:solidFill>
              </a:rPr>
              <a:t>版本：</a:t>
            </a:r>
            <a:r>
              <a:rPr lang="en-US" altLang="zh-CN" b="1" dirty="0" smtClean="0">
                <a:solidFill>
                  <a:srgbClr val="00B0F0"/>
                </a:solidFill>
              </a:rPr>
              <a:t>4</a:t>
            </a:r>
            <a:r>
              <a:rPr lang="zh-CN" altLang="en-US" b="1" dirty="0" smtClean="0">
                <a:solidFill>
                  <a:srgbClr val="00B0F0"/>
                </a:solidFill>
              </a:rPr>
              <a:t>字节</a:t>
            </a:r>
            <a:endParaRPr lang="en-US" altLang="zh-CN" b="1" dirty="0" smtClean="0">
              <a:solidFill>
                <a:srgbClr val="00B0F0"/>
              </a:solidFill>
            </a:endParaRPr>
          </a:p>
          <a:p>
            <a:r>
              <a:rPr lang="en-US" altLang="zh-CN" dirty="0" smtClean="0">
                <a:solidFill>
                  <a:srgbClr val="00B0F0"/>
                </a:solidFill>
              </a:rPr>
              <a:t>0x</a:t>
            </a:r>
            <a:r>
              <a:rPr lang="zh-CN" altLang="en-US" dirty="0" smtClean="0">
                <a:solidFill>
                  <a:srgbClr val="00B0F0"/>
                </a:solidFill>
              </a:rPr>
              <a:t> </a:t>
            </a:r>
            <a:r>
              <a:rPr lang="en-US" altLang="zh-CN" dirty="0">
                <a:solidFill>
                  <a:srgbClr val="00B0F0"/>
                </a:solidFill>
              </a:rPr>
              <a:t>0000 0001</a:t>
            </a:r>
            <a:endParaRPr lang="zh-CN" altLang="en-US" b="1" dirty="0">
              <a:solidFill>
                <a:srgbClr val="00B0F0"/>
              </a:solidFill>
            </a:endParaRPr>
          </a:p>
        </p:txBody>
      </p:sp>
      <p:sp>
        <p:nvSpPr>
          <p:cNvPr id="5" name="文本框 4"/>
          <p:cNvSpPr txBox="1"/>
          <p:nvPr/>
        </p:nvSpPr>
        <p:spPr>
          <a:xfrm>
            <a:off x="4033057" y="1690688"/>
            <a:ext cx="4578928" cy="369332"/>
          </a:xfrm>
          <a:prstGeom prst="rect">
            <a:avLst/>
          </a:prstGeom>
          <a:noFill/>
        </p:spPr>
        <p:txBody>
          <a:bodyPr wrap="square" rtlCol="0">
            <a:spAutoFit/>
          </a:bodyPr>
          <a:lstStyle/>
          <a:p>
            <a:r>
              <a:rPr lang="zh-CN" altLang="en-US" b="1" dirty="0">
                <a:solidFill>
                  <a:srgbClr val="FFC000"/>
                </a:solidFill>
              </a:rPr>
              <a:t>父区块头哈希</a:t>
            </a:r>
            <a:r>
              <a:rPr lang="zh-CN" altLang="en-US" b="1" dirty="0" smtClean="0">
                <a:solidFill>
                  <a:srgbClr val="FFC000"/>
                </a:solidFill>
              </a:rPr>
              <a:t>值：</a:t>
            </a:r>
            <a:r>
              <a:rPr lang="en-US" altLang="zh-CN" b="1" dirty="0" smtClean="0">
                <a:solidFill>
                  <a:srgbClr val="FFC000"/>
                </a:solidFill>
              </a:rPr>
              <a:t>32</a:t>
            </a:r>
            <a:r>
              <a:rPr lang="zh-CN" altLang="en-US" b="1" dirty="0" smtClean="0">
                <a:solidFill>
                  <a:srgbClr val="FFC000"/>
                </a:solidFill>
              </a:rPr>
              <a:t>字节</a:t>
            </a:r>
            <a:endParaRPr lang="zh-CN" altLang="en-US" b="1" dirty="0">
              <a:solidFill>
                <a:srgbClr val="FFC000"/>
              </a:solidFill>
            </a:endParaRPr>
          </a:p>
        </p:txBody>
      </p:sp>
      <p:sp>
        <p:nvSpPr>
          <p:cNvPr id="6" name="文本框 5"/>
          <p:cNvSpPr txBox="1"/>
          <p:nvPr/>
        </p:nvSpPr>
        <p:spPr>
          <a:xfrm>
            <a:off x="694112" y="5539126"/>
            <a:ext cx="4578928" cy="369332"/>
          </a:xfrm>
          <a:prstGeom prst="rect">
            <a:avLst/>
          </a:prstGeom>
          <a:noFill/>
        </p:spPr>
        <p:txBody>
          <a:bodyPr wrap="square" rtlCol="0">
            <a:spAutoFit/>
          </a:bodyPr>
          <a:lstStyle/>
          <a:p>
            <a:r>
              <a:rPr lang="en-US" altLang="zh-CN" b="1" dirty="0" err="1">
                <a:solidFill>
                  <a:srgbClr val="00B050"/>
                </a:solidFill>
              </a:rPr>
              <a:t>Merkle</a:t>
            </a:r>
            <a:r>
              <a:rPr lang="zh-CN" altLang="en-US" b="1" dirty="0" smtClean="0">
                <a:solidFill>
                  <a:srgbClr val="00B050"/>
                </a:solidFill>
              </a:rPr>
              <a:t>根：</a:t>
            </a:r>
            <a:r>
              <a:rPr lang="en-US" altLang="zh-CN" b="1" dirty="0" smtClean="0">
                <a:solidFill>
                  <a:srgbClr val="00B050"/>
                </a:solidFill>
              </a:rPr>
              <a:t>32</a:t>
            </a:r>
            <a:r>
              <a:rPr lang="zh-CN" altLang="en-US" b="1" dirty="0">
                <a:solidFill>
                  <a:srgbClr val="00B050"/>
                </a:solidFill>
              </a:rPr>
              <a:t>字节</a:t>
            </a:r>
          </a:p>
        </p:txBody>
      </p:sp>
      <p:sp>
        <p:nvSpPr>
          <p:cNvPr id="7" name="文本框 6"/>
          <p:cNvSpPr txBox="1"/>
          <p:nvPr/>
        </p:nvSpPr>
        <p:spPr>
          <a:xfrm>
            <a:off x="4307034" y="5502842"/>
            <a:ext cx="5220392" cy="1200329"/>
          </a:xfrm>
          <a:prstGeom prst="rect">
            <a:avLst/>
          </a:prstGeom>
          <a:noFill/>
        </p:spPr>
        <p:txBody>
          <a:bodyPr wrap="square" rtlCol="0">
            <a:spAutoFit/>
          </a:bodyPr>
          <a:lstStyle/>
          <a:p>
            <a:r>
              <a:rPr lang="zh-CN" altLang="en-US" b="1" dirty="0">
                <a:solidFill>
                  <a:srgbClr val="FF0000"/>
                </a:solidFill>
              </a:rPr>
              <a:t>时间戳</a:t>
            </a:r>
            <a:r>
              <a:rPr lang="en-US" altLang="zh-CN" b="1" dirty="0">
                <a:solidFill>
                  <a:srgbClr val="FF0000"/>
                </a:solidFill>
              </a:rPr>
              <a:t>4</a:t>
            </a:r>
            <a:r>
              <a:rPr lang="zh-CN" altLang="en-US" b="1" dirty="0" smtClean="0">
                <a:solidFill>
                  <a:srgbClr val="FF0000"/>
                </a:solidFill>
              </a:rPr>
              <a:t>字节</a:t>
            </a:r>
            <a:endParaRPr lang="en-US" altLang="zh-CN" b="1" dirty="0" smtClean="0">
              <a:solidFill>
                <a:srgbClr val="FF0000"/>
              </a:solidFill>
            </a:endParaRPr>
          </a:p>
          <a:p>
            <a:r>
              <a:rPr lang="zh-CN" altLang="en-US" dirty="0">
                <a:solidFill>
                  <a:srgbClr val="FF0000"/>
                </a:solidFill>
              </a:rPr>
              <a:t>自</a:t>
            </a:r>
            <a:r>
              <a:rPr lang="en-US" altLang="zh-CN" dirty="0">
                <a:solidFill>
                  <a:srgbClr val="FF0000"/>
                </a:solidFill>
              </a:rPr>
              <a:t>1970</a:t>
            </a:r>
            <a:r>
              <a:rPr lang="zh-CN" altLang="en-US" dirty="0">
                <a:solidFill>
                  <a:srgbClr val="FF0000"/>
                </a:solidFill>
              </a:rPr>
              <a:t>年</a:t>
            </a:r>
            <a:r>
              <a:rPr lang="en-US" altLang="zh-CN" dirty="0">
                <a:solidFill>
                  <a:srgbClr val="FF0000"/>
                </a:solidFill>
              </a:rPr>
              <a:t>1</a:t>
            </a:r>
            <a:r>
              <a:rPr lang="zh-CN" altLang="en-US" dirty="0">
                <a:solidFill>
                  <a:srgbClr val="FF0000"/>
                </a:solidFill>
              </a:rPr>
              <a:t>月</a:t>
            </a:r>
            <a:r>
              <a:rPr lang="en-US" altLang="zh-CN" dirty="0">
                <a:solidFill>
                  <a:srgbClr val="FF0000"/>
                </a:solidFill>
              </a:rPr>
              <a:t>1</a:t>
            </a:r>
            <a:r>
              <a:rPr lang="zh-CN" altLang="en-US" dirty="0">
                <a:solidFill>
                  <a:srgbClr val="FF0000"/>
                </a:solidFill>
              </a:rPr>
              <a:t>日</a:t>
            </a:r>
            <a:r>
              <a:rPr lang="en-US" altLang="zh-CN" dirty="0">
                <a:solidFill>
                  <a:srgbClr val="FF0000"/>
                </a:solidFill>
              </a:rPr>
              <a:t>0</a:t>
            </a:r>
            <a:r>
              <a:rPr lang="zh-CN" altLang="en-US" dirty="0">
                <a:solidFill>
                  <a:srgbClr val="FF0000"/>
                </a:solidFill>
              </a:rPr>
              <a:t>时</a:t>
            </a:r>
            <a:r>
              <a:rPr lang="en-US" altLang="zh-CN" dirty="0">
                <a:solidFill>
                  <a:srgbClr val="FF0000"/>
                </a:solidFill>
              </a:rPr>
              <a:t>0</a:t>
            </a:r>
            <a:r>
              <a:rPr lang="zh-CN" altLang="en-US" dirty="0">
                <a:solidFill>
                  <a:srgbClr val="FF0000"/>
                </a:solidFill>
              </a:rPr>
              <a:t>分以来的秒数</a:t>
            </a:r>
            <a:r>
              <a:rPr lang="zh-CN" altLang="en-US" dirty="0" smtClean="0">
                <a:solidFill>
                  <a:srgbClr val="FF0000"/>
                </a:solidFill>
              </a:rPr>
              <a:t>，</a:t>
            </a:r>
            <a:r>
              <a:rPr lang="en-US" altLang="zh-CN" dirty="0">
                <a:solidFill>
                  <a:srgbClr val="FF0000"/>
                </a:solidFill>
              </a:rPr>
              <a:t>2009-01-12 </a:t>
            </a:r>
            <a:r>
              <a:rPr lang="en-US" altLang="zh-CN" dirty="0" smtClean="0">
                <a:solidFill>
                  <a:srgbClr val="FF0000"/>
                </a:solidFill>
              </a:rPr>
              <a:t>03:30:25</a:t>
            </a:r>
            <a:r>
              <a:rPr lang="zh-CN" altLang="en-US" dirty="0" smtClean="0">
                <a:solidFill>
                  <a:srgbClr val="FF0000"/>
                </a:solidFill>
              </a:rPr>
              <a:t>，共计</a:t>
            </a:r>
            <a:r>
              <a:rPr lang="en-US" altLang="zh-CN" dirty="0">
                <a:solidFill>
                  <a:srgbClr val="FF0000"/>
                </a:solidFill>
              </a:rPr>
              <a:t>1231731025</a:t>
            </a:r>
            <a:r>
              <a:rPr lang="zh-CN" altLang="en-US" dirty="0" smtClean="0">
                <a:solidFill>
                  <a:srgbClr val="FF0000"/>
                </a:solidFill>
              </a:rPr>
              <a:t>秒，转为</a:t>
            </a:r>
            <a:r>
              <a:rPr lang="en-US" altLang="zh-CN" dirty="0">
                <a:solidFill>
                  <a:srgbClr val="FF0000"/>
                </a:solidFill>
              </a:rPr>
              <a:t>16</a:t>
            </a:r>
            <a:r>
              <a:rPr lang="zh-CN" altLang="en-US" dirty="0">
                <a:solidFill>
                  <a:srgbClr val="FF0000"/>
                </a:solidFill>
              </a:rPr>
              <a:t>进制为</a:t>
            </a:r>
            <a:r>
              <a:rPr lang="en-US" altLang="zh-CN" dirty="0">
                <a:solidFill>
                  <a:srgbClr val="FF0000"/>
                </a:solidFill>
              </a:rPr>
              <a:t>0x496AB951  </a:t>
            </a:r>
            <a:r>
              <a:rPr lang="zh-CN" altLang="en-US" dirty="0">
                <a:solidFill>
                  <a:srgbClr val="FF0000"/>
                </a:solidFill>
              </a:rPr>
              <a:t>小端格式存储即为 </a:t>
            </a:r>
            <a:r>
              <a:rPr lang="en-US" altLang="zh-CN" dirty="0" smtClean="0">
                <a:solidFill>
                  <a:srgbClr val="FF0000"/>
                </a:solidFill>
              </a:rPr>
              <a:t>51b96a49</a:t>
            </a:r>
            <a:endParaRPr lang="zh-CN" altLang="en-US" b="1" dirty="0">
              <a:solidFill>
                <a:srgbClr val="FF0000"/>
              </a:solidFill>
            </a:endParaRPr>
          </a:p>
        </p:txBody>
      </p:sp>
      <p:sp>
        <p:nvSpPr>
          <p:cNvPr id="8" name="文本框 7"/>
          <p:cNvSpPr txBox="1"/>
          <p:nvPr/>
        </p:nvSpPr>
        <p:spPr>
          <a:xfrm>
            <a:off x="6298276" y="4332204"/>
            <a:ext cx="2611583" cy="646331"/>
          </a:xfrm>
          <a:prstGeom prst="rect">
            <a:avLst/>
          </a:prstGeom>
          <a:noFill/>
        </p:spPr>
        <p:txBody>
          <a:bodyPr wrap="square" rtlCol="0">
            <a:spAutoFit/>
          </a:bodyPr>
          <a:lstStyle/>
          <a:p>
            <a:r>
              <a:rPr lang="zh-CN" altLang="en-US" b="1" dirty="0" smtClean="0">
                <a:solidFill>
                  <a:srgbClr val="7030A0"/>
                </a:solidFill>
              </a:rPr>
              <a:t>难度目标：</a:t>
            </a:r>
            <a:r>
              <a:rPr lang="en-US" altLang="zh-CN" b="1" dirty="0" smtClean="0">
                <a:solidFill>
                  <a:srgbClr val="7030A0"/>
                </a:solidFill>
              </a:rPr>
              <a:t>4</a:t>
            </a:r>
            <a:r>
              <a:rPr lang="zh-CN" altLang="en-US" b="1" dirty="0" smtClean="0">
                <a:solidFill>
                  <a:srgbClr val="7030A0"/>
                </a:solidFill>
              </a:rPr>
              <a:t>字节</a:t>
            </a:r>
            <a:endParaRPr lang="en-US" altLang="zh-CN" b="1" dirty="0" smtClean="0">
              <a:solidFill>
                <a:srgbClr val="7030A0"/>
              </a:solidFill>
            </a:endParaRPr>
          </a:p>
          <a:p>
            <a:r>
              <a:rPr lang="en-US" altLang="zh-CN" b="1" dirty="0">
                <a:solidFill>
                  <a:srgbClr val="7030A0"/>
                </a:solidFill>
              </a:rPr>
              <a:t>0x1d00ffff = 486604799</a:t>
            </a:r>
            <a:endParaRPr lang="zh-CN" altLang="en-US" b="1" dirty="0">
              <a:solidFill>
                <a:srgbClr val="7030A0"/>
              </a:solidFill>
            </a:endParaRPr>
          </a:p>
        </p:txBody>
      </p:sp>
      <p:sp>
        <p:nvSpPr>
          <p:cNvPr id="9" name="文本框 8"/>
          <p:cNvSpPr txBox="1"/>
          <p:nvPr/>
        </p:nvSpPr>
        <p:spPr>
          <a:xfrm>
            <a:off x="9381705" y="5400626"/>
            <a:ext cx="3407525" cy="646331"/>
          </a:xfrm>
          <a:prstGeom prst="rect">
            <a:avLst/>
          </a:prstGeom>
          <a:noFill/>
        </p:spPr>
        <p:txBody>
          <a:bodyPr wrap="square" rtlCol="0">
            <a:spAutoFit/>
          </a:bodyPr>
          <a:lstStyle/>
          <a:p>
            <a:r>
              <a:rPr lang="en-US" altLang="zh-CN" b="1" dirty="0" smtClean="0"/>
              <a:t>Nonce</a:t>
            </a:r>
            <a:r>
              <a:rPr lang="zh-CN" altLang="en-US" b="1" dirty="0" smtClean="0"/>
              <a:t>：</a:t>
            </a:r>
            <a:r>
              <a:rPr lang="en-US" altLang="zh-CN" b="1" dirty="0" smtClean="0"/>
              <a:t>4</a:t>
            </a:r>
            <a:r>
              <a:rPr lang="zh-CN" altLang="en-US" b="1" dirty="0" smtClean="0"/>
              <a:t>字节</a:t>
            </a:r>
            <a:endParaRPr lang="en-US" altLang="zh-CN" b="1" dirty="0" smtClean="0"/>
          </a:p>
          <a:p>
            <a:r>
              <a:rPr lang="en-US" altLang="zh-CN" dirty="0"/>
              <a:t>0x709e3e28  = 1889418792</a:t>
            </a:r>
            <a:endParaRPr lang="zh-CN" altLang="en-US" b="1" dirty="0"/>
          </a:p>
        </p:txBody>
      </p:sp>
    </p:spTree>
    <p:extLst>
      <p:ext uri="{BB962C8B-B14F-4D97-AF65-F5344CB8AC3E}">
        <p14:creationId xmlns:p14="http://schemas.microsoft.com/office/powerpoint/2010/main" val="3749043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Target</a:t>
            </a:r>
            <a:endParaRPr lang="zh-CN" altLang="en-US" dirty="0"/>
          </a:p>
        </p:txBody>
      </p:sp>
      <p:sp>
        <p:nvSpPr>
          <p:cNvPr id="3" name="内容占位符 2"/>
          <p:cNvSpPr>
            <a:spLocks noGrp="1"/>
          </p:cNvSpPr>
          <p:nvPr>
            <p:ph idx="1"/>
          </p:nvPr>
        </p:nvSpPr>
        <p:spPr/>
        <p:txBody>
          <a:bodyPr/>
          <a:lstStyle/>
          <a:p>
            <a:r>
              <a:rPr lang="zh-CN" altLang="en-US" dirty="0" smtClean="0"/>
              <a:t>初始</a:t>
            </a:r>
            <a:r>
              <a:rPr lang="en-US" altLang="zh-CN" dirty="0" smtClean="0"/>
              <a:t>target:0x1d00ffff</a:t>
            </a:r>
          </a:p>
          <a:p>
            <a:pPr marL="0" indent="0">
              <a:buNone/>
            </a:pPr>
            <a:r>
              <a:rPr lang="en-US" altLang="zh-CN" dirty="0" smtClean="0"/>
              <a:t>0x00000000ffff0000000000000000000000000000000000000000000000000000</a:t>
            </a:r>
          </a:p>
          <a:p>
            <a:r>
              <a:rPr lang="zh-CN" altLang="en-US" dirty="0" smtClean="0"/>
              <a:t>每</a:t>
            </a:r>
            <a:r>
              <a:rPr lang="en-US" altLang="zh-CN" dirty="0" smtClean="0"/>
              <a:t>2016</a:t>
            </a:r>
            <a:r>
              <a:rPr lang="zh-CN" altLang="en-US" dirty="0" smtClean="0"/>
              <a:t>块调整</a:t>
            </a:r>
            <a:r>
              <a:rPr lang="en-US" altLang="zh-CN" dirty="0" smtClean="0"/>
              <a:t>target:</a:t>
            </a:r>
          </a:p>
          <a:p>
            <a:pPr marL="0" indent="0">
              <a:buNone/>
            </a:pPr>
            <a:r>
              <a:rPr lang="zh-CN" altLang="en-US" sz="2400" dirty="0" smtClean="0"/>
              <a:t>过去的</a:t>
            </a:r>
            <a:r>
              <a:rPr lang="en-US" altLang="zh-CN" sz="2400" dirty="0" smtClean="0"/>
              <a:t>2016</a:t>
            </a:r>
            <a:r>
              <a:rPr lang="zh-CN" altLang="en-US" sz="2400" dirty="0" smtClean="0"/>
              <a:t>个区块，出块平均时间小于</a:t>
            </a:r>
            <a:r>
              <a:rPr lang="en-US" altLang="zh-CN" sz="2400" dirty="0" smtClean="0"/>
              <a:t>10</a:t>
            </a:r>
            <a:r>
              <a:rPr lang="zh-CN" altLang="en-US" sz="2400" dirty="0" smtClean="0"/>
              <a:t>分钟，</a:t>
            </a:r>
            <a:r>
              <a:rPr lang="en-US" altLang="zh-CN" sz="2400" dirty="0" smtClean="0"/>
              <a:t>target</a:t>
            </a:r>
            <a:r>
              <a:rPr lang="zh-CN" altLang="en-US" sz="2400" dirty="0" smtClean="0"/>
              <a:t>变小，难度变高</a:t>
            </a:r>
            <a:endParaRPr lang="en-US" altLang="zh-CN" sz="2400" dirty="0" smtClean="0"/>
          </a:p>
          <a:p>
            <a:pPr marL="0" indent="0">
              <a:buNone/>
            </a:pPr>
            <a:r>
              <a:rPr lang="zh-CN" altLang="en-US" sz="2400" dirty="0"/>
              <a:t>过去的</a:t>
            </a:r>
            <a:r>
              <a:rPr lang="en-US" altLang="zh-CN" sz="2400" dirty="0"/>
              <a:t>2016</a:t>
            </a:r>
            <a:r>
              <a:rPr lang="zh-CN" altLang="en-US" sz="2400" dirty="0"/>
              <a:t>个区块，出块平均</a:t>
            </a:r>
            <a:r>
              <a:rPr lang="zh-CN" altLang="en-US" sz="2400" dirty="0" smtClean="0"/>
              <a:t>时间大于</a:t>
            </a:r>
            <a:r>
              <a:rPr lang="en-US" altLang="zh-CN" sz="2400" dirty="0"/>
              <a:t>10</a:t>
            </a:r>
            <a:r>
              <a:rPr lang="zh-CN" altLang="en-US" sz="2400" dirty="0"/>
              <a:t>分钟，</a:t>
            </a:r>
            <a:r>
              <a:rPr lang="en-US" altLang="zh-CN" sz="2400" dirty="0"/>
              <a:t>target</a:t>
            </a:r>
            <a:r>
              <a:rPr lang="zh-CN" altLang="en-US" sz="2400" dirty="0" smtClean="0"/>
              <a:t>变大，</a:t>
            </a:r>
            <a:r>
              <a:rPr lang="zh-CN" altLang="en-US" sz="2400" dirty="0"/>
              <a:t>难度</a:t>
            </a:r>
            <a:r>
              <a:rPr lang="zh-CN" altLang="en-US" sz="2400" dirty="0" smtClean="0"/>
              <a:t>变低</a:t>
            </a:r>
            <a:endParaRPr lang="en-US" altLang="zh-CN" sz="2400" dirty="0" smtClean="0"/>
          </a:p>
          <a:p>
            <a:pPr marL="0" indent="0">
              <a:buNone/>
            </a:pPr>
            <a:endParaRPr lang="en-US" altLang="zh-CN" sz="2400" dirty="0" smtClean="0"/>
          </a:p>
          <a:p>
            <a:pPr marL="0" indent="0">
              <a:buNone/>
            </a:pPr>
            <a:endParaRPr lang="en-US" altLang="zh-CN" dirty="0" smtClean="0"/>
          </a:p>
        </p:txBody>
      </p:sp>
    </p:spTree>
    <p:extLst>
      <p:ext uri="{BB962C8B-B14F-4D97-AF65-F5344CB8AC3E}">
        <p14:creationId xmlns:p14="http://schemas.microsoft.com/office/powerpoint/2010/main" val="2418471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Target </a:t>
            </a:r>
            <a:r>
              <a:rPr lang="zh-CN" altLang="en-US" dirty="0" smtClean="0"/>
              <a:t>调整方法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根据第</a:t>
                </a:r>
                <a:r>
                  <a:rPr lang="en-US" altLang="zh-CN" dirty="0" smtClean="0"/>
                  <a:t>1</a:t>
                </a:r>
                <a:r>
                  <a:rPr lang="zh-CN" altLang="en-US" dirty="0" smtClean="0"/>
                  <a:t>个区块和第</a:t>
                </a:r>
                <a:r>
                  <a:rPr lang="en-US" altLang="zh-CN" dirty="0" smtClean="0"/>
                  <a:t>2016</a:t>
                </a:r>
                <a:r>
                  <a:rPr lang="zh-CN" altLang="en-US" dirty="0" smtClean="0"/>
                  <a:t>区块的时间戳字段，计算这</a:t>
                </a:r>
                <a:r>
                  <a:rPr lang="en-US" altLang="zh-CN" dirty="0" smtClean="0"/>
                  <a:t>2016</a:t>
                </a:r>
                <a:r>
                  <a:rPr lang="zh-CN" altLang="en-US" dirty="0" smtClean="0"/>
                  <a:t>个区块产生的时间</a:t>
                </a:r>
                <a:r>
                  <a:rPr lang="en-US" altLang="zh-CN" dirty="0" smtClean="0"/>
                  <a:t>-&gt;actual timespan</a:t>
                </a:r>
              </a:p>
              <a:p>
                <a:r>
                  <a:rPr lang="en-US" altLang="zh-CN" dirty="0"/>
                  <a:t>actual </a:t>
                </a:r>
                <a:r>
                  <a:rPr lang="en-US" altLang="zh-CN" dirty="0" smtClean="0"/>
                  <a:t>timespan</a:t>
                </a:r>
                <a:r>
                  <a:rPr lang="zh-CN" altLang="en-US" dirty="0" smtClean="0"/>
                  <a:t>会调整至多为预期时间（两周）的</a:t>
                </a:r>
                <a:r>
                  <a:rPr lang="en-US" altLang="zh-CN" dirty="0" smtClean="0"/>
                  <a:t>4</a:t>
                </a:r>
                <a:r>
                  <a:rPr lang="zh-CN" altLang="en-US" dirty="0" smtClean="0"/>
                  <a:t>倍或至少为预期时间的</a:t>
                </a:r>
                <a:r>
                  <a:rPr lang="en-US" altLang="zh-CN" dirty="0" smtClean="0"/>
                  <a:t>1/4</a:t>
                </a:r>
                <a:r>
                  <a:rPr lang="zh-CN" altLang="en-US" dirty="0" smtClean="0"/>
                  <a:t>（避免时间大幅度的起伏）</a:t>
                </a:r>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r>
                          <m:rPr>
                            <m:sty m:val="p"/>
                          </m:rPr>
                          <a:rPr lang="en-US" altLang="zh-CN" i="1">
                            <a:latin typeface="Cambria Math" panose="02040503050406030204" pitchFamily="18" charset="0"/>
                          </a:rPr>
                          <m:t>arget</m:t>
                        </m:r>
                      </m:e>
                      <m:sub>
                        <m:r>
                          <m:rPr>
                            <m:sty m:val="p"/>
                          </m:rPr>
                          <a:rPr lang="en-US" altLang="zh-CN" i="1">
                            <a:latin typeface="Cambria Math" panose="02040503050406030204" pitchFamily="18" charset="0"/>
                          </a:rPr>
                          <m:t>new</m:t>
                        </m:r>
                      </m:sub>
                    </m:sSub>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r>
                              <m:rPr>
                                <m:sty m:val="p"/>
                              </m:rPr>
                              <a:rPr lang="en-US" altLang="zh-CN" i="1">
                                <a:latin typeface="Cambria Math" panose="02040503050406030204" pitchFamily="18" charset="0"/>
                              </a:rPr>
                              <m:t>arget</m:t>
                            </m:r>
                          </m:e>
                          <m:sub>
                            <m:r>
                              <a:rPr lang="en-US" altLang="zh-CN" b="0" i="1" smtClean="0">
                                <a:latin typeface="Cambria Math" panose="02040503050406030204" pitchFamily="18" charset="0"/>
                              </a:rPr>
                              <m:t>𝑜𝑙𝑑</m:t>
                            </m:r>
                            <m:r>
                              <a:rPr lang="en-US" altLang="zh-CN" b="0" i="1" smtClean="0">
                                <a:latin typeface="Cambria Math" panose="02040503050406030204" pitchFamily="18" charset="0"/>
                              </a:rPr>
                              <m:t>2016</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𝐴𝑐𝑡𝑢𝑎𝑙𝑇𝑖𝑚𝑒𝑆𝑝𝑎𝑛</m:t>
                        </m:r>
                        <m:r>
                          <a:rPr lang="en-US" altLang="zh-CN" b="0" i="1" smtClean="0">
                            <a:latin typeface="Cambria Math" panose="02040503050406030204" pitchFamily="18" charset="0"/>
                          </a:rPr>
                          <m:t> </m:t>
                        </m:r>
                      </m:num>
                      <m:den>
                        <m:r>
                          <a:rPr lang="en-US" altLang="zh-CN" b="0" i="1" smtClean="0">
                            <a:latin typeface="Cambria Math" panose="02040503050406030204" pitchFamily="18" charset="0"/>
                          </a:rPr>
                          <m:t>14∗24∗60∗60</m:t>
                        </m:r>
                      </m:den>
                    </m:f>
                  </m:oMath>
                </a14:m>
                <a:endParaRPr lang="en-US" altLang="zh-CN" dirty="0" smtClean="0"/>
              </a:p>
              <a:p>
                <a:endParaRPr lang="en-US" altLang="zh-CN" dirty="0" smtClean="0"/>
              </a:p>
              <a:p>
                <a:r>
                  <a:rPr lang="en-US" altLang="zh-CN" dirty="0" smtClean="0"/>
                  <a:t>Target </a:t>
                </a:r>
                <a:r>
                  <a:rPr lang="zh-CN" altLang="en-US" dirty="0" smtClean="0"/>
                  <a:t>不能超过 </a:t>
                </a:r>
                <a:r>
                  <a:rPr lang="en-US" altLang="zh-CN" dirty="0" smtClean="0"/>
                  <a:t>00000000ffffffffffffffffffffffffffffffffffffffffffffffffffffffff</a:t>
                </a:r>
                <a:r>
                  <a:rPr lang="zh-CN" altLang="en-US" dirty="0" smtClean="0"/>
                  <a:t>这个最大值</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2631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6503</TotalTime>
  <Words>3599</Words>
  <Application>Microsoft Office PowerPoint</Application>
  <PresentationFormat>宽屏</PresentationFormat>
  <Paragraphs>448</Paragraphs>
  <Slides>46</Slides>
  <Notes>29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宋体</vt:lpstr>
      <vt:lpstr>Arial</vt:lpstr>
      <vt:lpstr>Arial Black</vt:lpstr>
      <vt:lpstr>Calibri</vt:lpstr>
      <vt:lpstr>Calibri Light</vt:lpstr>
      <vt:lpstr>Cambria Math</vt:lpstr>
      <vt:lpstr>Office 主题</vt:lpstr>
      <vt:lpstr>Chapter7 区块链</vt:lpstr>
      <vt:lpstr>主要内容</vt:lpstr>
      <vt:lpstr>区块链</vt:lpstr>
      <vt:lpstr>区块结构 </vt:lpstr>
      <vt:lpstr>Block:170  (16进制)</vt:lpstr>
      <vt:lpstr>PowerPoint 演示文稿</vt:lpstr>
      <vt:lpstr>Block:170 区块头（小端存储、共80字节）</vt:lpstr>
      <vt:lpstr>Target</vt:lpstr>
      <vt:lpstr>Target 调整方法</vt:lpstr>
      <vt:lpstr>PowerPoint 演示文稿</vt:lpstr>
      <vt:lpstr>Difficulty</vt:lpstr>
      <vt:lpstr>Target nBits</vt:lpstr>
      <vt:lpstr>由nBits算出Target</vt:lpstr>
      <vt:lpstr>区块标识符  识别区块的方式</vt:lpstr>
      <vt:lpstr>PowerPoint 演示文稿</vt:lpstr>
      <vt:lpstr>标致性的区块</vt:lpstr>
      <vt:lpstr>创世区块</vt:lpstr>
      <vt:lpstr>创世区块 交易</vt:lpstr>
      <vt:lpstr>区块版本变化</vt:lpstr>
      <vt:lpstr>BIP</vt:lpstr>
      <vt:lpstr>PowerPoint 演示文稿</vt:lpstr>
      <vt:lpstr>Version2(BIP-34)</vt:lpstr>
      <vt:lpstr>227835区块</vt:lpstr>
      <vt:lpstr>227836区块</vt:lpstr>
      <vt:lpstr>Version3(BIP-66) </vt:lpstr>
      <vt:lpstr>PowerPoint 演示文稿</vt:lpstr>
      <vt:lpstr>Version 4 (BIP65)</vt:lpstr>
      <vt:lpstr>区块:398363 小端：04000000 0x00000004  版本为4</vt:lpstr>
      <vt:lpstr>BIP-9</vt:lpstr>
      <vt:lpstr>按BIP-9规则部署的</vt:lpstr>
      <vt:lpstr>csv</vt:lpstr>
      <vt:lpstr>CSV 从419328开始激活，第0位不被使用了</vt:lpstr>
      <vt:lpstr>Segwit</vt:lpstr>
      <vt:lpstr>segwit</vt:lpstr>
      <vt:lpstr>PowerPoint 演示文稿</vt:lpstr>
      <vt:lpstr>Segwit &amp;&amp;segwit2x</vt:lpstr>
      <vt:lpstr>PowerPoint 演示文稿</vt:lpstr>
      <vt:lpstr>区块的连接</vt:lpstr>
      <vt:lpstr>Merkle Tree</vt:lpstr>
      <vt:lpstr>Merkle Tree</vt:lpstr>
      <vt:lpstr>构建Merkle Tree</vt:lpstr>
      <vt:lpstr>构建Merkle Tree实例  </vt:lpstr>
      <vt:lpstr>证明交易Hk包含在merkle树中</vt:lpstr>
      <vt:lpstr>构建Merkle Path</vt:lpstr>
      <vt:lpstr>Merkle Path构建实例</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精通比特币 Chapter7 区块链</dc:title>
  <dc:creator>sym</dc:creator>
  <cp:lastModifiedBy>sym</cp:lastModifiedBy>
  <cp:revision>201</cp:revision>
  <dcterms:created xsi:type="dcterms:W3CDTF">2017-11-17T07:37:01Z</dcterms:created>
  <dcterms:modified xsi:type="dcterms:W3CDTF">2018-01-10T10:08:18Z</dcterms:modified>
</cp:coreProperties>
</file>