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view3D>
      <c:rAngAx val="1"/>
    </c:view3D>
    <c:plotArea>
      <c:layout/>
      <c:bar3DChart>
        <c:barDir val="col"/>
        <c:grouping val="cluster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hape val="box"/>
        <c:axId val="52033408"/>
        <c:axId val="52034944"/>
        <c:axId val="0"/>
      </c:bar3DChart>
      <c:catAx>
        <c:axId val="52033408"/>
        <c:scaling>
          <c:orientation val="minMax"/>
        </c:scaling>
        <c:axPos val="b"/>
        <c:tickLblPos val="nextTo"/>
        <c:crossAx val="52034944"/>
        <c:crosses val="autoZero"/>
        <c:auto val="1"/>
        <c:lblAlgn val="ctr"/>
        <c:lblOffset val="100"/>
      </c:catAx>
      <c:valAx>
        <c:axId val="52034944"/>
        <c:scaling>
          <c:orientation val="minMax"/>
        </c:scaling>
        <c:axPos val="l"/>
        <c:majorGridlines/>
        <c:numFmt formatCode="General" sourceLinked="1"/>
        <c:tickLblPos val="nextTo"/>
        <c:crossAx val="52033408"/>
        <c:crosses val="autoZero"/>
        <c:crossBetween val="between"/>
      </c:valAx>
    </c:plotArea>
    <c:legend>
      <c:legendPos val="r"/>
      <c:layout/>
    </c:legend>
    <c:plotVisOnly val="1"/>
  </c:chart>
  <c:txPr>
    <a:bodyPr/>
    <a:lstStyle/>
    <a:p>
      <a:pPr>
        <a:defRPr sz="1800"/>
      </a:pPr>
      <a:endParaRPr lang="en-US"/>
    </a:p>
  </c:tx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7B3BBD-41FC-4EA1-BC16-9F5291D2298D}"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57413-B6CA-4678-9713-86EE885599F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B3BBD-41FC-4EA1-BC16-9F5291D2298D}"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57413-B6CA-4678-9713-86EE885599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B3BBD-41FC-4EA1-BC16-9F5291D2298D}"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57413-B6CA-4678-9713-86EE885599F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B3BBD-41FC-4EA1-BC16-9F5291D2298D}"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57413-B6CA-4678-9713-86EE885599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7B3BBD-41FC-4EA1-BC16-9F5291D2298D}"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57413-B6CA-4678-9713-86EE885599F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7B3BBD-41FC-4EA1-BC16-9F5291D2298D}" type="datetimeFigureOut">
              <a:rPr lang="en-US" smtClean="0"/>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57413-B6CA-4678-9713-86EE885599F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7B3BBD-41FC-4EA1-BC16-9F5291D2298D}" type="datetimeFigureOut">
              <a:rPr lang="en-US" smtClean="0"/>
              <a:t>5/12/2014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157413-B6CA-4678-9713-86EE885599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7B3BBD-41FC-4EA1-BC16-9F5291D2298D}" type="datetimeFigureOut">
              <a:rPr lang="en-US" smtClean="0"/>
              <a:t>5/12/2014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157413-B6CA-4678-9713-86EE885599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B3BBD-41FC-4EA1-BC16-9F5291D2298D}" type="datetimeFigureOut">
              <a:rPr lang="en-US" smtClean="0"/>
              <a:t>5/12/2014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157413-B6CA-4678-9713-86EE885599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7B3BBD-41FC-4EA1-BC16-9F5291D2298D}" type="datetimeFigureOut">
              <a:rPr lang="en-US" smtClean="0"/>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57413-B6CA-4678-9713-86EE885599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7B3BBD-41FC-4EA1-BC16-9F5291D2298D}" type="datetimeFigureOut">
              <a:rPr lang="en-US" smtClean="0"/>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57413-B6CA-4678-9713-86EE885599F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B3BBD-41FC-4EA1-BC16-9F5291D2298D}" type="datetimeFigureOut">
              <a:rPr lang="en-US" smtClean="0"/>
              <a:t>5/12/2014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157413-B6CA-4678-9713-86EE885599F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2">
                <a:lumMod val="75000"/>
              </a:schemeClr>
            </a:gs>
            <a:gs pos="100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point in Nepal</a:t>
            </a:r>
            <a:endParaRPr lang="en-US" dirty="0"/>
          </a:p>
        </p:txBody>
      </p:sp>
      <p:sp>
        <p:nvSpPr>
          <p:cNvPr id="3" name="Subtitle 2"/>
          <p:cNvSpPr>
            <a:spLocks noGrp="1"/>
          </p:cNvSpPr>
          <p:nvPr>
            <p:ph type="subTitle" idx="1"/>
          </p:nvPr>
        </p:nvSpPr>
        <p:spPr/>
        <p:txBody>
          <a:bodyPr>
            <a:normAutofit/>
          </a:bodyPr>
          <a:lstStyle/>
          <a:p>
            <a:r>
              <a:rPr lang="en-US" sz="2400" dirty="0" err="1" smtClean="0"/>
              <a:t>Ghathaghar</a:t>
            </a:r>
            <a:r>
              <a:rPr lang="en-US" sz="2400" dirty="0" smtClean="0"/>
              <a:t> ,</a:t>
            </a:r>
            <a:r>
              <a:rPr lang="en-US" sz="2400" dirty="0" err="1" smtClean="0"/>
              <a:t>nepal</a:t>
            </a:r>
            <a:r>
              <a:rPr lang="en-US" sz="2400" dirty="0" smtClean="0"/>
              <a:t> ,</a:t>
            </a:r>
            <a:r>
              <a:rPr lang="en-US" sz="2400" dirty="0" err="1" smtClean="0"/>
              <a:t>ktm</a:t>
            </a:r>
            <a:endParaRPr lang="en-US" sz="2400" dirty="0"/>
          </a:p>
        </p:txBody>
      </p:sp>
    </p:spTree>
    <p:custDataLst>
      <p:tags r:id="rId1"/>
    </p:custDataLst>
  </p:cSld>
  <p:clrMapOvr>
    <a:masterClrMapping/>
  </p:clrMapOvr>
  <p:transition advTm="108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amond(in)">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grpId="2" nodeType="clickEffect">
                                  <p:stCondLst>
                                    <p:cond delay="0"/>
                                  </p:stCondLst>
                                  <p:childTnLst>
                                    <p:animMotion origin="layout" path="M 0 0  L 0.25 0  E" pathEditMode="relative" ptsTypes="">
                                      <p:cBhvr>
                                        <p:cTn id="17" dur="2000" fill="hold"/>
                                        <p:tgtEl>
                                          <p:spTgt spid="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3"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64" presetClass="path" presetSubtype="0" accel="50000" decel="50000" fill="hold" nodeType="clickEffect">
                                  <p:stCondLst>
                                    <p:cond delay="0"/>
                                  </p:stCondLst>
                                  <p:childTnLst>
                                    <p:animMotion origin="layout" path="M 0 0  L 0 -0.33302  E" pathEditMode="relative" ptsTypes="">
                                      <p:cBhvr>
                                        <p:cTn id="26"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Fuction</a:t>
            </a:r>
            <a:r>
              <a:rPr lang="en-US" dirty="0" smtClean="0"/>
              <a:t> of audit</a:t>
            </a:r>
            <a:endParaRPr lang="en-US" dirty="0"/>
          </a:p>
        </p:txBody>
      </p:sp>
      <p:sp>
        <p:nvSpPr>
          <p:cNvPr id="3" name="Content Placeholder 2"/>
          <p:cNvSpPr>
            <a:spLocks noGrp="1"/>
          </p:cNvSpPr>
          <p:nvPr>
            <p:ph idx="1"/>
          </p:nvPr>
        </p:nvSpPr>
        <p:spPr/>
        <p:txBody>
          <a:bodyPr/>
          <a:lstStyle/>
          <a:p>
            <a:r>
              <a:rPr lang="en-US" dirty="0" smtClean="0"/>
              <a:t>Objective</a:t>
            </a:r>
          </a:p>
          <a:p>
            <a:r>
              <a:rPr lang="en-US" dirty="0" err="1" smtClean="0"/>
              <a:t>Intregrety</a:t>
            </a:r>
            <a:endParaRPr lang="en-US" dirty="0" smtClean="0"/>
          </a:p>
          <a:p>
            <a:r>
              <a:rPr lang="en-US" dirty="0" smtClean="0"/>
              <a:t>Independent </a:t>
            </a:r>
          </a:p>
          <a:p>
            <a:r>
              <a:rPr lang="en-US" dirty="0" smtClean="0"/>
              <a:t>Professional </a:t>
            </a:r>
            <a:r>
              <a:rPr lang="en-US" dirty="0" err="1" smtClean="0"/>
              <a:t>behaviour</a:t>
            </a:r>
            <a:endParaRPr lang="en-US" dirty="0" smtClean="0"/>
          </a:p>
          <a:p>
            <a:r>
              <a:rPr lang="en-US" dirty="0" smtClean="0"/>
              <a:t>Professional competence and due care</a:t>
            </a:r>
          </a:p>
          <a:p>
            <a:r>
              <a:rPr lang="en-US" dirty="0" smtClean="0"/>
              <a:t>Confidence </a:t>
            </a:r>
          </a:p>
          <a:p>
            <a:r>
              <a:rPr lang="en-US" dirty="0" smtClean="0"/>
              <a:t>Technical </a:t>
            </a:r>
            <a:r>
              <a:rPr lang="en-US" dirty="0" err="1" smtClean="0"/>
              <a:t>standardm</a:t>
            </a:r>
            <a:endParaRPr lang="en-US" dirty="0"/>
          </a:p>
        </p:txBody>
      </p:sp>
    </p:spTree>
    <p:custDataLst>
      <p:tags r:id="rId1"/>
    </p:custDataLst>
  </p:cSld>
  <p:clrMapOvr>
    <a:masterClrMapping/>
  </p:clrMapOvr>
  <p:transition advTm="60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 0  L 0.25 -0.33302  E" pathEditMode="relative" ptsTypes="">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8" presetClass="exit" presetSubtype="16" fill="hold" nodeType="clickEffect">
                                  <p:stCondLst>
                                    <p:cond delay="0"/>
                                  </p:stCondLst>
                                  <p:childTnLst>
                                    <p:animEffect transition="out" filter="diamond(in)">
                                      <p:cBhvr>
                                        <p:cTn id="10" dur="2000"/>
                                        <p:tgtEl>
                                          <p:spTgt spid="3">
                                            <p:txEl>
                                              <p:pRg st="0" end="0"/>
                                            </p:txEl>
                                          </p:spTgt>
                                        </p:tgtEl>
                                      </p:cBhvr>
                                    </p:animEffect>
                                    <p:set>
                                      <p:cBhvr>
                                        <p:cTn id="11" dur="1" fill="hold">
                                          <p:stCondLst>
                                            <p:cond delay="1999"/>
                                          </p:stCondLst>
                                        </p:cTn>
                                        <p:tgtEl>
                                          <p:spTgt spid="3">
                                            <p:txEl>
                                              <p:pRg st="0" end="0"/>
                                            </p:txEl>
                                          </p:spTgt>
                                        </p:tgtEl>
                                        <p:attrNameLst>
                                          <p:attrName>style.visibility</p:attrName>
                                        </p:attrNameLst>
                                      </p:cBhvr>
                                      <p:to>
                                        <p:strVal val="hidden"/>
                                      </p:to>
                                    </p:set>
                                  </p:childTnLst>
                                </p:cTn>
                              </p:par>
                              <p:par>
                                <p:cTn id="12" presetID="8" presetClass="exit" presetSubtype="16" fill="hold" nodeType="withEffect">
                                  <p:stCondLst>
                                    <p:cond delay="0"/>
                                  </p:stCondLst>
                                  <p:childTnLst>
                                    <p:animEffect transition="out" filter="diamond(in)">
                                      <p:cBhvr>
                                        <p:cTn id="13" dur="2000"/>
                                        <p:tgtEl>
                                          <p:spTgt spid="3">
                                            <p:txEl>
                                              <p:pRg st="1" end="1"/>
                                            </p:txEl>
                                          </p:spTgt>
                                        </p:tgtEl>
                                      </p:cBhvr>
                                    </p:animEffect>
                                    <p:set>
                                      <p:cBhvr>
                                        <p:cTn id="14" dur="1" fill="hold">
                                          <p:stCondLst>
                                            <p:cond delay="1999"/>
                                          </p:stCondLst>
                                        </p:cTn>
                                        <p:tgtEl>
                                          <p:spTgt spid="3">
                                            <p:txEl>
                                              <p:pRg st="1" end="1"/>
                                            </p:txEl>
                                          </p:spTgt>
                                        </p:tgtEl>
                                        <p:attrNameLst>
                                          <p:attrName>style.visibility</p:attrName>
                                        </p:attrNameLst>
                                      </p:cBhvr>
                                      <p:to>
                                        <p:strVal val="hidden"/>
                                      </p:to>
                                    </p:set>
                                  </p:childTnLst>
                                </p:cTn>
                              </p:par>
                              <p:par>
                                <p:cTn id="15" presetID="8" presetClass="exit" presetSubtype="16" fill="hold" nodeType="withEffect">
                                  <p:stCondLst>
                                    <p:cond delay="0"/>
                                  </p:stCondLst>
                                  <p:childTnLst>
                                    <p:animEffect transition="out" filter="diamond(in)">
                                      <p:cBhvr>
                                        <p:cTn id="16" dur="2000"/>
                                        <p:tgtEl>
                                          <p:spTgt spid="3">
                                            <p:txEl>
                                              <p:pRg st="2" end="2"/>
                                            </p:txEl>
                                          </p:spTgt>
                                        </p:tgtEl>
                                      </p:cBhvr>
                                    </p:animEffect>
                                    <p:set>
                                      <p:cBhvr>
                                        <p:cTn id="17" dur="1" fill="hold">
                                          <p:stCondLst>
                                            <p:cond delay="1999"/>
                                          </p:stCondLst>
                                        </p:cTn>
                                        <p:tgtEl>
                                          <p:spTgt spid="3">
                                            <p:txEl>
                                              <p:pRg st="2" end="2"/>
                                            </p:txEl>
                                          </p:spTgt>
                                        </p:tgtEl>
                                        <p:attrNameLst>
                                          <p:attrName>style.visibility</p:attrName>
                                        </p:attrNameLst>
                                      </p:cBhvr>
                                      <p:to>
                                        <p:strVal val="hidden"/>
                                      </p:to>
                                    </p:set>
                                  </p:childTnLst>
                                </p:cTn>
                              </p:par>
                              <p:par>
                                <p:cTn id="18" presetID="8" presetClass="exit" presetSubtype="16" fill="hold" nodeType="withEffect">
                                  <p:stCondLst>
                                    <p:cond delay="0"/>
                                  </p:stCondLst>
                                  <p:childTnLst>
                                    <p:animEffect transition="out" filter="diamond(in)">
                                      <p:cBhvr>
                                        <p:cTn id="19" dur="2000"/>
                                        <p:tgtEl>
                                          <p:spTgt spid="3">
                                            <p:txEl>
                                              <p:pRg st="3" end="3"/>
                                            </p:txEl>
                                          </p:spTgt>
                                        </p:tgtEl>
                                      </p:cBhvr>
                                    </p:animEffect>
                                    <p:set>
                                      <p:cBhvr>
                                        <p:cTn id="20" dur="1" fill="hold">
                                          <p:stCondLst>
                                            <p:cond delay="1999"/>
                                          </p:stCondLst>
                                        </p:cTn>
                                        <p:tgtEl>
                                          <p:spTgt spid="3">
                                            <p:txEl>
                                              <p:pRg st="3" end="3"/>
                                            </p:txEl>
                                          </p:spTgt>
                                        </p:tgtEl>
                                        <p:attrNameLst>
                                          <p:attrName>style.visibility</p:attrName>
                                        </p:attrNameLst>
                                      </p:cBhvr>
                                      <p:to>
                                        <p:strVal val="hidden"/>
                                      </p:to>
                                    </p:set>
                                  </p:childTnLst>
                                </p:cTn>
                              </p:par>
                              <p:par>
                                <p:cTn id="21" presetID="8" presetClass="exit" presetSubtype="16" fill="hold" nodeType="withEffect">
                                  <p:stCondLst>
                                    <p:cond delay="0"/>
                                  </p:stCondLst>
                                  <p:childTnLst>
                                    <p:animEffect transition="out" filter="diamond(in)">
                                      <p:cBhvr>
                                        <p:cTn id="22" dur="2000"/>
                                        <p:tgtEl>
                                          <p:spTgt spid="3">
                                            <p:txEl>
                                              <p:pRg st="4" end="4"/>
                                            </p:txEl>
                                          </p:spTgt>
                                        </p:tgtEl>
                                      </p:cBhvr>
                                    </p:animEffect>
                                    <p:set>
                                      <p:cBhvr>
                                        <p:cTn id="23" dur="1" fill="hold">
                                          <p:stCondLst>
                                            <p:cond delay="1999"/>
                                          </p:stCondLst>
                                        </p:cTn>
                                        <p:tgtEl>
                                          <p:spTgt spid="3">
                                            <p:txEl>
                                              <p:pRg st="4" end="4"/>
                                            </p:txEl>
                                          </p:spTgt>
                                        </p:tgtEl>
                                        <p:attrNameLst>
                                          <p:attrName>style.visibility</p:attrName>
                                        </p:attrNameLst>
                                      </p:cBhvr>
                                      <p:to>
                                        <p:strVal val="hidden"/>
                                      </p:to>
                                    </p:set>
                                  </p:childTnLst>
                                </p:cTn>
                              </p:par>
                              <p:par>
                                <p:cTn id="24" presetID="8" presetClass="exit" presetSubtype="16" fill="hold" nodeType="withEffect">
                                  <p:stCondLst>
                                    <p:cond delay="0"/>
                                  </p:stCondLst>
                                  <p:childTnLst>
                                    <p:animEffect transition="out" filter="diamond(in)">
                                      <p:cBhvr>
                                        <p:cTn id="25" dur="2000"/>
                                        <p:tgtEl>
                                          <p:spTgt spid="3">
                                            <p:txEl>
                                              <p:pRg st="5" end="5"/>
                                            </p:txEl>
                                          </p:spTgt>
                                        </p:tgtEl>
                                      </p:cBhvr>
                                    </p:animEffect>
                                    <p:set>
                                      <p:cBhvr>
                                        <p:cTn id="26" dur="1" fill="hold">
                                          <p:stCondLst>
                                            <p:cond delay="1999"/>
                                          </p:stCondLst>
                                        </p:cTn>
                                        <p:tgtEl>
                                          <p:spTgt spid="3">
                                            <p:txEl>
                                              <p:pRg st="5" end="5"/>
                                            </p:txEl>
                                          </p:spTgt>
                                        </p:tgtEl>
                                        <p:attrNameLst>
                                          <p:attrName>style.visibility</p:attrName>
                                        </p:attrNameLst>
                                      </p:cBhvr>
                                      <p:to>
                                        <p:strVal val="hidden"/>
                                      </p:to>
                                    </p:set>
                                  </p:childTnLst>
                                </p:cTn>
                              </p:par>
                              <p:par>
                                <p:cTn id="27" presetID="8" presetClass="exit" presetSubtype="16" fill="hold" nodeType="withEffect">
                                  <p:stCondLst>
                                    <p:cond delay="0"/>
                                  </p:stCondLst>
                                  <p:childTnLst>
                                    <p:animEffect transition="out" filter="diamond(in)">
                                      <p:cBhvr>
                                        <p:cTn id="28" dur="2000"/>
                                        <p:tgtEl>
                                          <p:spTgt spid="3">
                                            <p:txEl>
                                              <p:pRg st="6" end="6"/>
                                            </p:txEl>
                                          </p:spTgt>
                                        </p:tgtEl>
                                      </p:cBhvr>
                                    </p:animEffect>
                                    <p:set>
                                      <p:cBhvr>
                                        <p:cTn id="29" dur="1" fill="hold">
                                          <p:stCondLst>
                                            <p:cond delay="1999"/>
                                          </p:stCondLst>
                                        </p:cTn>
                                        <p:tgtEl>
                                          <p:spTgt spid="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auditing?</a:t>
            </a:r>
            <a:endParaRPr lang="en-US" dirty="0"/>
          </a:p>
        </p:txBody>
      </p:sp>
      <p:sp>
        <p:nvSpPr>
          <p:cNvPr id="3" name="Content Placeholder 2"/>
          <p:cNvSpPr>
            <a:spLocks noGrp="1"/>
          </p:cNvSpPr>
          <p:nvPr>
            <p:ph idx="1"/>
          </p:nvPr>
        </p:nvSpPr>
        <p:spPr/>
        <p:txBody>
          <a:bodyPr/>
          <a:lstStyle/>
          <a:p>
            <a:r>
              <a:rPr lang="en-US" dirty="0" smtClean="0"/>
              <a:t>Auditing is an independence ,scientific ,and systematic examination of financial statement of any entity whether it is profit oriented or not irrespective of it’s  side and legal formality when the examination is conducted with the view to  express the opinion thereon.</a:t>
            </a:r>
            <a:endParaRPr lang="en-US" dirty="0"/>
          </a:p>
        </p:txBody>
      </p:sp>
    </p:spTree>
  </p:cSld>
  <p:clrMapOvr>
    <a:masterClrMapping/>
  </p:clrMapOvr>
  <p:transition advTm="187"/>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audit </a:t>
            </a:r>
            <a:endParaRPr lang="en-US" dirty="0"/>
          </a:p>
        </p:txBody>
      </p:sp>
      <p:sp>
        <p:nvSpPr>
          <p:cNvPr id="3" name="Content Placeholder 2"/>
          <p:cNvSpPr>
            <a:spLocks noGrp="1"/>
          </p:cNvSpPr>
          <p:nvPr>
            <p:ph idx="1"/>
          </p:nvPr>
        </p:nvSpPr>
        <p:spPr/>
        <p:txBody>
          <a:bodyPr/>
          <a:lstStyle/>
          <a:p>
            <a:r>
              <a:rPr lang="en-US" dirty="0" smtClean="0"/>
              <a:t>External audit</a:t>
            </a:r>
          </a:p>
          <a:p>
            <a:r>
              <a:rPr lang="en-US" dirty="0" smtClean="0"/>
              <a:t>Internal audit </a:t>
            </a:r>
          </a:p>
          <a:p>
            <a:r>
              <a:rPr lang="en-US" dirty="0" smtClean="0"/>
              <a:t>Statutory audit</a:t>
            </a:r>
          </a:p>
          <a:p>
            <a:r>
              <a:rPr lang="en-US" dirty="0" smtClean="0"/>
              <a:t>Social audit </a:t>
            </a:r>
          </a:p>
          <a:p>
            <a:r>
              <a:rPr lang="en-US" dirty="0" smtClean="0"/>
              <a:t>Environment audit</a:t>
            </a:r>
          </a:p>
          <a:p>
            <a:r>
              <a:rPr lang="en-US" dirty="0" err="1" smtClean="0"/>
              <a:t>Interium</a:t>
            </a:r>
            <a:r>
              <a:rPr lang="en-US" dirty="0" smtClean="0"/>
              <a:t> audit</a:t>
            </a:r>
            <a:endParaRPr lang="en-US" dirty="0"/>
          </a:p>
        </p:txBody>
      </p:sp>
    </p:spTree>
    <p:custDataLst>
      <p:tags r:id="rId1"/>
    </p:custDataLst>
  </p:cSld>
  <p:clrMapOvr>
    <a:masterClrMapping/>
  </p:clrMapOvr>
  <p:transition advTm="317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par>
                                <p:cTn id="13" presetID="3" presetClass="exit" presetSubtype="10" fill="hold" nodeType="withEffect">
                                  <p:stCondLst>
                                    <p:cond delay="0"/>
                                  </p:stCondLst>
                                  <p:childTnLst>
                                    <p:animEffect transition="out" filter="blinds(horizontal)">
                                      <p:cBhvr>
                                        <p:cTn id="14" dur="500"/>
                                        <p:tgtEl>
                                          <p:spTgt spid="3">
                                            <p:txEl>
                                              <p:pRg st="1" end="1"/>
                                            </p:txEl>
                                          </p:spTgt>
                                        </p:tgtEl>
                                      </p:cBhvr>
                                    </p:animEffect>
                                    <p:set>
                                      <p:cBhvr>
                                        <p:cTn id="15" dur="1" fill="hold">
                                          <p:stCondLst>
                                            <p:cond delay="499"/>
                                          </p:stCondLst>
                                        </p:cTn>
                                        <p:tgtEl>
                                          <p:spTgt spid="3">
                                            <p:txEl>
                                              <p:pRg st="1" end="1"/>
                                            </p:txEl>
                                          </p:spTgt>
                                        </p:tgtEl>
                                        <p:attrNameLst>
                                          <p:attrName>style.visibility</p:attrName>
                                        </p:attrNameLst>
                                      </p:cBhvr>
                                      <p:to>
                                        <p:strVal val="hidden"/>
                                      </p:to>
                                    </p:set>
                                  </p:childTnLst>
                                </p:cTn>
                              </p:par>
                              <p:par>
                                <p:cTn id="16" presetID="3" presetClass="exit" presetSubtype="10" fill="hold" nodeType="withEffect">
                                  <p:stCondLst>
                                    <p:cond delay="0"/>
                                  </p:stCondLst>
                                  <p:childTnLst>
                                    <p:animEffect transition="out" filter="blinds(horizontal)">
                                      <p:cBhvr>
                                        <p:cTn id="17" dur="500"/>
                                        <p:tgtEl>
                                          <p:spTgt spid="3">
                                            <p:txEl>
                                              <p:pRg st="2" end="2"/>
                                            </p:txEl>
                                          </p:spTgt>
                                        </p:tgtEl>
                                      </p:cBhvr>
                                    </p:animEffect>
                                    <p:set>
                                      <p:cBhvr>
                                        <p:cTn id="18" dur="1" fill="hold">
                                          <p:stCondLst>
                                            <p:cond delay="499"/>
                                          </p:stCondLst>
                                        </p:cTn>
                                        <p:tgtEl>
                                          <p:spTgt spid="3">
                                            <p:txEl>
                                              <p:pRg st="2" end="2"/>
                                            </p:txEl>
                                          </p:spTgt>
                                        </p:tgtEl>
                                        <p:attrNameLst>
                                          <p:attrName>style.visibility</p:attrName>
                                        </p:attrNameLst>
                                      </p:cBhvr>
                                      <p:to>
                                        <p:strVal val="hidden"/>
                                      </p:to>
                                    </p:set>
                                  </p:childTnLst>
                                </p:cTn>
                              </p:par>
                              <p:par>
                                <p:cTn id="19" presetID="3" presetClass="exit" presetSubtype="10" fill="hold" nodeType="withEffect">
                                  <p:stCondLst>
                                    <p:cond delay="0"/>
                                  </p:stCondLst>
                                  <p:childTnLst>
                                    <p:animEffect transition="out" filter="blinds(horizontal)">
                                      <p:cBhvr>
                                        <p:cTn id="20" dur="500"/>
                                        <p:tgtEl>
                                          <p:spTgt spid="3">
                                            <p:txEl>
                                              <p:pRg st="3" end="3"/>
                                            </p:txEl>
                                          </p:spTgt>
                                        </p:tgtEl>
                                      </p:cBhvr>
                                    </p:animEffect>
                                    <p:set>
                                      <p:cBhvr>
                                        <p:cTn id="21" dur="1" fill="hold">
                                          <p:stCondLst>
                                            <p:cond delay="499"/>
                                          </p:stCondLst>
                                        </p:cTn>
                                        <p:tgtEl>
                                          <p:spTgt spid="3">
                                            <p:txEl>
                                              <p:pRg st="3" end="3"/>
                                            </p:txEl>
                                          </p:spTgt>
                                        </p:tgtEl>
                                        <p:attrNameLst>
                                          <p:attrName>style.visibility</p:attrName>
                                        </p:attrNameLst>
                                      </p:cBhvr>
                                      <p:to>
                                        <p:strVal val="hidden"/>
                                      </p:to>
                                    </p:set>
                                  </p:childTnLst>
                                </p:cTn>
                              </p:par>
                              <p:par>
                                <p:cTn id="22" presetID="3" presetClass="exit" presetSubtype="10" fill="hold" nodeType="withEffect">
                                  <p:stCondLst>
                                    <p:cond delay="0"/>
                                  </p:stCondLst>
                                  <p:childTnLst>
                                    <p:animEffect transition="out" filter="blinds(horizontal)">
                                      <p:cBhvr>
                                        <p:cTn id="23" dur="500"/>
                                        <p:tgtEl>
                                          <p:spTgt spid="3">
                                            <p:txEl>
                                              <p:pRg st="4" end="4"/>
                                            </p:txEl>
                                          </p:spTgt>
                                        </p:tgtEl>
                                      </p:cBhvr>
                                    </p:animEffect>
                                    <p:set>
                                      <p:cBhvr>
                                        <p:cTn id="24" dur="1" fill="hold">
                                          <p:stCondLst>
                                            <p:cond delay="499"/>
                                          </p:stCondLst>
                                        </p:cTn>
                                        <p:tgtEl>
                                          <p:spTgt spid="3">
                                            <p:txEl>
                                              <p:pRg st="4" end="4"/>
                                            </p:txEl>
                                          </p:spTgt>
                                        </p:tgtEl>
                                        <p:attrNameLst>
                                          <p:attrName>style.visibility</p:attrName>
                                        </p:attrNameLst>
                                      </p:cBhvr>
                                      <p:to>
                                        <p:strVal val="hidden"/>
                                      </p:to>
                                    </p:set>
                                  </p:childTnLst>
                                </p:cTn>
                              </p:par>
                              <p:par>
                                <p:cTn id="25" presetID="3" presetClass="exit" presetSubtype="10" fill="hold" nodeType="withEffect">
                                  <p:stCondLst>
                                    <p:cond delay="0"/>
                                  </p:stCondLst>
                                  <p:childTnLst>
                                    <p:animEffect transition="out" filter="blinds(horizontal)">
                                      <p:cBhvr>
                                        <p:cTn id="26" dur="500"/>
                                        <p:tgtEl>
                                          <p:spTgt spid="3">
                                            <p:txEl>
                                              <p:pRg st="5" end="5"/>
                                            </p:txEl>
                                          </p:spTgt>
                                        </p:tgtEl>
                                      </p:cBhvr>
                                    </p:animEffect>
                                    <p:set>
                                      <p:cBhvr>
                                        <p:cTn id="27"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assurance engagement?</a:t>
            </a:r>
            <a:endParaRPr lang="en-US" dirty="0"/>
          </a:p>
        </p:txBody>
      </p:sp>
      <p:sp>
        <p:nvSpPr>
          <p:cNvPr id="3" name="Content Placeholder 2"/>
          <p:cNvSpPr>
            <a:spLocks noGrp="1"/>
          </p:cNvSpPr>
          <p:nvPr>
            <p:ph idx="1"/>
          </p:nvPr>
        </p:nvSpPr>
        <p:spPr/>
        <p:txBody>
          <a:bodyPr/>
          <a:lstStyle/>
          <a:p>
            <a:r>
              <a:rPr lang="en-US" dirty="0" smtClean="0"/>
              <a:t>Assurance engagement is the engagement in which the </a:t>
            </a:r>
            <a:r>
              <a:rPr lang="en-US" dirty="0" err="1" smtClean="0"/>
              <a:t>practioner</a:t>
            </a:r>
            <a:r>
              <a:rPr lang="en-US" dirty="0" smtClean="0"/>
              <a:t> provide his </a:t>
            </a:r>
            <a:r>
              <a:rPr lang="en-US" dirty="0" err="1" smtClean="0"/>
              <a:t>conlusion</a:t>
            </a:r>
            <a:r>
              <a:rPr lang="en-US" dirty="0" smtClean="0"/>
              <a:t> to increase the confidence level of intended user other than the responsible party about the observation and evaluation of the certain subject matter against the </a:t>
            </a:r>
            <a:r>
              <a:rPr lang="en-US" dirty="0" err="1" smtClean="0"/>
              <a:t>cretia</a:t>
            </a:r>
            <a:r>
              <a:rPr lang="en-US" dirty="0" smtClean="0"/>
              <a:t>.</a:t>
            </a:r>
            <a:endParaRPr lang="en-US" dirty="0"/>
          </a:p>
        </p:txBody>
      </p:sp>
    </p:spTree>
  </p:cSld>
  <p:clrMapOvr>
    <a:masterClrMapping/>
  </p:clrMapOvr>
  <p:transition advTm="281"/>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assurance</a:t>
            </a:r>
            <a:endParaRPr lang="en-US" dirty="0"/>
          </a:p>
        </p:txBody>
      </p:sp>
      <p:sp>
        <p:nvSpPr>
          <p:cNvPr id="3" name="Content Placeholder 2"/>
          <p:cNvSpPr>
            <a:spLocks noGrp="1"/>
          </p:cNvSpPr>
          <p:nvPr>
            <p:ph idx="1"/>
          </p:nvPr>
        </p:nvSpPr>
        <p:spPr/>
        <p:txBody>
          <a:bodyPr/>
          <a:lstStyle/>
          <a:p>
            <a:r>
              <a:rPr lang="en-US" dirty="0" smtClean="0"/>
              <a:t>Limited assurance </a:t>
            </a:r>
          </a:p>
          <a:p>
            <a:r>
              <a:rPr lang="en-US" dirty="0" err="1" smtClean="0"/>
              <a:t>Reliabe</a:t>
            </a:r>
            <a:r>
              <a:rPr lang="en-US" dirty="0" smtClean="0"/>
              <a:t> assurance</a:t>
            </a:r>
            <a:endParaRPr lang="en-US" dirty="0"/>
          </a:p>
        </p:txBody>
      </p:sp>
    </p:spTree>
  </p:cSld>
  <p:clrMapOvr>
    <a:masterClrMapping/>
  </p:clrMapOvr>
  <p:transition advTm="172"/>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 of assurance engagement</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advTm="187"/>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6" name="Content Placeholder 5"/>
          <p:cNvGraphicFramePr>
            <a:graphicFrameLocks noGrp="1"/>
          </p:cNvGraphicFramePr>
          <p:nvPr>
            <p:ph idx="1"/>
          </p:nvPr>
        </p:nvGraphicFramePr>
        <p:xfrm>
          <a:off x="457200" y="1676400"/>
          <a:ext cx="8229600" cy="1752600"/>
        </p:xfrm>
        <a:graphic>
          <a:graphicData uri="http://schemas.openxmlformats.org/drawingml/2006/table">
            <a:tbl>
              <a:tblPr firstRow="1" bandRow="1">
                <a:tableStyleId>{5C22544A-7EE6-4342-B048-85BDC9FD1C3A}</a:tableStyleId>
              </a:tblPr>
              <a:tblGrid>
                <a:gridCol w="2362200"/>
                <a:gridCol w="1524000"/>
                <a:gridCol w="1752600"/>
                <a:gridCol w="1371600"/>
                <a:gridCol w="1219200"/>
              </a:tblGrid>
              <a:tr h="370840">
                <a:tc>
                  <a:txBody>
                    <a:bodyPr/>
                    <a:lstStyle/>
                    <a:p>
                      <a:r>
                        <a:rPr lang="en-US" dirty="0" smtClean="0"/>
                        <a:t>Company</a:t>
                      </a:r>
                      <a:r>
                        <a:rPr lang="en-US" baseline="0" dirty="0" smtClean="0"/>
                        <a:t> name</a:t>
                      </a:r>
                      <a:endParaRPr lang="en-US" dirty="0"/>
                    </a:p>
                  </a:txBody>
                  <a:tcPr/>
                </a:tc>
                <a:tc>
                  <a:txBody>
                    <a:bodyPr/>
                    <a:lstStyle/>
                    <a:p>
                      <a:r>
                        <a:rPr lang="en-US" dirty="0" smtClean="0"/>
                        <a:t>Tax paid</a:t>
                      </a:r>
                      <a:r>
                        <a:rPr lang="en-US" baseline="0" dirty="0" smtClean="0"/>
                        <a:t> rate</a:t>
                      </a:r>
                      <a:endParaRPr lang="en-US" dirty="0"/>
                    </a:p>
                  </a:txBody>
                  <a:tcPr/>
                </a:tc>
                <a:tc>
                  <a:txBody>
                    <a:bodyPr/>
                    <a:lstStyle/>
                    <a:p>
                      <a:r>
                        <a:rPr lang="en-US" dirty="0" smtClean="0"/>
                        <a:t>Income </a:t>
                      </a:r>
                      <a:endParaRPr lang="en-US" dirty="0"/>
                    </a:p>
                  </a:txBody>
                  <a:tcPr/>
                </a:tc>
                <a:tc>
                  <a:txBody>
                    <a:bodyPr/>
                    <a:lstStyle/>
                    <a:p>
                      <a:r>
                        <a:rPr lang="en-US" dirty="0" smtClean="0"/>
                        <a:t>Profit</a:t>
                      </a:r>
                      <a:r>
                        <a:rPr lang="en-US" baseline="0" dirty="0" smtClean="0"/>
                        <a:t> %</a:t>
                      </a:r>
                      <a:endParaRPr lang="en-US" dirty="0"/>
                    </a:p>
                  </a:txBody>
                  <a:tcPr/>
                </a:tc>
                <a:tc>
                  <a:txBody>
                    <a:bodyPr/>
                    <a:lstStyle/>
                    <a:p>
                      <a:r>
                        <a:rPr lang="en-US" dirty="0" smtClean="0"/>
                        <a:t>YTM</a:t>
                      </a:r>
                      <a:endParaRPr lang="en-US" dirty="0"/>
                    </a:p>
                  </a:txBody>
                  <a:tcPr/>
                </a:tc>
              </a:tr>
              <a:tr h="370840">
                <a:tc>
                  <a:txBody>
                    <a:bodyPr/>
                    <a:lstStyle/>
                    <a:p>
                      <a:r>
                        <a:rPr lang="en-US" dirty="0" smtClean="0"/>
                        <a:t>Reliance</a:t>
                      </a:r>
                      <a:r>
                        <a:rPr lang="en-US" baseline="0" dirty="0" smtClean="0"/>
                        <a:t> company</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Nepal</a:t>
                      </a:r>
                      <a:r>
                        <a:rPr lang="en-US" baseline="0" dirty="0" smtClean="0"/>
                        <a:t> standard company</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err="1" smtClean="0"/>
                        <a:t>Chaudhary</a:t>
                      </a:r>
                      <a:r>
                        <a:rPr lang="en-US" dirty="0" smtClean="0"/>
                        <a:t> group</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ransition advTm="297"/>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
</p:tagLst>
</file>

<file path=ppt/tags/tag2.xml><?xml version="1.0" encoding="utf-8"?>
<p:tagLst xmlns:a="http://schemas.openxmlformats.org/drawingml/2006/main" xmlns:r="http://schemas.openxmlformats.org/officeDocument/2006/relationships" xmlns:p="http://schemas.openxmlformats.org/presentationml/2006/main">
  <p:tag name="TIMING" val="|0.8|2.7|1"/>
</p:tagLst>
</file>

<file path=ppt/tags/tag3.xml><?xml version="1.0" encoding="utf-8"?>
<p:tagLst xmlns:a="http://schemas.openxmlformats.org/drawingml/2006/main" xmlns:r="http://schemas.openxmlformats.org/officeDocument/2006/relationships" xmlns:p="http://schemas.openxmlformats.org/presentationml/2006/main">
  <p:tag name="TIMING" val="|0.9|0.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36</TotalTime>
  <Words>159</Words>
  <Application>Microsoft Office PowerPoint</Application>
  <PresentationFormat>On-screen Show (4:3)</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Computer point in Nepal</vt:lpstr>
      <vt:lpstr>Fuction of audit</vt:lpstr>
      <vt:lpstr>What is auditing?</vt:lpstr>
      <vt:lpstr>Types of audit </vt:lpstr>
      <vt:lpstr>What is assurance engagement?</vt:lpstr>
      <vt:lpstr>Types of assurance</vt:lpstr>
      <vt:lpstr>Condition of assurance engagement</vt:lpstr>
      <vt:lpstr>Slide 8</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point in Nepal</dc:title>
  <dc:creator>subodh</dc:creator>
  <cp:lastModifiedBy>subodh</cp:lastModifiedBy>
  <cp:revision>4</cp:revision>
  <dcterms:created xsi:type="dcterms:W3CDTF">2014-05-12T20:25:24Z</dcterms:created>
  <dcterms:modified xsi:type="dcterms:W3CDTF">2014-05-12T21:02:22Z</dcterms:modified>
</cp:coreProperties>
</file>