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17"/>
  </p:notesMasterIdLst>
  <p:sldIdLst>
    <p:sldId id="256" r:id="rId6"/>
    <p:sldId id="257" r:id="rId7"/>
    <p:sldId id="264" r:id="rId8"/>
    <p:sldId id="258" r:id="rId9"/>
    <p:sldId id="280" r:id="rId10"/>
    <p:sldId id="260" r:id="rId11"/>
    <p:sldId id="261" r:id="rId12"/>
    <p:sldId id="262" r:id="rId13"/>
    <p:sldId id="265" r:id="rId14"/>
    <p:sldId id="266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 idx="3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5669839B-A827-44CD-8C4E-2267E88799EA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sldNum" idx="6"/>
          </p:nvPr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6B64A9-FA00-406E-BB08-092CAA7A74F3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CD42B52-761E-4175-8EEE-BCF5FC16CE9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747F13D-20E1-4A27-8483-A0AE73EEE68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1688652-EC5F-4FFA-9E02-1BD9B013B62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2F09B29-24AA-4454-B57C-4DA5EF29267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1D4583C-B6A1-4371-89AE-392C79BD1C2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C83BE41-51D2-46DF-9594-DEE62BC495B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8BD1CD5-DED6-41D1-A856-EC00C677668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4AE7DAF-4C26-4F83-856B-FE6BFB4CB5D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2C8C1FD-ACFF-42D6-B89B-9A4DBDF630D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364EEF4-81B3-4F4F-B169-56FC4713E18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D8948F9-9FF5-4663-94A7-AC9F3B83C45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B99CB09-119C-4A58-B491-83D86822E60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DBEB132-FA48-47CD-AF63-3A2F9851B77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F226DB6-21B5-4BC1-80BF-A3FA6C7670E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E953A7-2C82-4D92-A5E5-0B56BBE6B6A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C5A004B-88FA-4AF3-90C1-19F667252D9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45B4752-F13E-4242-ABD7-F409264266A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7879CEE-7875-4E93-8F53-3FDDC558166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152862B-547F-40BB-BD9D-A31A58D5E8D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4A2C23B-6D6A-4674-8F24-F769C087107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05B04FA-68F4-41C1-81F8-0C561ED9CA8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987B9E0-AB29-4F1C-A10A-C685EEC8369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BD57BC7-05EB-4C6F-997A-A7C96973E51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53B9C0B-0BB3-4F14-BD5E-B8F1504554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0000" y="0"/>
            <a:ext cx="9539640" cy="719640"/>
          </a:xfrm>
          <a:prstGeom prst="rect">
            <a:avLst/>
          </a:prstGeom>
          <a:solidFill>
            <a:srgbClr val="103D6D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Rectangle 1"/>
          <p:cNvSpPr/>
          <p:nvPr/>
        </p:nvSpPr>
        <p:spPr>
          <a:xfrm>
            <a:off x="720000" y="180360"/>
            <a:ext cx="7737480" cy="383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FFFFFF"/>
                </a:solidFill>
                <a:latin typeface="Times New Roman"/>
              </a:rPr>
              <a:t>DEPARTMENT OF MCA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38680" y="185400"/>
            <a:ext cx="8719200" cy="95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>
          <a:xfrm>
            <a:off x="6553080" y="6248520"/>
            <a:ext cx="1904400" cy="4564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D7A8BE-B2AE-41C3-8C61-57E57C5D211F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traight Connector 6"/>
          <p:cNvSpPr/>
          <p:nvPr/>
        </p:nvSpPr>
        <p:spPr>
          <a:xfrm flipV="1">
            <a:off x="238320" y="6275880"/>
            <a:ext cx="8719920" cy="396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2" name="Picture 41"/>
          <p:cNvPicPr/>
          <p:nvPr/>
        </p:nvPicPr>
        <p:blipFill>
          <a:blip r:embed="rId14">
            <a:alphaModFix amt="20000"/>
          </a:blip>
          <a:stretch/>
        </p:blipFill>
        <p:spPr>
          <a:xfrm>
            <a:off x="1620000" y="720000"/>
            <a:ext cx="5399640" cy="5399640"/>
          </a:xfrm>
          <a:prstGeom prst="rect">
            <a:avLst/>
          </a:prstGeom>
          <a:ln w="0">
            <a:noFill/>
          </a:ln>
        </p:spPr>
      </p:pic>
      <p:sp>
        <p:nvSpPr>
          <p:cNvPr id="43" name="Rectangle 5"/>
          <p:cNvSpPr/>
          <p:nvPr/>
        </p:nvSpPr>
        <p:spPr>
          <a:xfrm>
            <a:off x="259200" y="6392880"/>
            <a:ext cx="568764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Department of MCA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sldNum" idx="2"/>
          </p:nvPr>
        </p:nvSpPr>
        <p:spPr>
          <a:xfrm>
            <a:off x="6553080" y="6392520"/>
            <a:ext cx="1904400" cy="4564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5F394F-97D8-402F-811C-9378B7E98F19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547960" y="5439960"/>
            <a:ext cx="3271680" cy="106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 dirty="0">
                <a:solidFill>
                  <a:srgbClr val="0000FF"/>
                </a:solidFill>
                <a:latin typeface="Times New Roman"/>
              </a:rPr>
              <a:t>Presenter Name:-  Suvarna </a:t>
            </a:r>
            <a:r>
              <a:rPr lang="en-US" sz="2400" b="1" strike="noStrike" spc="-1" dirty="0" err="1">
                <a:solidFill>
                  <a:srgbClr val="0000FF"/>
                </a:solidFill>
                <a:latin typeface="Times New Roman"/>
              </a:rPr>
              <a:t>Hebbar</a:t>
            </a:r>
            <a:br>
              <a:rPr sz="2400" dirty="0"/>
            </a:br>
            <a:r>
              <a:rPr lang="en-US" sz="2400" b="1" strike="noStrike" spc="-1" dirty="0">
                <a:solidFill>
                  <a:srgbClr val="0000FF"/>
                </a:solidFill>
                <a:latin typeface="Times New Roman"/>
              </a:rPr>
              <a:t>USN:- 4VP22MC050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722160" y="720000"/>
            <a:ext cx="7737480" cy="110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  <a:buNone/>
              <a:tabLst>
                <a:tab pos="0" algn="l"/>
              </a:tabLst>
            </a:pPr>
            <a:r>
              <a:rPr lang="en-US" sz="5400" b="1" spc="-1" dirty="0">
                <a:solidFill>
                  <a:srgbClr val="000000"/>
                </a:solidFill>
                <a:latin typeface="Times New Roman"/>
              </a:rPr>
              <a:t>Human Stress Detection Using </a:t>
            </a:r>
            <a:r>
              <a:rPr lang="en-US" sz="5400" b="1" spc="-1">
                <a:solidFill>
                  <a:srgbClr val="000000"/>
                </a:solidFill>
                <a:latin typeface="Times New Roman"/>
              </a:rPr>
              <a:t>Machine Learning</a:t>
            </a:r>
            <a:r>
              <a:rPr lang="en-US" sz="54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IN" sz="5400" b="0" strike="noStrike" spc="-1" dirty="0">
              <a:latin typeface="Arial"/>
            </a:endParaRPr>
          </a:p>
        </p:txBody>
      </p:sp>
      <p:pic>
        <p:nvPicPr>
          <p:cNvPr id="91" name="Picture 90"/>
          <p:cNvPicPr/>
          <p:nvPr/>
        </p:nvPicPr>
        <p:blipFill>
          <a:blip r:embed="rId3"/>
          <a:stretch/>
        </p:blipFill>
        <p:spPr>
          <a:xfrm>
            <a:off x="1995840" y="1608262"/>
            <a:ext cx="4679640" cy="4679640"/>
          </a:xfrm>
          <a:prstGeom prst="rect">
            <a:avLst/>
          </a:prstGeom>
          <a:ln w="0">
            <a:noFill/>
          </a:ln>
        </p:spPr>
      </p:pic>
      <p:sp>
        <p:nvSpPr>
          <p:cNvPr id="92" name="Rectangle 1"/>
          <p:cNvSpPr/>
          <p:nvPr/>
        </p:nvSpPr>
        <p:spPr>
          <a:xfrm>
            <a:off x="360000" y="5439960"/>
            <a:ext cx="3271680" cy="106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2400" b="1" strike="noStrike" spc="-1" dirty="0">
              <a:solidFill>
                <a:srgbClr val="0000FF"/>
              </a:solidFill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 dirty="0">
                <a:solidFill>
                  <a:srgbClr val="0000FF"/>
                </a:solidFill>
                <a:latin typeface="Times New Roman"/>
              </a:rPr>
              <a:t>Guide Name: Mr. Anil Kumar K </a:t>
            </a:r>
            <a:br>
              <a:rPr sz="2400" dirty="0"/>
            </a:br>
            <a:r>
              <a:rPr lang="en-US" sz="2400" b="1" strike="noStrike" spc="-1" dirty="0">
                <a:solidFill>
                  <a:srgbClr val="0000FF"/>
                </a:solidFill>
                <a:latin typeface="Times New Roman"/>
              </a:rPr>
              <a:t>Designation : </a:t>
            </a:r>
            <a:r>
              <a:rPr lang="en-US" sz="2400" b="1" spc="-1" dirty="0">
                <a:solidFill>
                  <a:srgbClr val="0000FF"/>
                </a:solidFill>
                <a:latin typeface="Times New Roman"/>
              </a:rPr>
              <a:t>Assistant Professor</a:t>
            </a: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38680" y="185400"/>
            <a:ext cx="8719200" cy="618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b="1" spc="-1" dirty="0">
                <a:solidFill>
                  <a:srgbClr val="0000FF"/>
                </a:solidFill>
                <a:latin typeface="Times New Roman"/>
              </a:rPr>
              <a:t>References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238680" y="1262160"/>
            <a:ext cx="8719200" cy="4740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itchFamily="18" charset="0"/>
              </a:rPr>
              <a:t>Wijsman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, Jacqueline, et al. "Towards mental stress detection using wearable physiological sensors." </a:t>
            </a:r>
            <a:r>
              <a:rPr lang="en-US" sz="2400" i="1" dirty="0">
                <a:latin typeface="Times New Roman" panose="02020603050405020304" pitchFamily="18" charset="0"/>
                <a:cs typeface="Times New Roman" pitchFamily="18" charset="0"/>
              </a:rPr>
              <a:t>2011 Annual International Conference of the IEEE Engineering in Medicine and Biology Society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. IEEE, 2011.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itchFamily="18" charset="0"/>
              </a:rPr>
              <a:t>Ogorevc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, Jaka, et al. "The effect of mental stress on psychophysiological parameters." </a:t>
            </a:r>
            <a:r>
              <a:rPr lang="en-US" sz="2400" i="1" dirty="0">
                <a:latin typeface="Times New Roman" panose="02020603050405020304" pitchFamily="18" charset="0"/>
                <a:cs typeface="Times New Roman" pitchFamily="18" charset="0"/>
              </a:rPr>
              <a:t>2011 </a:t>
            </a:r>
            <a:r>
              <a:rPr lang="en-US" sz="2400" i="1" dirty="0" err="1">
                <a:latin typeface="Times New Roman" panose="02020603050405020304" pitchFamily="18" charset="0"/>
                <a:cs typeface="Times New Roman" pitchFamily="18" charset="0"/>
              </a:rPr>
              <a:t>ieee</a:t>
            </a:r>
            <a:r>
              <a:rPr lang="en-US" sz="2400" i="1" dirty="0">
                <a:latin typeface="Times New Roman" panose="02020603050405020304" pitchFamily="18" charset="0"/>
                <a:cs typeface="Times New Roman" pitchFamily="18" charset="0"/>
              </a:rPr>
              <a:t> international symposium on medical measurements and applications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IEEE, 2011.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Fernandes, Atlee, et al. "Determination of stress using blood pressure and galvanic skin response." </a:t>
            </a:r>
            <a:r>
              <a:rPr lang="en-US" sz="2400" i="1" dirty="0">
                <a:latin typeface="Times New Roman" panose="02020603050405020304" pitchFamily="18" charset="0"/>
                <a:cs typeface="Times New Roman" pitchFamily="18" charset="0"/>
              </a:rPr>
              <a:t>2014 International Conference on Communication and Network Technologies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. IEEE, 2014.</a:t>
            </a:r>
          </a:p>
          <a:p>
            <a:endParaRPr lang="en-IN" sz="32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0CD769E-E5B1-444B-8823-7C047E6DBD43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64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/>
          <p:nvPr/>
        </p:nvSpPr>
        <p:spPr>
          <a:xfrm>
            <a:off x="540000" y="5095800"/>
            <a:ext cx="7812720" cy="102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50" b="1" strike="noStrike" spc="32" dirty="0">
                <a:solidFill>
                  <a:srgbClr val="0000FF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Thank you</a:t>
            </a:r>
            <a:endParaRPr lang="en-IN" sz="405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2DB2716-1E23-4802-B748-233E59801361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38680" y="185400"/>
            <a:ext cx="8719200" cy="956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0000FF"/>
                </a:solidFill>
                <a:latin typeface="Times New Roman"/>
              </a:rPr>
              <a:t>Contents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238680" y="1262160"/>
            <a:ext cx="8719200" cy="4740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Introduction</a:t>
            </a:r>
          </a:p>
          <a:p>
            <a:pPr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Objectives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Helvetica;Arial"/>
              </a:rPr>
              <a:t>Literature review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Helvetica;Arial"/>
              </a:rPr>
              <a:t>Design Phase</a:t>
            </a:r>
          </a:p>
          <a:p>
            <a:pPr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Implementation</a:t>
            </a:r>
          </a:p>
          <a:p>
            <a:pPr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Results and Discussion</a:t>
            </a:r>
          </a:p>
          <a:p>
            <a:pPr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Conclusion and Future Enhancements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Helvetica;Arial"/>
              </a:rPr>
              <a:t>References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6F3A5A8-8DF4-4818-8FD9-8FC06FF9646D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38680" y="185400"/>
            <a:ext cx="8719200" cy="618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b="1" spc="-1" dirty="0">
                <a:solidFill>
                  <a:srgbClr val="0000FF"/>
                </a:solidFill>
                <a:latin typeface="Times New Roman"/>
              </a:rPr>
              <a:t>Introduction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238680" y="1262160"/>
            <a:ext cx="8719200" cy="4740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fast-paced and demanding world we live in, the prevalence of stress has become a significant concern for both individuals and society at large. Recognizing the impact of stress on mental and physical well-being, there is a growing need for innovative solutions that can assist in its timely detection and management.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Leveraging the power of machine learning, this project aims to contribute to the realm of human stress detection by developing a robust and efficient system. </a:t>
            </a:r>
          </a:p>
          <a:p>
            <a:endParaRPr lang="en-IN" sz="32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26FB8AA-B3F7-48F3-A844-8CED66367FCC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811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38680" y="185400"/>
            <a:ext cx="8719200" cy="618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0000FF"/>
                </a:solidFill>
                <a:latin typeface="Times New Roman"/>
                <a:ea typeface="Noto Sans CJK SC"/>
              </a:rPr>
              <a:t>Objectives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238680" y="1262160"/>
            <a:ext cx="8719200" cy="4740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Develop a Comprehensive Dataset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Feature Extraction and Selection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Model Selection and Development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Real-time Stress Detection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User Interface Integration</a:t>
            </a:r>
            <a:endParaRPr lang="en-US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IN" sz="32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26FB8AA-B3F7-48F3-A844-8CED66367FCC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 idx="4294967295"/>
          </p:nvPr>
        </p:nvSpPr>
        <p:spPr>
          <a:xfrm>
            <a:off x="238680" y="185400"/>
            <a:ext cx="8719560" cy="619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0000FF"/>
                </a:solidFill>
                <a:latin typeface="Times New Roman"/>
                <a:ea typeface="Noto Sans CJK SC"/>
              </a:rPr>
              <a:t>Literature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7079C45-AA8B-4BC2-BFAE-7D27532C293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12519" y="993914"/>
          <a:ext cx="7235066" cy="4982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4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2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Sl.no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Author 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28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Panicker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A survey of machine learning techniques in physiology based mental stress detection systems.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23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Ciabattoni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, Lucio and </a:t>
                      </a:r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Ferracuti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Real-time mental stress detection based on smartwatch.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33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Giannakakis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Review on psychological stress detection using </a:t>
                      </a:r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biosignals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0000FF"/>
                </a:solidFill>
                <a:latin typeface="Times New Roman"/>
                <a:ea typeface="Noto Sans CJK SC"/>
              </a:rPr>
              <a:t>Design Phase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778520B-D415-4841-A6ED-50FEF08EC240}" type="slidenum">
              <a:rPr/>
              <a:t>6</a:t>
            </a:fld>
            <a:endParaRPr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D289375-0A06-CAD6-8023-F64924AF884E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49CF1-E30E-38A6-DF85-13C6FB655113}"/>
              </a:ext>
            </a:extLst>
          </p:cNvPr>
          <p:cNvSpPr txBox="1"/>
          <p:nvPr/>
        </p:nvSpPr>
        <p:spPr>
          <a:xfrm>
            <a:off x="2783378" y="584137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15ED08-B14C-7E6C-D205-C7464CC83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50" y="1033801"/>
            <a:ext cx="5586539" cy="46410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38680" y="185400"/>
            <a:ext cx="8719200" cy="618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b="1" spc="-1" dirty="0">
                <a:solidFill>
                  <a:srgbClr val="0000FF"/>
                </a:solidFill>
                <a:latin typeface="Times New Roman"/>
              </a:rPr>
              <a:t>Implementation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238680" y="1262160"/>
            <a:ext cx="8719200" cy="4740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r>
              <a:rPr lang="en-IN" sz="3600" b="1" strike="noStrike" spc="-1" dirty="0">
                <a:solidFill>
                  <a:srgbClr val="FF0000"/>
                </a:solidFill>
                <a:latin typeface="Arial"/>
              </a:rPr>
              <a:t>Link to Project Demo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61A98F-D237-4DEB-9B4E-D8C622191241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38680" y="185400"/>
            <a:ext cx="8719200" cy="618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b="1" spc="-1" dirty="0">
                <a:solidFill>
                  <a:srgbClr val="0000FF"/>
                </a:solidFill>
                <a:latin typeface="Times New Roman"/>
              </a:rPr>
              <a:t>Results and Discussion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238680" y="1262160"/>
            <a:ext cx="8719200" cy="4740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using a Random Forest Classifier, achieving high accuracy by leveraging features like heart rate variability, Temperature data, and sleep patterns.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shows promise for real-world applications in wearable devices for real-time stress monitoring. Future work includes expanding datasets and enhancing model robustness.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0CD769E-E5B1-444B-8823-7C047E6DBD43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38680" y="185400"/>
            <a:ext cx="8719200" cy="618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0000FF"/>
                </a:solidFill>
                <a:latin typeface="Times New Roman"/>
              </a:rPr>
              <a:t>Conclus</a:t>
            </a:r>
            <a:r>
              <a:rPr lang="en-US" b="1" spc="-1" dirty="0">
                <a:solidFill>
                  <a:srgbClr val="0000FF"/>
                </a:solidFill>
                <a:latin typeface="Times New Roman"/>
              </a:rPr>
              <a:t>ion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238680" y="1262160"/>
            <a:ext cx="8719200" cy="4740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Human Stress Detection using Machine Learning project aims to develop a system that can accurately identify and quantify stress levels in individuals through the analysis of various physiological and behavioral indicators.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project combines interdisciplinary knowledge from psychology, physiology, and machine learning to create a reliable and effective stress detection system, offering potential applications in healthcare, workplace wellness, and personal well-being.</a:t>
            </a:r>
          </a:p>
          <a:p>
            <a:endParaRPr lang="en-IN" sz="32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0CD769E-E5B1-444B-8823-7C047E6DBD43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7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9EE3DD53B81C4EA3495067B343153F" ma:contentTypeVersion="6" ma:contentTypeDescription="Create a new document." ma:contentTypeScope="" ma:versionID="6febd99dfe04ffd01e768fa0ecc6536b">
  <xsd:schema xmlns:xsd="http://www.w3.org/2001/XMLSchema" xmlns:xs="http://www.w3.org/2001/XMLSchema" xmlns:p="http://schemas.microsoft.com/office/2006/metadata/properties" xmlns:ns2="025d5e12-f420-4cf4-9632-a0dafff4134e" xmlns:ns3="be4f81ed-bc23-4686-8e7f-1fdb9117ba26" targetNamespace="http://schemas.microsoft.com/office/2006/metadata/properties" ma:root="true" ma:fieldsID="797328dff3afc96ca9a6f0d250a53f67" ns2:_="" ns3:_="">
    <xsd:import namespace="025d5e12-f420-4cf4-9632-a0dafff4134e"/>
    <xsd:import namespace="be4f81ed-bc23-4686-8e7f-1fdb9117ba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5d5e12-f420-4cf4-9632-a0dafff413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4f81ed-bc23-4686-8e7f-1fdb9117ba2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14E6E9-435A-4375-9EF2-ADE76B4EFD2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7A444EE-4760-41D8-B736-DB08D1EDC6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4AE583-610F-4C04-B45D-52FE03B5D7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5d5e12-f420-4cf4-9632-a0dafff4134e"/>
    <ds:schemaRef ds:uri="be4f81ed-bc23-4686-8e7f-1fdb9117ba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445</Words>
  <Application>Microsoft Office PowerPoint</Application>
  <PresentationFormat>On-screen Show (4:3)</PresentationFormat>
  <Paragraphs>75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Symbol</vt:lpstr>
      <vt:lpstr>Times New Roman</vt:lpstr>
      <vt:lpstr>Wingdings</vt:lpstr>
      <vt:lpstr>Office Theme</vt:lpstr>
      <vt:lpstr>Office Theme</vt:lpstr>
      <vt:lpstr>Presenter Name:-  Suvarna Hebbar USN:- 4VP22MC050</vt:lpstr>
      <vt:lpstr>Contents</vt:lpstr>
      <vt:lpstr>Introduction</vt:lpstr>
      <vt:lpstr>Objectives</vt:lpstr>
      <vt:lpstr>Literature Review</vt:lpstr>
      <vt:lpstr>Design Phase</vt:lpstr>
      <vt:lpstr>Implementation</vt:lpstr>
      <vt:lpstr>Results and Discussion</vt:lpstr>
      <vt:lpstr>Conclusion</vt:lpstr>
      <vt:lpstr>References</vt:lpstr>
      <vt:lpstr>PowerPoint Presentation</vt:lpstr>
    </vt:vector>
  </TitlesOfParts>
  <Company>East Texas Data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Jyothi Mani</dc:creator>
  <dc:description/>
  <cp:lastModifiedBy>hebbarmamata@gmail.com</cp:lastModifiedBy>
  <cp:revision>25</cp:revision>
  <dcterms:created xsi:type="dcterms:W3CDTF">2023-04-30T20:06:37Z</dcterms:created>
  <dcterms:modified xsi:type="dcterms:W3CDTF">2024-07-08T18:37:25Z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On-screen Show (4:3)</vt:lpwstr>
  </property>
  <property fmtid="{D5CDD505-2E9C-101B-9397-08002B2CF9AE}" pid="4" name="Slides">
    <vt:r8>19</vt:r8>
  </property>
  <property fmtid="{D5CDD505-2E9C-101B-9397-08002B2CF9AE}" pid="5" name="ContentTypeId">
    <vt:lpwstr>0x010100C79EE3DD53B81C4EA3495067B343153F</vt:lpwstr>
  </property>
</Properties>
</file>