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7" r:id="rId2"/>
    <p:sldId id="259" r:id="rId3"/>
    <p:sldId id="261" r:id="rId4"/>
    <p:sldId id="262" r:id="rId5"/>
    <p:sldId id="263" r:id="rId6"/>
    <p:sldId id="327" r:id="rId7"/>
    <p:sldId id="328" r:id="rId8"/>
    <p:sldId id="258" r:id="rId9"/>
    <p:sldId id="264" r:id="rId10"/>
    <p:sldId id="265" r:id="rId11"/>
    <p:sldId id="267" r:id="rId12"/>
    <p:sldId id="268" r:id="rId13"/>
    <p:sldId id="329" r:id="rId14"/>
    <p:sldId id="266" r:id="rId15"/>
    <p:sldId id="271" r:id="rId16"/>
    <p:sldId id="272" r:id="rId17"/>
    <p:sldId id="274" r:id="rId18"/>
    <p:sldId id="278" r:id="rId19"/>
    <p:sldId id="279" r:id="rId20"/>
    <p:sldId id="283" r:id="rId21"/>
    <p:sldId id="284" r:id="rId22"/>
    <p:sldId id="286" r:id="rId23"/>
    <p:sldId id="287" r:id="rId24"/>
    <p:sldId id="289" r:id="rId25"/>
    <p:sldId id="296" r:id="rId26"/>
    <p:sldId id="292" r:id="rId27"/>
    <p:sldId id="293" r:id="rId28"/>
    <p:sldId id="294" r:id="rId29"/>
    <p:sldId id="295" r:id="rId30"/>
    <p:sldId id="298" r:id="rId31"/>
    <p:sldId id="299" r:id="rId32"/>
    <p:sldId id="297"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1" r:id="rId54"/>
    <p:sldId id="320" r:id="rId55"/>
    <p:sldId id="322" r:id="rId56"/>
    <p:sldId id="323"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092BC6-C258-4599-8ECB-7C6E8687576D}" type="datetimeFigureOut">
              <a:rPr lang="en-US" smtClean="0"/>
              <a:t>10/30/2015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EC2280-B936-4832-8D78-17D0BAE7A4CC}" type="slidenum">
              <a:rPr lang="en-US" smtClean="0"/>
              <a:t>‹#›</a:t>
            </a:fld>
            <a:endParaRPr lang="en-US"/>
          </a:p>
        </p:txBody>
      </p:sp>
    </p:spTree>
    <p:extLst>
      <p:ext uri="{BB962C8B-B14F-4D97-AF65-F5344CB8AC3E}">
        <p14:creationId xmlns:p14="http://schemas.microsoft.com/office/powerpoint/2010/main" val="2890233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74222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84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206850" name="Rectangle 2"/>
          <p:cNvSpPr txBox="1">
            <a:spLocks noGrp="1" noChangeArrowheads="1"/>
          </p:cNvSpPr>
          <p:nvPr>
            <p:ph type="body" idx="1"/>
          </p:nvPr>
        </p:nvSpPr>
        <p:spPr bwMode="auto">
          <a:xfrm>
            <a:off x="685512" y="4343230"/>
            <a:ext cx="5486976" cy="4115139"/>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84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206850" name="Rectangle 2"/>
          <p:cNvSpPr txBox="1">
            <a:spLocks noGrp="1" noChangeArrowheads="1"/>
          </p:cNvSpPr>
          <p:nvPr>
            <p:ph type="body" idx="1"/>
          </p:nvPr>
        </p:nvSpPr>
        <p:spPr bwMode="auto">
          <a:xfrm>
            <a:off x="685512" y="4343230"/>
            <a:ext cx="5486976" cy="4115139"/>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84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206850" name="Rectangle 2"/>
          <p:cNvSpPr txBox="1">
            <a:spLocks noGrp="1" noChangeArrowheads="1"/>
          </p:cNvSpPr>
          <p:nvPr>
            <p:ph type="body" idx="1"/>
          </p:nvPr>
        </p:nvSpPr>
        <p:spPr bwMode="auto">
          <a:xfrm>
            <a:off x="685512" y="4343230"/>
            <a:ext cx="5486976" cy="4115139"/>
          </a:xfrm>
          <a:prstGeom prst="rect">
            <a:avLst/>
          </a:prstGeom>
          <a:noFill/>
          <a:ln>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84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206850" name="Rectangle 2"/>
          <p:cNvSpPr txBox="1">
            <a:spLocks noGrp="1" noChangeArrowheads="1"/>
          </p:cNvSpPr>
          <p:nvPr>
            <p:ph type="body" idx="1"/>
          </p:nvPr>
        </p:nvSpPr>
        <p:spPr bwMode="auto">
          <a:xfrm>
            <a:off x="685512" y="4343230"/>
            <a:ext cx="5486976" cy="4115139"/>
          </a:xfrm>
          <a:prstGeom prst="rect">
            <a:avLst/>
          </a:prstGeom>
          <a:noFill/>
          <a:ln>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84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206850" name="Rectangle 2"/>
          <p:cNvSpPr txBox="1">
            <a:spLocks noGrp="1" noChangeArrowheads="1"/>
          </p:cNvSpPr>
          <p:nvPr>
            <p:ph type="body" idx="1"/>
          </p:nvPr>
        </p:nvSpPr>
        <p:spPr bwMode="auto">
          <a:xfrm>
            <a:off x="685512" y="4343230"/>
            <a:ext cx="5486976" cy="4115139"/>
          </a:xfrm>
          <a:prstGeom prst="rect">
            <a:avLst/>
          </a:prstGeom>
          <a:noFill/>
          <a:ln>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84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206850" name="Rectangle 2"/>
          <p:cNvSpPr txBox="1">
            <a:spLocks noGrp="1" noChangeArrowheads="1"/>
          </p:cNvSpPr>
          <p:nvPr>
            <p:ph type="body" idx="1"/>
          </p:nvPr>
        </p:nvSpPr>
        <p:spPr bwMode="auto">
          <a:xfrm>
            <a:off x="685512" y="4343230"/>
            <a:ext cx="5486976" cy="4115139"/>
          </a:xfrm>
          <a:prstGeom prst="rect">
            <a:avLst/>
          </a:prstGeom>
          <a:noFill/>
          <a:ln>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84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206850" name="Rectangle 2"/>
          <p:cNvSpPr txBox="1">
            <a:spLocks noGrp="1" noChangeArrowheads="1"/>
          </p:cNvSpPr>
          <p:nvPr>
            <p:ph type="body" idx="1"/>
          </p:nvPr>
        </p:nvSpPr>
        <p:spPr bwMode="auto">
          <a:xfrm>
            <a:off x="685512" y="4343230"/>
            <a:ext cx="5486976" cy="4115139"/>
          </a:xfrm>
          <a:prstGeom prst="rect">
            <a:avLst/>
          </a:prstGeom>
          <a:noFill/>
          <a:ln>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84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206850" name="Rectangle 2"/>
          <p:cNvSpPr txBox="1">
            <a:spLocks noGrp="1" noChangeArrowheads="1"/>
          </p:cNvSpPr>
          <p:nvPr>
            <p:ph type="body" idx="1"/>
          </p:nvPr>
        </p:nvSpPr>
        <p:spPr bwMode="auto">
          <a:xfrm>
            <a:off x="685512" y="4343230"/>
            <a:ext cx="5486976" cy="4115139"/>
          </a:xfrm>
          <a:prstGeom prst="rect">
            <a:avLst/>
          </a:prstGeom>
          <a:noFill/>
          <a:ln>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84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206850" name="Rectangle 2"/>
          <p:cNvSpPr txBox="1">
            <a:spLocks noGrp="1" noChangeArrowheads="1"/>
          </p:cNvSpPr>
          <p:nvPr>
            <p:ph type="body" idx="1"/>
          </p:nvPr>
        </p:nvSpPr>
        <p:spPr bwMode="auto">
          <a:xfrm>
            <a:off x="685512" y="4343230"/>
            <a:ext cx="5486976" cy="4115139"/>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84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206850" name="Rectangle 2"/>
          <p:cNvSpPr txBox="1">
            <a:spLocks noGrp="1" noChangeArrowheads="1"/>
          </p:cNvSpPr>
          <p:nvPr>
            <p:ph type="body" idx="1"/>
          </p:nvPr>
        </p:nvSpPr>
        <p:spPr bwMode="auto">
          <a:xfrm>
            <a:off x="685512" y="4343230"/>
            <a:ext cx="5486976" cy="4115139"/>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84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206850" name="Rectangle 2"/>
          <p:cNvSpPr txBox="1">
            <a:spLocks noGrp="1" noChangeArrowheads="1"/>
          </p:cNvSpPr>
          <p:nvPr>
            <p:ph type="body" idx="1"/>
          </p:nvPr>
        </p:nvSpPr>
        <p:spPr bwMode="auto">
          <a:xfrm>
            <a:off x="685512" y="4343230"/>
            <a:ext cx="5486976" cy="4115139"/>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84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206850" name="Rectangle 2"/>
          <p:cNvSpPr txBox="1">
            <a:spLocks noGrp="1" noChangeArrowheads="1"/>
          </p:cNvSpPr>
          <p:nvPr>
            <p:ph type="body" idx="1"/>
          </p:nvPr>
        </p:nvSpPr>
        <p:spPr bwMode="auto">
          <a:xfrm>
            <a:off x="685512" y="4343230"/>
            <a:ext cx="5486976" cy="4115139"/>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84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206850" name="Rectangle 2"/>
          <p:cNvSpPr txBox="1">
            <a:spLocks noGrp="1" noChangeArrowheads="1"/>
          </p:cNvSpPr>
          <p:nvPr>
            <p:ph type="body" idx="1"/>
          </p:nvPr>
        </p:nvSpPr>
        <p:spPr bwMode="auto">
          <a:xfrm>
            <a:off x="685512" y="4343230"/>
            <a:ext cx="5486976" cy="4115139"/>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84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206850" name="Rectangle 2"/>
          <p:cNvSpPr txBox="1">
            <a:spLocks noGrp="1" noChangeArrowheads="1"/>
          </p:cNvSpPr>
          <p:nvPr>
            <p:ph type="body" idx="1"/>
          </p:nvPr>
        </p:nvSpPr>
        <p:spPr bwMode="auto">
          <a:xfrm>
            <a:off x="685512" y="4343230"/>
            <a:ext cx="5486976" cy="4115139"/>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84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206850" name="Rectangle 2"/>
          <p:cNvSpPr txBox="1">
            <a:spLocks noGrp="1" noChangeArrowheads="1"/>
          </p:cNvSpPr>
          <p:nvPr>
            <p:ph type="body" idx="1"/>
          </p:nvPr>
        </p:nvSpPr>
        <p:spPr bwMode="auto">
          <a:xfrm>
            <a:off x="685512" y="4343230"/>
            <a:ext cx="5486976" cy="4115139"/>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84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206850" name="Rectangle 2"/>
          <p:cNvSpPr txBox="1">
            <a:spLocks noGrp="1" noChangeArrowheads="1"/>
          </p:cNvSpPr>
          <p:nvPr>
            <p:ph type="body" idx="1"/>
          </p:nvPr>
        </p:nvSpPr>
        <p:spPr bwMode="auto">
          <a:xfrm>
            <a:off x="685512" y="4343230"/>
            <a:ext cx="5486976" cy="4115139"/>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84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p:spPr>
      </p:sp>
      <p:sp>
        <p:nvSpPr>
          <p:cNvPr id="206850" name="Rectangle 2"/>
          <p:cNvSpPr txBox="1">
            <a:spLocks noGrp="1" noChangeArrowheads="1"/>
          </p:cNvSpPr>
          <p:nvPr>
            <p:ph type="body" idx="1"/>
          </p:nvPr>
        </p:nvSpPr>
        <p:spPr bwMode="auto">
          <a:xfrm>
            <a:off x="685512" y="4343230"/>
            <a:ext cx="5486976" cy="4115139"/>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7A38D6-E730-4DE1-ACBC-82A89650FA8E}" type="datetimeFigureOut">
              <a:rPr lang="en-US" smtClean="0"/>
              <a:t>10/30/2015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04D2B-C80B-4E92-B40B-BBA038B9CC83}" type="slidenum">
              <a:rPr lang="en-US" smtClean="0"/>
              <a:t>‹#›</a:t>
            </a:fld>
            <a:endParaRPr lang="en-US"/>
          </a:p>
        </p:txBody>
      </p:sp>
    </p:spTree>
    <p:extLst>
      <p:ext uri="{BB962C8B-B14F-4D97-AF65-F5344CB8AC3E}">
        <p14:creationId xmlns:p14="http://schemas.microsoft.com/office/powerpoint/2010/main" val="1027507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7A38D6-E730-4DE1-ACBC-82A89650FA8E}" type="datetimeFigureOut">
              <a:rPr lang="en-US" smtClean="0"/>
              <a:t>10/30/2015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04D2B-C80B-4E92-B40B-BBA038B9CC83}" type="slidenum">
              <a:rPr lang="en-US" smtClean="0"/>
              <a:t>‹#›</a:t>
            </a:fld>
            <a:endParaRPr lang="en-US"/>
          </a:p>
        </p:txBody>
      </p:sp>
    </p:spTree>
    <p:extLst>
      <p:ext uri="{BB962C8B-B14F-4D97-AF65-F5344CB8AC3E}">
        <p14:creationId xmlns:p14="http://schemas.microsoft.com/office/powerpoint/2010/main" val="969512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7A38D6-E730-4DE1-ACBC-82A89650FA8E}" type="datetimeFigureOut">
              <a:rPr lang="en-US" smtClean="0"/>
              <a:t>10/30/2015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04D2B-C80B-4E92-B40B-BBA038B9CC83}" type="slidenum">
              <a:rPr lang="en-US" smtClean="0"/>
              <a:t>‹#›</a:t>
            </a:fld>
            <a:endParaRPr lang="en-US"/>
          </a:p>
        </p:txBody>
      </p:sp>
    </p:spTree>
    <p:extLst>
      <p:ext uri="{BB962C8B-B14F-4D97-AF65-F5344CB8AC3E}">
        <p14:creationId xmlns:p14="http://schemas.microsoft.com/office/powerpoint/2010/main" val="1502467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31"/>
            <a:ext cx="8153280" cy="1070033"/>
          </a:xfrm>
        </p:spPr>
        <p:txBody>
          <a:bodyPr lIns="82936" tIns="41469" rIns="82936" bIns="41469"/>
          <a:lstStyle/>
          <a:p>
            <a:r>
              <a:rPr lang="en-US" smtClean="0"/>
              <a:t>Click to edit Master title style</a:t>
            </a:r>
            <a:endParaRPr lang="en-US"/>
          </a:p>
        </p:txBody>
      </p:sp>
      <p:sp>
        <p:nvSpPr>
          <p:cNvPr id="3" name="Date Placeholder 2"/>
          <p:cNvSpPr>
            <a:spLocks noGrp="1"/>
          </p:cNvSpPr>
          <p:nvPr>
            <p:ph type="dt" idx="10"/>
          </p:nvPr>
        </p:nvSpPr>
        <p:spPr>
          <a:xfrm>
            <a:off x="456480" y="6247376"/>
            <a:ext cx="2054880" cy="397482"/>
          </a:xfrm>
          <a:prstGeom prst="rect">
            <a:avLst/>
          </a:prstGeom>
        </p:spPr>
        <p:txBody>
          <a:bodyPr lIns="82936" tIns="41469" rIns="82936" bIns="41469"/>
          <a:lstStyle>
            <a:lvl1pPr>
              <a:defRPr/>
            </a:lvl1pPr>
          </a:lstStyle>
          <a:p>
            <a:endParaRPr lang="en-IN"/>
          </a:p>
        </p:txBody>
      </p:sp>
      <p:sp>
        <p:nvSpPr>
          <p:cNvPr id="4" name="Footer Placeholder 3"/>
          <p:cNvSpPr>
            <a:spLocks noGrp="1"/>
          </p:cNvSpPr>
          <p:nvPr>
            <p:ph type="ftr" idx="11"/>
          </p:nvPr>
        </p:nvSpPr>
        <p:spPr>
          <a:xfrm>
            <a:off x="3127680" y="6247376"/>
            <a:ext cx="2823840" cy="397482"/>
          </a:xfrm>
        </p:spPr>
        <p:txBody>
          <a:bodyPr lIns="82936" tIns="41469" rIns="82936" bIns="41469"/>
          <a:lstStyle>
            <a:lvl1pPr>
              <a:defRPr/>
            </a:lvl1pPr>
          </a:lstStyle>
          <a:p>
            <a:endParaRPr lang="en-IN"/>
          </a:p>
        </p:txBody>
      </p:sp>
      <p:sp>
        <p:nvSpPr>
          <p:cNvPr id="5" name="Slide Number Placeholder 4"/>
          <p:cNvSpPr>
            <a:spLocks noGrp="1"/>
          </p:cNvSpPr>
          <p:nvPr>
            <p:ph type="sldNum" idx="12"/>
          </p:nvPr>
        </p:nvSpPr>
        <p:spPr>
          <a:xfrm>
            <a:off x="6554881" y="6247376"/>
            <a:ext cx="2054880" cy="397482"/>
          </a:xfrm>
        </p:spPr>
        <p:txBody>
          <a:bodyPr lIns="82936" tIns="41469" rIns="82936" bIns="41469"/>
          <a:lstStyle>
            <a:lvl1pPr>
              <a:defRPr/>
            </a:lvl1pPr>
          </a:lstStyle>
          <a:p>
            <a:fld id="{A608800B-3A2E-40C0-A31C-257813D11F5E}" type="slidenum">
              <a:rPr lang="en-IN"/>
              <a:pPr/>
              <a:t>‹#›</a:t>
            </a:fld>
            <a:endParaRPr lang="en-IN"/>
          </a:p>
        </p:txBody>
      </p:sp>
    </p:spTree>
    <p:extLst>
      <p:ext uri="{BB962C8B-B14F-4D97-AF65-F5344CB8AC3E}">
        <p14:creationId xmlns:p14="http://schemas.microsoft.com/office/powerpoint/2010/main" val="2552199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7A38D6-E730-4DE1-ACBC-82A89650FA8E}" type="datetimeFigureOut">
              <a:rPr lang="en-US" smtClean="0"/>
              <a:t>10/30/2015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04D2B-C80B-4E92-B40B-BBA038B9CC83}" type="slidenum">
              <a:rPr lang="en-US" smtClean="0"/>
              <a:t>‹#›</a:t>
            </a:fld>
            <a:endParaRPr lang="en-US"/>
          </a:p>
        </p:txBody>
      </p:sp>
    </p:spTree>
    <p:extLst>
      <p:ext uri="{BB962C8B-B14F-4D97-AF65-F5344CB8AC3E}">
        <p14:creationId xmlns:p14="http://schemas.microsoft.com/office/powerpoint/2010/main" val="1928625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7A38D6-E730-4DE1-ACBC-82A89650FA8E}" type="datetimeFigureOut">
              <a:rPr lang="en-US" smtClean="0"/>
              <a:t>10/30/2015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04D2B-C80B-4E92-B40B-BBA038B9CC83}" type="slidenum">
              <a:rPr lang="en-US" smtClean="0"/>
              <a:t>‹#›</a:t>
            </a:fld>
            <a:endParaRPr lang="en-US"/>
          </a:p>
        </p:txBody>
      </p:sp>
    </p:spTree>
    <p:extLst>
      <p:ext uri="{BB962C8B-B14F-4D97-AF65-F5344CB8AC3E}">
        <p14:creationId xmlns:p14="http://schemas.microsoft.com/office/powerpoint/2010/main" val="183179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7A38D6-E730-4DE1-ACBC-82A89650FA8E}" type="datetimeFigureOut">
              <a:rPr lang="en-US" smtClean="0"/>
              <a:t>10/30/2015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04D2B-C80B-4E92-B40B-BBA038B9CC83}" type="slidenum">
              <a:rPr lang="en-US" smtClean="0"/>
              <a:t>‹#›</a:t>
            </a:fld>
            <a:endParaRPr lang="en-US"/>
          </a:p>
        </p:txBody>
      </p:sp>
    </p:spTree>
    <p:extLst>
      <p:ext uri="{BB962C8B-B14F-4D97-AF65-F5344CB8AC3E}">
        <p14:creationId xmlns:p14="http://schemas.microsoft.com/office/powerpoint/2010/main" val="1357431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7A38D6-E730-4DE1-ACBC-82A89650FA8E}" type="datetimeFigureOut">
              <a:rPr lang="en-US" smtClean="0"/>
              <a:t>10/30/2015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F04D2B-C80B-4E92-B40B-BBA038B9CC83}" type="slidenum">
              <a:rPr lang="en-US" smtClean="0"/>
              <a:t>‹#›</a:t>
            </a:fld>
            <a:endParaRPr lang="en-US"/>
          </a:p>
        </p:txBody>
      </p:sp>
    </p:spTree>
    <p:extLst>
      <p:ext uri="{BB962C8B-B14F-4D97-AF65-F5344CB8AC3E}">
        <p14:creationId xmlns:p14="http://schemas.microsoft.com/office/powerpoint/2010/main" val="600506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7A38D6-E730-4DE1-ACBC-82A89650FA8E}" type="datetimeFigureOut">
              <a:rPr lang="en-US" smtClean="0"/>
              <a:t>10/30/2015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F04D2B-C80B-4E92-B40B-BBA038B9CC83}" type="slidenum">
              <a:rPr lang="en-US" smtClean="0"/>
              <a:t>‹#›</a:t>
            </a:fld>
            <a:endParaRPr lang="en-US"/>
          </a:p>
        </p:txBody>
      </p:sp>
    </p:spTree>
    <p:extLst>
      <p:ext uri="{BB962C8B-B14F-4D97-AF65-F5344CB8AC3E}">
        <p14:creationId xmlns:p14="http://schemas.microsoft.com/office/powerpoint/2010/main" val="231834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7A38D6-E730-4DE1-ACBC-82A89650FA8E}" type="datetimeFigureOut">
              <a:rPr lang="en-US" smtClean="0"/>
              <a:t>10/30/2015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F04D2B-C80B-4E92-B40B-BBA038B9CC83}" type="slidenum">
              <a:rPr lang="en-US" smtClean="0"/>
              <a:t>‹#›</a:t>
            </a:fld>
            <a:endParaRPr lang="en-US"/>
          </a:p>
        </p:txBody>
      </p:sp>
    </p:spTree>
    <p:extLst>
      <p:ext uri="{BB962C8B-B14F-4D97-AF65-F5344CB8AC3E}">
        <p14:creationId xmlns:p14="http://schemas.microsoft.com/office/powerpoint/2010/main" val="2637559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7A38D6-E730-4DE1-ACBC-82A89650FA8E}" type="datetimeFigureOut">
              <a:rPr lang="en-US" smtClean="0"/>
              <a:t>10/30/2015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04D2B-C80B-4E92-B40B-BBA038B9CC83}" type="slidenum">
              <a:rPr lang="en-US" smtClean="0"/>
              <a:t>‹#›</a:t>
            </a:fld>
            <a:endParaRPr lang="en-US"/>
          </a:p>
        </p:txBody>
      </p:sp>
    </p:spTree>
    <p:extLst>
      <p:ext uri="{BB962C8B-B14F-4D97-AF65-F5344CB8AC3E}">
        <p14:creationId xmlns:p14="http://schemas.microsoft.com/office/powerpoint/2010/main" val="1749881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7A38D6-E730-4DE1-ACBC-82A89650FA8E}" type="datetimeFigureOut">
              <a:rPr lang="en-US" smtClean="0"/>
              <a:t>10/30/2015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04D2B-C80B-4E92-B40B-BBA038B9CC83}" type="slidenum">
              <a:rPr lang="en-US" smtClean="0"/>
              <a:t>‹#›</a:t>
            </a:fld>
            <a:endParaRPr lang="en-US"/>
          </a:p>
        </p:txBody>
      </p:sp>
    </p:spTree>
    <p:extLst>
      <p:ext uri="{BB962C8B-B14F-4D97-AF65-F5344CB8AC3E}">
        <p14:creationId xmlns:p14="http://schemas.microsoft.com/office/powerpoint/2010/main" val="4018740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7A38D6-E730-4DE1-ACBC-82A89650FA8E}" type="datetimeFigureOut">
              <a:rPr lang="en-US" smtClean="0"/>
              <a:t>10/30/2015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F04D2B-C80B-4E92-B40B-BBA038B9CC83}" type="slidenum">
              <a:rPr lang="en-US" smtClean="0"/>
              <a:t>‹#›</a:t>
            </a:fld>
            <a:endParaRPr lang="en-US"/>
          </a:p>
        </p:txBody>
      </p:sp>
    </p:spTree>
    <p:extLst>
      <p:ext uri="{BB962C8B-B14F-4D97-AF65-F5344CB8AC3E}">
        <p14:creationId xmlns:p14="http://schemas.microsoft.com/office/powerpoint/2010/main" val="3516411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wiki.apache.org/confluence/display/Hive/HiveClient" TargetMode="External"/><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5.xml"/><Relationship Id="rId4" Type="http://schemas.openxmlformats.org/officeDocument/2006/relationships/image" Target="../media/image22.jpeg"/></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28600" y="5334000"/>
            <a:ext cx="8763000" cy="1371600"/>
          </a:xfrm>
        </p:spPr>
        <p:txBody>
          <a:bodyPr>
            <a:normAutofit/>
          </a:bodyPr>
          <a:lstStyle/>
          <a:p>
            <a:r>
              <a:rPr lang="en-US" altLang="en-US" sz="1200" b="1" dirty="0" smtClean="0"/>
              <a:t/>
            </a:r>
            <a:br>
              <a:rPr lang="en-US" altLang="en-US" sz="1200" b="1" dirty="0" smtClean="0"/>
            </a:br>
            <a:r>
              <a:rPr lang="en-US" altLang="en-US" sz="1200" b="1" dirty="0" smtClean="0"/>
              <a:t>[Some of the slides have been adapted from </a:t>
            </a:r>
            <a:r>
              <a:rPr lang="en-US" altLang="en-US" sz="1200" b="1" dirty="0" err="1" smtClean="0"/>
              <a:t>Himanshu</a:t>
            </a:r>
            <a:r>
              <a:rPr lang="en-US" altLang="en-US" sz="1200" b="1" dirty="0" smtClean="0"/>
              <a:t> Gupta’s presentation at workshop on Big Data analytics August 20-21, 2015] </a:t>
            </a:r>
            <a:r>
              <a:rPr lang="en-US" altLang="en-US" sz="1200" dirty="0" smtClean="0"/>
              <a:t/>
            </a:r>
            <a:br>
              <a:rPr lang="en-US" altLang="en-US" sz="1200" dirty="0" smtClean="0"/>
            </a:br>
            <a:endParaRPr lang="en-US" altLang="en-US" sz="1200" b="1" dirty="0" smtClean="0"/>
          </a:p>
        </p:txBody>
      </p:sp>
      <p:sp>
        <p:nvSpPr>
          <p:cNvPr id="3" name="Rectangle 2"/>
          <p:cNvSpPr/>
          <p:nvPr/>
        </p:nvSpPr>
        <p:spPr>
          <a:xfrm>
            <a:off x="1371600" y="2512874"/>
            <a:ext cx="5860259" cy="1754326"/>
          </a:xfrm>
          <a:prstGeom prst="rect">
            <a:avLst/>
          </a:prstGeom>
          <a:noFill/>
        </p:spPr>
        <p:txBody>
          <a:bodyPr wrap="none" lIns="91440" tIns="45720" rIns="91440" bIns="45720">
            <a:spAutoFit/>
          </a:bodyPr>
          <a:lstStyle/>
          <a:p>
            <a:pPr algn="ctr"/>
            <a:r>
              <a:rPr lang="en-US" altLang="en-US" sz="5400" b="1" dirty="0"/>
              <a:t>Hadoop Eco-System</a:t>
            </a:r>
            <a:r>
              <a:rPr lang="en-US" altLang="en-US" sz="3200" b="1" dirty="0"/>
              <a:t/>
            </a:r>
            <a:br>
              <a:rPr lang="en-US" altLang="en-US" sz="3200" b="1" dirty="0"/>
            </a:b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val="24924527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M</a:t>
            </a:r>
            <a:r>
              <a:rPr spc="-10" dirty="0"/>
              <a:t>e</a:t>
            </a:r>
            <a:r>
              <a:rPr spc="-40" dirty="0"/>
              <a:t>tadata</a:t>
            </a:r>
          </a:p>
        </p:txBody>
      </p:sp>
      <p:sp>
        <p:nvSpPr>
          <p:cNvPr id="3" name="object 3"/>
          <p:cNvSpPr txBox="1"/>
          <p:nvPr/>
        </p:nvSpPr>
        <p:spPr>
          <a:xfrm>
            <a:off x="0" y="6248400"/>
            <a:ext cx="9144000" cy="609600"/>
          </a:xfrm>
          <a:prstGeom prst="rect">
            <a:avLst/>
          </a:prstGeom>
        </p:spPr>
        <p:txBody>
          <a:bodyPr vert="horz" wrap="square" lIns="0" tIns="377" rIns="0" bIns="0" rtlCol="0">
            <a:spAutoFit/>
          </a:bodyPr>
          <a:lstStyle/>
          <a:p>
            <a:pPr>
              <a:lnSpc>
                <a:spcPct val="100000"/>
              </a:lnSpc>
              <a:spcBef>
                <a:spcPts val="2"/>
              </a:spcBef>
            </a:pPr>
            <a:endParaRPr sz="1800">
              <a:latin typeface="Times New Roman"/>
              <a:cs typeface="Times New Roman"/>
            </a:endParaRPr>
          </a:p>
          <a:p>
            <a:pPr marR="1409065" algn="ctr">
              <a:lnSpc>
                <a:spcPct val="100000"/>
              </a:lnSpc>
            </a:pPr>
            <a:r>
              <a:rPr sz="1400" spc="-5" dirty="0">
                <a:solidFill>
                  <a:srgbClr val="696363"/>
                </a:solidFill>
                <a:latin typeface="Trebuchet MS"/>
                <a:cs typeface="Trebuchet MS"/>
              </a:rPr>
              <a:t>Introduction to</a:t>
            </a:r>
            <a:r>
              <a:rPr sz="1400" spc="-80" dirty="0">
                <a:solidFill>
                  <a:srgbClr val="696363"/>
                </a:solidFill>
                <a:latin typeface="Trebuchet MS"/>
                <a:cs typeface="Trebuchet MS"/>
              </a:rPr>
              <a:t> </a:t>
            </a:r>
            <a:r>
              <a:rPr sz="1400" spc="-5" dirty="0">
                <a:solidFill>
                  <a:srgbClr val="696363"/>
                </a:solidFill>
                <a:latin typeface="Trebuchet MS"/>
                <a:cs typeface="Trebuchet MS"/>
              </a:rPr>
              <a:t>Hive</a:t>
            </a:r>
            <a:endParaRPr sz="1400">
              <a:latin typeface="Trebuchet MS"/>
              <a:cs typeface="Trebuchet MS"/>
            </a:endParaRPr>
          </a:p>
        </p:txBody>
      </p:sp>
      <p:sp>
        <p:nvSpPr>
          <p:cNvPr id="4" name="object 4"/>
          <p:cNvSpPr txBox="1"/>
          <p:nvPr/>
        </p:nvSpPr>
        <p:spPr>
          <a:xfrm>
            <a:off x="459740" y="1447800"/>
            <a:ext cx="6272530" cy="4993675"/>
          </a:xfrm>
          <a:prstGeom prst="rect">
            <a:avLst/>
          </a:prstGeom>
        </p:spPr>
        <p:txBody>
          <a:bodyPr vert="horz" wrap="square" lIns="0" tIns="0" rIns="0" bIns="0" rtlCol="0">
            <a:spAutoFit/>
          </a:bodyPr>
          <a:lstStyle/>
          <a:p>
            <a:pPr marL="353695" indent="-340995">
              <a:lnSpc>
                <a:spcPct val="100000"/>
              </a:lnSpc>
              <a:buClr>
                <a:srgbClr val="990000"/>
              </a:buClr>
              <a:buSzPct val="83928"/>
              <a:buFont typeface="Microsoft Sans Serif"/>
              <a:buChar char=""/>
              <a:tabLst>
                <a:tab pos="354330" algn="l"/>
              </a:tabLst>
            </a:pPr>
            <a:r>
              <a:rPr sz="2800" spc="-254" dirty="0">
                <a:latin typeface="Cambria"/>
                <a:cs typeface="Cambria"/>
              </a:rPr>
              <a:t>Database</a:t>
            </a:r>
            <a:r>
              <a:rPr sz="2800" spc="-85" dirty="0">
                <a:latin typeface="Cambria"/>
                <a:cs typeface="Cambria"/>
              </a:rPr>
              <a:t> </a:t>
            </a:r>
            <a:r>
              <a:rPr sz="2800" spc="-280" dirty="0">
                <a:latin typeface="Cambria"/>
                <a:cs typeface="Cambria"/>
              </a:rPr>
              <a:t>namespace</a:t>
            </a:r>
            <a:endParaRPr sz="2800" dirty="0">
              <a:latin typeface="Cambria"/>
              <a:cs typeface="Cambria"/>
            </a:endParaRPr>
          </a:p>
          <a:p>
            <a:pPr marL="353695" indent="-340995">
              <a:lnSpc>
                <a:spcPct val="100000"/>
              </a:lnSpc>
              <a:spcBef>
                <a:spcPts val="600"/>
              </a:spcBef>
              <a:buClr>
                <a:srgbClr val="990000"/>
              </a:buClr>
              <a:buSzPct val="83928"/>
              <a:buFont typeface="Microsoft Sans Serif"/>
              <a:buChar char=""/>
              <a:tabLst>
                <a:tab pos="354330" algn="l"/>
              </a:tabLst>
            </a:pPr>
            <a:r>
              <a:rPr sz="2800" spc="-280" dirty="0">
                <a:latin typeface="Cambria"/>
                <a:cs typeface="Cambria"/>
              </a:rPr>
              <a:t>Table</a:t>
            </a:r>
            <a:r>
              <a:rPr sz="2800" spc="-35" dirty="0">
                <a:latin typeface="Cambria"/>
                <a:cs typeface="Cambria"/>
              </a:rPr>
              <a:t> </a:t>
            </a:r>
            <a:r>
              <a:rPr sz="2800" spc="-210" dirty="0">
                <a:latin typeface="Cambria"/>
                <a:cs typeface="Cambria"/>
              </a:rPr>
              <a:t>definitions</a:t>
            </a:r>
            <a:endParaRPr sz="2800" dirty="0">
              <a:latin typeface="Cambria"/>
              <a:cs typeface="Cambria"/>
            </a:endParaRPr>
          </a:p>
          <a:p>
            <a:pPr marL="755015" lvl="1" indent="-341630">
              <a:lnSpc>
                <a:spcPct val="100000"/>
              </a:lnSpc>
              <a:spcBef>
                <a:spcPts val="459"/>
              </a:spcBef>
              <a:buClr>
                <a:srgbClr val="990000"/>
              </a:buClr>
              <a:buSzPct val="85416"/>
              <a:buFont typeface="Microsoft Sans Serif"/>
              <a:buChar char=""/>
              <a:tabLst>
                <a:tab pos="755650" algn="l"/>
              </a:tabLst>
            </a:pPr>
            <a:r>
              <a:rPr sz="2400" spc="-235" dirty="0">
                <a:latin typeface="Cambria"/>
                <a:cs typeface="Cambria"/>
              </a:rPr>
              <a:t>schema  </a:t>
            </a:r>
            <a:r>
              <a:rPr sz="2400" spc="-95" dirty="0">
                <a:latin typeface="Cambria"/>
                <a:cs typeface="Cambria"/>
              </a:rPr>
              <a:t>info, </a:t>
            </a:r>
            <a:r>
              <a:rPr sz="2400" spc="-210" dirty="0">
                <a:latin typeface="Cambria"/>
                <a:cs typeface="Cambria"/>
              </a:rPr>
              <a:t>physical  </a:t>
            </a:r>
            <a:r>
              <a:rPr sz="2400" spc="-170" dirty="0">
                <a:latin typeface="Cambria"/>
                <a:cs typeface="Cambria"/>
              </a:rPr>
              <a:t>location </a:t>
            </a:r>
            <a:r>
              <a:rPr sz="2400" spc="-200" dirty="0">
                <a:latin typeface="Cambria"/>
                <a:cs typeface="Cambria"/>
              </a:rPr>
              <a:t>In</a:t>
            </a:r>
            <a:r>
              <a:rPr sz="2400" spc="-50" dirty="0">
                <a:latin typeface="Cambria"/>
                <a:cs typeface="Cambria"/>
              </a:rPr>
              <a:t> </a:t>
            </a:r>
            <a:r>
              <a:rPr sz="2400" spc="-110" dirty="0">
                <a:latin typeface="Cambria"/>
                <a:cs typeface="Cambria"/>
              </a:rPr>
              <a:t>HDFS</a:t>
            </a:r>
            <a:endParaRPr sz="2400" dirty="0">
              <a:latin typeface="Cambria"/>
              <a:cs typeface="Cambria"/>
            </a:endParaRPr>
          </a:p>
          <a:p>
            <a:pPr lvl="1">
              <a:lnSpc>
                <a:spcPct val="100000"/>
              </a:lnSpc>
              <a:spcBef>
                <a:spcPts val="31"/>
              </a:spcBef>
              <a:buClr>
                <a:srgbClr val="990000"/>
              </a:buClr>
              <a:buFont typeface="Microsoft Sans Serif"/>
              <a:buChar char=""/>
            </a:pPr>
            <a:endParaRPr sz="3300" dirty="0">
              <a:latin typeface="Times New Roman"/>
              <a:cs typeface="Times New Roman"/>
            </a:endParaRPr>
          </a:p>
          <a:p>
            <a:pPr marL="353695" indent="-340995">
              <a:lnSpc>
                <a:spcPct val="100000"/>
              </a:lnSpc>
              <a:buClr>
                <a:srgbClr val="990000"/>
              </a:buClr>
              <a:buSzPct val="83928"/>
              <a:buFont typeface="Microsoft Sans Serif"/>
              <a:buChar char=""/>
              <a:tabLst>
                <a:tab pos="354330" algn="l"/>
              </a:tabLst>
            </a:pPr>
            <a:r>
              <a:rPr sz="2800" spc="-200" dirty="0">
                <a:latin typeface="Cambria"/>
                <a:cs typeface="Cambria"/>
              </a:rPr>
              <a:t>Partition</a:t>
            </a:r>
            <a:r>
              <a:rPr sz="2800" spc="-30" dirty="0">
                <a:latin typeface="Cambria"/>
                <a:cs typeface="Cambria"/>
              </a:rPr>
              <a:t> </a:t>
            </a:r>
            <a:r>
              <a:rPr sz="2800" spc="-285" dirty="0">
                <a:latin typeface="Cambria"/>
                <a:cs typeface="Cambria"/>
              </a:rPr>
              <a:t>data</a:t>
            </a:r>
            <a:endParaRPr sz="2800" dirty="0">
              <a:latin typeface="Cambria"/>
              <a:cs typeface="Cambria"/>
            </a:endParaRPr>
          </a:p>
          <a:p>
            <a:pPr>
              <a:lnSpc>
                <a:spcPct val="100000"/>
              </a:lnSpc>
              <a:spcBef>
                <a:spcPts val="20"/>
              </a:spcBef>
              <a:buClr>
                <a:srgbClr val="990000"/>
              </a:buClr>
              <a:buFont typeface="Microsoft Sans Serif"/>
              <a:buChar char=""/>
            </a:pPr>
            <a:endParaRPr sz="3950" dirty="0">
              <a:latin typeface="Times New Roman"/>
              <a:cs typeface="Times New Roman"/>
            </a:endParaRPr>
          </a:p>
          <a:p>
            <a:pPr marL="353695" indent="-340995">
              <a:lnSpc>
                <a:spcPct val="100000"/>
              </a:lnSpc>
              <a:buClr>
                <a:srgbClr val="990000"/>
              </a:buClr>
              <a:buSzPct val="83928"/>
              <a:buFont typeface="Microsoft Sans Serif"/>
              <a:buChar char=""/>
              <a:tabLst>
                <a:tab pos="354330" algn="l"/>
              </a:tabLst>
            </a:pPr>
            <a:r>
              <a:rPr sz="2800" dirty="0" smtClean="0">
                <a:latin typeface="Cambria"/>
                <a:cs typeface="Cambria"/>
              </a:rPr>
              <a:t>O</a:t>
            </a:r>
            <a:r>
              <a:rPr lang="en-US" sz="2800" dirty="0" smtClean="0">
                <a:latin typeface="Cambria"/>
                <a:cs typeface="Cambria"/>
              </a:rPr>
              <a:t>bject </a:t>
            </a:r>
            <a:r>
              <a:rPr sz="2800" dirty="0" smtClean="0">
                <a:latin typeface="Cambria"/>
                <a:cs typeface="Cambria"/>
              </a:rPr>
              <a:t>R</a:t>
            </a:r>
            <a:r>
              <a:rPr lang="en-US" sz="2800" dirty="0" smtClean="0">
                <a:latin typeface="Cambria"/>
                <a:cs typeface="Cambria"/>
              </a:rPr>
              <a:t>elational </a:t>
            </a:r>
            <a:r>
              <a:rPr sz="2800" dirty="0" smtClean="0">
                <a:latin typeface="Cambria"/>
                <a:cs typeface="Cambria"/>
              </a:rPr>
              <a:t>M</a:t>
            </a:r>
            <a:r>
              <a:rPr lang="en-US" sz="2800" dirty="0" smtClean="0">
                <a:latin typeface="Cambria"/>
                <a:cs typeface="Cambria"/>
              </a:rPr>
              <a:t>apping</a:t>
            </a:r>
            <a:r>
              <a:rPr sz="2800" spc="-70" dirty="0" smtClean="0">
                <a:latin typeface="Cambria"/>
                <a:cs typeface="Cambria"/>
              </a:rPr>
              <a:t> </a:t>
            </a:r>
            <a:r>
              <a:rPr sz="2800" spc="-270" dirty="0">
                <a:latin typeface="Cambria"/>
                <a:cs typeface="Cambria"/>
              </a:rPr>
              <a:t>Framework</a:t>
            </a:r>
            <a:endParaRPr sz="2800" dirty="0">
              <a:latin typeface="Cambria"/>
              <a:cs typeface="Cambria"/>
            </a:endParaRPr>
          </a:p>
          <a:p>
            <a:pPr marL="755015" lvl="1" indent="-341630">
              <a:lnSpc>
                <a:spcPct val="100000"/>
              </a:lnSpc>
              <a:spcBef>
                <a:spcPts val="459"/>
              </a:spcBef>
              <a:buClr>
                <a:srgbClr val="990000"/>
              </a:buClr>
              <a:buSzPct val="85416"/>
              <a:buFont typeface="Microsoft Sans Serif"/>
              <a:buChar char=""/>
              <a:tabLst>
                <a:tab pos="755650" algn="l"/>
              </a:tabLst>
            </a:pPr>
            <a:r>
              <a:rPr sz="2400" spc="-80" dirty="0">
                <a:latin typeface="Cambria"/>
                <a:cs typeface="Cambria"/>
              </a:rPr>
              <a:t>All </a:t>
            </a:r>
            <a:r>
              <a:rPr sz="2400" spc="-195" dirty="0">
                <a:latin typeface="Cambria"/>
                <a:cs typeface="Cambria"/>
              </a:rPr>
              <a:t>the  </a:t>
            </a:r>
            <a:r>
              <a:rPr sz="2400" spc="-235" dirty="0">
                <a:latin typeface="Cambria"/>
                <a:cs typeface="Cambria"/>
              </a:rPr>
              <a:t>metadata  </a:t>
            </a:r>
            <a:r>
              <a:rPr sz="2400" spc="-225" dirty="0">
                <a:latin typeface="Cambria"/>
                <a:cs typeface="Cambria"/>
              </a:rPr>
              <a:t>can  </a:t>
            </a:r>
            <a:r>
              <a:rPr sz="2400" spc="-220" dirty="0">
                <a:latin typeface="Cambria"/>
                <a:cs typeface="Cambria"/>
              </a:rPr>
              <a:t>be  </a:t>
            </a:r>
            <a:r>
              <a:rPr sz="2400" spc="-200" dirty="0">
                <a:latin typeface="Cambria"/>
                <a:cs typeface="Cambria"/>
              </a:rPr>
              <a:t>stored  </a:t>
            </a:r>
            <a:r>
              <a:rPr sz="2400" spc="-180" dirty="0">
                <a:latin typeface="Cambria"/>
                <a:cs typeface="Cambria"/>
              </a:rPr>
              <a:t>in </a:t>
            </a:r>
            <a:r>
              <a:rPr sz="2400" spc="-170" dirty="0">
                <a:latin typeface="Cambria"/>
                <a:cs typeface="Cambria"/>
              </a:rPr>
              <a:t>Derby </a:t>
            </a:r>
            <a:r>
              <a:rPr sz="2400" spc="-250" dirty="0">
                <a:latin typeface="Cambria"/>
                <a:cs typeface="Cambria"/>
              </a:rPr>
              <a:t>by</a:t>
            </a:r>
            <a:r>
              <a:rPr sz="2400" spc="-40" dirty="0">
                <a:latin typeface="Cambria"/>
                <a:cs typeface="Cambria"/>
              </a:rPr>
              <a:t> </a:t>
            </a:r>
            <a:r>
              <a:rPr sz="2400" spc="-185" dirty="0">
                <a:latin typeface="Cambria"/>
                <a:cs typeface="Cambria"/>
              </a:rPr>
              <a:t>default</a:t>
            </a:r>
            <a:endParaRPr sz="2400" dirty="0">
              <a:latin typeface="Cambria"/>
              <a:cs typeface="Cambria"/>
            </a:endParaRPr>
          </a:p>
          <a:p>
            <a:pPr marL="755015" lvl="1" indent="-341630">
              <a:lnSpc>
                <a:spcPct val="100000"/>
              </a:lnSpc>
              <a:spcBef>
                <a:spcPts val="395"/>
              </a:spcBef>
              <a:buClr>
                <a:srgbClr val="990000"/>
              </a:buClr>
              <a:buSzPct val="85416"/>
              <a:buFont typeface="Microsoft Sans Serif"/>
              <a:buChar char=""/>
              <a:tabLst>
                <a:tab pos="755650" algn="l"/>
              </a:tabLst>
            </a:pPr>
            <a:r>
              <a:rPr sz="2400" spc="-190" dirty="0">
                <a:latin typeface="Cambria"/>
                <a:cs typeface="Cambria"/>
              </a:rPr>
              <a:t>Any </a:t>
            </a:r>
            <a:r>
              <a:rPr sz="2400" spc="-250" dirty="0">
                <a:latin typeface="Cambria"/>
                <a:cs typeface="Cambria"/>
              </a:rPr>
              <a:t>database  </a:t>
            </a:r>
            <a:r>
              <a:rPr sz="2400" spc="-195" dirty="0">
                <a:latin typeface="Cambria"/>
                <a:cs typeface="Cambria"/>
              </a:rPr>
              <a:t>with  </a:t>
            </a:r>
            <a:r>
              <a:rPr sz="2400" spc="-20" dirty="0">
                <a:latin typeface="Cambria"/>
                <a:cs typeface="Cambria"/>
              </a:rPr>
              <a:t>JDBC </a:t>
            </a:r>
            <a:r>
              <a:rPr sz="2400" spc="-225" dirty="0">
                <a:latin typeface="Cambria"/>
                <a:cs typeface="Cambria"/>
              </a:rPr>
              <a:t>can  </a:t>
            </a:r>
            <a:r>
              <a:rPr sz="2400" spc="-220" dirty="0">
                <a:latin typeface="Cambria"/>
                <a:cs typeface="Cambria"/>
              </a:rPr>
              <a:t>be</a:t>
            </a:r>
            <a:r>
              <a:rPr sz="2400" spc="-45" dirty="0">
                <a:latin typeface="Cambria"/>
                <a:cs typeface="Cambria"/>
              </a:rPr>
              <a:t> </a:t>
            </a:r>
            <a:r>
              <a:rPr sz="2400" spc="-175" dirty="0" smtClean="0">
                <a:latin typeface="Cambria"/>
                <a:cs typeface="Cambria"/>
              </a:rPr>
              <a:t>config</a:t>
            </a:r>
            <a:r>
              <a:rPr lang="en-US" sz="2400" spc="-175" dirty="0" smtClean="0">
                <a:latin typeface="Cambria"/>
                <a:cs typeface="Cambria"/>
              </a:rPr>
              <a:t>ur</a:t>
            </a:r>
            <a:r>
              <a:rPr sz="2400" spc="-175" dirty="0" smtClean="0">
                <a:latin typeface="Cambria"/>
                <a:cs typeface="Cambria"/>
              </a:rPr>
              <a:t>ed</a:t>
            </a:r>
            <a:endParaRPr lang="en-US" sz="2400" spc="-175" dirty="0" smtClean="0">
              <a:latin typeface="Cambria"/>
              <a:cs typeface="Cambria"/>
            </a:endParaRPr>
          </a:p>
          <a:p>
            <a:pPr marL="755015" lvl="1" indent="-341630">
              <a:lnSpc>
                <a:spcPct val="100000"/>
              </a:lnSpc>
              <a:spcBef>
                <a:spcPts val="395"/>
              </a:spcBef>
              <a:buClr>
                <a:srgbClr val="990000"/>
              </a:buClr>
              <a:buSzPct val="85416"/>
              <a:buFont typeface="Microsoft Sans Serif"/>
              <a:buChar char=""/>
              <a:tabLst>
                <a:tab pos="755650" algn="l"/>
              </a:tabLst>
            </a:pPr>
            <a:r>
              <a:rPr lang="en-US" sz="2400" spc="-175" dirty="0" smtClean="0">
                <a:latin typeface="Cambria"/>
                <a:cs typeface="Cambria"/>
              </a:rPr>
              <a:t>&gt;&gt; Technique for converting data between incompatible type systems.</a:t>
            </a:r>
            <a:endParaRPr sz="2400" dirty="0">
              <a:latin typeface="Cambria"/>
              <a:cs typeface="Cambria"/>
            </a:endParaRPr>
          </a:p>
        </p:txBody>
      </p:sp>
      <p:sp>
        <p:nvSpPr>
          <p:cNvPr id="5" name="object 5"/>
          <p:cNvSpPr/>
          <p:nvPr/>
        </p:nvSpPr>
        <p:spPr>
          <a:xfrm>
            <a:off x="7115175" y="457200"/>
            <a:ext cx="2028824" cy="1600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403359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 y="914463"/>
            <a:ext cx="8813800" cy="493229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5241622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6212" y="609663"/>
            <a:ext cx="8815324" cy="5548249"/>
          </a:xfrm>
          <a:prstGeom prst="rect">
            <a:avLst/>
          </a:prstGeom>
          <a:blipFill>
            <a:blip r:embed="rId2" cstate="print"/>
            <a:stretch>
              <a:fillRect/>
            </a:stretch>
          </a:blipFill>
        </p:spPr>
        <p:txBody>
          <a:bodyPr wrap="square" lIns="0" tIns="0" rIns="0" bIns="0" rtlCol="0"/>
          <a:lstStyle/>
          <a:p>
            <a:endParaRPr/>
          </a:p>
        </p:txBody>
      </p:sp>
      <p:sp>
        <p:nvSpPr>
          <p:cNvPr id="3" name="TextBox 2"/>
          <p:cNvSpPr txBox="1"/>
          <p:nvPr/>
        </p:nvSpPr>
        <p:spPr>
          <a:xfrm>
            <a:off x="176212" y="926068"/>
            <a:ext cx="4014788" cy="369332"/>
          </a:xfrm>
          <a:prstGeom prst="rect">
            <a:avLst/>
          </a:prstGeom>
          <a:solidFill>
            <a:schemeClr val="accent1"/>
          </a:solidFill>
        </p:spPr>
        <p:txBody>
          <a:bodyPr wrap="square" rtlCol="0">
            <a:spAutoFit/>
          </a:bodyPr>
          <a:lstStyle/>
          <a:p>
            <a:r>
              <a:rPr lang="en-US" dirty="0" smtClean="0"/>
              <a:t>Hive Work Flow Diagram</a:t>
            </a:r>
            <a:endParaRPr lang="en-US" dirty="0"/>
          </a:p>
        </p:txBody>
      </p:sp>
    </p:spTree>
    <p:extLst>
      <p:ext uri="{BB962C8B-B14F-4D97-AF65-F5344CB8AC3E}">
        <p14:creationId xmlns:p14="http://schemas.microsoft.com/office/powerpoint/2010/main" val="3231861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30" dirty="0"/>
              <a:t>Hive</a:t>
            </a:r>
            <a:r>
              <a:rPr spc="-80" dirty="0"/>
              <a:t> </a:t>
            </a:r>
            <a:r>
              <a:rPr spc="-40" dirty="0"/>
              <a:t>Components</a:t>
            </a:r>
          </a:p>
        </p:txBody>
      </p:sp>
      <p:sp>
        <p:nvSpPr>
          <p:cNvPr id="3" name="object 3"/>
          <p:cNvSpPr txBox="1"/>
          <p:nvPr/>
        </p:nvSpPr>
        <p:spPr>
          <a:xfrm>
            <a:off x="0" y="6248400"/>
            <a:ext cx="9144000" cy="609600"/>
          </a:xfrm>
          <a:prstGeom prst="rect">
            <a:avLst/>
          </a:prstGeom>
        </p:spPr>
        <p:txBody>
          <a:bodyPr vert="horz" wrap="square" lIns="0" tIns="377" rIns="0" bIns="0" rtlCol="0">
            <a:spAutoFit/>
          </a:bodyPr>
          <a:lstStyle/>
          <a:p>
            <a:pPr>
              <a:lnSpc>
                <a:spcPct val="100000"/>
              </a:lnSpc>
              <a:spcBef>
                <a:spcPts val="2"/>
              </a:spcBef>
            </a:pPr>
            <a:endParaRPr sz="1800">
              <a:latin typeface="Times New Roman"/>
              <a:cs typeface="Times New Roman"/>
            </a:endParaRPr>
          </a:p>
          <a:p>
            <a:pPr marR="1409065" algn="ctr">
              <a:lnSpc>
                <a:spcPct val="100000"/>
              </a:lnSpc>
            </a:pPr>
            <a:r>
              <a:rPr sz="1400" spc="-5" dirty="0">
                <a:solidFill>
                  <a:srgbClr val="696363"/>
                </a:solidFill>
                <a:latin typeface="Trebuchet MS"/>
                <a:cs typeface="Trebuchet MS"/>
              </a:rPr>
              <a:t>Introduction to</a:t>
            </a:r>
            <a:r>
              <a:rPr sz="1400" spc="-80" dirty="0">
                <a:solidFill>
                  <a:srgbClr val="696363"/>
                </a:solidFill>
                <a:latin typeface="Trebuchet MS"/>
                <a:cs typeface="Trebuchet MS"/>
              </a:rPr>
              <a:t> </a:t>
            </a:r>
            <a:r>
              <a:rPr sz="1400" spc="-5" dirty="0">
                <a:solidFill>
                  <a:srgbClr val="696363"/>
                </a:solidFill>
                <a:latin typeface="Trebuchet MS"/>
                <a:cs typeface="Trebuchet MS"/>
              </a:rPr>
              <a:t>Hive</a:t>
            </a:r>
            <a:endParaRPr sz="1400">
              <a:latin typeface="Trebuchet MS"/>
              <a:cs typeface="Trebuchet MS"/>
            </a:endParaRPr>
          </a:p>
        </p:txBody>
      </p:sp>
      <p:sp>
        <p:nvSpPr>
          <p:cNvPr id="4" name="object 4"/>
          <p:cNvSpPr txBox="1">
            <a:spLocks noGrp="1"/>
          </p:cNvSpPr>
          <p:nvPr>
            <p:ph type="body" idx="1"/>
          </p:nvPr>
        </p:nvSpPr>
        <p:spPr>
          <a:prstGeom prst="rect">
            <a:avLst/>
          </a:prstGeom>
        </p:spPr>
        <p:txBody>
          <a:bodyPr vert="horz" wrap="square" lIns="0" tIns="0" rIns="0" bIns="0" rtlCol="0">
            <a:spAutoFit/>
          </a:bodyPr>
          <a:lstStyle/>
          <a:p>
            <a:pPr marL="353695" indent="-340995">
              <a:lnSpc>
                <a:spcPct val="100000"/>
              </a:lnSpc>
              <a:buClr>
                <a:srgbClr val="990000"/>
              </a:buClr>
              <a:buSzPct val="84615"/>
              <a:buFont typeface="Microsoft Sans Serif"/>
              <a:buChar char=""/>
              <a:tabLst>
                <a:tab pos="354330" algn="l"/>
              </a:tabLst>
            </a:pPr>
            <a:r>
              <a:rPr spc="-180" dirty="0"/>
              <a:t>Shell </a:t>
            </a:r>
            <a:r>
              <a:rPr spc="-170" dirty="0"/>
              <a:t>Interface: </a:t>
            </a:r>
            <a:r>
              <a:rPr spc="-175" dirty="0"/>
              <a:t>Like </a:t>
            </a:r>
            <a:r>
              <a:rPr spc="-210" dirty="0"/>
              <a:t>the  </a:t>
            </a:r>
            <a:r>
              <a:rPr spc="-100" dirty="0"/>
              <a:t>MySQL</a:t>
            </a:r>
            <a:r>
              <a:rPr spc="275" dirty="0"/>
              <a:t> </a:t>
            </a:r>
            <a:r>
              <a:rPr spc="-195" dirty="0"/>
              <a:t>shell</a:t>
            </a:r>
          </a:p>
          <a:p>
            <a:pPr marL="353695" indent="-340995">
              <a:lnSpc>
                <a:spcPct val="100000"/>
              </a:lnSpc>
              <a:spcBef>
                <a:spcPts val="600"/>
              </a:spcBef>
              <a:buClr>
                <a:srgbClr val="990000"/>
              </a:buClr>
              <a:buSzPct val="84615"/>
              <a:buFont typeface="Microsoft Sans Serif"/>
              <a:buChar char=""/>
              <a:tabLst>
                <a:tab pos="354330" algn="l"/>
              </a:tabLst>
            </a:pPr>
            <a:r>
              <a:rPr spc="-125" dirty="0"/>
              <a:t>Driver:</a:t>
            </a:r>
          </a:p>
          <a:p>
            <a:pPr marL="755015" lvl="1" indent="-341630">
              <a:lnSpc>
                <a:spcPct val="100000"/>
              </a:lnSpc>
              <a:spcBef>
                <a:spcPts val="425"/>
              </a:spcBef>
              <a:buClr>
                <a:srgbClr val="990000"/>
              </a:buClr>
              <a:buSzPct val="83333"/>
              <a:buFont typeface="Microsoft Sans Serif"/>
              <a:buChar char=""/>
              <a:tabLst>
                <a:tab pos="755650" algn="l"/>
              </a:tabLst>
            </a:pPr>
            <a:r>
              <a:rPr sz="2400" spc="-215" dirty="0">
                <a:latin typeface="Cambria"/>
                <a:cs typeface="Cambria"/>
              </a:rPr>
              <a:t>Session  </a:t>
            </a:r>
            <a:r>
              <a:rPr sz="2400" spc="-175" dirty="0">
                <a:latin typeface="Cambria"/>
                <a:cs typeface="Cambria"/>
              </a:rPr>
              <a:t>handles, </a:t>
            </a:r>
            <a:r>
              <a:rPr sz="2400" spc="-100" dirty="0">
                <a:latin typeface="Cambria"/>
                <a:cs typeface="Cambria"/>
              </a:rPr>
              <a:t>fetch,</a:t>
            </a:r>
            <a:r>
              <a:rPr sz="2400" spc="-120" dirty="0">
                <a:latin typeface="Cambria"/>
                <a:cs typeface="Cambria"/>
              </a:rPr>
              <a:t> </a:t>
            </a:r>
            <a:r>
              <a:rPr sz="2400" spc="-165" dirty="0">
                <a:latin typeface="Cambria"/>
                <a:cs typeface="Cambria"/>
              </a:rPr>
              <a:t>exeucition</a:t>
            </a:r>
            <a:endParaRPr sz="2400">
              <a:latin typeface="Cambria"/>
              <a:cs typeface="Cambria"/>
            </a:endParaRPr>
          </a:p>
          <a:p>
            <a:pPr marL="353695" indent="-340995">
              <a:lnSpc>
                <a:spcPct val="100000"/>
              </a:lnSpc>
              <a:spcBef>
                <a:spcPts val="570"/>
              </a:spcBef>
              <a:buClr>
                <a:srgbClr val="990000"/>
              </a:buClr>
              <a:buSzPct val="84615"/>
              <a:buFont typeface="Microsoft Sans Serif"/>
              <a:buChar char=""/>
              <a:tabLst>
                <a:tab pos="354330" algn="l"/>
              </a:tabLst>
            </a:pPr>
            <a:r>
              <a:rPr spc="-130" dirty="0"/>
              <a:t>Complier:</a:t>
            </a:r>
          </a:p>
          <a:p>
            <a:pPr marL="755015" lvl="1" indent="-341630">
              <a:lnSpc>
                <a:spcPct val="100000"/>
              </a:lnSpc>
              <a:spcBef>
                <a:spcPts val="425"/>
              </a:spcBef>
              <a:buClr>
                <a:srgbClr val="990000"/>
              </a:buClr>
              <a:buSzPct val="85416"/>
              <a:buFont typeface="Microsoft Sans Serif"/>
              <a:buChar char=""/>
              <a:tabLst>
                <a:tab pos="755650" algn="l"/>
              </a:tabLst>
            </a:pPr>
            <a:r>
              <a:rPr sz="2400" spc="-160" dirty="0">
                <a:latin typeface="Cambria"/>
                <a:cs typeface="Cambria"/>
              </a:rPr>
              <a:t>Prarse,plan,optimzie</a:t>
            </a:r>
            <a:endParaRPr sz="2400">
              <a:latin typeface="Cambria"/>
              <a:cs typeface="Cambria"/>
            </a:endParaRPr>
          </a:p>
          <a:p>
            <a:pPr marL="353695" indent="-340995">
              <a:lnSpc>
                <a:spcPct val="100000"/>
              </a:lnSpc>
              <a:spcBef>
                <a:spcPts val="580"/>
              </a:spcBef>
              <a:buClr>
                <a:srgbClr val="990000"/>
              </a:buClr>
              <a:buSzPct val="84615"/>
              <a:buFont typeface="Microsoft Sans Serif"/>
              <a:buChar char=""/>
              <a:tabLst>
                <a:tab pos="354330" algn="l"/>
              </a:tabLst>
            </a:pPr>
            <a:r>
              <a:rPr spc="-180" dirty="0"/>
              <a:t>Execution</a:t>
            </a:r>
            <a:r>
              <a:rPr spc="-70" dirty="0"/>
              <a:t> </a:t>
            </a:r>
            <a:r>
              <a:rPr spc="-160" dirty="0"/>
              <a:t>Engine:</a:t>
            </a:r>
          </a:p>
          <a:p>
            <a:pPr marL="755015" lvl="1" indent="-341630">
              <a:lnSpc>
                <a:spcPct val="100000"/>
              </a:lnSpc>
              <a:spcBef>
                <a:spcPts val="430"/>
              </a:spcBef>
              <a:buClr>
                <a:srgbClr val="990000"/>
              </a:buClr>
              <a:buSzPct val="85416"/>
              <a:buFont typeface="Microsoft Sans Serif"/>
              <a:buChar char=""/>
              <a:tabLst>
                <a:tab pos="755650" algn="l"/>
              </a:tabLst>
            </a:pPr>
            <a:r>
              <a:rPr sz="2400" spc="-65" dirty="0">
                <a:latin typeface="Cambria"/>
                <a:cs typeface="Cambria"/>
              </a:rPr>
              <a:t>DAG</a:t>
            </a:r>
            <a:r>
              <a:rPr sz="2400" spc="-100" dirty="0">
                <a:latin typeface="Cambria"/>
                <a:cs typeface="Cambria"/>
              </a:rPr>
              <a:t> </a:t>
            </a:r>
            <a:r>
              <a:rPr sz="2400" spc="-215" dirty="0">
                <a:latin typeface="Cambria"/>
                <a:cs typeface="Cambria"/>
              </a:rPr>
              <a:t>stage</a:t>
            </a:r>
            <a:endParaRPr sz="2400">
              <a:latin typeface="Cambria"/>
              <a:cs typeface="Cambria"/>
            </a:endParaRPr>
          </a:p>
          <a:p>
            <a:pPr marL="755015" lvl="1" indent="-341630">
              <a:lnSpc>
                <a:spcPct val="100000"/>
              </a:lnSpc>
              <a:spcBef>
                <a:spcPts val="395"/>
              </a:spcBef>
              <a:buClr>
                <a:srgbClr val="990000"/>
              </a:buClr>
              <a:buSzPct val="85416"/>
              <a:buFont typeface="Microsoft Sans Serif"/>
              <a:buChar char=""/>
              <a:tabLst>
                <a:tab pos="755650" algn="l"/>
              </a:tabLst>
            </a:pPr>
            <a:r>
              <a:rPr sz="2400" spc="-185" dirty="0">
                <a:latin typeface="Cambria"/>
                <a:cs typeface="Cambria"/>
              </a:rPr>
              <a:t>Run </a:t>
            </a:r>
            <a:r>
              <a:rPr sz="2400" spc="-275" dirty="0">
                <a:latin typeface="Cambria"/>
                <a:cs typeface="Cambria"/>
              </a:rPr>
              <a:t>map  </a:t>
            </a:r>
            <a:r>
              <a:rPr sz="2400" spc="-175" dirty="0">
                <a:latin typeface="Cambria"/>
                <a:cs typeface="Cambria"/>
              </a:rPr>
              <a:t>or</a:t>
            </a:r>
            <a:r>
              <a:rPr sz="2400" spc="165" dirty="0">
                <a:latin typeface="Cambria"/>
                <a:cs typeface="Cambria"/>
              </a:rPr>
              <a:t> </a:t>
            </a:r>
            <a:r>
              <a:rPr sz="2400" spc="-200" dirty="0">
                <a:latin typeface="Cambria"/>
                <a:cs typeface="Cambria"/>
              </a:rPr>
              <a:t>reduce</a:t>
            </a:r>
            <a:endParaRPr sz="2400">
              <a:latin typeface="Cambria"/>
              <a:cs typeface="Cambria"/>
            </a:endParaRPr>
          </a:p>
        </p:txBody>
      </p:sp>
      <p:sp>
        <p:nvSpPr>
          <p:cNvPr id="5" name="object 5"/>
          <p:cNvSpPr/>
          <p:nvPr/>
        </p:nvSpPr>
        <p:spPr>
          <a:xfrm>
            <a:off x="6858000" y="4648200"/>
            <a:ext cx="2028825" cy="1600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433618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mage.slidesharecdn.com/integrationofapachehiveandhbasefinal-120504182226-phpapp02/95/integration-of-hive-and-hbase-17-728.jpg?cb=13361562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0" y="220425"/>
            <a:ext cx="7200900" cy="5570775"/>
          </a:xfrm>
          <a:prstGeom prst="rect">
            <a:avLst/>
          </a:prstGeom>
          <a:noFill/>
          <a:extLst>
            <a:ext uri="{909E8E84-426E-40DD-AFC4-6F175D3DCCD1}">
              <a14:hiddenFill xmlns:a14="http://schemas.microsoft.com/office/drawing/2010/main">
                <a:solidFill>
                  <a:srgbClr val="FFFFFF"/>
                </a:solidFill>
              </a14:hiddenFill>
            </a:ext>
          </a:extLst>
        </p:spPr>
      </p:pic>
      <p:sp>
        <p:nvSpPr>
          <p:cNvPr id="85" name="TextBox 84"/>
          <p:cNvSpPr txBox="1"/>
          <p:nvPr/>
        </p:nvSpPr>
        <p:spPr>
          <a:xfrm>
            <a:off x="501558" y="5715000"/>
            <a:ext cx="8413842" cy="1200329"/>
          </a:xfrm>
          <a:prstGeom prst="rect">
            <a:avLst/>
          </a:prstGeom>
          <a:noFill/>
        </p:spPr>
        <p:txBody>
          <a:bodyPr wrap="none" rtlCol="0">
            <a:spAutoFit/>
          </a:bodyPr>
          <a:lstStyle/>
          <a:p>
            <a:r>
              <a:rPr lang="en-US" b="1" dirty="0"/>
              <a:t>Thrift Hive Server</a:t>
            </a:r>
          </a:p>
          <a:p>
            <a:r>
              <a:rPr lang="en-US" dirty="0" err="1"/>
              <a:t>HiveServer</a:t>
            </a:r>
            <a:r>
              <a:rPr lang="en-US" dirty="0"/>
              <a:t> is an optional service that allows a remote </a:t>
            </a:r>
            <a:r>
              <a:rPr lang="en-US" dirty="0">
                <a:hlinkClick r:id="rId3"/>
              </a:rPr>
              <a:t>client</a:t>
            </a:r>
            <a:r>
              <a:rPr lang="en-US" dirty="0"/>
              <a:t> to submit requests to Hive, </a:t>
            </a:r>
            <a:endParaRPr lang="en-US" dirty="0" smtClean="0"/>
          </a:p>
          <a:p>
            <a:r>
              <a:rPr lang="en-US" dirty="0" smtClean="0"/>
              <a:t>using </a:t>
            </a:r>
            <a:r>
              <a:rPr lang="en-US" dirty="0"/>
              <a:t>a variety of programming languages, and retrieve results</a:t>
            </a:r>
          </a:p>
          <a:p>
            <a:endParaRPr lang="en-US" dirty="0"/>
          </a:p>
        </p:txBody>
      </p:sp>
    </p:spTree>
    <p:extLst>
      <p:ext uri="{BB962C8B-B14F-4D97-AF65-F5344CB8AC3E}">
        <p14:creationId xmlns:p14="http://schemas.microsoft.com/office/powerpoint/2010/main" val="27883118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062" y="1066800"/>
            <a:ext cx="8905875" cy="47244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650901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800" y="685800"/>
            <a:ext cx="8574151" cy="48006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662040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1287" y="914400"/>
            <a:ext cx="8850249" cy="493712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0037264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05" dirty="0"/>
              <a:t>P</a:t>
            </a:r>
            <a:r>
              <a:rPr spc="-114" dirty="0"/>
              <a:t>r</a:t>
            </a:r>
            <a:r>
              <a:rPr dirty="0"/>
              <a:t>os</a:t>
            </a:r>
          </a:p>
        </p:txBody>
      </p:sp>
      <p:sp>
        <p:nvSpPr>
          <p:cNvPr id="3" name="object 3"/>
          <p:cNvSpPr txBox="1"/>
          <p:nvPr/>
        </p:nvSpPr>
        <p:spPr>
          <a:xfrm>
            <a:off x="0" y="6248400"/>
            <a:ext cx="9144000" cy="609600"/>
          </a:xfrm>
          <a:prstGeom prst="rect">
            <a:avLst/>
          </a:prstGeom>
        </p:spPr>
        <p:txBody>
          <a:bodyPr vert="horz" wrap="square" lIns="0" tIns="377" rIns="0" bIns="0" rtlCol="0">
            <a:spAutoFit/>
          </a:bodyPr>
          <a:lstStyle/>
          <a:p>
            <a:pPr>
              <a:lnSpc>
                <a:spcPct val="100000"/>
              </a:lnSpc>
              <a:spcBef>
                <a:spcPts val="2"/>
              </a:spcBef>
            </a:pPr>
            <a:endParaRPr sz="1800">
              <a:latin typeface="Times New Roman"/>
              <a:cs typeface="Times New Roman"/>
            </a:endParaRPr>
          </a:p>
          <a:p>
            <a:pPr marR="1409065" algn="ctr">
              <a:lnSpc>
                <a:spcPct val="100000"/>
              </a:lnSpc>
            </a:pPr>
            <a:r>
              <a:rPr sz="1400" spc="-5" dirty="0">
                <a:solidFill>
                  <a:srgbClr val="696363"/>
                </a:solidFill>
                <a:latin typeface="Trebuchet MS"/>
                <a:cs typeface="Trebuchet MS"/>
              </a:rPr>
              <a:t>Introduction to</a:t>
            </a:r>
            <a:r>
              <a:rPr sz="1400" spc="-80" dirty="0">
                <a:solidFill>
                  <a:srgbClr val="696363"/>
                </a:solidFill>
                <a:latin typeface="Trebuchet MS"/>
                <a:cs typeface="Trebuchet MS"/>
              </a:rPr>
              <a:t> </a:t>
            </a:r>
            <a:r>
              <a:rPr sz="1400" spc="-5" dirty="0">
                <a:solidFill>
                  <a:srgbClr val="696363"/>
                </a:solidFill>
                <a:latin typeface="Trebuchet MS"/>
                <a:cs typeface="Trebuchet MS"/>
              </a:rPr>
              <a:t>Hive</a:t>
            </a:r>
            <a:endParaRPr sz="1400">
              <a:latin typeface="Trebuchet MS"/>
              <a:cs typeface="Trebuchet MS"/>
            </a:endParaRPr>
          </a:p>
        </p:txBody>
      </p:sp>
      <p:sp>
        <p:nvSpPr>
          <p:cNvPr id="4" name="object 4"/>
          <p:cNvSpPr txBox="1">
            <a:spLocks noGrp="1"/>
          </p:cNvSpPr>
          <p:nvPr>
            <p:ph type="body" idx="1"/>
          </p:nvPr>
        </p:nvSpPr>
        <p:spPr>
          <a:prstGeom prst="rect">
            <a:avLst/>
          </a:prstGeom>
        </p:spPr>
        <p:txBody>
          <a:bodyPr vert="horz" wrap="square" lIns="0" tIns="0" rIns="0" bIns="0" rtlCol="0">
            <a:spAutoFit/>
          </a:bodyPr>
          <a:lstStyle/>
          <a:p>
            <a:pPr marL="506095" indent="-340995">
              <a:lnSpc>
                <a:spcPct val="100000"/>
              </a:lnSpc>
              <a:buClr>
                <a:srgbClr val="990000"/>
              </a:buClr>
              <a:buSzPct val="83928"/>
              <a:buFont typeface="Microsoft Sans Serif"/>
              <a:buChar char=""/>
              <a:tabLst>
                <a:tab pos="506730" algn="l"/>
              </a:tabLst>
            </a:pPr>
            <a:r>
              <a:rPr sz="2800" spc="-240" dirty="0"/>
              <a:t>Pros</a:t>
            </a:r>
            <a:endParaRPr sz="2800"/>
          </a:p>
          <a:p>
            <a:pPr marL="907415" lvl="1" indent="-341630">
              <a:lnSpc>
                <a:spcPct val="100000"/>
              </a:lnSpc>
              <a:spcBef>
                <a:spcPts val="405"/>
              </a:spcBef>
              <a:buClr>
                <a:srgbClr val="990000"/>
              </a:buClr>
              <a:buSzPct val="83928"/>
              <a:buFont typeface="Microsoft Sans Serif"/>
              <a:buChar char=""/>
              <a:tabLst>
                <a:tab pos="908050" algn="l"/>
              </a:tabLst>
            </a:pPr>
            <a:r>
              <a:rPr sz="2800" spc="-85" dirty="0">
                <a:latin typeface="Cambria"/>
                <a:cs typeface="Cambria"/>
              </a:rPr>
              <a:t>A </a:t>
            </a:r>
            <a:r>
              <a:rPr sz="2800" spc="-290" dirty="0">
                <a:latin typeface="Cambria"/>
                <a:cs typeface="Cambria"/>
              </a:rPr>
              <a:t>easy  </a:t>
            </a:r>
            <a:r>
              <a:rPr sz="2800" spc="-345" dirty="0">
                <a:latin typeface="Cambria"/>
                <a:cs typeface="Cambria"/>
              </a:rPr>
              <a:t>way  </a:t>
            </a:r>
            <a:r>
              <a:rPr sz="2800" spc="-170" dirty="0">
                <a:latin typeface="Cambria"/>
                <a:cs typeface="Cambria"/>
              </a:rPr>
              <a:t>to </a:t>
            </a:r>
            <a:r>
              <a:rPr sz="2800" spc="-250" dirty="0">
                <a:latin typeface="Cambria"/>
                <a:cs typeface="Cambria"/>
              </a:rPr>
              <a:t>process  </a:t>
            </a:r>
            <a:r>
              <a:rPr sz="2800" spc="-220" dirty="0">
                <a:latin typeface="Cambria"/>
                <a:cs typeface="Cambria"/>
              </a:rPr>
              <a:t>large  </a:t>
            </a:r>
            <a:r>
              <a:rPr sz="2800" spc="-235" dirty="0">
                <a:latin typeface="Cambria"/>
                <a:cs typeface="Cambria"/>
              </a:rPr>
              <a:t>scale</a:t>
            </a:r>
            <a:r>
              <a:rPr sz="2800" spc="15" dirty="0">
                <a:latin typeface="Cambria"/>
                <a:cs typeface="Cambria"/>
              </a:rPr>
              <a:t> </a:t>
            </a:r>
            <a:r>
              <a:rPr sz="2800" spc="-285" dirty="0">
                <a:latin typeface="Cambria"/>
                <a:cs typeface="Cambria"/>
              </a:rPr>
              <a:t>data</a:t>
            </a:r>
            <a:endParaRPr sz="2800">
              <a:latin typeface="Cambria"/>
              <a:cs typeface="Cambria"/>
            </a:endParaRPr>
          </a:p>
          <a:p>
            <a:pPr marL="907415" lvl="1" indent="-341630">
              <a:lnSpc>
                <a:spcPct val="100000"/>
              </a:lnSpc>
              <a:spcBef>
                <a:spcPts val="395"/>
              </a:spcBef>
              <a:buClr>
                <a:srgbClr val="990000"/>
              </a:buClr>
              <a:buSzPct val="83928"/>
              <a:buFont typeface="Microsoft Sans Serif"/>
              <a:buChar char=""/>
              <a:tabLst>
                <a:tab pos="908050" algn="l"/>
              </a:tabLst>
            </a:pPr>
            <a:r>
              <a:rPr sz="2800" spc="-215" dirty="0">
                <a:latin typeface="Cambria"/>
                <a:cs typeface="Cambria"/>
              </a:rPr>
              <a:t>Support  </a:t>
            </a:r>
            <a:r>
              <a:rPr sz="2800" spc="-185" dirty="0">
                <a:latin typeface="Cambria"/>
                <a:cs typeface="Cambria"/>
              </a:rPr>
              <a:t>SQL-based</a:t>
            </a:r>
            <a:r>
              <a:rPr sz="2800" spc="-204" dirty="0">
                <a:latin typeface="Cambria"/>
                <a:cs typeface="Cambria"/>
              </a:rPr>
              <a:t> </a:t>
            </a:r>
            <a:r>
              <a:rPr sz="2800" spc="-235" dirty="0">
                <a:latin typeface="Cambria"/>
                <a:cs typeface="Cambria"/>
              </a:rPr>
              <a:t>queries</a:t>
            </a:r>
            <a:endParaRPr sz="2800">
              <a:latin typeface="Cambria"/>
              <a:cs typeface="Cambria"/>
            </a:endParaRPr>
          </a:p>
          <a:p>
            <a:pPr marL="907415" lvl="1" indent="-341630">
              <a:lnSpc>
                <a:spcPct val="100000"/>
              </a:lnSpc>
              <a:spcBef>
                <a:spcPts val="395"/>
              </a:spcBef>
              <a:buClr>
                <a:srgbClr val="990000"/>
              </a:buClr>
              <a:buSzPct val="83928"/>
              <a:buFont typeface="Microsoft Sans Serif"/>
              <a:buChar char=""/>
              <a:tabLst>
                <a:tab pos="908050" algn="l"/>
              </a:tabLst>
            </a:pPr>
            <a:r>
              <a:rPr sz="2800" spc="-229" dirty="0">
                <a:latin typeface="Cambria"/>
                <a:cs typeface="Cambria"/>
              </a:rPr>
              <a:t>Provide </a:t>
            </a:r>
            <a:r>
              <a:rPr sz="2800" spc="-245" dirty="0">
                <a:latin typeface="Cambria"/>
                <a:cs typeface="Cambria"/>
              </a:rPr>
              <a:t>more  </a:t>
            </a:r>
            <a:r>
              <a:rPr sz="2800" spc="-254" dirty="0">
                <a:latin typeface="Cambria"/>
                <a:cs typeface="Cambria"/>
              </a:rPr>
              <a:t>user  </a:t>
            </a:r>
            <a:r>
              <a:rPr sz="2800" spc="-225" dirty="0">
                <a:latin typeface="Cambria"/>
                <a:cs typeface="Cambria"/>
              </a:rPr>
              <a:t>defined  </a:t>
            </a:r>
            <a:r>
              <a:rPr sz="2800" spc="-220" dirty="0">
                <a:latin typeface="Cambria"/>
                <a:cs typeface="Cambria"/>
              </a:rPr>
              <a:t>interfaces </a:t>
            </a:r>
            <a:r>
              <a:rPr sz="2800" spc="-170" dirty="0">
                <a:latin typeface="Cambria"/>
                <a:cs typeface="Cambria"/>
              </a:rPr>
              <a:t>to</a:t>
            </a:r>
            <a:r>
              <a:rPr sz="2800" spc="105" dirty="0">
                <a:latin typeface="Cambria"/>
                <a:cs typeface="Cambria"/>
              </a:rPr>
              <a:t> </a:t>
            </a:r>
            <a:r>
              <a:rPr sz="2800" spc="-204" dirty="0">
                <a:latin typeface="Cambria"/>
                <a:cs typeface="Cambria"/>
              </a:rPr>
              <a:t>extend</a:t>
            </a:r>
            <a:endParaRPr sz="2800">
              <a:latin typeface="Cambria"/>
              <a:cs typeface="Cambria"/>
            </a:endParaRPr>
          </a:p>
          <a:p>
            <a:pPr marL="907415" lvl="1" indent="-341630">
              <a:lnSpc>
                <a:spcPct val="100000"/>
              </a:lnSpc>
              <a:spcBef>
                <a:spcPts val="405"/>
              </a:spcBef>
              <a:buClr>
                <a:srgbClr val="990000"/>
              </a:buClr>
              <a:buSzPct val="83928"/>
              <a:buFont typeface="Microsoft Sans Serif"/>
              <a:buChar char=""/>
              <a:tabLst>
                <a:tab pos="908050" algn="l"/>
              </a:tabLst>
            </a:pPr>
            <a:r>
              <a:rPr sz="2800" spc="-225" dirty="0">
                <a:latin typeface="Cambria"/>
                <a:cs typeface="Cambria"/>
              </a:rPr>
              <a:t>Programmability</a:t>
            </a:r>
            <a:endParaRPr sz="2800">
              <a:latin typeface="Cambria"/>
              <a:cs typeface="Cambria"/>
            </a:endParaRPr>
          </a:p>
          <a:p>
            <a:pPr marL="907415" lvl="1" indent="-341630">
              <a:lnSpc>
                <a:spcPct val="100000"/>
              </a:lnSpc>
              <a:spcBef>
                <a:spcPts val="395"/>
              </a:spcBef>
              <a:buClr>
                <a:srgbClr val="990000"/>
              </a:buClr>
              <a:buSzPct val="83928"/>
              <a:buFont typeface="Microsoft Sans Serif"/>
              <a:buChar char=""/>
              <a:tabLst>
                <a:tab pos="908050" algn="l"/>
              </a:tabLst>
            </a:pPr>
            <a:r>
              <a:rPr sz="2800" spc="-170" dirty="0">
                <a:latin typeface="Cambria"/>
                <a:cs typeface="Cambria"/>
              </a:rPr>
              <a:t>Efficient </a:t>
            </a:r>
            <a:r>
              <a:rPr sz="2800" spc="-195" dirty="0">
                <a:latin typeface="Cambria"/>
                <a:cs typeface="Cambria"/>
              </a:rPr>
              <a:t>execution </a:t>
            </a:r>
            <a:r>
              <a:rPr sz="2800" spc="-265" dirty="0">
                <a:latin typeface="Cambria"/>
                <a:cs typeface="Cambria"/>
              </a:rPr>
              <a:t>plans  </a:t>
            </a:r>
            <a:r>
              <a:rPr sz="2800" spc="-175" dirty="0">
                <a:latin typeface="Cambria"/>
                <a:cs typeface="Cambria"/>
              </a:rPr>
              <a:t>for </a:t>
            </a:r>
            <a:r>
              <a:rPr sz="2800" spc="-160" dirty="0">
                <a:latin typeface="Cambria"/>
                <a:cs typeface="Cambria"/>
              </a:rPr>
              <a:t> </a:t>
            </a:r>
            <a:r>
              <a:rPr sz="2800" spc="-229" dirty="0">
                <a:latin typeface="Cambria"/>
                <a:cs typeface="Cambria"/>
              </a:rPr>
              <a:t>performance</a:t>
            </a:r>
            <a:endParaRPr sz="2800">
              <a:latin typeface="Cambria"/>
              <a:cs typeface="Cambria"/>
            </a:endParaRPr>
          </a:p>
          <a:p>
            <a:pPr marL="907415" lvl="1" indent="-341630">
              <a:lnSpc>
                <a:spcPct val="100000"/>
              </a:lnSpc>
              <a:spcBef>
                <a:spcPts val="395"/>
              </a:spcBef>
              <a:buClr>
                <a:srgbClr val="990000"/>
              </a:buClr>
              <a:buSzPct val="83928"/>
              <a:buFont typeface="Microsoft Sans Serif"/>
              <a:buChar char=""/>
              <a:tabLst>
                <a:tab pos="908050" algn="l"/>
              </a:tabLst>
            </a:pPr>
            <a:r>
              <a:rPr sz="2800" spc="-210" dirty="0">
                <a:latin typeface="Cambria"/>
                <a:cs typeface="Cambria"/>
              </a:rPr>
              <a:t>Interoperability </a:t>
            </a:r>
            <a:r>
              <a:rPr sz="2800" spc="-229" dirty="0">
                <a:latin typeface="Cambria"/>
                <a:cs typeface="Cambria"/>
              </a:rPr>
              <a:t>with  </a:t>
            </a:r>
            <a:r>
              <a:rPr sz="2800" spc="-220" dirty="0">
                <a:latin typeface="Cambria"/>
                <a:cs typeface="Cambria"/>
              </a:rPr>
              <a:t>other  </a:t>
            </a:r>
            <a:r>
              <a:rPr sz="2800" spc="-290" dirty="0">
                <a:latin typeface="Cambria"/>
                <a:cs typeface="Cambria"/>
              </a:rPr>
              <a:t>database</a:t>
            </a:r>
            <a:r>
              <a:rPr sz="2800" spc="-130" dirty="0">
                <a:latin typeface="Cambria"/>
                <a:cs typeface="Cambria"/>
              </a:rPr>
              <a:t> </a:t>
            </a:r>
            <a:r>
              <a:rPr sz="2800" spc="-195" dirty="0">
                <a:latin typeface="Cambria"/>
                <a:cs typeface="Cambria"/>
              </a:rPr>
              <a:t>tools</a:t>
            </a:r>
            <a:endParaRPr sz="2800">
              <a:latin typeface="Cambria"/>
              <a:cs typeface="Cambria"/>
            </a:endParaRPr>
          </a:p>
        </p:txBody>
      </p:sp>
      <p:sp>
        <p:nvSpPr>
          <p:cNvPr id="5" name="object 5"/>
          <p:cNvSpPr/>
          <p:nvPr/>
        </p:nvSpPr>
        <p:spPr>
          <a:xfrm>
            <a:off x="7115175" y="4572000"/>
            <a:ext cx="2028824" cy="1600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082873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Cons</a:t>
            </a:r>
          </a:p>
        </p:txBody>
      </p:sp>
      <p:sp>
        <p:nvSpPr>
          <p:cNvPr id="3" name="object 3"/>
          <p:cNvSpPr txBox="1">
            <a:spLocks noGrp="1"/>
          </p:cNvSpPr>
          <p:nvPr>
            <p:ph type="body" idx="1"/>
          </p:nvPr>
        </p:nvSpPr>
        <p:spPr>
          <a:xfrm>
            <a:off x="457200" y="1600200"/>
            <a:ext cx="8229600" cy="3239348"/>
          </a:xfrm>
          <a:prstGeom prst="rect">
            <a:avLst/>
          </a:prstGeom>
        </p:spPr>
        <p:txBody>
          <a:bodyPr vert="horz" wrap="square" lIns="0" tIns="0" rIns="0" bIns="0" rtlCol="0">
            <a:spAutoFit/>
          </a:bodyPr>
          <a:lstStyle/>
          <a:p>
            <a:pPr marL="506095" indent="-340995">
              <a:lnSpc>
                <a:spcPct val="100000"/>
              </a:lnSpc>
              <a:buClr>
                <a:srgbClr val="990000"/>
              </a:buClr>
              <a:buSzPct val="83928"/>
              <a:buFont typeface="Microsoft Sans Serif"/>
              <a:buChar char=""/>
              <a:tabLst>
                <a:tab pos="506730" algn="l"/>
              </a:tabLst>
            </a:pPr>
            <a:r>
              <a:rPr sz="2800" spc="-175" dirty="0"/>
              <a:t>Cons</a:t>
            </a:r>
            <a:endParaRPr sz="2800" dirty="0"/>
          </a:p>
          <a:p>
            <a:pPr marL="907415" lvl="1" indent="-341630">
              <a:lnSpc>
                <a:spcPct val="100000"/>
              </a:lnSpc>
              <a:spcBef>
                <a:spcPts val="405"/>
              </a:spcBef>
              <a:buClr>
                <a:srgbClr val="990000"/>
              </a:buClr>
              <a:buSzPct val="83928"/>
              <a:buFont typeface="Microsoft Sans Serif"/>
              <a:buChar char=""/>
              <a:tabLst>
                <a:tab pos="908050" algn="l"/>
              </a:tabLst>
            </a:pPr>
            <a:r>
              <a:rPr sz="2800" spc="-125" dirty="0">
                <a:latin typeface="Cambria"/>
                <a:cs typeface="Cambria"/>
              </a:rPr>
              <a:t>No </a:t>
            </a:r>
            <a:r>
              <a:rPr sz="2800" spc="-290" dirty="0">
                <a:latin typeface="Cambria"/>
                <a:cs typeface="Cambria"/>
              </a:rPr>
              <a:t>easy  </a:t>
            </a:r>
            <a:r>
              <a:rPr sz="2800" spc="-345" dirty="0">
                <a:latin typeface="Cambria"/>
                <a:cs typeface="Cambria"/>
              </a:rPr>
              <a:t>way  </a:t>
            </a:r>
            <a:r>
              <a:rPr sz="2800" spc="-170" dirty="0">
                <a:latin typeface="Cambria"/>
                <a:cs typeface="Cambria"/>
              </a:rPr>
              <a:t>to </a:t>
            </a:r>
            <a:r>
              <a:rPr sz="2800" spc="-285" dirty="0">
                <a:latin typeface="Cambria"/>
                <a:cs typeface="Cambria"/>
              </a:rPr>
              <a:t>append </a:t>
            </a:r>
            <a:r>
              <a:rPr sz="2800" spc="5" dirty="0">
                <a:latin typeface="Cambria"/>
                <a:cs typeface="Cambria"/>
              </a:rPr>
              <a:t> </a:t>
            </a:r>
            <a:r>
              <a:rPr sz="2800" spc="-285" dirty="0">
                <a:latin typeface="Cambria"/>
                <a:cs typeface="Cambria"/>
              </a:rPr>
              <a:t>data</a:t>
            </a:r>
            <a:endParaRPr sz="2800" dirty="0">
              <a:latin typeface="Cambria"/>
              <a:cs typeface="Cambria"/>
            </a:endParaRPr>
          </a:p>
          <a:p>
            <a:pPr marL="907415" lvl="1" indent="-341630">
              <a:lnSpc>
                <a:spcPct val="100000"/>
              </a:lnSpc>
              <a:spcBef>
                <a:spcPts val="395"/>
              </a:spcBef>
              <a:buClr>
                <a:srgbClr val="990000"/>
              </a:buClr>
              <a:buSzPct val="83928"/>
              <a:buFont typeface="Microsoft Sans Serif"/>
              <a:buChar char=""/>
              <a:tabLst>
                <a:tab pos="908050" algn="l"/>
              </a:tabLst>
            </a:pPr>
            <a:r>
              <a:rPr sz="2800" spc="-204" dirty="0">
                <a:latin typeface="Cambria"/>
                <a:cs typeface="Cambria"/>
              </a:rPr>
              <a:t>Files </a:t>
            </a:r>
            <a:r>
              <a:rPr sz="2800" spc="-210" dirty="0">
                <a:latin typeface="Cambria"/>
                <a:cs typeface="Cambria"/>
              </a:rPr>
              <a:t>in  </a:t>
            </a:r>
            <a:r>
              <a:rPr sz="2800" spc="-125" dirty="0">
                <a:latin typeface="Cambria"/>
                <a:cs typeface="Cambria"/>
              </a:rPr>
              <a:t>HDFS </a:t>
            </a:r>
            <a:r>
              <a:rPr sz="2800" spc="-270" dirty="0">
                <a:latin typeface="Cambria"/>
                <a:cs typeface="Cambria"/>
              </a:rPr>
              <a:t>are </a:t>
            </a:r>
            <a:r>
              <a:rPr sz="2800" spc="-250" dirty="0">
                <a:latin typeface="Cambria"/>
                <a:cs typeface="Cambria"/>
              </a:rPr>
              <a:t> </a:t>
            </a:r>
            <a:r>
              <a:rPr sz="2800" spc="-245" dirty="0">
                <a:latin typeface="Cambria"/>
                <a:cs typeface="Cambria"/>
              </a:rPr>
              <a:t>immutable</a:t>
            </a:r>
            <a:endParaRPr sz="2800" dirty="0">
              <a:latin typeface="Cambria"/>
              <a:cs typeface="Cambria"/>
            </a:endParaRPr>
          </a:p>
          <a:p>
            <a:pPr marL="506095" indent="-340995">
              <a:lnSpc>
                <a:spcPct val="100000"/>
              </a:lnSpc>
              <a:spcBef>
                <a:spcPts val="600"/>
              </a:spcBef>
              <a:buClr>
                <a:srgbClr val="990000"/>
              </a:buClr>
              <a:buSzPct val="83928"/>
              <a:buFont typeface="Microsoft Sans Serif"/>
              <a:buChar char=""/>
              <a:tabLst>
                <a:tab pos="506730" algn="l"/>
              </a:tabLst>
            </a:pPr>
            <a:r>
              <a:rPr sz="2800" spc="-225" dirty="0"/>
              <a:t>Future</a:t>
            </a:r>
            <a:r>
              <a:rPr sz="2800" spc="-75" dirty="0"/>
              <a:t> </a:t>
            </a:r>
            <a:r>
              <a:rPr sz="2800" spc="-265" dirty="0"/>
              <a:t>work</a:t>
            </a:r>
            <a:endParaRPr sz="2800" dirty="0"/>
          </a:p>
          <a:p>
            <a:pPr marL="907415" lvl="1" indent="-341630">
              <a:lnSpc>
                <a:spcPct val="100000"/>
              </a:lnSpc>
              <a:spcBef>
                <a:spcPts val="395"/>
              </a:spcBef>
              <a:buClr>
                <a:srgbClr val="990000"/>
              </a:buClr>
              <a:buSzPct val="83928"/>
              <a:buFont typeface="Microsoft Sans Serif"/>
              <a:buChar char=""/>
              <a:tabLst>
                <a:tab pos="908050" algn="l"/>
              </a:tabLst>
            </a:pPr>
            <a:r>
              <a:rPr sz="2800" spc="-229" dirty="0">
                <a:latin typeface="Cambria"/>
                <a:cs typeface="Cambria"/>
              </a:rPr>
              <a:t>Views </a:t>
            </a:r>
            <a:r>
              <a:rPr sz="2800" spc="25" dirty="0">
                <a:latin typeface="Cambria"/>
                <a:cs typeface="Cambria"/>
              </a:rPr>
              <a:t>/</a:t>
            </a:r>
            <a:r>
              <a:rPr sz="2800" spc="-170" dirty="0">
                <a:latin typeface="Cambria"/>
                <a:cs typeface="Cambria"/>
              </a:rPr>
              <a:t> </a:t>
            </a:r>
            <a:r>
              <a:rPr sz="2800" spc="-254" dirty="0">
                <a:latin typeface="Cambria"/>
                <a:cs typeface="Cambria"/>
              </a:rPr>
              <a:t>Variables</a:t>
            </a:r>
            <a:endParaRPr sz="2800" dirty="0">
              <a:latin typeface="Cambria"/>
              <a:cs typeface="Cambria"/>
            </a:endParaRPr>
          </a:p>
          <a:p>
            <a:pPr marL="907415" lvl="1" indent="-341630">
              <a:lnSpc>
                <a:spcPct val="100000"/>
              </a:lnSpc>
              <a:spcBef>
                <a:spcPts val="409"/>
              </a:spcBef>
              <a:buClr>
                <a:srgbClr val="990000"/>
              </a:buClr>
              <a:buSzPct val="83928"/>
              <a:buFont typeface="Microsoft Sans Serif"/>
              <a:buChar char=""/>
              <a:tabLst>
                <a:tab pos="908050" algn="l"/>
              </a:tabLst>
            </a:pPr>
            <a:r>
              <a:rPr sz="2800" spc="-195" dirty="0">
                <a:latin typeface="Cambria"/>
                <a:cs typeface="Cambria"/>
              </a:rPr>
              <a:t>More</a:t>
            </a:r>
            <a:r>
              <a:rPr sz="2800" spc="-75" dirty="0">
                <a:latin typeface="Cambria"/>
                <a:cs typeface="Cambria"/>
              </a:rPr>
              <a:t> </a:t>
            </a:r>
            <a:r>
              <a:rPr sz="2800" spc="-229" dirty="0">
                <a:latin typeface="Cambria"/>
                <a:cs typeface="Cambria"/>
              </a:rPr>
              <a:t>operator</a:t>
            </a:r>
            <a:endParaRPr sz="2800" dirty="0">
              <a:latin typeface="Cambria"/>
              <a:cs typeface="Cambria"/>
            </a:endParaRPr>
          </a:p>
          <a:p>
            <a:pPr marL="965200">
              <a:lnSpc>
                <a:spcPct val="100000"/>
              </a:lnSpc>
              <a:spcBef>
                <a:spcPts val="509"/>
              </a:spcBef>
              <a:tabLst>
                <a:tab pos="1306195" algn="l"/>
              </a:tabLst>
            </a:pPr>
            <a:r>
              <a:rPr sz="1700" spc="-1045" dirty="0">
                <a:solidFill>
                  <a:srgbClr val="990000"/>
                </a:solidFill>
                <a:latin typeface="Microsoft Sans Serif"/>
                <a:cs typeface="Microsoft Sans Serif"/>
              </a:rPr>
              <a:t>	</a:t>
            </a:r>
            <a:r>
              <a:rPr sz="2000" spc="-130" dirty="0"/>
              <a:t>In/Exists</a:t>
            </a:r>
            <a:r>
              <a:rPr sz="2000" spc="-75" dirty="0"/>
              <a:t> </a:t>
            </a:r>
            <a:r>
              <a:rPr sz="2000" spc="-170" dirty="0" smtClean="0"/>
              <a:t>semantic</a:t>
            </a:r>
            <a:endParaRPr sz="2000" dirty="0">
              <a:latin typeface="Microsoft Sans Serif"/>
              <a:cs typeface="Microsoft Sans Serif"/>
            </a:endParaRPr>
          </a:p>
        </p:txBody>
      </p:sp>
      <p:sp>
        <p:nvSpPr>
          <p:cNvPr id="5" name="object 5"/>
          <p:cNvSpPr/>
          <p:nvPr/>
        </p:nvSpPr>
        <p:spPr>
          <a:xfrm>
            <a:off x="7115175" y="4648200"/>
            <a:ext cx="2028824" cy="1600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874915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FFFFFF"/>
          </a:solidFill>
        </p:spPr>
        <p:txBody>
          <a:bodyPr wrap="square" lIns="0" tIns="0" rIns="0" bIns="0" rtlCol="0"/>
          <a:lstStyle/>
          <a:p>
            <a:endParaRPr/>
          </a:p>
        </p:txBody>
      </p:sp>
      <p:sp>
        <p:nvSpPr>
          <p:cNvPr id="4" name="object 4"/>
          <p:cNvSpPr/>
          <p:nvPr/>
        </p:nvSpPr>
        <p:spPr>
          <a:xfrm>
            <a:off x="65087" y="69850"/>
            <a:ext cx="9013761" cy="669131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65087" y="69850"/>
            <a:ext cx="9014460" cy="6691630"/>
          </a:xfrm>
          <a:custGeom>
            <a:avLst/>
            <a:gdLst/>
            <a:ahLst/>
            <a:cxnLst/>
            <a:rect l="l" t="t" r="r" b="b"/>
            <a:pathLst>
              <a:path w="9014460" h="6691630">
                <a:moveTo>
                  <a:pt x="0" y="329819"/>
                </a:moveTo>
                <a:lnTo>
                  <a:pt x="3576" y="281088"/>
                </a:lnTo>
                <a:lnTo>
                  <a:pt x="13964" y="234576"/>
                </a:lnTo>
                <a:lnTo>
                  <a:pt x="30653" y="190791"/>
                </a:lnTo>
                <a:lnTo>
                  <a:pt x="53135" y="150245"/>
                </a:lnTo>
                <a:lnTo>
                  <a:pt x="80898" y="113448"/>
                </a:lnTo>
                <a:lnTo>
                  <a:pt x="113432" y="80911"/>
                </a:lnTo>
                <a:lnTo>
                  <a:pt x="150228" y="53144"/>
                </a:lnTo>
                <a:lnTo>
                  <a:pt x="190774" y="30660"/>
                </a:lnTo>
                <a:lnTo>
                  <a:pt x="234562" y="13967"/>
                </a:lnTo>
                <a:lnTo>
                  <a:pt x="281080" y="3576"/>
                </a:lnTo>
                <a:lnTo>
                  <a:pt x="329819" y="0"/>
                </a:lnTo>
                <a:lnTo>
                  <a:pt x="8684069" y="0"/>
                </a:lnTo>
                <a:lnTo>
                  <a:pt x="8732796" y="3576"/>
                </a:lnTo>
                <a:lnTo>
                  <a:pt x="8779301" y="13967"/>
                </a:lnTo>
                <a:lnTo>
                  <a:pt x="8823074" y="30660"/>
                </a:lnTo>
                <a:lnTo>
                  <a:pt x="8863605" y="53144"/>
                </a:lnTo>
                <a:lnTo>
                  <a:pt x="8900385" y="80911"/>
                </a:lnTo>
                <a:lnTo>
                  <a:pt x="8932905" y="113448"/>
                </a:lnTo>
                <a:lnTo>
                  <a:pt x="8960654" y="150245"/>
                </a:lnTo>
                <a:lnTo>
                  <a:pt x="8983124" y="190791"/>
                </a:lnTo>
                <a:lnTo>
                  <a:pt x="8999805" y="234576"/>
                </a:lnTo>
                <a:lnTo>
                  <a:pt x="9010187" y="281088"/>
                </a:lnTo>
                <a:lnTo>
                  <a:pt x="9013761" y="329819"/>
                </a:lnTo>
                <a:lnTo>
                  <a:pt x="9013888" y="6361493"/>
                </a:lnTo>
                <a:lnTo>
                  <a:pt x="9010187" y="6410232"/>
                </a:lnTo>
                <a:lnTo>
                  <a:pt x="8999805" y="6456750"/>
                </a:lnTo>
                <a:lnTo>
                  <a:pt x="8983124" y="6500537"/>
                </a:lnTo>
                <a:lnTo>
                  <a:pt x="8960654" y="6541083"/>
                </a:lnTo>
                <a:lnTo>
                  <a:pt x="8932905" y="6577879"/>
                </a:lnTo>
                <a:lnTo>
                  <a:pt x="8900385" y="6610413"/>
                </a:lnTo>
                <a:lnTo>
                  <a:pt x="8863605" y="6638176"/>
                </a:lnTo>
                <a:lnTo>
                  <a:pt x="8823074" y="6660657"/>
                </a:lnTo>
                <a:lnTo>
                  <a:pt x="8779301" y="6677347"/>
                </a:lnTo>
                <a:lnTo>
                  <a:pt x="8732796" y="6687735"/>
                </a:lnTo>
                <a:lnTo>
                  <a:pt x="8684069" y="6691311"/>
                </a:lnTo>
                <a:lnTo>
                  <a:pt x="329819" y="6691312"/>
                </a:lnTo>
                <a:lnTo>
                  <a:pt x="281080" y="6687735"/>
                </a:lnTo>
                <a:lnTo>
                  <a:pt x="234562" y="6677347"/>
                </a:lnTo>
                <a:lnTo>
                  <a:pt x="190774" y="6660657"/>
                </a:lnTo>
                <a:lnTo>
                  <a:pt x="150228" y="6638176"/>
                </a:lnTo>
                <a:lnTo>
                  <a:pt x="113432" y="6610413"/>
                </a:lnTo>
                <a:lnTo>
                  <a:pt x="80898" y="6577879"/>
                </a:lnTo>
                <a:lnTo>
                  <a:pt x="53135" y="6541083"/>
                </a:lnTo>
                <a:lnTo>
                  <a:pt x="30654" y="6500537"/>
                </a:lnTo>
                <a:lnTo>
                  <a:pt x="13964" y="6456750"/>
                </a:lnTo>
                <a:lnTo>
                  <a:pt x="3576" y="6410232"/>
                </a:lnTo>
                <a:lnTo>
                  <a:pt x="1" y="6361493"/>
                </a:lnTo>
                <a:lnTo>
                  <a:pt x="0" y="329819"/>
                </a:lnTo>
                <a:close/>
              </a:path>
            </a:pathLst>
          </a:custGeom>
          <a:ln w="12700">
            <a:solidFill>
              <a:srgbClr val="000000"/>
            </a:solidFill>
          </a:ln>
        </p:spPr>
        <p:txBody>
          <a:bodyPr wrap="square" lIns="0" tIns="0" rIns="0" bIns="0" rtlCol="0"/>
          <a:lstStyle/>
          <a:p>
            <a:endParaRPr/>
          </a:p>
        </p:txBody>
      </p:sp>
      <p:sp>
        <p:nvSpPr>
          <p:cNvPr id="6" name="object 6"/>
          <p:cNvSpPr/>
          <p:nvPr/>
        </p:nvSpPr>
        <p:spPr>
          <a:xfrm>
            <a:off x="63500" y="1517650"/>
            <a:ext cx="9020175" cy="1459230"/>
          </a:xfrm>
          <a:custGeom>
            <a:avLst/>
            <a:gdLst/>
            <a:ahLst/>
            <a:cxnLst/>
            <a:rect l="l" t="t" r="r" b="b"/>
            <a:pathLst>
              <a:path w="9020175" h="1459230">
                <a:moveTo>
                  <a:pt x="0" y="1458849"/>
                </a:moveTo>
                <a:lnTo>
                  <a:pt x="9020175" y="1458849"/>
                </a:lnTo>
                <a:lnTo>
                  <a:pt x="9020175" y="0"/>
                </a:lnTo>
                <a:lnTo>
                  <a:pt x="0" y="0"/>
                </a:lnTo>
                <a:lnTo>
                  <a:pt x="0" y="1458849"/>
                </a:lnTo>
                <a:close/>
              </a:path>
            </a:pathLst>
          </a:custGeom>
          <a:solidFill>
            <a:srgbClr val="D24717"/>
          </a:solidFill>
        </p:spPr>
        <p:txBody>
          <a:bodyPr wrap="square" lIns="0" tIns="0" rIns="0" bIns="0" rtlCol="0"/>
          <a:lstStyle/>
          <a:p>
            <a:endParaRPr/>
          </a:p>
        </p:txBody>
      </p:sp>
      <p:sp>
        <p:nvSpPr>
          <p:cNvPr id="7" name="object 7"/>
          <p:cNvSpPr/>
          <p:nvPr/>
        </p:nvSpPr>
        <p:spPr>
          <a:xfrm>
            <a:off x="63500" y="1397000"/>
            <a:ext cx="9020175" cy="120650"/>
          </a:xfrm>
          <a:custGeom>
            <a:avLst/>
            <a:gdLst/>
            <a:ahLst/>
            <a:cxnLst/>
            <a:rect l="l" t="t" r="r" b="b"/>
            <a:pathLst>
              <a:path w="9020175" h="120650">
                <a:moveTo>
                  <a:pt x="0" y="120650"/>
                </a:moveTo>
                <a:lnTo>
                  <a:pt x="9020175" y="120650"/>
                </a:lnTo>
                <a:lnTo>
                  <a:pt x="9020175" y="0"/>
                </a:lnTo>
                <a:lnTo>
                  <a:pt x="0" y="0"/>
                </a:lnTo>
                <a:lnTo>
                  <a:pt x="0" y="120650"/>
                </a:lnTo>
                <a:close/>
              </a:path>
            </a:pathLst>
          </a:custGeom>
          <a:solidFill>
            <a:srgbClr val="E6B0AB"/>
          </a:solidFill>
        </p:spPr>
        <p:txBody>
          <a:bodyPr wrap="square" lIns="0" tIns="0" rIns="0" bIns="0" rtlCol="0"/>
          <a:lstStyle/>
          <a:p>
            <a:endParaRPr/>
          </a:p>
        </p:txBody>
      </p:sp>
      <p:sp>
        <p:nvSpPr>
          <p:cNvPr id="8" name="object 8"/>
          <p:cNvSpPr/>
          <p:nvPr/>
        </p:nvSpPr>
        <p:spPr>
          <a:xfrm>
            <a:off x="63500" y="2976498"/>
            <a:ext cx="9020175" cy="111125"/>
          </a:xfrm>
          <a:custGeom>
            <a:avLst/>
            <a:gdLst/>
            <a:ahLst/>
            <a:cxnLst/>
            <a:rect l="l" t="t" r="r" b="b"/>
            <a:pathLst>
              <a:path w="9020175" h="111125">
                <a:moveTo>
                  <a:pt x="0" y="111125"/>
                </a:moveTo>
                <a:lnTo>
                  <a:pt x="9020175" y="111125"/>
                </a:lnTo>
                <a:lnTo>
                  <a:pt x="9020175" y="0"/>
                </a:lnTo>
                <a:lnTo>
                  <a:pt x="0" y="0"/>
                </a:lnTo>
                <a:lnTo>
                  <a:pt x="0" y="111125"/>
                </a:lnTo>
                <a:close/>
              </a:path>
            </a:pathLst>
          </a:custGeom>
          <a:solidFill>
            <a:srgbClr val="918485"/>
          </a:solidFill>
        </p:spPr>
        <p:txBody>
          <a:bodyPr wrap="square" lIns="0" tIns="0" rIns="0" bIns="0" rtlCol="0"/>
          <a:lstStyle/>
          <a:p>
            <a:endParaRPr/>
          </a:p>
        </p:txBody>
      </p:sp>
      <p:sp>
        <p:nvSpPr>
          <p:cNvPr id="10" name="object 10"/>
          <p:cNvSpPr txBox="1">
            <a:spLocks noGrp="1"/>
          </p:cNvSpPr>
          <p:nvPr>
            <p:ph type="title"/>
          </p:nvPr>
        </p:nvSpPr>
        <p:spPr>
          <a:xfrm>
            <a:off x="2478404" y="1898650"/>
            <a:ext cx="4193540" cy="618490"/>
          </a:xfrm>
          <a:prstGeom prst="rect">
            <a:avLst/>
          </a:prstGeom>
        </p:spPr>
        <p:txBody>
          <a:bodyPr vert="horz" wrap="square" lIns="0" tIns="0" rIns="0" bIns="0" rtlCol="0">
            <a:spAutoFit/>
          </a:bodyPr>
          <a:lstStyle/>
          <a:p>
            <a:pPr marL="12700">
              <a:lnSpc>
                <a:spcPct val="100000"/>
              </a:lnSpc>
            </a:pPr>
            <a:r>
              <a:rPr sz="4000" spc="-40" dirty="0">
                <a:solidFill>
                  <a:srgbClr val="FFFFFF"/>
                </a:solidFill>
              </a:rPr>
              <a:t>Introduction </a:t>
            </a:r>
            <a:r>
              <a:rPr sz="4000" spc="-85" dirty="0">
                <a:solidFill>
                  <a:srgbClr val="FFFFFF"/>
                </a:solidFill>
              </a:rPr>
              <a:t>to</a:t>
            </a:r>
            <a:r>
              <a:rPr sz="4000" spc="-15" dirty="0">
                <a:solidFill>
                  <a:srgbClr val="FFFFFF"/>
                </a:solidFill>
              </a:rPr>
              <a:t> </a:t>
            </a:r>
            <a:r>
              <a:rPr sz="4000" spc="-30" dirty="0">
                <a:solidFill>
                  <a:srgbClr val="FFFFFF"/>
                </a:solidFill>
              </a:rPr>
              <a:t>Hive</a:t>
            </a:r>
            <a:endParaRPr sz="4000"/>
          </a:p>
        </p:txBody>
      </p:sp>
      <p:sp>
        <p:nvSpPr>
          <p:cNvPr id="11" name="object 11"/>
          <p:cNvSpPr/>
          <p:nvPr/>
        </p:nvSpPr>
        <p:spPr>
          <a:xfrm>
            <a:off x="7115175" y="5257800"/>
            <a:ext cx="2028824" cy="1600196"/>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609600" y="5562600"/>
            <a:ext cx="4829175" cy="1143000"/>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3958330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0739" y="583819"/>
            <a:ext cx="2406650" cy="618490"/>
          </a:xfrm>
          <a:prstGeom prst="rect">
            <a:avLst/>
          </a:prstGeom>
        </p:spPr>
        <p:txBody>
          <a:bodyPr vert="horz" wrap="square" lIns="0" tIns="0" rIns="0" bIns="0" rtlCol="0">
            <a:spAutoFit/>
          </a:bodyPr>
          <a:lstStyle/>
          <a:p>
            <a:pPr marL="12700">
              <a:lnSpc>
                <a:spcPct val="100000"/>
              </a:lnSpc>
            </a:pPr>
            <a:r>
              <a:rPr sz="4000" spc="-30" dirty="0"/>
              <a:t>Hive</a:t>
            </a:r>
            <a:r>
              <a:rPr sz="4000" spc="-85" dirty="0"/>
              <a:t> </a:t>
            </a:r>
            <a:r>
              <a:rPr sz="4000" spc="-20" dirty="0"/>
              <a:t>Usage</a:t>
            </a:r>
            <a:endParaRPr sz="4000"/>
          </a:p>
        </p:txBody>
      </p:sp>
      <p:sp>
        <p:nvSpPr>
          <p:cNvPr id="3" name="object 3"/>
          <p:cNvSpPr txBox="1"/>
          <p:nvPr/>
        </p:nvSpPr>
        <p:spPr>
          <a:xfrm>
            <a:off x="0" y="6248400"/>
            <a:ext cx="9144000" cy="609600"/>
          </a:xfrm>
          <a:prstGeom prst="rect">
            <a:avLst/>
          </a:prstGeom>
        </p:spPr>
        <p:txBody>
          <a:bodyPr vert="horz" wrap="square" lIns="0" tIns="377" rIns="0" bIns="0" rtlCol="0">
            <a:spAutoFit/>
          </a:bodyPr>
          <a:lstStyle/>
          <a:p>
            <a:pPr>
              <a:lnSpc>
                <a:spcPct val="100000"/>
              </a:lnSpc>
              <a:spcBef>
                <a:spcPts val="2"/>
              </a:spcBef>
            </a:pPr>
            <a:endParaRPr sz="1800">
              <a:latin typeface="Times New Roman"/>
              <a:cs typeface="Times New Roman"/>
            </a:endParaRPr>
          </a:p>
          <a:p>
            <a:pPr marR="494665" algn="ctr">
              <a:lnSpc>
                <a:spcPct val="100000"/>
              </a:lnSpc>
            </a:pPr>
            <a:r>
              <a:rPr sz="1400" spc="-5" dirty="0">
                <a:solidFill>
                  <a:srgbClr val="696363"/>
                </a:solidFill>
                <a:latin typeface="Trebuchet MS"/>
                <a:cs typeface="Trebuchet MS"/>
              </a:rPr>
              <a:t>Introduction to</a:t>
            </a:r>
            <a:r>
              <a:rPr sz="1400" spc="-80" dirty="0">
                <a:solidFill>
                  <a:srgbClr val="696363"/>
                </a:solidFill>
                <a:latin typeface="Trebuchet MS"/>
                <a:cs typeface="Trebuchet MS"/>
              </a:rPr>
              <a:t> </a:t>
            </a:r>
            <a:r>
              <a:rPr sz="1400" spc="-5" dirty="0">
                <a:solidFill>
                  <a:srgbClr val="696363"/>
                </a:solidFill>
                <a:latin typeface="Trebuchet MS"/>
                <a:cs typeface="Trebuchet MS"/>
              </a:rPr>
              <a:t>Hive</a:t>
            </a:r>
            <a:endParaRPr sz="1400">
              <a:latin typeface="Trebuchet MS"/>
              <a:cs typeface="Trebuchet MS"/>
            </a:endParaRPr>
          </a:p>
        </p:txBody>
      </p:sp>
      <p:sp>
        <p:nvSpPr>
          <p:cNvPr id="4" name="object 4"/>
          <p:cNvSpPr txBox="1"/>
          <p:nvPr/>
        </p:nvSpPr>
        <p:spPr>
          <a:xfrm>
            <a:off x="459740" y="1828419"/>
            <a:ext cx="7916545" cy="2177519"/>
          </a:xfrm>
          <a:prstGeom prst="rect">
            <a:avLst/>
          </a:prstGeom>
        </p:spPr>
        <p:txBody>
          <a:bodyPr vert="horz" wrap="square" lIns="0" tIns="0" rIns="0" bIns="0" rtlCol="0">
            <a:spAutoFit/>
          </a:bodyPr>
          <a:lstStyle/>
          <a:p>
            <a:pPr marL="353695" indent="-340995">
              <a:lnSpc>
                <a:spcPct val="100000"/>
              </a:lnSpc>
              <a:buClr>
                <a:srgbClr val="990000"/>
              </a:buClr>
              <a:buSzPct val="84615"/>
              <a:buFont typeface="Microsoft Sans Serif"/>
              <a:buChar char=""/>
              <a:tabLst>
                <a:tab pos="354330" algn="l"/>
              </a:tabLst>
            </a:pPr>
            <a:r>
              <a:rPr sz="2600" spc="-125" dirty="0">
                <a:latin typeface="Cambria"/>
                <a:cs typeface="Cambria"/>
              </a:rPr>
              <a:t>hive&gt; </a:t>
            </a:r>
            <a:r>
              <a:rPr sz="2600" spc="-285" dirty="0">
                <a:latin typeface="Cambria"/>
                <a:cs typeface="Cambria"/>
              </a:rPr>
              <a:t>show </a:t>
            </a:r>
            <a:r>
              <a:rPr sz="2600" spc="-220" dirty="0">
                <a:latin typeface="Cambria"/>
                <a:cs typeface="Cambria"/>
              </a:rPr>
              <a:t> </a:t>
            </a:r>
            <a:r>
              <a:rPr sz="2600" spc="-190" dirty="0">
                <a:latin typeface="Cambria"/>
                <a:cs typeface="Cambria"/>
              </a:rPr>
              <a:t>tables;</a:t>
            </a:r>
            <a:endParaRPr sz="2600" dirty="0">
              <a:latin typeface="Cambria"/>
              <a:cs typeface="Cambria"/>
            </a:endParaRPr>
          </a:p>
          <a:p>
            <a:pPr>
              <a:lnSpc>
                <a:spcPct val="100000"/>
              </a:lnSpc>
              <a:spcBef>
                <a:spcPts val="7"/>
              </a:spcBef>
              <a:buClr>
                <a:srgbClr val="990000"/>
              </a:buClr>
              <a:buFont typeface="Microsoft Sans Serif"/>
              <a:buChar char=""/>
            </a:pPr>
            <a:endParaRPr sz="3750" dirty="0">
              <a:latin typeface="Times New Roman"/>
              <a:cs typeface="Times New Roman"/>
            </a:endParaRPr>
          </a:p>
          <a:p>
            <a:pPr marL="353695" marR="5080" indent="-340995">
              <a:lnSpc>
                <a:spcPct val="100000"/>
              </a:lnSpc>
              <a:buClr>
                <a:srgbClr val="990000"/>
              </a:buClr>
              <a:buSzPct val="84615"/>
              <a:buFont typeface="Microsoft Sans Serif"/>
              <a:buChar char=""/>
              <a:tabLst>
                <a:tab pos="354330" algn="l"/>
              </a:tabLst>
            </a:pPr>
            <a:r>
              <a:rPr sz="2600" spc="-125" dirty="0">
                <a:latin typeface="Cambria"/>
                <a:cs typeface="Cambria"/>
              </a:rPr>
              <a:t>hive&gt; </a:t>
            </a:r>
            <a:r>
              <a:rPr sz="2600" spc="-210" dirty="0">
                <a:latin typeface="Cambria"/>
                <a:cs typeface="Cambria"/>
              </a:rPr>
              <a:t>create </a:t>
            </a:r>
            <a:r>
              <a:rPr sz="2600" spc="-215" dirty="0">
                <a:latin typeface="Cambria"/>
                <a:cs typeface="Cambria"/>
              </a:rPr>
              <a:t>table </a:t>
            </a:r>
            <a:r>
              <a:rPr sz="2600" spc="-130" dirty="0">
                <a:latin typeface="Cambria"/>
                <a:cs typeface="Cambria"/>
              </a:rPr>
              <a:t>SHAKESPEARE </a:t>
            </a:r>
            <a:r>
              <a:rPr sz="2600" spc="-195" dirty="0">
                <a:latin typeface="Cambria"/>
                <a:cs typeface="Cambria"/>
              </a:rPr>
              <a:t>(freq </a:t>
            </a:r>
            <a:r>
              <a:rPr sz="2600" spc="-175" dirty="0">
                <a:latin typeface="Cambria"/>
                <a:cs typeface="Cambria"/>
              </a:rPr>
              <a:t>INT</a:t>
            </a:r>
            <a:r>
              <a:rPr sz="2600" spc="-175" dirty="0" smtClean="0">
                <a:latin typeface="Cambria"/>
                <a:cs typeface="Cambria"/>
              </a:rPr>
              <a:t>,</a:t>
            </a:r>
            <a:r>
              <a:rPr lang="en-US" sz="2600" spc="-175" dirty="0" smtClean="0">
                <a:latin typeface="Cambria"/>
                <a:cs typeface="Cambria"/>
              </a:rPr>
              <a:t> </a:t>
            </a:r>
            <a:r>
              <a:rPr sz="2600" spc="-175" dirty="0" smtClean="0">
                <a:latin typeface="Cambria"/>
                <a:cs typeface="Cambria"/>
              </a:rPr>
              <a:t>word </a:t>
            </a:r>
            <a:r>
              <a:rPr sz="2600" spc="-90" dirty="0">
                <a:latin typeface="Cambria"/>
                <a:cs typeface="Cambria"/>
              </a:rPr>
              <a:t>STRING)  </a:t>
            </a:r>
            <a:r>
              <a:rPr sz="2600" spc="-110" dirty="0">
                <a:latin typeface="Times New Roman"/>
                <a:cs typeface="Times New Roman"/>
              </a:rPr>
              <a:t>row </a:t>
            </a:r>
            <a:r>
              <a:rPr sz="2600" spc="-95" dirty="0">
                <a:latin typeface="Times New Roman"/>
                <a:cs typeface="Times New Roman"/>
              </a:rPr>
              <a:t>format </a:t>
            </a:r>
            <a:r>
              <a:rPr sz="2600" spc="-100" dirty="0">
                <a:latin typeface="Times New Roman"/>
                <a:cs typeface="Times New Roman"/>
              </a:rPr>
              <a:t>delimited </a:t>
            </a:r>
            <a:r>
              <a:rPr sz="2600" spc="-140" dirty="0">
                <a:latin typeface="Times New Roman"/>
                <a:cs typeface="Times New Roman"/>
              </a:rPr>
              <a:t>fields </a:t>
            </a:r>
            <a:r>
              <a:rPr sz="2600" spc="-75" dirty="0">
                <a:latin typeface="Times New Roman"/>
                <a:cs typeface="Times New Roman"/>
              </a:rPr>
              <a:t>terminated </a:t>
            </a:r>
            <a:r>
              <a:rPr sz="2600" spc="-200" dirty="0">
                <a:latin typeface="Times New Roman"/>
                <a:cs typeface="Times New Roman"/>
              </a:rPr>
              <a:t>by </a:t>
            </a:r>
            <a:r>
              <a:rPr lang="en-US" sz="2600" spc="-180" dirty="0">
                <a:latin typeface="Times New Roman"/>
                <a:cs typeface="Times New Roman"/>
              </a:rPr>
              <a:t> </a:t>
            </a:r>
            <a:r>
              <a:rPr lang="en-US" sz="2600" spc="-180" dirty="0" smtClean="0">
                <a:latin typeface="Times New Roman"/>
                <a:cs typeface="Times New Roman"/>
              </a:rPr>
              <a:t>“</a:t>
            </a:r>
            <a:r>
              <a:rPr sz="2600" spc="-180" dirty="0" smtClean="0">
                <a:latin typeface="Cambria"/>
                <a:cs typeface="Cambria"/>
              </a:rPr>
              <a:t>\</a:t>
            </a:r>
            <a:r>
              <a:rPr sz="2600" spc="-180" dirty="0" smtClean="0">
                <a:latin typeface="Times New Roman"/>
                <a:cs typeface="Times New Roman"/>
              </a:rPr>
              <a:t>t</a:t>
            </a:r>
            <a:r>
              <a:rPr lang="en-US" sz="2600" spc="-180" dirty="0" smtClean="0">
                <a:latin typeface="Times New Roman"/>
                <a:cs typeface="Times New Roman"/>
              </a:rPr>
              <a:t>"</a:t>
            </a:r>
            <a:r>
              <a:rPr sz="2600" spc="-180" dirty="0" smtClean="0">
                <a:latin typeface="Times New Roman"/>
                <a:cs typeface="Times New Roman"/>
              </a:rPr>
              <a:t> </a:t>
            </a:r>
            <a:r>
              <a:rPr lang="en-US" sz="2600" spc="-180" dirty="0" smtClean="0">
                <a:latin typeface="Times New Roman"/>
                <a:cs typeface="Times New Roman"/>
              </a:rPr>
              <a:t> </a:t>
            </a:r>
            <a:r>
              <a:rPr sz="2600" spc="-80" dirty="0" smtClean="0">
                <a:latin typeface="Times New Roman"/>
                <a:cs typeface="Times New Roman"/>
              </a:rPr>
              <a:t>stored </a:t>
            </a:r>
            <a:r>
              <a:rPr sz="2600" spc="-204" dirty="0">
                <a:latin typeface="Times New Roman"/>
                <a:cs typeface="Times New Roman"/>
              </a:rPr>
              <a:t>as</a:t>
            </a:r>
            <a:r>
              <a:rPr sz="2600" spc="20" dirty="0">
                <a:latin typeface="Times New Roman"/>
                <a:cs typeface="Times New Roman"/>
              </a:rPr>
              <a:t> </a:t>
            </a:r>
            <a:r>
              <a:rPr sz="2600" spc="-85" dirty="0" err="1" smtClean="0">
                <a:latin typeface="Times New Roman"/>
                <a:cs typeface="Times New Roman"/>
              </a:rPr>
              <a:t>textfile</a:t>
            </a:r>
            <a:endParaRPr sz="2600" dirty="0">
              <a:latin typeface="Times New Roman"/>
              <a:cs typeface="Times New Roman"/>
            </a:endParaRPr>
          </a:p>
        </p:txBody>
      </p:sp>
    </p:spTree>
    <p:extLst>
      <p:ext uri="{BB962C8B-B14F-4D97-AF65-F5344CB8AC3E}">
        <p14:creationId xmlns:p14="http://schemas.microsoft.com/office/powerpoint/2010/main" val="24048662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507238"/>
            <a:ext cx="2404745" cy="618490"/>
          </a:xfrm>
          <a:prstGeom prst="rect">
            <a:avLst/>
          </a:prstGeom>
        </p:spPr>
        <p:txBody>
          <a:bodyPr vert="horz" wrap="square" lIns="0" tIns="0" rIns="0" bIns="0" rtlCol="0">
            <a:spAutoFit/>
          </a:bodyPr>
          <a:lstStyle/>
          <a:p>
            <a:pPr marL="12700">
              <a:lnSpc>
                <a:spcPct val="100000"/>
              </a:lnSpc>
            </a:pPr>
            <a:r>
              <a:rPr sz="4000" spc="-35" dirty="0"/>
              <a:t>Hive</a:t>
            </a:r>
            <a:r>
              <a:rPr sz="4000" spc="-85" dirty="0"/>
              <a:t> </a:t>
            </a:r>
            <a:r>
              <a:rPr sz="4000" spc="-20" dirty="0"/>
              <a:t>Usage</a:t>
            </a:r>
            <a:endParaRPr sz="4000"/>
          </a:p>
        </p:txBody>
      </p:sp>
      <p:sp>
        <p:nvSpPr>
          <p:cNvPr id="3" name="object 3"/>
          <p:cNvSpPr txBox="1"/>
          <p:nvPr/>
        </p:nvSpPr>
        <p:spPr>
          <a:xfrm>
            <a:off x="0" y="6248400"/>
            <a:ext cx="9144000" cy="609600"/>
          </a:xfrm>
          <a:prstGeom prst="rect">
            <a:avLst/>
          </a:prstGeom>
        </p:spPr>
        <p:txBody>
          <a:bodyPr vert="horz" wrap="square" lIns="0" tIns="377" rIns="0" bIns="0" rtlCol="0">
            <a:spAutoFit/>
          </a:bodyPr>
          <a:lstStyle/>
          <a:p>
            <a:pPr>
              <a:lnSpc>
                <a:spcPct val="100000"/>
              </a:lnSpc>
              <a:spcBef>
                <a:spcPts val="2"/>
              </a:spcBef>
            </a:pPr>
            <a:endParaRPr sz="1800">
              <a:latin typeface="Times New Roman"/>
              <a:cs typeface="Times New Roman"/>
            </a:endParaRPr>
          </a:p>
          <a:p>
            <a:pPr marR="951865" algn="ctr">
              <a:lnSpc>
                <a:spcPct val="100000"/>
              </a:lnSpc>
            </a:pPr>
            <a:r>
              <a:rPr sz="1400" spc="-5" dirty="0">
                <a:solidFill>
                  <a:srgbClr val="696363"/>
                </a:solidFill>
                <a:latin typeface="Trebuchet MS"/>
                <a:cs typeface="Trebuchet MS"/>
              </a:rPr>
              <a:t>Introduction to</a:t>
            </a:r>
            <a:r>
              <a:rPr sz="1400" spc="-80" dirty="0">
                <a:solidFill>
                  <a:srgbClr val="696363"/>
                </a:solidFill>
                <a:latin typeface="Trebuchet MS"/>
                <a:cs typeface="Trebuchet MS"/>
              </a:rPr>
              <a:t> </a:t>
            </a:r>
            <a:r>
              <a:rPr sz="1400" spc="-5" dirty="0">
                <a:solidFill>
                  <a:srgbClr val="696363"/>
                </a:solidFill>
                <a:latin typeface="Trebuchet MS"/>
                <a:cs typeface="Trebuchet MS"/>
              </a:rPr>
              <a:t>Hive</a:t>
            </a:r>
            <a:endParaRPr sz="1400">
              <a:latin typeface="Trebuchet MS"/>
              <a:cs typeface="Trebuchet MS"/>
            </a:endParaRPr>
          </a:p>
        </p:txBody>
      </p:sp>
      <p:sp>
        <p:nvSpPr>
          <p:cNvPr id="4" name="object 4"/>
          <p:cNvSpPr txBox="1"/>
          <p:nvPr/>
        </p:nvSpPr>
        <p:spPr>
          <a:xfrm>
            <a:off x="459740" y="1828419"/>
            <a:ext cx="7674609" cy="2174875"/>
          </a:xfrm>
          <a:prstGeom prst="rect">
            <a:avLst/>
          </a:prstGeom>
        </p:spPr>
        <p:txBody>
          <a:bodyPr vert="horz" wrap="square" lIns="0" tIns="0" rIns="0" bIns="0" rtlCol="0">
            <a:spAutoFit/>
          </a:bodyPr>
          <a:lstStyle/>
          <a:p>
            <a:pPr marL="353695" marR="1172845" indent="-340995">
              <a:lnSpc>
                <a:spcPct val="100000"/>
              </a:lnSpc>
              <a:buClr>
                <a:srgbClr val="990000"/>
              </a:buClr>
              <a:buSzPct val="84615"/>
              <a:buFont typeface="Microsoft Sans Serif"/>
              <a:buChar char=""/>
              <a:tabLst>
                <a:tab pos="354330" algn="l"/>
              </a:tabLst>
            </a:pPr>
            <a:r>
              <a:rPr sz="2600" spc="-80" dirty="0">
                <a:latin typeface="Times New Roman"/>
                <a:cs typeface="Times New Roman"/>
              </a:rPr>
              <a:t>hive&gt; </a:t>
            </a:r>
            <a:r>
              <a:rPr sz="2600" spc="-135" dirty="0">
                <a:latin typeface="Times New Roman"/>
                <a:cs typeface="Times New Roman"/>
              </a:rPr>
              <a:t>load </a:t>
            </a:r>
            <a:r>
              <a:rPr sz="2600" spc="-130" dirty="0">
                <a:latin typeface="Times New Roman"/>
                <a:cs typeface="Times New Roman"/>
              </a:rPr>
              <a:t>data </a:t>
            </a:r>
            <a:r>
              <a:rPr sz="2600" spc="-120" dirty="0">
                <a:latin typeface="Times New Roman"/>
                <a:cs typeface="Times New Roman"/>
              </a:rPr>
              <a:t>inpath </a:t>
            </a:r>
            <a:r>
              <a:rPr sz="2600" spc="-150" dirty="0">
                <a:latin typeface="Times New Roman"/>
                <a:cs typeface="Times New Roman"/>
              </a:rPr>
              <a:t>“shakespeare_freq” </a:t>
            </a:r>
            <a:r>
              <a:rPr sz="2600" spc="-80" dirty="0">
                <a:latin typeface="Times New Roman"/>
                <a:cs typeface="Times New Roman"/>
              </a:rPr>
              <a:t>into </a:t>
            </a:r>
            <a:r>
              <a:rPr sz="2600" spc="-110" dirty="0">
                <a:latin typeface="Times New Roman"/>
                <a:cs typeface="Times New Roman"/>
              </a:rPr>
              <a:t>table  </a:t>
            </a:r>
            <a:r>
              <a:rPr sz="2600" spc="-240" dirty="0">
                <a:latin typeface="Cambria"/>
                <a:cs typeface="Cambria"/>
              </a:rPr>
              <a:t>shakespeare;</a:t>
            </a:r>
            <a:endParaRPr sz="2600" dirty="0">
              <a:latin typeface="Cambria"/>
              <a:cs typeface="Cambria"/>
            </a:endParaRPr>
          </a:p>
          <a:p>
            <a:pPr>
              <a:lnSpc>
                <a:spcPct val="100000"/>
              </a:lnSpc>
              <a:spcBef>
                <a:spcPts val="9"/>
              </a:spcBef>
              <a:buClr>
                <a:srgbClr val="990000"/>
              </a:buClr>
              <a:buFont typeface="Microsoft Sans Serif"/>
              <a:buChar char=""/>
            </a:pPr>
            <a:endParaRPr sz="3750" dirty="0">
              <a:latin typeface="Times New Roman"/>
              <a:cs typeface="Times New Roman"/>
            </a:endParaRPr>
          </a:p>
          <a:p>
            <a:pPr marL="353695" marR="5080" indent="-340995">
              <a:lnSpc>
                <a:spcPct val="100000"/>
              </a:lnSpc>
              <a:buClr>
                <a:srgbClr val="990000"/>
              </a:buClr>
              <a:buSzPct val="84615"/>
              <a:buFont typeface="Microsoft Sans Serif"/>
              <a:buChar char=""/>
              <a:tabLst>
                <a:tab pos="354330" algn="l"/>
              </a:tabLst>
            </a:pPr>
            <a:r>
              <a:rPr sz="2600" spc="-125" dirty="0">
                <a:latin typeface="Cambria"/>
                <a:cs typeface="Cambria"/>
              </a:rPr>
              <a:t>hive&gt; </a:t>
            </a:r>
            <a:r>
              <a:rPr sz="2600" spc="-180" dirty="0" smtClean="0">
                <a:latin typeface="Cambria"/>
                <a:cs typeface="Cambria"/>
              </a:rPr>
              <a:t>select</a:t>
            </a:r>
            <a:r>
              <a:rPr lang="en-US" sz="2600" spc="-180" dirty="0" smtClean="0">
                <a:latin typeface="Cambria"/>
                <a:cs typeface="Cambria"/>
              </a:rPr>
              <a:t> </a:t>
            </a:r>
            <a:r>
              <a:rPr sz="2600" spc="-180" dirty="0" smtClean="0">
                <a:latin typeface="Cambria"/>
                <a:cs typeface="Cambria"/>
              </a:rPr>
              <a:t> </a:t>
            </a:r>
            <a:r>
              <a:rPr sz="2600" spc="80" dirty="0">
                <a:latin typeface="Cambria"/>
                <a:cs typeface="Cambria"/>
              </a:rPr>
              <a:t>* </a:t>
            </a:r>
            <a:r>
              <a:rPr sz="2600" spc="-204" dirty="0">
                <a:latin typeface="Cambria"/>
                <a:cs typeface="Cambria"/>
              </a:rPr>
              <a:t>from </a:t>
            </a:r>
            <a:r>
              <a:rPr sz="2600" spc="-265" dirty="0" err="1">
                <a:latin typeface="Cambria"/>
                <a:cs typeface="Cambria"/>
              </a:rPr>
              <a:t>shakespeare</a:t>
            </a:r>
            <a:r>
              <a:rPr sz="2600" spc="-265" dirty="0">
                <a:latin typeface="Cambria"/>
                <a:cs typeface="Cambria"/>
              </a:rPr>
              <a:t> </a:t>
            </a:r>
            <a:r>
              <a:rPr lang="en-US" sz="2600" spc="-265" dirty="0" smtClean="0">
                <a:latin typeface="Cambria"/>
                <a:cs typeface="Cambria"/>
              </a:rPr>
              <a:t> </a:t>
            </a:r>
            <a:r>
              <a:rPr sz="2600" spc="-240" dirty="0" smtClean="0">
                <a:latin typeface="Cambria"/>
                <a:cs typeface="Cambria"/>
              </a:rPr>
              <a:t>where </a:t>
            </a:r>
            <a:r>
              <a:rPr lang="en-US" sz="2600" spc="-240" dirty="0" smtClean="0">
                <a:latin typeface="Cambria"/>
                <a:cs typeface="Cambria"/>
              </a:rPr>
              <a:t> </a:t>
            </a:r>
            <a:r>
              <a:rPr sz="2600" spc="-160" dirty="0" err="1" smtClean="0">
                <a:latin typeface="Cambria"/>
                <a:cs typeface="Cambria"/>
              </a:rPr>
              <a:t>freq</a:t>
            </a:r>
            <a:r>
              <a:rPr sz="2600" spc="-160" dirty="0" smtClean="0">
                <a:latin typeface="Cambria"/>
                <a:cs typeface="Cambria"/>
              </a:rPr>
              <a:t>&gt;100 </a:t>
            </a:r>
            <a:r>
              <a:rPr sz="2600" spc="-175" dirty="0">
                <a:latin typeface="Cambria"/>
                <a:cs typeface="Cambria"/>
              </a:rPr>
              <a:t>sort </a:t>
            </a:r>
            <a:r>
              <a:rPr sz="2600" spc="-270" dirty="0">
                <a:latin typeface="Cambria"/>
                <a:cs typeface="Cambria"/>
              </a:rPr>
              <a:t>by </a:t>
            </a:r>
            <a:r>
              <a:rPr lang="en-US" sz="2600" spc="-270" dirty="0" smtClean="0">
                <a:latin typeface="Cambria"/>
                <a:cs typeface="Cambria"/>
              </a:rPr>
              <a:t> </a:t>
            </a:r>
            <a:r>
              <a:rPr sz="2600" spc="-200" dirty="0" err="1" smtClean="0">
                <a:latin typeface="Cambria"/>
                <a:cs typeface="Cambria"/>
              </a:rPr>
              <a:t>freq</a:t>
            </a:r>
            <a:r>
              <a:rPr sz="2600" spc="-200" dirty="0" smtClean="0">
                <a:latin typeface="Cambria"/>
                <a:cs typeface="Cambria"/>
              </a:rPr>
              <a:t>  </a:t>
            </a:r>
            <a:r>
              <a:rPr sz="2600" spc="-260" dirty="0">
                <a:latin typeface="Cambria"/>
                <a:cs typeface="Cambria"/>
              </a:rPr>
              <a:t>asc  </a:t>
            </a:r>
            <a:r>
              <a:rPr sz="2600" spc="-155" dirty="0">
                <a:latin typeface="Cambria"/>
                <a:cs typeface="Cambria"/>
              </a:rPr>
              <a:t>limit</a:t>
            </a:r>
            <a:r>
              <a:rPr sz="2600" spc="-110" dirty="0">
                <a:latin typeface="Cambria"/>
                <a:cs typeface="Cambria"/>
              </a:rPr>
              <a:t> </a:t>
            </a:r>
            <a:r>
              <a:rPr sz="2600" spc="-145" dirty="0">
                <a:latin typeface="Cambria"/>
                <a:cs typeface="Cambria"/>
              </a:rPr>
              <a:t>10;</a:t>
            </a:r>
            <a:endParaRPr sz="2600" dirty="0">
              <a:latin typeface="Cambria"/>
              <a:cs typeface="Cambria"/>
            </a:endParaRPr>
          </a:p>
        </p:txBody>
      </p:sp>
    </p:spTree>
    <p:extLst>
      <p:ext uri="{BB962C8B-B14F-4D97-AF65-F5344CB8AC3E}">
        <p14:creationId xmlns:p14="http://schemas.microsoft.com/office/powerpoint/2010/main" val="36744831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1" y="1752600"/>
            <a:ext cx="8077200" cy="1894362"/>
          </a:xfrm>
        </p:spPr>
        <p:txBody>
          <a:bodyPr>
            <a:normAutofit/>
          </a:bodyPr>
          <a:lstStyle/>
          <a:p>
            <a:r>
              <a:rPr lang="en-US" sz="3200" b="1" i="1" dirty="0" smtClean="0"/>
              <a:t>HBASE</a:t>
            </a:r>
          </a:p>
        </p:txBody>
      </p:sp>
      <p:pic>
        <p:nvPicPr>
          <p:cNvPr id="4" name="Picture 3"/>
          <p:cNvPicPr>
            <a:picLocks noChangeAspect="1" noChangeArrowheads="1"/>
          </p:cNvPicPr>
          <p:nvPr/>
        </p:nvPicPr>
        <p:blipFill>
          <a:blip r:embed="rId2" cstate="print"/>
          <a:srcRect/>
          <a:stretch>
            <a:fillRect/>
          </a:stretch>
        </p:blipFill>
        <p:spPr bwMode="auto">
          <a:xfrm>
            <a:off x="5791200" y="5105400"/>
            <a:ext cx="3352800" cy="1536700"/>
          </a:xfrm>
          <a:prstGeom prst="rect">
            <a:avLst/>
          </a:prstGeom>
          <a:noFill/>
          <a:ln w="9525">
            <a:noFill/>
            <a:miter lim="800000"/>
            <a:headEnd/>
            <a:tailEnd/>
          </a:ln>
        </p:spPr>
      </p:pic>
      <p:pic>
        <p:nvPicPr>
          <p:cNvPr id="7" name="Picture 6" descr="hbase.jpeg"/>
          <p:cNvPicPr>
            <a:picLocks noChangeAspect="1"/>
          </p:cNvPicPr>
          <p:nvPr/>
        </p:nvPicPr>
        <p:blipFill>
          <a:blip r:embed="rId3" cstate="print"/>
          <a:stretch>
            <a:fillRect/>
          </a:stretch>
        </p:blipFill>
        <p:spPr>
          <a:xfrm>
            <a:off x="0" y="2682053"/>
            <a:ext cx="2218906" cy="1508947"/>
          </a:xfrm>
          <a:prstGeom prst="rect">
            <a:avLst/>
          </a:prstGeom>
        </p:spPr>
      </p:pic>
    </p:spTree>
    <p:extLst>
      <p:ext uri="{BB962C8B-B14F-4D97-AF65-F5344CB8AC3E}">
        <p14:creationId xmlns:p14="http://schemas.microsoft.com/office/powerpoint/2010/main" val="15448538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0" y="533400"/>
            <a:ext cx="8761413" cy="498475"/>
          </a:xfrm>
        </p:spPr>
        <p:txBody>
          <a:bodyPr>
            <a:normAutofit fontScale="90000"/>
          </a:bodyPr>
          <a:lstStyle/>
          <a:p>
            <a:r>
              <a:rPr lang="en-US" altLang="en-US" smtClean="0"/>
              <a:t>HBase</a:t>
            </a:r>
          </a:p>
        </p:txBody>
      </p:sp>
      <p:sp>
        <p:nvSpPr>
          <p:cNvPr id="5123" name="Content Placeholder 2"/>
          <p:cNvSpPr>
            <a:spLocks noGrp="1"/>
          </p:cNvSpPr>
          <p:nvPr>
            <p:ph idx="1"/>
          </p:nvPr>
        </p:nvSpPr>
        <p:spPr>
          <a:xfrm>
            <a:off x="152400" y="1219200"/>
            <a:ext cx="8736013" cy="4572000"/>
          </a:xfrm>
        </p:spPr>
        <p:txBody>
          <a:bodyPr>
            <a:normAutofit fontScale="92500" lnSpcReduction="20000"/>
          </a:bodyPr>
          <a:lstStyle/>
          <a:p>
            <a:r>
              <a:rPr lang="en-US" altLang="en-US" smtClean="0"/>
              <a:t>Hadoop performs only Batch processing. Data will be accessed only in a sequential manner.</a:t>
            </a:r>
          </a:p>
          <a:p>
            <a:r>
              <a:rPr lang="en-US" altLang="en-US" smtClean="0"/>
              <a:t>One has to search the entire dataset for the simplest of jobs.</a:t>
            </a:r>
          </a:p>
          <a:p>
            <a:r>
              <a:rPr lang="en-US" altLang="en-US" smtClean="0"/>
              <a:t>HBase provides random read/write access to data in HDFS</a:t>
            </a:r>
          </a:p>
          <a:p>
            <a:r>
              <a:rPr lang="en-US" altLang="en-US" smtClean="0"/>
              <a:t>Data Model – </a:t>
            </a:r>
          </a:p>
          <a:p>
            <a:pPr lvl="1"/>
            <a:r>
              <a:rPr lang="en-US" altLang="en-US" smtClean="0"/>
              <a:t>A table is a collection of rows</a:t>
            </a:r>
          </a:p>
          <a:p>
            <a:pPr lvl="1"/>
            <a:r>
              <a:rPr lang="en-US" altLang="en-US" smtClean="0"/>
              <a:t>A row is a collection of column families</a:t>
            </a:r>
          </a:p>
          <a:p>
            <a:pPr lvl="1"/>
            <a:r>
              <a:rPr lang="en-US" altLang="en-US" smtClean="0"/>
              <a:t>A column family is a collection of columns</a:t>
            </a:r>
          </a:p>
          <a:p>
            <a:pPr lvl="1"/>
            <a:r>
              <a:rPr lang="en-US" altLang="en-US" smtClean="0"/>
              <a:t>A column is a collection of key-value pairs</a:t>
            </a:r>
          </a:p>
          <a:p>
            <a:endParaRPr lang="en-US" altLang="en-US" smtClean="0"/>
          </a:p>
          <a:p>
            <a:endParaRPr lang="en-US" altLang="en-US" smtClean="0"/>
          </a:p>
          <a:p>
            <a:endParaRPr lang="en-US" altLang="en-US" smtClean="0"/>
          </a:p>
          <a:p>
            <a:endParaRPr lang="en-US" altLang="en-US" smtClean="0"/>
          </a:p>
        </p:txBody>
      </p:sp>
    </p:spTree>
    <p:extLst>
      <p:ext uri="{BB962C8B-B14F-4D97-AF65-F5344CB8AC3E}">
        <p14:creationId xmlns:p14="http://schemas.microsoft.com/office/powerpoint/2010/main" val="13575515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 SQL</a:t>
            </a:r>
            <a:br>
              <a:rPr lang="en-US" dirty="0" smtClean="0"/>
            </a:br>
            <a:endParaRPr lang="en-US" dirty="0"/>
          </a:p>
        </p:txBody>
      </p:sp>
      <p:sp>
        <p:nvSpPr>
          <p:cNvPr id="3" name="Content Placeholder 2"/>
          <p:cNvSpPr>
            <a:spLocks noGrp="1"/>
          </p:cNvSpPr>
          <p:nvPr>
            <p:ph idx="1"/>
          </p:nvPr>
        </p:nvSpPr>
        <p:spPr/>
        <p:txBody>
          <a:bodyPr/>
          <a:lstStyle/>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IN" dirty="0" err="1" smtClean="0">
                <a:solidFill>
                  <a:srgbClr val="000000"/>
                </a:solidFill>
              </a:rPr>
              <a:t>NoSQL</a:t>
            </a:r>
            <a:r>
              <a:rPr lang="en-IN" dirty="0" smtClean="0">
                <a:solidFill>
                  <a:srgbClr val="000000"/>
                </a:solidFill>
              </a:rPr>
              <a:t> - Not only SQL</a:t>
            </a:r>
          </a:p>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IN" dirty="0" err="1" smtClean="0">
                <a:solidFill>
                  <a:srgbClr val="000000"/>
                </a:solidFill>
              </a:rPr>
              <a:t>HBase</a:t>
            </a:r>
            <a:r>
              <a:rPr lang="en-IN" dirty="0" smtClean="0">
                <a:solidFill>
                  <a:srgbClr val="000000"/>
                </a:solidFill>
              </a:rPr>
              <a:t> is not intended to replace your traditional RDBMS</a:t>
            </a:r>
          </a:p>
          <a:p>
            <a:pPr>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IN" dirty="0" err="1" smtClean="0">
                <a:solidFill>
                  <a:srgbClr val="000000"/>
                </a:solidFill>
              </a:rPr>
              <a:t>HBase</a:t>
            </a:r>
            <a:r>
              <a:rPr lang="en-IN" dirty="0" smtClean="0">
                <a:solidFill>
                  <a:srgbClr val="000000"/>
                </a:solidFill>
              </a:rPr>
              <a:t> is designed for specific business needs</a:t>
            </a:r>
            <a:endParaRPr lang="en-US" dirty="0"/>
          </a:p>
        </p:txBody>
      </p:sp>
    </p:spTree>
    <p:extLst>
      <p:ext uri="{BB962C8B-B14F-4D97-AF65-F5344CB8AC3E}">
        <p14:creationId xmlns:p14="http://schemas.microsoft.com/office/powerpoint/2010/main" val="3819727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NOSQl</a:t>
            </a:r>
            <a:r>
              <a:rPr lang="en-US" dirty="0" smtClean="0"/>
              <a:t> 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93930701"/>
              </p:ext>
            </p:extLst>
          </p:nvPr>
        </p:nvGraphicFramePr>
        <p:xfrm>
          <a:off x="457200" y="2286000"/>
          <a:ext cx="8229600" cy="111252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b="1" dirty="0" smtClean="0">
                          <a:solidFill>
                            <a:schemeClr val="tx1"/>
                          </a:solidFill>
                        </a:rPr>
                        <a:t>Id</a:t>
                      </a:r>
                      <a:endParaRPr lang="en-US" b="1" dirty="0">
                        <a:solidFill>
                          <a:schemeClr val="tx1"/>
                        </a:solidFill>
                      </a:endParaRPr>
                    </a:p>
                  </a:txBody>
                  <a:tcPr/>
                </a:tc>
                <a:tc>
                  <a:txBody>
                    <a:bodyPr/>
                    <a:lstStyle/>
                    <a:p>
                      <a:r>
                        <a:rPr lang="en-US" b="1" dirty="0" smtClean="0">
                          <a:solidFill>
                            <a:schemeClr val="tx1"/>
                          </a:solidFill>
                        </a:rPr>
                        <a:t>name</a:t>
                      </a:r>
                      <a:endParaRPr lang="en-US" b="1" dirty="0">
                        <a:solidFill>
                          <a:schemeClr val="tx1"/>
                        </a:solidFill>
                      </a:endParaRPr>
                    </a:p>
                  </a:txBody>
                  <a:tcPr/>
                </a:tc>
                <a:tc>
                  <a:txBody>
                    <a:bodyPr/>
                    <a:lstStyle/>
                    <a:p>
                      <a:r>
                        <a:rPr lang="en-US" b="1" dirty="0" smtClean="0">
                          <a:solidFill>
                            <a:schemeClr val="tx1"/>
                          </a:solidFill>
                        </a:rPr>
                        <a:t>salary</a:t>
                      </a:r>
                      <a:endParaRPr lang="en-US" b="1" dirty="0">
                        <a:solidFill>
                          <a:schemeClr val="tx1"/>
                        </a:solidFill>
                      </a:endParaRPr>
                    </a:p>
                  </a:txBody>
                  <a:tcPr/>
                </a:tc>
              </a:tr>
              <a:tr h="370840">
                <a:tc>
                  <a:txBody>
                    <a:bodyPr/>
                    <a:lstStyle/>
                    <a:p>
                      <a:r>
                        <a:rPr lang="en-US" b="1" dirty="0" smtClean="0">
                          <a:solidFill>
                            <a:schemeClr val="tx1"/>
                          </a:solidFill>
                        </a:rPr>
                        <a:t>101</a:t>
                      </a:r>
                      <a:endParaRPr lang="en-US" b="1" dirty="0">
                        <a:solidFill>
                          <a:schemeClr val="tx1"/>
                        </a:solidFill>
                      </a:endParaRPr>
                    </a:p>
                  </a:txBody>
                  <a:tcPr/>
                </a:tc>
                <a:tc>
                  <a:txBody>
                    <a:bodyPr/>
                    <a:lstStyle/>
                    <a:p>
                      <a:r>
                        <a:rPr lang="en-US" b="1" dirty="0" smtClean="0">
                          <a:solidFill>
                            <a:schemeClr val="tx1"/>
                          </a:solidFill>
                        </a:rPr>
                        <a:t>a</a:t>
                      </a:r>
                      <a:endParaRPr lang="en-US" b="1" dirty="0">
                        <a:solidFill>
                          <a:schemeClr val="tx1"/>
                        </a:solidFill>
                      </a:endParaRPr>
                    </a:p>
                  </a:txBody>
                  <a:tcPr/>
                </a:tc>
                <a:tc>
                  <a:txBody>
                    <a:bodyPr/>
                    <a:lstStyle/>
                    <a:p>
                      <a:r>
                        <a:rPr lang="en-US" b="1" dirty="0" smtClean="0">
                          <a:solidFill>
                            <a:schemeClr val="tx1"/>
                          </a:solidFill>
                        </a:rPr>
                        <a:t>100</a:t>
                      </a:r>
                      <a:endParaRPr lang="en-US" b="1" dirty="0">
                        <a:solidFill>
                          <a:schemeClr val="tx1"/>
                        </a:solidFill>
                      </a:endParaRPr>
                    </a:p>
                  </a:txBody>
                  <a:tcPr/>
                </a:tc>
              </a:tr>
              <a:tr h="370840">
                <a:tc>
                  <a:txBody>
                    <a:bodyPr/>
                    <a:lstStyle/>
                    <a:p>
                      <a:r>
                        <a:rPr lang="en-US" b="1" dirty="0" smtClean="0">
                          <a:solidFill>
                            <a:schemeClr val="tx1"/>
                          </a:solidFill>
                        </a:rPr>
                        <a:t>102</a:t>
                      </a:r>
                      <a:endParaRPr lang="en-US" b="1" dirty="0">
                        <a:solidFill>
                          <a:schemeClr val="tx1"/>
                        </a:solidFill>
                      </a:endParaRPr>
                    </a:p>
                  </a:txBody>
                  <a:tcPr/>
                </a:tc>
                <a:tc>
                  <a:txBody>
                    <a:bodyPr/>
                    <a:lstStyle/>
                    <a:p>
                      <a:r>
                        <a:rPr lang="en-US" b="1" dirty="0" smtClean="0">
                          <a:solidFill>
                            <a:schemeClr val="tx1"/>
                          </a:solidFill>
                        </a:rPr>
                        <a:t>b</a:t>
                      </a:r>
                      <a:endParaRPr lang="en-US" b="1" dirty="0">
                        <a:solidFill>
                          <a:schemeClr val="tx1"/>
                        </a:solidFill>
                      </a:endParaRPr>
                    </a:p>
                  </a:txBody>
                  <a:tcPr/>
                </a:tc>
                <a:tc>
                  <a:txBody>
                    <a:bodyPr/>
                    <a:lstStyle/>
                    <a:p>
                      <a:r>
                        <a:rPr lang="en-US" b="1" dirty="0" smtClean="0">
                          <a:solidFill>
                            <a:schemeClr val="tx1"/>
                          </a:solidFill>
                        </a:rPr>
                        <a:t>200</a:t>
                      </a:r>
                      <a:endParaRPr lang="en-US" b="1" dirty="0">
                        <a:solidFill>
                          <a:schemeClr val="tx1"/>
                        </a:solidFill>
                      </a:endParaRPr>
                    </a:p>
                  </a:txBody>
                  <a:tcPr/>
                </a:tc>
              </a:tr>
            </a:tbl>
          </a:graphicData>
        </a:graphic>
      </p:graphicFrame>
      <p:sp>
        <p:nvSpPr>
          <p:cNvPr id="5" name="TextBox 4"/>
          <p:cNvSpPr txBox="1"/>
          <p:nvPr/>
        </p:nvSpPr>
        <p:spPr>
          <a:xfrm>
            <a:off x="1295400" y="4038600"/>
            <a:ext cx="3641703" cy="1754326"/>
          </a:xfrm>
          <a:prstGeom prst="rect">
            <a:avLst/>
          </a:prstGeom>
          <a:noFill/>
        </p:spPr>
        <p:txBody>
          <a:bodyPr wrap="none" rtlCol="0">
            <a:spAutoFit/>
          </a:bodyPr>
          <a:lstStyle/>
          <a:p>
            <a:r>
              <a:rPr lang="en-US" b="1" dirty="0" smtClean="0"/>
              <a:t>IN NOSQL FORMAT:-</a:t>
            </a:r>
          </a:p>
          <a:p>
            <a:endParaRPr lang="en-US" b="1" dirty="0" smtClean="0"/>
          </a:p>
          <a:p>
            <a:r>
              <a:rPr lang="en-US" dirty="0" smtClean="0"/>
              <a:t>101 </a:t>
            </a:r>
            <a:r>
              <a:rPr lang="en-US" dirty="0" err="1" smtClean="0"/>
              <a:t>cloumn</a:t>
            </a:r>
            <a:r>
              <a:rPr lang="en-US" dirty="0" smtClean="0"/>
              <a:t> = </a:t>
            </a:r>
            <a:r>
              <a:rPr lang="en-US" dirty="0" err="1" smtClean="0"/>
              <a:t>cf:name</a:t>
            </a:r>
            <a:r>
              <a:rPr lang="en-US" dirty="0" smtClean="0"/>
              <a:t> </a:t>
            </a:r>
            <a:r>
              <a:rPr lang="en-US" dirty="0" err="1" smtClean="0"/>
              <a:t>ts</a:t>
            </a:r>
            <a:r>
              <a:rPr lang="en-US" dirty="0" smtClean="0"/>
              <a:t> value = ‘a’</a:t>
            </a:r>
          </a:p>
          <a:p>
            <a:r>
              <a:rPr lang="en-US" dirty="0"/>
              <a:t>101 </a:t>
            </a:r>
            <a:r>
              <a:rPr lang="en-US" dirty="0" err="1"/>
              <a:t>cloumn</a:t>
            </a:r>
            <a:r>
              <a:rPr lang="en-US" dirty="0"/>
              <a:t> = </a:t>
            </a:r>
            <a:r>
              <a:rPr lang="en-US" dirty="0" err="1" smtClean="0"/>
              <a:t>cf:salary</a:t>
            </a:r>
            <a:r>
              <a:rPr lang="en-US" dirty="0" smtClean="0"/>
              <a:t> </a:t>
            </a:r>
            <a:r>
              <a:rPr lang="en-US" dirty="0" err="1"/>
              <a:t>ts</a:t>
            </a:r>
            <a:r>
              <a:rPr lang="en-US" dirty="0"/>
              <a:t> value </a:t>
            </a:r>
            <a:r>
              <a:rPr lang="en-US" dirty="0" smtClean="0"/>
              <a:t>=100’</a:t>
            </a:r>
            <a:endParaRPr lang="en-US" dirty="0"/>
          </a:p>
          <a:p>
            <a:r>
              <a:rPr lang="en-US" dirty="0" smtClean="0"/>
              <a:t>102 </a:t>
            </a:r>
            <a:r>
              <a:rPr lang="en-US" dirty="0" err="1"/>
              <a:t>cloumn</a:t>
            </a:r>
            <a:r>
              <a:rPr lang="en-US" dirty="0"/>
              <a:t> = </a:t>
            </a:r>
            <a:r>
              <a:rPr lang="en-US" dirty="0" err="1"/>
              <a:t>cf:name</a:t>
            </a:r>
            <a:r>
              <a:rPr lang="en-US" dirty="0"/>
              <a:t> </a:t>
            </a:r>
            <a:r>
              <a:rPr lang="en-US" dirty="0" err="1"/>
              <a:t>ts</a:t>
            </a:r>
            <a:r>
              <a:rPr lang="en-US" dirty="0"/>
              <a:t> value = </a:t>
            </a:r>
            <a:r>
              <a:rPr lang="en-US" dirty="0" smtClean="0"/>
              <a:t>‘b’</a:t>
            </a:r>
            <a:endParaRPr lang="en-US" dirty="0"/>
          </a:p>
          <a:p>
            <a:r>
              <a:rPr lang="en-US" dirty="0" smtClean="0"/>
              <a:t>102 </a:t>
            </a:r>
            <a:r>
              <a:rPr lang="en-US" dirty="0" err="1"/>
              <a:t>cloumn</a:t>
            </a:r>
            <a:r>
              <a:rPr lang="en-US" dirty="0"/>
              <a:t> = </a:t>
            </a:r>
            <a:r>
              <a:rPr lang="en-US" dirty="0" err="1"/>
              <a:t>cf:salary</a:t>
            </a:r>
            <a:r>
              <a:rPr lang="en-US" dirty="0"/>
              <a:t> </a:t>
            </a:r>
            <a:r>
              <a:rPr lang="en-US" dirty="0" err="1"/>
              <a:t>ts</a:t>
            </a:r>
            <a:r>
              <a:rPr lang="en-US" dirty="0"/>
              <a:t> value </a:t>
            </a:r>
            <a:r>
              <a:rPr lang="en-US" dirty="0" smtClean="0"/>
              <a:t>=200</a:t>
            </a:r>
            <a:endParaRPr lang="en-US" dirty="0"/>
          </a:p>
        </p:txBody>
      </p:sp>
    </p:spTree>
    <p:extLst>
      <p:ext uri="{BB962C8B-B14F-4D97-AF65-F5344CB8AC3E}">
        <p14:creationId xmlns:p14="http://schemas.microsoft.com/office/powerpoint/2010/main" val="3102932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0" y="228599"/>
            <a:ext cx="9144000" cy="6490607"/>
          </a:xfrm>
          <a:prstGeom prst="rect">
            <a:avLst/>
          </a:prstGeom>
          <a:noFill/>
          <a:ln w="9525">
            <a:noFill/>
            <a:miter lim="800000"/>
            <a:headEnd/>
            <a:tailEnd/>
          </a:ln>
          <a:effectLst/>
        </p:spPr>
      </p:pic>
    </p:spTree>
    <p:extLst>
      <p:ext uri="{BB962C8B-B14F-4D97-AF65-F5344CB8AC3E}">
        <p14:creationId xmlns:p14="http://schemas.microsoft.com/office/powerpoint/2010/main" val="32507293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53988" y="609600"/>
            <a:ext cx="8761412" cy="498475"/>
          </a:xfrm>
        </p:spPr>
        <p:txBody>
          <a:bodyPr>
            <a:normAutofit fontScale="90000"/>
          </a:bodyPr>
          <a:lstStyle/>
          <a:p>
            <a:r>
              <a:rPr lang="en-US" altLang="en-US" smtClean="0"/>
              <a:t>HBase</a:t>
            </a:r>
          </a:p>
        </p:txBody>
      </p:sp>
      <p:sp>
        <p:nvSpPr>
          <p:cNvPr id="6147" name="Content Placeholder 2"/>
          <p:cNvSpPr>
            <a:spLocks noGrp="1"/>
          </p:cNvSpPr>
          <p:nvPr>
            <p:ph idx="1"/>
          </p:nvPr>
        </p:nvSpPr>
        <p:spPr>
          <a:xfrm>
            <a:off x="153988" y="1371600"/>
            <a:ext cx="8736012" cy="4572000"/>
          </a:xfrm>
        </p:spPr>
        <p:txBody>
          <a:bodyPr>
            <a:normAutofit fontScale="92500" lnSpcReduction="10000"/>
          </a:bodyPr>
          <a:lstStyle/>
          <a:p>
            <a:r>
              <a:rPr lang="en-US" altLang="en-US" smtClean="0"/>
              <a:t>Reading – Get and Scan. Reader will always read the last written values</a:t>
            </a:r>
          </a:p>
          <a:p>
            <a:endParaRPr lang="en-US" altLang="en-US" smtClean="0"/>
          </a:p>
          <a:p>
            <a:r>
              <a:rPr lang="en-US" altLang="en-US" smtClean="0"/>
              <a:t>Rows are ordered.</a:t>
            </a:r>
          </a:p>
          <a:p>
            <a:endParaRPr lang="en-US" altLang="en-US" smtClean="0"/>
          </a:p>
          <a:p>
            <a:r>
              <a:rPr lang="en-US" altLang="en-US" smtClean="0"/>
              <a:t>Hbase is not</a:t>
            </a:r>
          </a:p>
          <a:p>
            <a:pPr lvl="1"/>
            <a:r>
              <a:rPr lang="en-US" altLang="en-US" smtClean="0"/>
              <a:t>an SQL database, relational, joins, secondary-indices,</a:t>
            </a:r>
          </a:p>
          <a:p>
            <a:endParaRPr lang="en-US" altLang="en-US" smtClean="0"/>
          </a:p>
          <a:p>
            <a:r>
              <a:rPr lang="en-US" altLang="en-US" smtClean="0"/>
              <a:t>Horizontally Scalable</a:t>
            </a:r>
          </a:p>
          <a:p>
            <a:endParaRPr lang="en-US" altLang="en-US" smtClean="0"/>
          </a:p>
          <a:p>
            <a:endParaRPr lang="en-US" altLang="en-US" smtClean="0"/>
          </a:p>
        </p:txBody>
      </p:sp>
    </p:spTree>
    <p:extLst>
      <p:ext uri="{BB962C8B-B14F-4D97-AF65-F5344CB8AC3E}">
        <p14:creationId xmlns:p14="http://schemas.microsoft.com/office/powerpoint/2010/main" val="11182462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of HBASE</a:t>
            </a:r>
            <a:endParaRPr lang="en-US" dirty="0"/>
          </a:p>
        </p:txBody>
      </p:sp>
      <p:pic>
        <p:nvPicPr>
          <p:cNvPr id="4" name="Content Placeholder 3" descr="13Untitled.jpg"/>
          <p:cNvPicPr>
            <a:picLocks noGrp="1" noChangeAspect="1"/>
          </p:cNvPicPr>
          <p:nvPr>
            <p:ph idx="1"/>
          </p:nvPr>
        </p:nvPicPr>
        <p:blipFill>
          <a:blip r:embed="rId2" cstate="print"/>
          <a:stretch>
            <a:fillRect/>
          </a:stretch>
        </p:blipFill>
        <p:spPr>
          <a:xfrm>
            <a:off x="457200" y="1887483"/>
            <a:ext cx="8229600" cy="3951396"/>
          </a:xfrm>
        </p:spPr>
      </p:pic>
    </p:spTree>
    <p:extLst>
      <p:ext uri="{BB962C8B-B14F-4D97-AF65-F5344CB8AC3E}">
        <p14:creationId xmlns:p14="http://schemas.microsoft.com/office/powerpoint/2010/main" val="40454955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HBASE VS RDBMS</a:t>
            </a:r>
            <a:endParaRPr lang="en-US" dirty="0"/>
          </a:p>
        </p:txBody>
      </p:sp>
      <p:pic>
        <p:nvPicPr>
          <p:cNvPr id="4" name="Content Placeholder 3" descr="111Untitled.jpg"/>
          <p:cNvPicPr>
            <a:picLocks noGrp="1" noChangeAspect="1"/>
          </p:cNvPicPr>
          <p:nvPr>
            <p:ph idx="1"/>
          </p:nvPr>
        </p:nvPicPr>
        <p:blipFill>
          <a:blip r:embed="rId2" cstate="print"/>
          <a:stretch>
            <a:fillRect/>
          </a:stretch>
        </p:blipFill>
        <p:spPr>
          <a:xfrm>
            <a:off x="581025" y="1643856"/>
            <a:ext cx="7981950" cy="4438650"/>
          </a:xfrm>
        </p:spPr>
      </p:pic>
    </p:spTree>
    <p:extLst>
      <p:ext uri="{BB962C8B-B14F-4D97-AF65-F5344CB8AC3E}">
        <p14:creationId xmlns:p14="http://schemas.microsoft.com/office/powerpoint/2010/main" val="38147472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701166"/>
            <a:ext cx="2270125" cy="609600"/>
          </a:xfrm>
          <a:prstGeom prst="rect">
            <a:avLst/>
          </a:prstGeom>
        </p:spPr>
        <p:txBody>
          <a:bodyPr vert="horz" wrap="square" lIns="0" tIns="0" rIns="0" bIns="0" rtlCol="0">
            <a:spAutoFit/>
          </a:bodyPr>
          <a:lstStyle/>
          <a:p>
            <a:pPr marL="12700">
              <a:lnSpc>
                <a:spcPct val="100000"/>
              </a:lnSpc>
            </a:pPr>
            <a:r>
              <a:rPr sz="4000" spc="-45" dirty="0"/>
              <a:t>Motivation</a:t>
            </a:r>
            <a:endParaRPr sz="4000"/>
          </a:p>
        </p:txBody>
      </p:sp>
      <p:sp>
        <p:nvSpPr>
          <p:cNvPr id="3" name="object 3"/>
          <p:cNvSpPr txBox="1"/>
          <p:nvPr/>
        </p:nvSpPr>
        <p:spPr>
          <a:xfrm>
            <a:off x="993444" y="1442973"/>
            <a:ext cx="7579995" cy="4231928"/>
          </a:xfrm>
          <a:prstGeom prst="rect">
            <a:avLst/>
          </a:prstGeom>
        </p:spPr>
        <p:txBody>
          <a:bodyPr vert="horz" wrap="square" lIns="0" tIns="0" rIns="0" bIns="0" rtlCol="0">
            <a:spAutoFit/>
          </a:bodyPr>
          <a:lstStyle/>
          <a:p>
            <a:pPr marL="285115" marR="47625" indent="-272415">
              <a:lnSpc>
                <a:spcPct val="100000"/>
              </a:lnSpc>
              <a:buSzPct val="83928"/>
              <a:buFont typeface="Arial"/>
              <a:buChar char="•"/>
              <a:tabLst>
                <a:tab pos="285750" algn="l"/>
              </a:tabLst>
            </a:pPr>
            <a:r>
              <a:rPr sz="2800" spc="-110" dirty="0">
                <a:latin typeface="Cambria"/>
                <a:cs typeface="Cambria"/>
              </a:rPr>
              <a:t>At </a:t>
            </a:r>
            <a:r>
              <a:rPr sz="2800" spc="-229" dirty="0">
                <a:latin typeface="Cambria"/>
                <a:cs typeface="Cambria"/>
              </a:rPr>
              <a:t>the </a:t>
            </a:r>
            <a:r>
              <a:rPr sz="2800" spc="-204" dirty="0">
                <a:latin typeface="Cambria"/>
                <a:cs typeface="Cambria"/>
              </a:rPr>
              <a:t>time </a:t>
            </a:r>
            <a:r>
              <a:rPr sz="2800" spc="-190" dirty="0">
                <a:latin typeface="Cambria"/>
                <a:cs typeface="Cambria"/>
              </a:rPr>
              <a:t>Hive </a:t>
            </a:r>
            <a:r>
              <a:rPr sz="2800" spc="-340" dirty="0">
                <a:latin typeface="Cambria"/>
                <a:cs typeface="Cambria"/>
              </a:rPr>
              <a:t>was </a:t>
            </a:r>
            <a:r>
              <a:rPr sz="2800" spc="-175" dirty="0">
                <a:latin typeface="Cambria"/>
                <a:cs typeface="Cambria"/>
              </a:rPr>
              <a:t>created, </a:t>
            </a:r>
            <a:r>
              <a:rPr sz="2800" spc="-250" dirty="0">
                <a:latin typeface="Cambria"/>
                <a:cs typeface="Cambria"/>
              </a:rPr>
              <a:t>Facebook </a:t>
            </a:r>
            <a:r>
              <a:rPr lang="en-US" sz="2800" spc="-250" dirty="0" smtClean="0">
                <a:latin typeface="Cambria"/>
                <a:cs typeface="Cambria"/>
              </a:rPr>
              <a:t> </a:t>
            </a:r>
            <a:r>
              <a:rPr sz="2800" spc="-315" dirty="0" smtClean="0">
                <a:latin typeface="Cambria"/>
                <a:cs typeface="Cambria"/>
              </a:rPr>
              <a:t>had </a:t>
            </a:r>
            <a:r>
              <a:rPr lang="en-US" sz="2800" spc="-315" dirty="0" smtClean="0">
                <a:latin typeface="Cambria"/>
                <a:cs typeface="Cambria"/>
              </a:rPr>
              <a:t> </a:t>
            </a:r>
            <a:r>
              <a:rPr sz="2800" spc="-350" dirty="0" smtClean="0">
                <a:latin typeface="Cambria"/>
                <a:cs typeface="Cambria"/>
              </a:rPr>
              <a:t>a</a:t>
            </a:r>
            <a:r>
              <a:rPr lang="en-US" sz="2800" spc="-350" dirty="0" smtClean="0">
                <a:latin typeface="Cambria"/>
                <a:cs typeface="Cambria"/>
              </a:rPr>
              <a:t> bout</a:t>
            </a:r>
            <a:r>
              <a:rPr sz="2800" spc="-350" dirty="0" smtClean="0">
                <a:latin typeface="Cambria"/>
                <a:cs typeface="Cambria"/>
              </a:rPr>
              <a:t> </a:t>
            </a:r>
            <a:r>
              <a:rPr sz="2800" spc="-229" dirty="0">
                <a:latin typeface="Cambria"/>
                <a:cs typeface="Cambria"/>
              </a:rPr>
              <a:t>15TB </a:t>
            </a:r>
            <a:r>
              <a:rPr sz="2800" spc="-165" dirty="0">
                <a:latin typeface="Cambria"/>
                <a:cs typeface="Cambria"/>
              </a:rPr>
              <a:t>of  </a:t>
            </a:r>
            <a:r>
              <a:rPr sz="2800" spc="-260" dirty="0">
                <a:latin typeface="Cambria"/>
                <a:cs typeface="Cambria"/>
              </a:rPr>
              <a:t>dataset </a:t>
            </a:r>
            <a:r>
              <a:rPr sz="2800" spc="-170" dirty="0">
                <a:latin typeface="Cambria"/>
                <a:cs typeface="Cambria"/>
              </a:rPr>
              <a:t>to </a:t>
            </a:r>
            <a:r>
              <a:rPr sz="2800" spc="-195" dirty="0">
                <a:latin typeface="Cambria"/>
                <a:cs typeface="Cambria"/>
              </a:rPr>
              <a:t>handle. </a:t>
            </a:r>
            <a:r>
              <a:rPr sz="2800" spc="-229" dirty="0">
                <a:latin typeface="Cambria"/>
                <a:cs typeface="Cambria"/>
              </a:rPr>
              <a:t>But </a:t>
            </a:r>
            <a:r>
              <a:rPr sz="2800" spc="-225" dirty="0">
                <a:latin typeface="Cambria"/>
                <a:cs typeface="Cambria"/>
              </a:rPr>
              <a:t>within </a:t>
            </a:r>
            <a:r>
              <a:rPr sz="2800" spc="-350" dirty="0">
                <a:latin typeface="Cambria"/>
                <a:cs typeface="Cambria"/>
              </a:rPr>
              <a:t>a </a:t>
            </a:r>
            <a:r>
              <a:rPr sz="2800" spc="-220" dirty="0">
                <a:latin typeface="Cambria"/>
                <a:cs typeface="Cambria"/>
              </a:rPr>
              <a:t>short </a:t>
            </a:r>
            <a:r>
              <a:rPr sz="2800" spc="-270" dirty="0">
                <a:latin typeface="Cambria"/>
                <a:cs typeface="Cambria"/>
              </a:rPr>
              <a:t>years </a:t>
            </a:r>
            <a:r>
              <a:rPr sz="2800" spc="-175" dirty="0">
                <a:latin typeface="Cambria"/>
                <a:cs typeface="Cambria"/>
              </a:rPr>
              <a:t>later, </a:t>
            </a:r>
            <a:r>
              <a:rPr sz="2800" spc="-245" dirty="0">
                <a:latin typeface="Cambria"/>
                <a:cs typeface="Cambria"/>
              </a:rPr>
              <a:t>that </a:t>
            </a:r>
            <a:r>
              <a:rPr sz="2800" spc="-285" dirty="0">
                <a:latin typeface="Cambria"/>
                <a:cs typeface="Cambria"/>
              </a:rPr>
              <a:t>data  </a:t>
            </a:r>
            <a:r>
              <a:rPr sz="2800" spc="-315" dirty="0">
                <a:latin typeface="Cambria"/>
                <a:cs typeface="Cambria"/>
              </a:rPr>
              <a:t>had  </a:t>
            </a:r>
            <a:r>
              <a:rPr sz="2800" spc="-254" dirty="0">
                <a:latin typeface="Cambria"/>
                <a:cs typeface="Cambria"/>
              </a:rPr>
              <a:t>grown  </a:t>
            </a:r>
            <a:r>
              <a:rPr sz="2800" spc="-170" dirty="0">
                <a:latin typeface="Cambria"/>
                <a:cs typeface="Cambria"/>
              </a:rPr>
              <a:t>to</a:t>
            </a:r>
            <a:r>
              <a:rPr sz="2800" spc="-160" dirty="0">
                <a:latin typeface="Cambria"/>
                <a:cs typeface="Cambria"/>
              </a:rPr>
              <a:t> </a:t>
            </a:r>
            <a:r>
              <a:rPr sz="2800" spc="-170" dirty="0">
                <a:latin typeface="Cambria"/>
                <a:cs typeface="Cambria"/>
              </a:rPr>
              <a:t>700TB.</a:t>
            </a:r>
            <a:endParaRPr sz="2800" dirty="0">
              <a:latin typeface="Cambria"/>
              <a:cs typeface="Cambria"/>
            </a:endParaRPr>
          </a:p>
          <a:p>
            <a:pPr>
              <a:lnSpc>
                <a:spcPct val="100000"/>
              </a:lnSpc>
              <a:spcBef>
                <a:spcPts val="19"/>
              </a:spcBef>
              <a:buFont typeface="Arial"/>
              <a:buChar char="•"/>
            </a:pPr>
            <a:endParaRPr sz="3950" dirty="0">
              <a:latin typeface="Times New Roman"/>
              <a:cs typeface="Times New Roman"/>
            </a:endParaRPr>
          </a:p>
          <a:p>
            <a:pPr marL="285115" marR="683260" indent="-272415">
              <a:lnSpc>
                <a:spcPct val="100000"/>
              </a:lnSpc>
              <a:buSzPct val="83928"/>
              <a:buFont typeface="Arial"/>
              <a:buChar char="•"/>
              <a:tabLst>
                <a:tab pos="285750" algn="l"/>
              </a:tabLst>
            </a:pPr>
            <a:r>
              <a:rPr sz="2800" spc="-235" dirty="0">
                <a:latin typeface="Cambria"/>
                <a:cs typeface="Cambria"/>
              </a:rPr>
              <a:t>They created </a:t>
            </a:r>
            <a:r>
              <a:rPr sz="2800" spc="-114" dirty="0">
                <a:latin typeface="Cambria"/>
                <a:cs typeface="Cambria"/>
              </a:rPr>
              <a:t>Hive, </a:t>
            </a:r>
            <a:r>
              <a:rPr sz="2800" spc="-204" dirty="0">
                <a:latin typeface="Cambria"/>
                <a:cs typeface="Cambria"/>
              </a:rPr>
              <a:t>their </a:t>
            </a:r>
            <a:r>
              <a:rPr sz="2800" spc="-225" dirty="0">
                <a:latin typeface="Cambria"/>
                <a:cs typeface="Cambria"/>
              </a:rPr>
              <a:t>vision </a:t>
            </a:r>
            <a:r>
              <a:rPr sz="2800" spc="-340" dirty="0">
                <a:latin typeface="Cambria"/>
                <a:cs typeface="Cambria"/>
              </a:rPr>
              <a:t>was </a:t>
            </a:r>
            <a:r>
              <a:rPr sz="2800" spc="-170" dirty="0">
                <a:latin typeface="Cambria"/>
                <a:cs typeface="Cambria"/>
              </a:rPr>
              <a:t>to </a:t>
            </a:r>
            <a:r>
              <a:rPr sz="2800" spc="-215" dirty="0">
                <a:latin typeface="Cambria"/>
                <a:cs typeface="Cambria"/>
              </a:rPr>
              <a:t>bring </a:t>
            </a:r>
            <a:r>
              <a:rPr sz="2800" spc="-185" dirty="0">
                <a:latin typeface="Cambria"/>
                <a:cs typeface="Cambria"/>
              </a:rPr>
              <a:t>fimiliar  </a:t>
            </a:r>
            <a:r>
              <a:rPr sz="2800" spc="-290" dirty="0">
                <a:latin typeface="Cambria"/>
                <a:cs typeface="Cambria"/>
              </a:rPr>
              <a:t>database  </a:t>
            </a:r>
            <a:r>
              <a:rPr sz="2800" spc="-225" dirty="0">
                <a:latin typeface="Cambria"/>
                <a:cs typeface="Cambria"/>
              </a:rPr>
              <a:t>concepts  </a:t>
            </a:r>
            <a:r>
              <a:rPr sz="2800" spc="-170" dirty="0">
                <a:latin typeface="Cambria"/>
                <a:cs typeface="Cambria"/>
              </a:rPr>
              <a:t>to</a:t>
            </a:r>
            <a:r>
              <a:rPr sz="2800" spc="-204" dirty="0">
                <a:latin typeface="Cambria"/>
                <a:cs typeface="Cambria"/>
              </a:rPr>
              <a:t> </a:t>
            </a:r>
            <a:r>
              <a:rPr sz="2800" spc="-185" dirty="0">
                <a:latin typeface="Cambria"/>
                <a:cs typeface="Cambria"/>
              </a:rPr>
              <a:t>Hadoop.</a:t>
            </a:r>
            <a:endParaRPr sz="2800" dirty="0">
              <a:latin typeface="Cambria"/>
              <a:cs typeface="Cambria"/>
            </a:endParaRPr>
          </a:p>
          <a:p>
            <a:pPr>
              <a:lnSpc>
                <a:spcPct val="100000"/>
              </a:lnSpc>
              <a:spcBef>
                <a:spcPts val="20"/>
              </a:spcBef>
              <a:buFont typeface="Arial"/>
              <a:buChar char="•"/>
            </a:pPr>
            <a:endParaRPr sz="3950" dirty="0">
              <a:latin typeface="Times New Roman"/>
              <a:cs typeface="Times New Roman"/>
            </a:endParaRPr>
          </a:p>
          <a:p>
            <a:pPr marL="285115" marR="5080" indent="-272415">
              <a:lnSpc>
                <a:spcPct val="100000"/>
              </a:lnSpc>
              <a:buSzPct val="83928"/>
              <a:buFont typeface="Arial"/>
              <a:buChar char="•"/>
              <a:tabLst>
                <a:tab pos="285750" algn="l"/>
              </a:tabLst>
            </a:pPr>
            <a:r>
              <a:rPr sz="2800" spc="-235" dirty="0">
                <a:latin typeface="Cambria"/>
                <a:cs typeface="Cambria"/>
              </a:rPr>
              <a:t>In </a:t>
            </a:r>
            <a:r>
              <a:rPr sz="2800" spc="-270" dirty="0">
                <a:latin typeface="Cambria"/>
                <a:cs typeface="Cambria"/>
              </a:rPr>
              <a:t>2008 </a:t>
            </a:r>
            <a:r>
              <a:rPr sz="2800" spc="-190" dirty="0">
                <a:latin typeface="Cambria"/>
                <a:cs typeface="Cambria"/>
              </a:rPr>
              <a:t>Hive </a:t>
            </a:r>
            <a:r>
              <a:rPr sz="2800" spc="-340" dirty="0">
                <a:latin typeface="Cambria"/>
                <a:cs typeface="Cambria"/>
              </a:rPr>
              <a:t>was </a:t>
            </a:r>
            <a:r>
              <a:rPr sz="2800" spc="-190" dirty="0">
                <a:latin typeface="Cambria"/>
                <a:cs typeface="Cambria"/>
              </a:rPr>
              <a:t>open-sourced. </a:t>
            </a:r>
            <a:r>
              <a:rPr sz="2800" spc="-250" dirty="0">
                <a:latin typeface="Cambria"/>
                <a:cs typeface="Cambria"/>
              </a:rPr>
              <a:t>Facebook </a:t>
            </a:r>
            <a:r>
              <a:rPr sz="2800" spc="-335" dirty="0">
                <a:latin typeface="Cambria"/>
                <a:cs typeface="Cambria"/>
              </a:rPr>
              <a:t>has </a:t>
            </a:r>
            <a:r>
              <a:rPr sz="2800" spc="-229" dirty="0">
                <a:latin typeface="Cambria"/>
                <a:cs typeface="Cambria"/>
              </a:rPr>
              <a:t>since </a:t>
            </a:r>
            <a:r>
              <a:rPr sz="2800" spc="-275" dirty="0">
                <a:latin typeface="Cambria"/>
                <a:cs typeface="Cambria"/>
              </a:rPr>
              <a:t>used  </a:t>
            </a:r>
            <a:r>
              <a:rPr sz="2800" spc="-190" dirty="0">
                <a:latin typeface="Cambria"/>
                <a:cs typeface="Cambria"/>
              </a:rPr>
              <a:t>Hive </a:t>
            </a:r>
            <a:r>
              <a:rPr sz="2800" spc="-175" dirty="0">
                <a:latin typeface="Cambria"/>
                <a:cs typeface="Cambria"/>
              </a:rPr>
              <a:t>for </a:t>
            </a:r>
            <a:r>
              <a:rPr sz="2800" spc="-204" dirty="0">
                <a:latin typeface="Cambria"/>
                <a:cs typeface="Cambria"/>
              </a:rPr>
              <a:t>reporting  </a:t>
            </a:r>
            <a:r>
              <a:rPr sz="2800" spc="-290" dirty="0">
                <a:latin typeface="Cambria"/>
                <a:cs typeface="Cambria"/>
              </a:rPr>
              <a:t>dashboards  </a:t>
            </a:r>
            <a:r>
              <a:rPr sz="2800" spc="-305" dirty="0">
                <a:latin typeface="Cambria"/>
                <a:cs typeface="Cambria"/>
              </a:rPr>
              <a:t>and  </a:t>
            </a:r>
            <a:r>
              <a:rPr sz="2800" spc="-225" dirty="0">
                <a:latin typeface="Cambria"/>
                <a:cs typeface="Cambria"/>
              </a:rPr>
              <a:t>ad-hoc </a:t>
            </a:r>
            <a:r>
              <a:rPr sz="2800" spc="-190" dirty="0">
                <a:latin typeface="Cambria"/>
                <a:cs typeface="Cambria"/>
              </a:rPr>
              <a:t> </a:t>
            </a:r>
            <a:r>
              <a:rPr sz="2800" spc="-225" dirty="0">
                <a:latin typeface="Cambria"/>
                <a:cs typeface="Cambria"/>
              </a:rPr>
              <a:t>analysis.</a:t>
            </a:r>
            <a:endParaRPr sz="2800" dirty="0">
              <a:latin typeface="Cambria"/>
              <a:cs typeface="Cambria"/>
            </a:endParaRPr>
          </a:p>
        </p:txBody>
      </p:sp>
      <p:sp>
        <p:nvSpPr>
          <p:cNvPr id="5" name="object 5"/>
          <p:cNvSpPr txBox="1"/>
          <p:nvPr/>
        </p:nvSpPr>
        <p:spPr>
          <a:xfrm>
            <a:off x="0" y="6248400"/>
            <a:ext cx="9144000" cy="609600"/>
          </a:xfrm>
          <a:prstGeom prst="rect">
            <a:avLst/>
          </a:prstGeom>
        </p:spPr>
        <p:txBody>
          <a:bodyPr vert="horz" wrap="square" lIns="0" tIns="79375" rIns="0" bIns="0" rtlCol="0">
            <a:spAutoFit/>
          </a:bodyPr>
          <a:lstStyle/>
          <a:p>
            <a:pPr marL="321310">
              <a:lnSpc>
                <a:spcPct val="100000"/>
              </a:lnSpc>
              <a:spcBef>
                <a:spcPts val="625"/>
              </a:spcBef>
            </a:pPr>
            <a:r>
              <a:rPr sz="1400" dirty="0">
                <a:solidFill>
                  <a:srgbClr val="FFFFFF"/>
                </a:solidFill>
                <a:latin typeface="Franklin Gothic Medium"/>
                <a:cs typeface="Franklin Gothic Medium"/>
              </a:rPr>
              <a:t>3</a:t>
            </a:r>
            <a:endParaRPr sz="1400">
              <a:latin typeface="Franklin Gothic Medium"/>
              <a:cs typeface="Franklin Gothic Medium"/>
            </a:endParaRPr>
          </a:p>
        </p:txBody>
      </p:sp>
    </p:spTree>
    <p:extLst>
      <p:ext uri="{BB962C8B-B14F-4D97-AF65-F5344CB8AC3E}">
        <p14:creationId xmlns:p14="http://schemas.microsoft.com/office/powerpoint/2010/main" val="28553203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MyInnovation\Documents\Hbase\20.jpg"/>
          <p:cNvPicPr>
            <a:picLocks noChangeAspect="1" noChangeArrowheads="1"/>
          </p:cNvPicPr>
          <p:nvPr/>
        </p:nvPicPr>
        <p:blipFill>
          <a:blip r:embed="rId2" cstate="print"/>
          <a:srcRect/>
          <a:stretch>
            <a:fillRect/>
          </a:stretch>
        </p:blipFill>
        <p:spPr bwMode="auto">
          <a:xfrm>
            <a:off x="0" y="609600"/>
            <a:ext cx="9144000" cy="5657850"/>
          </a:xfrm>
          <a:prstGeom prst="rect">
            <a:avLst/>
          </a:prstGeom>
          <a:noFill/>
        </p:spPr>
      </p:pic>
    </p:spTree>
    <p:extLst>
      <p:ext uri="{BB962C8B-B14F-4D97-AF65-F5344CB8AC3E}">
        <p14:creationId xmlns:p14="http://schemas.microsoft.com/office/powerpoint/2010/main" val="1027244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Users\MyInnovation\Documents\Hbase\22.jpg"/>
          <p:cNvPicPr>
            <a:picLocks noChangeAspect="1" noChangeArrowheads="1"/>
          </p:cNvPicPr>
          <p:nvPr/>
        </p:nvPicPr>
        <p:blipFill>
          <a:blip r:embed="rId2" cstate="print"/>
          <a:srcRect/>
          <a:stretch>
            <a:fillRect/>
          </a:stretch>
        </p:blipFill>
        <p:spPr bwMode="auto">
          <a:xfrm>
            <a:off x="-1" y="600075"/>
            <a:ext cx="9144001" cy="5657850"/>
          </a:xfrm>
          <a:prstGeom prst="rect">
            <a:avLst/>
          </a:prstGeom>
          <a:noFill/>
        </p:spPr>
      </p:pic>
    </p:spTree>
    <p:extLst>
      <p:ext uri="{BB962C8B-B14F-4D97-AF65-F5344CB8AC3E}">
        <p14:creationId xmlns:p14="http://schemas.microsoft.com/office/powerpoint/2010/main" val="19948177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HBASE ARCHITECTURE</a:t>
            </a:r>
            <a:endParaRPr lang="en-US" dirty="0"/>
          </a:p>
        </p:txBody>
      </p:sp>
      <p:pic>
        <p:nvPicPr>
          <p:cNvPr id="9" name="Content Placeholder 8" descr="1Untitled.jpg"/>
          <p:cNvPicPr>
            <a:picLocks noGrp="1" noChangeAspect="1"/>
          </p:cNvPicPr>
          <p:nvPr>
            <p:ph sz="half" idx="2"/>
          </p:nvPr>
        </p:nvPicPr>
        <p:blipFill>
          <a:blip r:embed="rId2" cstate="print"/>
          <a:stretch>
            <a:fillRect/>
          </a:stretch>
        </p:blipFill>
        <p:spPr>
          <a:xfrm>
            <a:off x="457200" y="2438400"/>
            <a:ext cx="8077200" cy="4038600"/>
          </a:xfrm>
        </p:spPr>
      </p:pic>
      <p:pic>
        <p:nvPicPr>
          <p:cNvPr id="10" name="Content Placeholder 9" descr="2Untitled.jpg"/>
          <p:cNvPicPr>
            <a:picLocks noGrp="1" noChangeAspect="1"/>
          </p:cNvPicPr>
          <p:nvPr>
            <p:ph sz="quarter" idx="4"/>
          </p:nvPr>
        </p:nvPicPr>
        <p:blipFill>
          <a:blip r:embed="rId3" cstate="print"/>
          <a:stretch>
            <a:fillRect/>
          </a:stretch>
        </p:blipFill>
        <p:spPr>
          <a:xfrm>
            <a:off x="3962400" y="2819401"/>
            <a:ext cx="4041775" cy="1295400"/>
          </a:xfrm>
        </p:spPr>
      </p:pic>
      <p:pic>
        <p:nvPicPr>
          <p:cNvPr id="11" name="Picture 10" descr="hbase.jpeg"/>
          <p:cNvPicPr>
            <a:picLocks noChangeAspect="1"/>
          </p:cNvPicPr>
          <p:nvPr/>
        </p:nvPicPr>
        <p:blipFill>
          <a:blip r:embed="rId4" cstate="print"/>
          <a:stretch>
            <a:fillRect/>
          </a:stretch>
        </p:blipFill>
        <p:spPr>
          <a:xfrm>
            <a:off x="6934200" y="5562600"/>
            <a:ext cx="1322489" cy="899347"/>
          </a:xfrm>
          <a:prstGeom prst="rect">
            <a:avLst/>
          </a:prstGeom>
        </p:spPr>
      </p:pic>
    </p:spTree>
    <p:extLst>
      <p:ext uri="{BB962C8B-B14F-4D97-AF65-F5344CB8AC3E}">
        <p14:creationId xmlns:p14="http://schemas.microsoft.com/office/powerpoint/2010/main" val="5001360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60338" y="425450"/>
            <a:ext cx="8761412" cy="498475"/>
          </a:xfrm>
        </p:spPr>
        <p:txBody>
          <a:bodyPr>
            <a:normAutofit fontScale="90000"/>
          </a:bodyPr>
          <a:lstStyle/>
          <a:p>
            <a:r>
              <a:rPr lang="en-US" altLang="en-US" smtClean="0"/>
              <a:t>Oozie</a:t>
            </a:r>
          </a:p>
        </p:txBody>
      </p:sp>
      <p:sp>
        <p:nvSpPr>
          <p:cNvPr id="8195" name="Content Placeholder 2"/>
          <p:cNvSpPr>
            <a:spLocks noGrp="1"/>
          </p:cNvSpPr>
          <p:nvPr>
            <p:ph idx="1"/>
          </p:nvPr>
        </p:nvSpPr>
        <p:spPr>
          <a:xfrm>
            <a:off x="95250" y="930275"/>
            <a:ext cx="8736013" cy="4572000"/>
          </a:xfrm>
        </p:spPr>
        <p:txBody>
          <a:bodyPr/>
          <a:lstStyle/>
          <a:p>
            <a:r>
              <a:rPr lang="en-US" altLang="en-US" smtClean="0"/>
              <a:t>Workflow management and coordination of these workflows</a:t>
            </a:r>
          </a:p>
          <a:p>
            <a:endParaRPr lang="en-US" altLang="en-US" smtClean="0"/>
          </a:p>
          <a:p>
            <a:r>
              <a:rPr lang="en-US" altLang="en-US" smtClean="0"/>
              <a:t>Workflow consist of Action nodes (MR, Pig, Hive) and Control Nodes. Specified through an xml file</a:t>
            </a:r>
          </a:p>
          <a:p>
            <a:endParaRPr lang="en-US" altLang="en-US" smtClean="0"/>
          </a:p>
          <a:p>
            <a:endParaRPr lang="en-US" altLang="en-US" smtClean="0"/>
          </a:p>
        </p:txBody>
      </p:sp>
      <p:pic>
        <p:nvPicPr>
          <p:cNvPr id="819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848100"/>
            <a:ext cx="56673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44115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dirty="0" smtClean="0"/>
              <a:t>Apache </a:t>
            </a:r>
            <a:r>
              <a:rPr lang="en-US" altLang="en-US" dirty="0" err="1" smtClean="0"/>
              <a:t>Mahaout</a:t>
            </a:r>
            <a:endParaRPr lang="en-US" altLang="en-US" dirty="0" smtClean="0"/>
          </a:p>
        </p:txBody>
      </p:sp>
      <p:pic>
        <p:nvPicPr>
          <p:cNvPr id="5" name="Picture 3"/>
          <p:cNvPicPr>
            <a:picLocks noGrp="1" noChangeAspect="1"/>
          </p:cNvPicPr>
          <p:nvPr>
            <p:ph idx="1"/>
          </p:nvPr>
        </p:nvPicPr>
        <p:blipFill rotWithShape="1">
          <a:blip r:embed="rId2">
            <a:extLst>
              <a:ext uri="{28A0092B-C50C-407E-A947-70E740481C1C}">
                <a14:useLocalDpi xmlns:a14="http://schemas.microsoft.com/office/drawing/2010/main" val="0"/>
              </a:ext>
            </a:extLst>
          </a:blip>
          <a:srcRect t="-6976" b="-6976"/>
          <a:stretch/>
        </p:blipFill>
        <p:spPr bwMode="auto">
          <a:xfrm>
            <a:off x="1795462" y="1904047"/>
            <a:ext cx="5553075" cy="3918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53265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53988" y="685800"/>
            <a:ext cx="8761412" cy="498475"/>
          </a:xfrm>
        </p:spPr>
        <p:txBody>
          <a:bodyPr>
            <a:normAutofit fontScale="90000"/>
          </a:bodyPr>
          <a:lstStyle/>
          <a:p>
            <a:r>
              <a:rPr lang="en-US" altLang="en-US" smtClean="0"/>
              <a:t>Sqoop</a:t>
            </a:r>
          </a:p>
        </p:txBody>
      </p:sp>
      <p:sp>
        <p:nvSpPr>
          <p:cNvPr id="3" name="Content Placeholder 2"/>
          <p:cNvSpPr>
            <a:spLocks noGrp="1"/>
          </p:cNvSpPr>
          <p:nvPr>
            <p:ph idx="1"/>
          </p:nvPr>
        </p:nvSpPr>
        <p:spPr>
          <a:xfrm>
            <a:off x="179388" y="1371600"/>
            <a:ext cx="8736012" cy="4572000"/>
          </a:xfrm>
        </p:spPr>
        <p:txBody>
          <a:bodyPr/>
          <a:lstStyle/>
          <a:p>
            <a:pPr>
              <a:defRPr/>
            </a:pPr>
            <a:r>
              <a:rPr lang="en-US" dirty="0" smtClean="0"/>
              <a:t>Apache </a:t>
            </a:r>
            <a:r>
              <a:rPr lang="en-US" dirty="0" err="1" smtClean="0"/>
              <a:t>Sqoop</a:t>
            </a:r>
            <a:r>
              <a:rPr lang="en-US" dirty="0" smtClean="0"/>
              <a:t> is designed for efficiently transferring bulk data between Apache Hadoop and </a:t>
            </a:r>
            <a:r>
              <a:rPr lang="en-US" dirty="0" smtClean="0"/>
              <a:t>RDBMS</a:t>
            </a:r>
            <a:endParaRPr lang="en-US" dirty="0" smtClean="0"/>
          </a:p>
          <a:p>
            <a:pPr>
              <a:defRPr/>
            </a:pPr>
            <a:r>
              <a:rPr lang="en-US" dirty="0" smtClean="0"/>
              <a:t>Imports data from external structured </a:t>
            </a:r>
            <a:r>
              <a:rPr lang="en-US" dirty="0" err="1" smtClean="0"/>
              <a:t>datastores</a:t>
            </a:r>
            <a:r>
              <a:rPr lang="en-US" dirty="0" smtClean="0"/>
              <a:t> into HDFS or related systems like </a:t>
            </a:r>
            <a:r>
              <a:rPr lang="en-US" dirty="0" err="1" smtClean="0"/>
              <a:t>Hbase</a:t>
            </a:r>
            <a:endParaRPr lang="en-US" dirty="0" smtClean="0"/>
          </a:p>
          <a:p>
            <a:pPr marL="0" indent="0">
              <a:buFont typeface="Wingdings" pitchFamily="2" charset="2"/>
              <a:buNone/>
              <a:defRPr/>
            </a:pPr>
            <a:endParaRPr lang="en-US" dirty="0"/>
          </a:p>
        </p:txBody>
      </p:sp>
      <p:pic>
        <p:nvPicPr>
          <p:cNvPr id="1126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9438" y="3971925"/>
            <a:ext cx="2857500"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5241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Flume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service for streaming logs into Hadoop</a:t>
            </a:r>
          </a:p>
          <a:p>
            <a:r>
              <a:rPr lang="en-US" dirty="0" smtClean="0"/>
              <a:t>Flume </a:t>
            </a:r>
            <a:r>
              <a:rPr lang="en-US" dirty="0" smtClean="0"/>
              <a:t>and other </a:t>
            </a:r>
            <a:r>
              <a:rPr lang="en-US" dirty="0" smtClean="0"/>
              <a:t>services </a:t>
            </a:r>
            <a:r>
              <a:rPr lang="en-US" dirty="0" smtClean="0"/>
              <a:t>that </a:t>
            </a:r>
            <a:r>
              <a:rPr lang="en-US" dirty="0" smtClean="0"/>
              <a:t>deliver </a:t>
            </a:r>
            <a:r>
              <a:rPr lang="en-US" dirty="0" smtClean="0"/>
              <a:t>raw data </a:t>
            </a:r>
            <a:r>
              <a:rPr lang="en-US" dirty="0" smtClean="0"/>
              <a:t>into </a:t>
            </a:r>
            <a:r>
              <a:rPr lang="en-US" dirty="0" smtClean="0"/>
              <a:t>an </a:t>
            </a:r>
            <a:r>
              <a:rPr lang="en-US" dirty="0" smtClean="0"/>
              <a:t>Enterprise </a:t>
            </a:r>
            <a:r>
              <a:rPr lang="en-US" dirty="0" smtClean="0"/>
              <a:t>Hadoop </a:t>
            </a:r>
            <a:r>
              <a:rPr lang="en-US" dirty="0" smtClean="0"/>
              <a:t>cluster</a:t>
            </a:r>
            <a:r>
              <a:rPr lang="en-US" dirty="0" smtClean="0"/>
              <a:t>.</a:t>
            </a:r>
          </a:p>
          <a:p>
            <a:r>
              <a:rPr lang="en-US" dirty="0" smtClean="0"/>
              <a:t>Apache  Flume  is  a  </a:t>
            </a:r>
            <a:r>
              <a:rPr lang="en-US" dirty="0" smtClean="0"/>
              <a:t>distributed</a:t>
            </a:r>
            <a:r>
              <a:rPr lang="en-US" dirty="0" smtClean="0"/>
              <a:t>,   reliable,   and  available  service  </a:t>
            </a:r>
            <a:r>
              <a:rPr lang="en-US" dirty="0" smtClean="0"/>
              <a:t>for  efficiently  collecting</a:t>
            </a:r>
            <a:r>
              <a:rPr lang="en-US" dirty="0" smtClean="0"/>
              <a:t>,   </a:t>
            </a:r>
            <a:r>
              <a:rPr lang="en-US" dirty="0" smtClean="0"/>
              <a:t>aggregating</a:t>
            </a:r>
            <a:r>
              <a:rPr lang="en-US" dirty="0" smtClean="0"/>
              <a:t>,   and  moving  large</a:t>
            </a:r>
          </a:p>
          <a:p>
            <a:r>
              <a:rPr lang="en-US" dirty="0" smtClean="0"/>
              <a:t>amounts  </a:t>
            </a:r>
            <a:r>
              <a:rPr lang="en-US" dirty="0" smtClean="0"/>
              <a:t>of   </a:t>
            </a:r>
            <a:r>
              <a:rPr lang="en-US" dirty="0" smtClean="0"/>
              <a:t>streaming  data  into  </a:t>
            </a:r>
            <a:r>
              <a:rPr lang="en-US" dirty="0" smtClean="0"/>
              <a:t>t he  Hadoop  </a:t>
            </a:r>
            <a:r>
              <a:rPr lang="en-US" dirty="0" smtClean="0"/>
              <a:t>Distributed  </a:t>
            </a:r>
            <a:r>
              <a:rPr lang="en-US" dirty="0" smtClean="0"/>
              <a:t>File  </a:t>
            </a:r>
            <a:r>
              <a:rPr lang="en-US" dirty="0" smtClean="0"/>
              <a:t>System  </a:t>
            </a:r>
            <a:r>
              <a:rPr lang="en-US" dirty="0" smtClean="0"/>
              <a:t>(HDFS).   </a:t>
            </a:r>
            <a:r>
              <a:rPr lang="en-US" dirty="0" smtClean="0"/>
              <a:t>It   </a:t>
            </a:r>
            <a:r>
              <a:rPr lang="en-US" dirty="0" smtClean="0"/>
              <a:t>has  a  simple  and  </a:t>
            </a:r>
            <a:r>
              <a:rPr lang="en-US" dirty="0" smtClean="0"/>
              <a:t>flexible  architecture</a:t>
            </a:r>
            <a:endParaRPr lang="en-US" dirty="0" smtClean="0"/>
          </a:p>
          <a:p>
            <a:r>
              <a:rPr lang="en-US" dirty="0" smtClean="0"/>
              <a:t>based  on  </a:t>
            </a:r>
            <a:r>
              <a:rPr lang="en-US" dirty="0" smtClean="0"/>
              <a:t>streaming  data  </a:t>
            </a:r>
            <a:r>
              <a:rPr lang="en-US" dirty="0" smtClean="0"/>
              <a:t>f lows;   and  is  robust   and  </a:t>
            </a:r>
            <a:r>
              <a:rPr lang="en-US" dirty="0" smtClean="0"/>
              <a:t>fault   tolerant   with  tunable  reliability  </a:t>
            </a:r>
            <a:r>
              <a:rPr lang="en-US" dirty="0" smtClean="0"/>
              <a:t>mechanisms  </a:t>
            </a:r>
            <a:r>
              <a:rPr lang="en-US" dirty="0" smtClean="0"/>
              <a:t>for  failover  and recovery</a:t>
            </a:r>
            <a:r>
              <a:rPr lang="en-US" dirty="0" smtClean="0"/>
              <a:t>.</a:t>
            </a:r>
            <a:endParaRPr lang="en-US" dirty="0"/>
          </a:p>
        </p:txBody>
      </p:sp>
    </p:spTree>
    <p:extLst>
      <p:ext uri="{BB962C8B-B14F-4D97-AF65-F5344CB8AC3E}">
        <p14:creationId xmlns:p14="http://schemas.microsoft.com/office/powerpoint/2010/main" val="10325229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Flume (contd.)</a:t>
            </a:r>
            <a:endParaRPr lang="en-US" dirty="0"/>
          </a:p>
        </p:txBody>
      </p:sp>
      <p:pic>
        <p:nvPicPr>
          <p:cNvPr id="26626" name="Picture 2" descr="C:\Users\Sohom Ghosh\Desktop\apacheFlum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2443163"/>
            <a:ext cx="6086474" cy="3043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8780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1" y="1752600"/>
            <a:ext cx="8077200" cy="1894362"/>
          </a:xfrm>
        </p:spPr>
        <p:txBody>
          <a:bodyPr>
            <a:normAutofit/>
          </a:bodyPr>
          <a:lstStyle/>
          <a:p>
            <a:r>
              <a:rPr lang="en-US" sz="8800" b="1" i="1" dirty="0" smtClean="0"/>
              <a:t>PIG</a:t>
            </a:r>
          </a:p>
        </p:txBody>
      </p:sp>
      <p:pic>
        <p:nvPicPr>
          <p:cNvPr id="4" name="Picture 3"/>
          <p:cNvPicPr>
            <a:picLocks noChangeAspect="1" noChangeArrowheads="1"/>
          </p:cNvPicPr>
          <p:nvPr/>
        </p:nvPicPr>
        <p:blipFill>
          <a:blip r:embed="rId2"/>
          <a:srcRect/>
          <a:stretch>
            <a:fillRect/>
          </a:stretch>
        </p:blipFill>
        <p:spPr bwMode="auto">
          <a:xfrm>
            <a:off x="5969000" y="3810000"/>
            <a:ext cx="2641600" cy="1993900"/>
          </a:xfrm>
          <a:prstGeom prst="rect">
            <a:avLst/>
          </a:prstGeom>
          <a:noFill/>
          <a:ln w="9525">
            <a:noFill/>
            <a:miter lim="800000"/>
            <a:headEnd/>
            <a:tailEnd/>
          </a:ln>
        </p:spPr>
      </p:pic>
    </p:spTree>
    <p:extLst>
      <p:ext uri="{BB962C8B-B14F-4D97-AF65-F5344CB8AC3E}">
        <p14:creationId xmlns:p14="http://schemas.microsoft.com/office/powerpoint/2010/main" val="38039510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MyInnovation\Documents\pig\two.jpg"/>
          <p:cNvPicPr>
            <a:picLocks noChangeAspect="1" noChangeArrowheads="1"/>
          </p:cNvPicPr>
          <p:nvPr/>
        </p:nvPicPr>
        <p:blipFill>
          <a:blip r:embed="rId3"/>
          <a:srcRect/>
          <a:stretch>
            <a:fillRect/>
          </a:stretch>
        </p:blipFill>
        <p:spPr bwMode="auto">
          <a:xfrm>
            <a:off x="34332" y="914400"/>
            <a:ext cx="9033468" cy="4618234"/>
          </a:xfrm>
          <a:prstGeom prst="rect">
            <a:avLst/>
          </a:prstGeom>
          <a:noFill/>
        </p:spPr>
      </p:pic>
    </p:spTree>
    <p:extLst>
      <p:ext uri="{BB962C8B-B14F-4D97-AF65-F5344CB8AC3E}">
        <p14:creationId xmlns:p14="http://schemas.microsoft.com/office/powerpoint/2010/main" val="143356239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M</a:t>
            </a:r>
            <a:r>
              <a:rPr spc="-25" dirty="0"/>
              <a:t>oti</a:t>
            </a:r>
            <a:r>
              <a:rPr spc="-80" dirty="0"/>
              <a:t>v</a:t>
            </a:r>
            <a:r>
              <a:rPr spc="-40" dirty="0"/>
              <a:t>ation</a:t>
            </a:r>
          </a:p>
        </p:txBody>
      </p:sp>
      <p:sp>
        <p:nvSpPr>
          <p:cNvPr id="3" name="object 3"/>
          <p:cNvSpPr txBox="1"/>
          <p:nvPr/>
        </p:nvSpPr>
        <p:spPr>
          <a:xfrm>
            <a:off x="0" y="6248400"/>
            <a:ext cx="9144000" cy="609600"/>
          </a:xfrm>
          <a:prstGeom prst="rect">
            <a:avLst/>
          </a:prstGeom>
        </p:spPr>
        <p:txBody>
          <a:bodyPr vert="horz" wrap="square" lIns="0" tIns="377" rIns="0" bIns="0" rtlCol="0">
            <a:spAutoFit/>
          </a:bodyPr>
          <a:lstStyle/>
          <a:p>
            <a:pPr>
              <a:lnSpc>
                <a:spcPct val="100000"/>
              </a:lnSpc>
              <a:spcBef>
                <a:spcPts val="2"/>
              </a:spcBef>
            </a:pPr>
            <a:endParaRPr sz="1800">
              <a:latin typeface="Times New Roman"/>
              <a:cs typeface="Times New Roman"/>
            </a:endParaRPr>
          </a:p>
          <a:p>
            <a:pPr marR="1409065" algn="ctr">
              <a:lnSpc>
                <a:spcPct val="100000"/>
              </a:lnSpc>
            </a:pPr>
            <a:r>
              <a:rPr sz="1400" spc="-5" dirty="0">
                <a:solidFill>
                  <a:srgbClr val="696363"/>
                </a:solidFill>
                <a:latin typeface="Trebuchet MS"/>
                <a:cs typeface="Trebuchet MS"/>
              </a:rPr>
              <a:t>Introduction to</a:t>
            </a:r>
            <a:r>
              <a:rPr sz="1400" spc="-80" dirty="0">
                <a:solidFill>
                  <a:srgbClr val="696363"/>
                </a:solidFill>
                <a:latin typeface="Trebuchet MS"/>
                <a:cs typeface="Trebuchet MS"/>
              </a:rPr>
              <a:t> </a:t>
            </a:r>
            <a:r>
              <a:rPr sz="1400" spc="-5" dirty="0">
                <a:solidFill>
                  <a:srgbClr val="696363"/>
                </a:solidFill>
                <a:latin typeface="Trebuchet MS"/>
                <a:cs typeface="Trebuchet MS"/>
              </a:rPr>
              <a:t>Hive</a:t>
            </a:r>
            <a:endParaRPr sz="1400">
              <a:latin typeface="Trebuchet MS"/>
              <a:cs typeface="Trebuchet MS"/>
            </a:endParaRPr>
          </a:p>
        </p:txBody>
      </p:sp>
      <p:sp>
        <p:nvSpPr>
          <p:cNvPr id="4" name="object 4"/>
          <p:cNvSpPr txBox="1"/>
          <p:nvPr/>
        </p:nvSpPr>
        <p:spPr>
          <a:xfrm>
            <a:off x="383540" y="1595754"/>
            <a:ext cx="7680959" cy="3098165"/>
          </a:xfrm>
          <a:prstGeom prst="rect">
            <a:avLst/>
          </a:prstGeom>
        </p:spPr>
        <p:txBody>
          <a:bodyPr vert="horz" wrap="square" lIns="0" tIns="0" rIns="0" bIns="0" rtlCol="0">
            <a:spAutoFit/>
          </a:bodyPr>
          <a:lstStyle/>
          <a:p>
            <a:pPr marL="353695" marR="5071745" indent="-340995" algn="ctr">
              <a:lnSpc>
                <a:spcPct val="100000"/>
              </a:lnSpc>
              <a:buClr>
                <a:srgbClr val="990000"/>
              </a:buClr>
              <a:buSzPct val="83928"/>
              <a:buFont typeface="Microsoft Sans Serif"/>
              <a:buChar char=""/>
              <a:tabLst>
                <a:tab pos="354330" algn="l"/>
              </a:tabLst>
            </a:pPr>
            <a:r>
              <a:rPr sz="2800" spc="-200" dirty="0">
                <a:latin typeface="Cambria"/>
                <a:cs typeface="Cambria"/>
              </a:rPr>
              <a:t>Limitation </a:t>
            </a:r>
            <a:r>
              <a:rPr sz="2800" spc="-165" dirty="0">
                <a:latin typeface="Cambria"/>
                <a:cs typeface="Cambria"/>
              </a:rPr>
              <a:t>of</a:t>
            </a:r>
            <a:r>
              <a:rPr sz="2800" spc="160" dirty="0">
                <a:latin typeface="Cambria"/>
                <a:cs typeface="Cambria"/>
              </a:rPr>
              <a:t> </a:t>
            </a:r>
            <a:r>
              <a:rPr sz="2800" spc="-105" dirty="0">
                <a:latin typeface="Cambria"/>
                <a:cs typeface="Cambria"/>
              </a:rPr>
              <a:t>MR</a:t>
            </a:r>
            <a:endParaRPr sz="2800">
              <a:latin typeface="Cambria"/>
              <a:cs typeface="Cambria"/>
            </a:endParaRPr>
          </a:p>
          <a:p>
            <a:pPr marL="755015" lvl="1" indent="-341630">
              <a:lnSpc>
                <a:spcPct val="100000"/>
              </a:lnSpc>
              <a:spcBef>
                <a:spcPts val="405"/>
              </a:spcBef>
              <a:buClr>
                <a:srgbClr val="990000"/>
              </a:buClr>
              <a:buSzPct val="83928"/>
              <a:buFont typeface="Microsoft Sans Serif"/>
              <a:buChar char=""/>
              <a:tabLst>
                <a:tab pos="755650" algn="l"/>
              </a:tabLst>
            </a:pPr>
            <a:r>
              <a:rPr sz="2800" spc="-260" dirty="0">
                <a:latin typeface="Cambria"/>
                <a:cs typeface="Cambria"/>
              </a:rPr>
              <a:t>Have  </a:t>
            </a:r>
            <a:r>
              <a:rPr sz="2800" spc="-170" dirty="0">
                <a:latin typeface="Cambria"/>
                <a:cs typeface="Cambria"/>
              </a:rPr>
              <a:t>to </a:t>
            </a:r>
            <a:r>
              <a:rPr sz="2800" spc="-275" dirty="0">
                <a:latin typeface="Cambria"/>
                <a:cs typeface="Cambria"/>
              </a:rPr>
              <a:t>use  </a:t>
            </a:r>
            <a:r>
              <a:rPr sz="2800" spc="-60" dirty="0">
                <a:latin typeface="Cambria"/>
                <a:cs typeface="Cambria"/>
              </a:rPr>
              <a:t>M/R</a:t>
            </a:r>
            <a:r>
              <a:rPr sz="2800" spc="-50" dirty="0">
                <a:latin typeface="Cambria"/>
                <a:cs typeface="Cambria"/>
              </a:rPr>
              <a:t> </a:t>
            </a:r>
            <a:r>
              <a:rPr sz="2800" spc="-225" dirty="0">
                <a:latin typeface="Cambria"/>
                <a:cs typeface="Cambria"/>
              </a:rPr>
              <a:t>model</a:t>
            </a:r>
            <a:endParaRPr sz="2800">
              <a:latin typeface="Cambria"/>
              <a:cs typeface="Cambria"/>
            </a:endParaRPr>
          </a:p>
          <a:p>
            <a:pPr marL="755015" lvl="1" indent="-341630">
              <a:lnSpc>
                <a:spcPct val="100000"/>
              </a:lnSpc>
              <a:spcBef>
                <a:spcPts val="395"/>
              </a:spcBef>
              <a:buClr>
                <a:srgbClr val="990000"/>
              </a:buClr>
              <a:buSzPct val="83928"/>
              <a:buFont typeface="Microsoft Sans Serif"/>
              <a:buChar char=""/>
              <a:tabLst>
                <a:tab pos="755650" algn="l"/>
              </a:tabLst>
            </a:pPr>
            <a:r>
              <a:rPr sz="2800" spc="-130" dirty="0">
                <a:latin typeface="Cambria"/>
                <a:cs typeface="Cambria"/>
              </a:rPr>
              <a:t>Not</a:t>
            </a:r>
            <a:r>
              <a:rPr sz="2800" spc="-70" dirty="0">
                <a:latin typeface="Cambria"/>
                <a:cs typeface="Cambria"/>
              </a:rPr>
              <a:t> </a:t>
            </a:r>
            <a:r>
              <a:rPr sz="2800" spc="-245" dirty="0">
                <a:latin typeface="Cambria"/>
                <a:cs typeface="Cambria"/>
              </a:rPr>
              <a:t>Reusable</a:t>
            </a:r>
            <a:endParaRPr sz="2800">
              <a:latin typeface="Cambria"/>
              <a:cs typeface="Cambria"/>
            </a:endParaRPr>
          </a:p>
          <a:p>
            <a:pPr marL="755015" lvl="1" indent="-341630">
              <a:lnSpc>
                <a:spcPct val="100000"/>
              </a:lnSpc>
              <a:spcBef>
                <a:spcPts val="395"/>
              </a:spcBef>
              <a:buClr>
                <a:srgbClr val="990000"/>
              </a:buClr>
              <a:buSzPct val="83928"/>
              <a:buFont typeface="Microsoft Sans Serif"/>
              <a:buChar char=""/>
              <a:tabLst>
                <a:tab pos="755650" algn="l"/>
              </a:tabLst>
            </a:pPr>
            <a:r>
              <a:rPr sz="2800" spc="-190" dirty="0">
                <a:latin typeface="Cambria"/>
                <a:cs typeface="Cambria"/>
              </a:rPr>
              <a:t>Error</a:t>
            </a:r>
            <a:r>
              <a:rPr sz="2800" spc="-95" dirty="0">
                <a:latin typeface="Cambria"/>
                <a:cs typeface="Cambria"/>
              </a:rPr>
              <a:t> </a:t>
            </a:r>
            <a:r>
              <a:rPr sz="2800" spc="-245" dirty="0">
                <a:latin typeface="Cambria"/>
                <a:cs typeface="Cambria"/>
              </a:rPr>
              <a:t>prone</a:t>
            </a:r>
            <a:endParaRPr sz="2800">
              <a:latin typeface="Cambria"/>
              <a:cs typeface="Cambria"/>
            </a:endParaRPr>
          </a:p>
          <a:p>
            <a:pPr marL="755015" lvl="1" indent="-341630">
              <a:lnSpc>
                <a:spcPct val="100000"/>
              </a:lnSpc>
              <a:spcBef>
                <a:spcPts val="405"/>
              </a:spcBef>
              <a:buClr>
                <a:srgbClr val="990000"/>
              </a:buClr>
              <a:buSzPct val="83928"/>
              <a:buFont typeface="Microsoft Sans Serif"/>
              <a:buChar char=""/>
              <a:tabLst>
                <a:tab pos="755650" algn="l"/>
              </a:tabLst>
            </a:pPr>
            <a:r>
              <a:rPr sz="2800" spc="-240" dirty="0">
                <a:latin typeface="Cambria"/>
                <a:cs typeface="Cambria"/>
              </a:rPr>
              <a:t>For  </a:t>
            </a:r>
            <a:r>
              <a:rPr sz="2800" spc="-195" dirty="0">
                <a:latin typeface="Cambria"/>
                <a:cs typeface="Cambria"/>
              </a:rPr>
              <a:t>complex</a:t>
            </a:r>
            <a:r>
              <a:rPr sz="2800" spc="-180" dirty="0">
                <a:latin typeface="Cambria"/>
                <a:cs typeface="Cambria"/>
              </a:rPr>
              <a:t> </a:t>
            </a:r>
            <a:r>
              <a:rPr sz="2800" spc="-170" dirty="0">
                <a:latin typeface="Cambria"/>
                <a:cs typeface="Cambria"/>
              </a:rPr>
              <a:t>jobs:</a:t>
            </a:r>
            <a:endParaRPr sz="2800">
              <a:latin typeface="Cambria"/>
              <a:cs typeface="Cambria"/>
            </a:endParaRPr>
          </a:p>
          <a:p>
            <a:pPr marL="1154430" lvl="2" indent="-341630">
              <a:lnSpc>
                <a:spcPct val="100000"/>
              </a:lnSpc>
              <a:spcBef>
                <a:spcPts val="509"/>
              </a:spcBef>
              <a:buClr>
                <a:srgbClr val="990000"/>
              </a:buClr>
              <a:buSzPct val="85000"/>
              <a:buFont typeface="Microsoft Sans Serif"/>
              <a:buChar char=""/>
              <a:tabLst>
                <a:tab pos="1154430" algn="l"/>
              </a:tabLst>
            </a:pPr>
            <a:r>
              <a:rPr sz="2000" spc="-120" dirty="0">
                <a:latin typeface="Cambria"/>
                <a:cs typeface="Cambria"/>
              </a:rPr>
              <a:t>Multiple </a:t>
            </a:r>
            <a:r>
              <a:rPr sz="2000" spc="-180" dirty="0">
                <a:latin typeface="Cambria"/>
                <a:cs typeface="Cambria"/>
              </a:rPr>
              <a:t>stage  </a:t>
            </a:r>
            <a:r>
              <a:rPr sz="2000" spc="-114" dirty="0">
                <a:latin typeface="Cambria"/>
                <a:cs typeface="Cambria"/>
              </a:rPr>
              <a:t>of </a:t>
            </a:r>
            <a:r>
              <a:rPr sz="2000" spc="-145" dirty="0">
                <a:latin typeface="Cambria"/>
                <a:cs typeface="Cambria"/>
              </a:rPr>
              <a:t>Map/Reduce</a:t>
            </a:r>
            <a:r>
              <a:rPr sz="2000" spc="95" dirty="0">
                <a:latin typeface="Cambria"/>
                <a:cs typeface="Cambria"/>
              </a:rPr>
              <a:t> </a:t>
            </a:r>
            <a:r>
              <a:rPr sz="2000" spc="-155" dirty="0">
                <a:latin typeface="Cambria"/>
                <a:cs typeface="Cambria"/>
              </a:rPr>
              <a:t>functions</a:t>
            </a:r>
            <a:endParaRPr sz="2000">
              <a:latin typeface="Cambria"/>
              <a:cs typeface="Cambria"/>
            </a:endParaRPr>
          </a:p>
          <a:p>
            <a:pPr marL="1154430" lvl="2" indent="-341630">
              <a:lnSpc>
                <a:spcPct val="100000"/>
              </a:lnSpc>
              <a:spcBef>
                <a:spcPts val="400"/>
              </a:spcBef>
              <a:buClr>
                <a:srgbClr val="990000"/>
              </a:buClr>
              <a:buSzPct val="85000"/>
              <a:buFont typeface="Microsoft Sans Serif"/>
              <a:buChar char=""/>
              <a:tabLst>
                <a:tab pos="1154430" algn="l"/>
              </a:tabLst>
            </a:pPr>
            <a:r>
              <a:rPr sz="2000" spc="-125" dirty="0">
                <a:latin typeface="Cambria"/>
                <a:cs typeface="Cambria"/>
              </a:rPr>
              <a:t>Just </a:t>
            </a:r>
            <a:r>
              <a:rPr sz="2000" spc="-140" dirty="0">
                <a:latin typeface="Cambria"/>
                <a:cs typeface="Cambria"/>
              </a:rPr>
              <a:t>like </a:t>
            </a:r>
            <a:r>
              <a:rPr sz="2000" spc="-225" dirty="0">
                <a:latin typeface="Cambria"/>
                <a:cs typeface="Cambria"/>
              </a:rPr>
              <a:t>ask  </a:t>
            </a:r>
            <a:r>
              <a:rPr sz="2000" spc="-190" dirty="0">
                <a:latin typeface="Cambria"/>
                <a:cs typeface="Cambria"/>
              </a:rPr>
              <a:t>dev  </a:t>
            </a:r>
            <a:r>
              <a:rPr sz="2000" spc="-120" dirty="0">
                <a:latin typeface="Cambria"/>
                <a:cs typeface="Cambria"/>
              </a:rPr>
              <a:t>to </a:t>
            </a:r>
            <a:r>
              <a:rPr sz="2000" spc="-140" dirty="0">
                <a:latin typeface="Cambria"/>
                <a:cs typeface="Cambria"/>
              </a:rPr>
              <a:t>write </a:t>
            </a:r>
            <a:r>
              <a:rPr sz="2000" spc="-155" dirty="0">
                <a:latin typeface="Cambria"/>
                <a:cs typeface="Cambria"/>
              </a:rPr>
              <a:t>specify  </a:t>
            </a:r>
            <a:r>
              <a:rPr sz="2000" spc="-175" dirty="0">
                <a:latin typeface="Cambria"/>
                <a:cs typeface="Cambria"/>
              </a:rPr>
              <a:t>physical  </a:t>
            </a:r>
            <a:r>
              <a:rPr sz="2000" spc="-140" dirty="0">
                <a:latin typeface="Cambria"/>
                <a:cs typeface="Cambria"/>
              </a:rPr>
              <a:t>execution </a:t>
            </a:r>
            <a:r>
              <a:rPr sz="2000" spc="-180" dirty="0">
                <a:latin typeface="Cambria"/>
                <a:cs typeface="Cambria"/>
              </a:rPr>
              <a:t>plan  </a:t>
            </a:r>
            <a:r>
              <a:rPr sz="2000" spc="-150" dirty="0">
                <a:latin typeface="Cambria"/>
                <a:cs typeface="Cambria"/>
              </a:rPr>
              <a:t>in </a:t>
            </a:r>
            <a:r>
              <a:rPr sz="2000" spc="-160" dirty="0">
                <a:latin typeface="Cambria"/>
                <a:cs typeface="Cambria"/>
              </a:rPr>
              <a:t>the  </a:t>
            </a:r>
            <a:r>
              <a:rPr sz="2000" spc="40" dirty="0">
                <a:latin typeface="Cambria"/>
                <a:cs typeface="Cambria"/>
              </a:rPr>
              <a:t> </a:t>
            </a:r>
            <a:r>
              <a:rPr sz="2000" spc="-210" dirty="0">
                <a:latin typeface="Cambria"/>
                <a:cs typeface="Cambria"/>
              </a:rPr>
              <a:t>database</a:t>
            </a:r>
            <a:endParaRPr sz="2000">
              <a:latin typeface="Cambria"/>
              <a:cs typeface="Cambria"/>
            </a:endParaRPr>
          </a:p>
        </p:txBody>
      </p:sp>
      <p:sp>
        <p:nvSpPr>
          <p:cNvPr id="5" name="object 5"/>
          <p:cNvSpPr/>
          <p:nvPr/>
        </p:nvSpPr>
        <p:spPr>
          <a:xfrm>
            <a:off x="7162800" y="4800663"/>
            <a:ext cx="1752600" cy="138264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36818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MyInnovation\Documents\pig\8.jpg"/>
          <p:cNvPicPr>
            <a:picLocks noChangeAspect="1" noChangeArrowheads="1"/>
          </p:cNvPicPr>
          <p:nvPr/>
        </p:nvPicPr>
        <p:blipFill>
          <a:blip r:embed="rId3"/>
          <a:srcRect/>
          <a:stretch>
            <a:fillRect/>
          </a:stretch>
        </p:blipFill>
        <p:spPr bwMode="auto">
          <a:xfrm>
            <a:off x="0" y="685800"/>
            <a:ext cx="9144000" cy="5200650"/>
          </a:xfrm>
          <a:prstGeom prst="rect">
            <a:avLst/>
          </a:prstGeom>
          <a:noFill/>
        </p:spPr>
      </p:pic>
    </p:spTree>
    <p:extLst>
      <p:ext uri="{BB962C8B-B14F-4D97-AF65-F5344CB8AC3E}">
        <p14:creationId xmlns:p14="http://schemas.microsoft.com/office/powerpoint/2010/main" val="307493704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yInnovation\Documents\pig\three.jpg"/>
          <p:cNvPicPr>
            <a:picLocks noChangeAspect="1" noChangeArrowheads="1"/>
          </p:cNvPicPr>
          <p:nvPr/>
        </p:nvPicPr>
        <p:blipFill>
          <a:blip r:embed="rId3"/>
          <a:srcRect/>
          <a:stretch>
            <a:fillRect/>
          </a:stretch>
        </p:blipFill>
        <p:spPr bwMode="auto">
          <a:xfrm>
            <a:off x="0" y="828675"/>
            <a:ext cx="9067800" cy="5200650"/>
          </a:xfrm>
          <a:prstGeom prst="rect">
            <a:avLst/>
          </a:prstGeom>
          <a:noFill/>
        </p:spPr>
      </p:pic>
    </p:spTree>
    <p:extLst>
      <p:ext uri="{BB962C8B-B14F-4D97-AF65-F5344CB8AC3E}">
        <p14:creationId xmlns:p14="http://schemas.microsoft.com/office/powerpoint/2010/main" val="168721892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MyInnovation\Documents\pig\four.jpg"/>
          <p:cNvPicPr>
            <a:picLocks noChangeAspect="1" noChangeArrowheads="1"/>
          </p:cNvPicPr>
          <p:nvPr/>
        </p:nvPicPr>
        <p:blipFill>
          <a:blip r:embed="rId3"/>
          <a:srcRect/>
          <a:stretch>
            <a:fillRect/>
          </a:stretch>
        </p:blipFill>
        <p:spPr bwMode="auto">
          <a:xfrm>
            <a:off x="0" y="828675"/>
            <a:ext cx="9144000" cy="5200650"/>
          </a:xfrm>
          <a:prstGeom prst="rect">
            <a:avLst/>
          </a:prstGeom>
          <a:noFill/>
        </p:spPr>
      </p:pic>
    </p:spTree>
    <p:extLst>
      <p:ext uri="{BB962C8B-B14F-4D97-AF65-F5344CB8AC3E}">
        <p14:creationId xmlns:p14="http://schemas.microsoft.com/office/powerpoint/2010/main" val="139550240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MyInnovation\Documents\pig\five.jpg"/>
          <p:cNvPicPr>
            <a:picLocks noChangeAspect="1" noChangeArrowheads="1"/>
          </p:cNvPicPr>
          <p:nvPr/>
        </p:nvPicPr>
        <p:blipFill>
          <a:blip r:embed="rId3"/>
          <a:srcRect/>
          <a:stretch>
            <a:fillRect/>
          </a:stretch>
        </p:blipFill>
        <p:spPr bwMode="auto">
          <a:xfrm>
            <a:off x="76200" y="838200"/>
            <a:ext cx="8991600" cy="4862655"/>
          </a:xfrm>
          <a:prstGeom prst="rect">
            <a:avLst/>
          </a:prstGeom>
          <a:noFill/>
        </p:spPr>
      </p:pic>
    </p:spTree>
    <p:extLst>
      <p:ext uri="{BB962C8B-B14F-4D97-AF65-F5344CB8AC3E}">
        <p14:creationId xmlns:p14="http://schemas.microsoft.com/office/powerpoint/2010/main" val="46327752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MyInnovation\Documents\pig\six.jpg"/>
          <p:cNvPicPr>
            <a:picLocks noChangeAspect="1" noChangeArrowheads="1"/>
          </p:cNvPicPr>
          <p:nvPr/>
        </p:nvPicPr>
        <p:blipFill>
          <a:blip r:embed="rId3"/>
          <a:srcRect/>
          <a:stretch>
            <a:fillRect/>
          </a:stretch>
        </p:blipFill>
        <p:spPr bwMode="auto">
          <a:xfrm>
            <a:off x="103832" y="838200"/>
            <a:ext cx="8963968" cy="4962525"/>
          </a:xfrm>
          <a:prstGeom prst="rect">
            <a:avLst/>
          </a:prstGeom>
          <a:noFill/>
        </p:spPr>
      </p:pic>
    </p:spTree>
    <p:extLst>
      <p:ext uri="{BB962C8B-B14F-4D97-AF65-F5344CB8AC3E}">
        <p14:creationId xmlns:p14="http://schemas.microsoft.com/office/powerpoint/2010/main" val="29513776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MyInnovation\Documents\pig\14.jpg"/>
          <p:cNvPicPr>
            <a:picLocks noChangeAspect="1" noChangeArrowheads="1"/>
          </p:cNvPicPr>
          <p:nvPr/>
        </p:nvPicPr>
        <p:blipFill>
          <a:blip r:embed="rId3"/>
          <a:srcRect/>
          <a:stretch>
            <a:fillRect/>
          </a:stretch>
        </p:blipFill>
        <p:spPr bwMode="auto">
          <a:xfrm>
            <a:off x="0" y="685800"/>
            <a:ext cx="9144000" cy="5419725"/>
          </a:xfrm>
          <a:prstGeom prst="rect">
            <a:avLst/>
          </a:prstGeom>
          <a:noFill/>
        </p:spPr>
      </p:pic>
    </p:spTree>
    <p:extLst>
      <p:ext uri="{BB962C8B-B14F-4D97-AF65-F5344CB8AC3E}">
        <p14:creationId xmlns:p14="http://schemas.microsoft.com/office/powerpoint/2010/main" val="254075009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MyInnovation\Documents\pig\15.jpg"/>
          <p:cNvPicPr>
            <a:picLocks noChangeAspect="1" noChangeArrowheads="1"/>
          </p:cNvPicPr>
          <p:nvPr/>
        </p:nvPicPr>
        <p:blipFill>
          <a:blip r:embed="rId3"/>
          <a:srcRect/>
          <a:stretch>
            <a:fillRect/>
          </a:stretch>
        </p:blipFill>
        <p:spPr bwMode="auto">
          <a:xfrm>
            <a:off x="0" y="719138"/>
            <a:ext cx="9144000" cy="5419725"/>
          </a:xfrm>
          <a:prstGeom prst="rect">
            <a:avLst/>
          </a:prstGeom>
          <a:noFill/>
        </p:spPr>
      </p:pic>
    </p:spTree>
    <p:extLst>
      <p:ext uri="{BB962C8B-B14F-4D97-AF65-F5344CB8AC3E}">
        <p14:creationId xmlns:p14="http://schemas.microsoft.com/office/powerpoint/2010/main" val="308607179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MyInnovation\Documents\pig\19.jpg"/>
          <p:cNvPicPr>
            <a:picLocks noChangeAspect="1" noChangeArrowheads="1"/>
          </p:cNvPicPr>
          <p:nvPr/>
        </p:nvPicPr>
        <p:blipFill>
          <a:blip r:embed="rId3"/>
          <a:srcRect/>
          <a:stretch>
            <a:fillRect/>
          </a:stretch>
        </p:blipFill>
        <p:spPr bwMode="auto">
          <a:xfrm>
            <a:off x="0" y="719138"/>
            <a:ext cx="9144000" cy="5419725"/>
          </a:xfrm>
          <a:prstGeom prst="rect">
            <a:avLst/>
          </a:prstGeom>
          <a:noFill/>
        </p:spPr>
      </p:pic>
    </p:spTree>
    <p:extLst>
      <p:ext uri="{BB962C8B-B14F-4D97-AF65-F5344CB8AC3E}">
        <p14:creationId xmlns:p14="http://schemas.microsoft.com/office/powerpoint/2010/main" val="6222213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MyInnovation\Documents\pig\20.jpg"/>
          <p:cNvPicPr>
            <a:picLocks noChangeAspect="1" noChangeArrowheads="1"/>
          </p:cNvPicPr>
          <p:nvPr/>
        </p:nvPicPr>
        <p:blipFill>
          <a:blip r:embed="rId3"/>
          <a:srcRect/>
          <a:stretch>
            <a:fillRect/>
          </a:stretch>
        </p:blipFill>
        <p:spPr bwMode="auto">
          <a:xfrm>
            <a:off x="0" y="719138"/>
            <a:ext cx="9144000" cy="5419725"/>
          </a:xfrm>
          <a:prstGeom prst="rect">
            <a:avLst/>
          </a:prstGeom>
          <a:noFill/>
        </p:spPr>
      </p:pic>
    </p:spTree>
    <p:extLst>
      <p:ext uri="{BB962C8B-B14F-4D97-AF65-F5344CB8AC3E}">
        <p14:creationId xmlns:p14="http://schemas.microsoft.com/office/powerpoint/2010/main" val="42595425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MyInnovation\Documents\pig\21.jpg"/>
          <p:cNvPicPr>
            <a:picLocks noChangeAspect="1" noChangeArrowheads="1"/>
          </p:cNvPicPr>
          <p:nvPr/>
        </p:nvPicPr>
        <p:blipFill>
          <a:blip r:embed="rId3"/>
          <a:srcRect/>
          <a:stretch>
            <a:fillRect/>
          </a:stretch>
        </p:blipFill>
        <p:spPr bwMode="auto">
          <a:xfrm>
            <a:off x="0" y="719138"/>
            <a:ext cx="9144000" cy="5419725"/>
          </a:xfrm>
          <a:prstGeom prst="rect">
            <a:avLst/>
          </a:prstGeom>
          <a:noFill/>
        </p:spPr>
      </p:pic>
    </p:spTree>
    <p:extLst>
      <p:ext uri="{BB962C8B-B14F-4D97-AF65-F5344CB8AC3E}">
        <p14:creationId xmlns:p14="http://schemas.microsoft.com/office/powerpoint/2010/main" val="400127111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5" dirty="0"/>
              <a:t>O</a:t>
            </a:r>
            <a:r>
              <a:rPr spc="-80" dirty="0"/>
              <a:t>v</a:t>
            </a:r>
            <a:r>
              <a:rPr spc="-15" dirty="0"/>
              <a:t>e</a:t>
            </a:r>
            <a:r>
              <a:rPr spc="75" dirty="0"/>
              <a:t>r</a:t>
            </a:r>
            <a:r>
              <a:rPr spc="-20" dirty="0"/>
              <a:t>vi</a:t>
            </a:r>
            <a:r>
              <a:rPr spc="-90" dirty="0"/>
              <a:t>e</a:t>
            </a:r>
            <a:r>
              <a:rPr spc="-120" dirty="0"/>
              <a:t>w</a:t>
            </a:r>
          </a:p>
        </p:txBody>
      </p:sp>
      <p:sp>
        <p:nvSpPr>
          <p:cNvPr id="3" name="object 3"/>
          <p:cNvSpPr txBox="1">
            <a:spLocks noGrp="1"/>
          </p:cNvSpPr>
          <p:nvPr>
            <p:ph type="body" idx="1"/>
          </p:nvPr>
        </p:nvSpPr>
        <p:spPr>
          <a:prstGeom prst="rect">
            <a:avLst/>
          </a:prstGeom>
        </p:spPr>
        <p:txBody>
          <a:bodyPr vert="horz" wrap="square" lIns="0" tIns="0" rIns="0" bIns="0" rtlCol="0">
            <a:spAutoFit/>
          </a:bodyPr>
          <a:lstStyle/>
          <a:p>
            <a:pPr marL="353695" indent="-340995">
              <a:lnSpc>
                <a:spcPct val="100000"/>
              </a:lnSpc>
              <a:buClr>
                <a:srgbClr val="990000"/>
              </a:buClr>
              <a:buSzPct val="83928"/>
              <a:buFont typeface="Microsoft Sans Serif"/>
              <a:buChar char=""/>
              <a:tabLst>
                <a:tab pos="354330" algn="l"/>
              </a:tabLst>
            </a:pPr>
            <a:r>
              <a:rPr sz="2800" spc="-229" dirty="0" smtClean="0">
                <a:latin typeface="Times New Roman"/>
                <a:cs typeface="Times New Roman"/>
              </a:rPr>
              <a:t>What</a:t>
            </a:r>
            <a:r>
              <a:rPr lang="en-US" sz="2800" spc="-229" dirty="0" smtClean="0">
                <a:latin typeface="Times New Roman"/>
                <a:cs typeface="Times New Roman"/>
              </a:rPr>
              <a:t>'</a:t>
            </a:r>
            <a:r>
              <a:rPr sz="2800" spc="-229" dirty="0" smtClean="0">
                <a:latin typeface="Times New Roman"/>
                <a:cs typeface="Times New Roman"/>
              </a:rPr>
              <a:t>s</a:t>
            </a:r>
            <a:r>
              <a:rPr sz="2800" spc="-175" dirty="0" smtClean="0">
                <a:latin typeface="Times New Roman"/>
                <a:cs typeface="Times New Roman"/>
              </a:rPr>
              <a:t> </a:t>
            </a:r>
            <a:r>
              <a:rPr sz="2800" spc="-180" dirty="0">
                <a:latin typeface="Times New Roman"/>
                <a:cs typeface="Times New Roman"/>
              </a:rPr>
              <a:t>Hive</a:t>
            </a:r>
            <a:endParaRPr sz="2800" dirty="0">
              <a:latin typeface="Times New Roman"/>
              <a:cs typeface="Times New Roman"/>
            </a:endParaRPr>
          </a:p>
          <a:p>
            <a:pPr marL="755015" marR="27305" lvl="1" indent="-341630">
              <a:lnSpc>
                <a:spcPct val="100000"/>
              </a:lnSpc>
              <a:spcBef>
                <a:spcPts val="459"/>
              </a:spcBef>
              <a:buClr>
                <a:srgbClr val="990000"/>
              </a:buClr>
              <a:buSzPct val="85416"/>
              <a:buFont typeface="Microsoft Sans Serif"/>
              <a:buChar char=""/>
              <a:tabLst>
                <a:tab pos="755650" algn="l"/>
              </a:tabLst>
            </a:pPr>
            <a:r>
              <a:rPr sz="2400" spc="-70" dirty="0">
                <a:latin typeface="Cambria"/>
                <a:cs typeface="Cambria"/>
              </a:rPr>
              <a:t>A </a:t>
            </a:r>
            <a:r>
              <a:rPr sz="2400" spc="-240" dirty="0">
                <a:latin typeface="Cambria"/>
                <a:cs typeface="Cambria"/>
              </a:rPr>
              <a:t>data </a:t>
            </a:r>
            <a:r>
              <a:rPr sz="2400" spc="-225" dirty="0">
                <a:latin typeface="Cambria"/>
                <a:cs typeface="Cambria"/>
              </a:rPr>
              <a:t>warehousing system </a:t>
            </a:r>
            <a:r>
              <a:rPr sz="2400" spc="-145" dirty="0">
                <a:latin typeface="Cambria"/>
                <a:cs typeface="Cambria"/>
              </a:rPr>
              <a:t>to </a:t>
            </a:r>
            <a:r>
              <a:rPr sz="2400" spc="-190" dirty="0">
                <a:latin typeface="Cambria"/>
                <a:cs typeface="Cambria"/>
              </a:rPr>
              <a:t>store </a:t>
            </a:r>
            <a:r>
              <a:rPr sz="2400" spc="-185" dirty="0">
                <a:latin typeface="Cambria"/>
                <a:cs typeface="Cambria"/>
              </a:rPr>
              <a:t>structured </a:t>
            </a:r>
            <a:r>
              <a:rPr sz="2400" spc="-240" dirty="0">
                <a:latin typeface="Cambria"/>
                <a:cs typeface="Cambria"/>
              </a:rPr>
              <a:t>data </a:t>
            </a:r>
            <a:r>
              <a:rPr sz="2400" spc="-210" dirty="0">
                <a:latin typeface="Cambria"/>
                <a:cs typeface="Cambria"/>
              </a:rPr>
              <a:t>on </a:t>
            </a:r>
            <a:r>
              <a:rPr sz="2400" spc="-195" dirty="0">
                <a:latin typeface="Cambria"/>
                <a:cs typeface="Cambria"/>
              </a:rPr>
              <a:t>Hadoop </a:t>
            </a:r>
            <a:r>
              <a:rPr sz="2400" spc="-125" dirty="0">
                <a:latin typeface="Cambria"/>
                <a:cs typeface="Cambria"/>
              </a:rPr>
              <a:t>file  </a:t>
            </a:r>
            <a:r>
              <a:rPr sz="2400" spc="-225" dirty="0">
                <a:latin typeface="Cambria"/>
                <a:cs typeface="Cambria"/>
              </a:rPr>
              <a:t>system</a:t>
            </a:r>
            <a:endParaRPr sz="2400" dirty="0">
              <a:latin typeface="Cambria"/>
              <a:cs typeface="Cambria"/>
            </a:endParaRPr>
          </a:p>
          <a:p>
            <a:pPr marL="755015" lvl="1" indent="-341630">
              <a:lnSpc>
                <a:spcPct val="100000"/>
              </a:lnSpc>
              <a:spcBef>
                <a:spcPts val="395"/>
              </a:spcBef>
              <a:buClr>
                <a:srgbClr val="990000"/>
              </a:buClr>
              <a:buSzPct val="85416"/>
              <a:buFont typeface="Microsoft Sans Serif"/>
              <a:buChar char=""/>
              <a:tabLst>
                <a:tab pos="755650" algn="l"/>
              </a:tabLst>
            </a:pPr>
            <a:r>
              <a:rPr sz="2400" spc="-195" dirty="0">
                <a:latin typeface="Cambria"/>
                <a:cs typeface="Cambria"/>
              </a:rPr>
              <a:t>Provide  </a:t>
            </a:r>
            <a:r>
              <a:rPr sz="2400" spc="-270" dirty="0">
                <a:latin typeface="Cambria"/>
                <a:cs typeface="Cambria"/>
              </a:rPr>
              <a:t>an  </a:t>
            </a:r>
            <a:r>
              <a:rPr sz="2400" spc="-245" dirty="0">
                <a:latin typeface="Cambria"/>
                <a:cs typeface="Cambria"/>
              </a:rPr>
              <a:t>easy  </a:t>
            </a:r>
            <a:r>
              <a:rPr sz="2400" spc="-204" dirty="0">
                <a:latin typeface="Cambria"/>
                <a:cs typeface="Cambria"/>
              </a:rPr>
              <a:t>query  </a:t>
            </a:r>
            <a:r>
              <a:rPr sz="2400" spc="-215" dirty="0">
                <a:latin typeface="Cambria"/>
                <a:cs typeface="Cambria"/>
              </a:rPr>
              <a:t>these  </a:t>
            </a:r>
            <a:r>
              <a:rPr sz="2400" spc="-245" dirty="0">
                <a:latin typeface="Cambria"/>
                <a:cs typeface="Cambria"/>
              </a:rPr>
              <a:t>data  </a:t>
            </a:r>
            <a:r>
              <a:rPr sz="2400" spc="-250" dirty="0">
                <a:latin typeface="Cambria"/>
                <a:cs typeface="Cambria"/>
              </a:rPr>
              <a:t>by  </a:t>
            </a:r>
            <a:r>
              <a:rPr sz="2400" spc="-170" dirty="0">
                <a:latin typeface="Cambria"/>
                <a:cs typeface="Cambria"/>
              </a:rPr>
              <a:t>execution </a:t>
            </a:r>
            <a:r>
              <a:rPr sz="2400" spc="-195" dirty="0">
                <a:latin typeface="Cambria"/>
                <a:cs typeface="Cambria"/>
              </a:rPr>
              <a:t>Hadoop</a:t>
            </a:r>
            <a:r>
              <a:rPr sz="2400" spc="-215" dirty="0">
                <a:latin typeface="Cambria"/>
                <a:cs typeface="Cambria"/>
              </a:rPr>
              <a:t> </a:t>
            </a:r>
            <a:r>
              <a:rPr sz="2400" spc="-190" dirty="0">
                <a:latin typeface="Cambria"/>
                <a:cs typeface="Cambria"/>
              </a:rPr>
              <a:t>MapReduce</a:t>
            </a:r>
            <a:endParaRPr sz="2400" dirty="0">
              <a:latin typeface="Cambria"/>
              <a:cs typeface="Cambria"/>
            </a:endParaRPr>
          </a:p>
          <a:p>
            <a:pPr marL="412115" indent="0">
              <a:lnSpc>
                <a:spcPct val="100000"/>
              </a:lnSpc>
              <a:buNone/>
            </a:pPr>
            <a:r>
              <a:rPr lang="en-US" sz="2400" spc="-225" dirty="0" smtClean="0"/>
              <a:t>	</a:t>
            </a:r>
            <a:r>
              <a:rPr sz="2400" spc="-225" dirty="0" smtClean="0"/>
              <a:t>plans</a:t>
            </a:r>
            <a:endParaRPr sz="2400" dirty="0"/>
          </a:p>
          <a:p>
            <a:pPr marL="287020" marR="281305" indent="-274320">
              <a:lnSpc>
                <a:spcPct val="100000"/>
              </a:lnSpc>
              <a:spcBef>
                <a:spcPts val="630"/>
              </a:spcBef>
              <a:buSzPct val="84090"/>
              <a:buFont typeface="Arial"/>
              <a:buChar char="•"/>
              <a:tabLst>
                <a:tab pos="287020" algn="l"/>
              </a:tabLst>
            </a:pPr>
            <a:r>
              <a:rPr sz="2200" spc="-150" dirty="0"/>
              <a:t>Hive </a:t>
            </a:r>
            <a:r>
              <a:rPr sz="2200" spc="-165" dirty="0"/>
              <a:t>facilitates </a:t>
            </a:r>
            <a:r>
              <a:rPr sz="2200" spc="-235" dirty="0"/>
              <a:t>easy </a:t>
            </a:r>
            <a:r>
              <a:rPr sz="2200" spc="-225" dirty="0"/>
              <a:t>data </a:t>
            </a:r>
            <a:r>
              <a:rPr sz="2200" spc="-170" dirty="0"/>
              <a:t>summarization, </a:t>
            </a:r>
            <a:r>
              <a:rPr sz="2200" spc="-180" dirty="0"/>
              <a:t>ad-hoc </a:t>
            </a:r>
            <a:r>
              <a:rPr sz="2200" spc="-135" dirty="0"/>
              <a:t>queries, </a:t>
            </a:r>
            <a:r>
              <a:rPr sz="2200" spc="-240" dirty="0"/>
              <a:t>and </a:t>
            </a:r>
            <a:r>
              <a:rPr sz="2200" spc="-185" dirty="0"/>
              <a:t>the </a:t>
            </a:r>
            <a:r>
              <a:rPr sz="2200" spc="-215" dirty="0"/>
              <a:t>analysis </a:t>
            </a:r>
            <a:r>
              <a:rPr sz="2200" spc="-130" dirty="0"/>
              <a:t>of  </a:t>
            </a:r>
            <a:r>
              <a:rPr sz="2200" spc="-195" dirty="0"/>
              <a:t>very  </a:t>
            </a:r>
            <a:r>
              <a:rPr sz="2200" spc="-175" dirty="0"/>
              <a:t>large </a:t>
            </a:r>
            <a:r>
              <a:rPr sz="2200" spc="-215" dirty="0"/>
              <a:t>datasets  </a:t>
            </a:r>
            <a:r>
              <a:rPr sz="2200" spc="-195" dirty="0"/>
              <a:t>that  </a:t>
            </a:r>
            <a:r>
              <a:rPr sz="2200" spc="-215" dirty="0"/>
              <a:t>are  </a:t>
            </a:r>
            <a:r>
              <a:rPr sz="2200" spc="-185" dirty="0"/>
              <a:t>stored  </a:t>
            </a:r>
            <a:r>
              <a:rPr sz="2200" spc="-170" dirty="0"/>
              <a:t>in</a:t>
            </a:r>
            <a:r>
              <a:rPr sz="2200" spc="-110" dirty="0"/>
              <a:t> </a:t>
            </a:r>
            <a:r>
              <a:rPr sz="2200" spc="-145" dirty="0"/>
              <a:t>Hadoop.</a:t>
            </a:r>
            <a:endParaRPr sz="2200" dirty="0"/>
          </a:p>
          <a:p>
            <a:pPr marL="287020" marR="438150" indent="-274320">
              <a:lnSpc>
                <a:spcPct val="100000"/>
              </a:lnSpc>
              <a:spcBef>
                <a:spcPts val="600"/>
              </a:spcBef>
              <a:buSzPct val="84090"/>
              <a:buFont typeface="Arial"/>
              <a:buChar char="•"/>
              <a:tabLst>
                <a:tab pos="287020" algn="l"/>
              </a:tabLst>
            </a:pPr>
            <a:r>
              <a:rPr sz="2200" spc="-150" dirty="0"/>
              <a:t>Hive </a:t>
            </a:r>
            <a:r>
              <a:rPr sz="2200" spc="-200" dirty="0"/>
              <a:t>provides </a:t>
            </a:r>
            <a:r>
              <a:rPr sz="2200" spc="-40" dirty="0"/>
              <a:t>SQL </a:t>
            </a:r>
            <a:r>
              <a:rPr sz="2200" spc="-135" dirty="0"/>
              <a:t>interface, </a:t>
            </a:r>
            <a:r>
              <a:rPr sz="2200" spc="-165" dirty="0"/>
              <a:t>better </a:t>
            </a:r>
            <a:r>
              <a:rPr sz="2200" spc="-220" dirty="0"/>
              <a:t>known </a:t>
            </a:r>
            <a:r>
              <a:rPr sz="2200" spc="-270" dirty="0"/>
              <a:t>as </a:t>
            </a:r>
            <a:r>
              <a:rPr sz="2200" spc="-90" dirty="0"/>
              <a:t>HiveQL </a:t>
            </a:r>
            <a:r>
              <a:rPr sz="2200" spc="-160" dirty="0"/>
              <a:t>or </a:t>
            </a:r>
            <a:r>
              <a:rPr sz="2200" dirty="0"/>
              <a:t>HQL </a:t>
            </a:r>
            <a:r>
              <a:rPr sz="2200" spc="-140" dirty="0"/>
              <a:t>for </a:t>
            </a:r>
            <a:r>
              <a:rPr sz="2200" spc="-114" dirty="0"/>
              <a:t>short,  </a:t>
            </a:r>
            <a:r>
              <a:rPr sz="2200" spc="-190" dirty="0"/>
              <a:t>which  </a:t>
            </a:r>
            <a:r>
              <a:rPr sz="2200" spc="-195" dirty="0"/>
              <a:t>allows  </a:t>
            </a:r>
            <a:r>
              <a:rPr sz="2200" spc="-140" dirty="0"/>
              <a:t>for  </a:t>
            </a:r>
            <a:r>
              <a:rPr sz="2200" spc="-229" dirty="0"/>
              <a:t>easy  </a:t>
            </a:r>
            <a:r>
              <a:rPr sz="2200" spc="-185" dirty="0"/>
              <a:t>querying  </a:t>
            </a:r>
            <a:r>
              <a:rPr sz="2200" spc="-140" dirty="0"/>
              <a:t>for </a:t>
            </a:r>
            <a:r>
              <a:rPr sz="2200" spc="-225" dirty="0"/>
              <a:t>data  </a:t>
            </a:r>
            <a:r>
              <a:rPr sz="2200" spc="-170" dirty="0"/>
              <a:t>in</a:t>
            </a:r>
            <a:r>
              <a:rPr sz="2200" spc="-260" dirty="0"/>
              <a:t> </a:t>
            </a:r>
            <a:r>
              <a:rPr sz="2200" spc="-145" dirty="0"/>
              <a:t>Hadoop.</a:t>
            </a:r>
            <a:endParaRPr sz="2200" dirty="0"/>
          </a:p>
          <a:p>
            <a:pPr marL="287020" marR="164465" indent="-274320">
              <a:lnSpc>
                <a:spcPct val="100000"/>
              </a:lnSpc>
              <a:spcBef>
                <a:spcPts val="600"/>
              </a:spcBef>
              <a:buSzPct val="84090"/>
              <a:buFont typeface="Arial"/>
              <a:buChar char="•"/>
              <a:tabLst>
                <a:tab pos="287020" algn="l"/>
              </a:tabLst>
            </a:pPr>
            <a:r>
              <a:rPr sz="2200" spc="-90" dirty="0"/>
              <a:t>HiveQL </a:t>
            </a:r>
            <a:r>
              <a:rPr sz="2200" spc="-265" dirty="0"/>
              <a:t>has </a:t>
            </a:r>
            <a:r>
              <a:rPr sz="2200" spc="-160" dirty="0"/>
              <a:t>its </a:t>
            </a:r>
            <a:r>
              <a:rPr sz="2200" spc="-229" dirty="0"/>
              <a:t>own </a:t>
            </a:r>
            <a:r>
              <a:rPr sz="2200" spc="-170" dirty="0"/>
              <a:t>Data </a:t>
            </a:r>
            <a:r>
              <a:rPr sz="2200" spc="-135" dirty="0"/>
              <a:t>Definition </a:t>
            </a:r>
            <a:r>
              <a:rPr sz="2200" spc="-240" dirty="0"/>
              <a:t>and </a:t>
            </a:r>
            <a:r>
              <a:rPr sz="2200" spc="-170" dirty="0"/>
              <a:t>Data </a:t>
            </a:r>
            <a:r>
              <a:rPr sz="2200" spc="-175" dirty="0"/>
              <a:t>Manipulation </a:t>
            </a:r>
            <a:r>
              <a:rPr sz="2200" spc="-210" dirty="0"/>
              <a:t>languages </a:t>
            </a:r>
            <a:r>
              <a:rPr sz="2200" spc="-190" dirty="0"/>
              <a:t>which  </a:t>
            </a:r>
            <a:r>
              <a:rPr sz="2200" spc="-215" dirty="0"/>
              <a:t>are  </a:t>
            </a:r>
            <a:r>
              <a:rPr sz="2200" spc="-195" dirty="0"/>
              <a:t>very  </a:t>
            </a:r>
            <a:r>
              <a:rPr sz="2200" spc="-175" dirty="0"/>
              <a:t>similar  </a:t>
            </a:r>
            <a:r>
              <a:rPr sz="2200" spc="-135" dirty="0"/>
              <a:t>to </a:t>
            </a:r>
            <a:r>
              <a:rPr sz="2200" spc="-25" dirty="0"/>
              <a:t>DDL </a:t>
            </a:r>
            <a:r>
              <a:rPr sz="2200" spc="-240" dirty="0"/>
              <a:t>and</a:t>
            </a:r>
            <a:r>
              <a:rPr sz="2200" spc="-90" dirty="0"/>
              <a:t> </a:t>
            </a:r>
            <a:r>
              <a:rPr sz="2200" dirty="0"/>
              <a:t>DML.</a:t>
            </a:r>
          </a:p>
        </p:txBody>
      </p:sp>
      <p:sp>
        <p:nvSpPr>
          <p:cNvPr id="4" name="object 4"/>
          <p:cNvSpPr txBox="1"/>
          <p:nvPr/>
        </p:nvSpPr>
        <p:spPr>
          <a:xfrm>
            <a:off x="0" y="6248400"/>
            <a:ext cx="9144000" cy="609600"/>
          </a:xfrm>
          <a:prstGeom prst="rect">
            <a:avLst/>
          </a:prstGeom>
        </p:spPr>
        <p:txBody>
          <a:bodyPr vert="horz" wrap="square" lIns="0" tIns="212090" rIns="0" bIns="0" rtlCol="0">
            <a:spAutoFit/>
          </a:bodyPr>
          <a:lstStyle/>
          <a:p>
            <a:pPr marL="243840">
              <a:lnSpc>
                <a:spcPct val="100000"/>
              </a:lnSpc>
              <a:spcBef>
                <a:spcPts val="1670"/>
              </a:spcBef>
              <a:tabLst>
                <a:tab pos="3063240" algn="l"/>
              </a:tabLst>
            </a:pPr>
            <a:r>
              <a:rPr sz="2700" baseline="7716" dirty="0">
                <a:latin typeface="Trebuchet MS"/>
                <a:cs typeface="Trebuchet MS"/>
              </a:rPr>
              <a:t>2/5/2015	</a:t>
            </a:r>
            <a:r>
              <a:rPr sz="1400" spc="-5" dirty="0">
                <a:solidFill>
                  <a:srgbClr val="696363"/>
                </a:solidFill>
                <a:latin typeface="Trebuchet MS"/>
                <a:cs typeface="Trebuchet MS"/>
              </a:rPr>
              <a:t>Introduction to</a:t>
            </a:r>
            <a:r>
              <a:rPr sz="1400" spc="-80" dirty="0">
                <a:solidFill>
                  <a:srgbClr val="696363"/>
                </a:solidFill>
                <a:latin typeface="Trebuchet MS"/>
                <a:cs typeface="Trebuchet MS"/>
              </a:rPr>
              <a:t> </a:t>
            </a:r>
            <a:r>
              <a:rPr sz="1400" spc="-5" dirty="0">
                <a:solidFill>
                  <a:srgbClr val="696363"/>
                </a:solidFill>
                <a:latin typeface="Trebuchet MS"/>
                <a:cs typeface="Trebuchet MS"/>
              </a:rPr>
              <a:t>Hive</a:t>
            </a:r>
            <a:endParaRPr sz="1400">
              <a:latin typeface="Trebuchet MS"/>
              <a:cs typeface="Trebuchet MS"/>
            </a:endParaRPr>
          </a:p>
        </p:txBody>
      </p:sp>
      <p:sp>
        <p:nvSpPr>
          <p:cNvPr id="5" name="object 5"/>
          <p:cNvSpPr/>
          <p:nvPr/>
        </p:nvSpPr>
        <p:spPr>
          <a:xfrm>
            <a:off x="7115175" y="457200"/>
            <a:ext cx="2028824" cy="1600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1634116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C:\Users\MyInnovation\Documents\pig\22.jpg"/>
          <p:cNvPicPr>
            <a:picLocks noChangeAspect="1" noChangeArrowheads="1"/>
          </p:cNvPicPr>
          <p:nvPr/>
        </p:nvPicPr>
        <p:blipFill>
          <a:blip r:embed="rId3"/>
          <a:srcRect/>
          <a:stretch>
            <a:fillRect/>
          </a:stretch>
        </p:blipFill>
        <p:spPr bwMode="auto">
          <a:xfrm>
            <a:off x="0" y="685800"/>
            <a:ext cx="9144000" cy="5419725"/>
          </a:xfrm>
          <a:prstGeom prst="rect">
            <a:avLst/>
          </a:prstGeom>
          <a:noFill/>
        </p:spPr>
      </p:pic>
    </p:spTree>
    <p:extLst>
      <p:ext uri="{BB962C8B-B14F-4D97-AF65-F5344CB8AC3E}">
        <p14:creationId xmlns:p14="http://schemas.microsoft.com/office/powerpoint/2010/main" val="106468127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Users\MyInnovation\Documents\pig\23.jpg"/>
          <p:cNvPicPr>
            <a:picLocks noChangeAspect="1" noChangeArrowheads="1"/>
          </p:cNvPicPr>
          <p:nvPr/>
        </p:nvPicPr>
        <p:blipFill>
          <a:blip r:embed="rId3"/>
          <a:srcRect/>
          <a:stretch>
            <a:fillRect/>
          </a:stretch>
        </p:blipFill>
        <p:spPr bwMode="auto">
          <a:xfrm>
            <a:off x="0" y="719138"/>
            <a:ext cx="9144000" cy="5419725"/>
          </a:xfrm>
          <a:prstGeom prst="rect">
            <a:avLst/>
          </a:prstGeom>
          <a:noFill/>
        </p:spPr>
      </p:pic>
    </p:spTree>
    <p:extLst>
      <p:ext uri="{BB962C8B-B14F-4D97-AF65-F5344CB8AC3E}">
        <p14:creationId xmlns:p14="http://schemas.microsoft.com/office/powerpoint/2010/main" val="301679505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C:\Users\MyInnovation\Documents\pig\24.jpg"/>
          <p:cNvPicPr>
            <a:picLocks noChangeAspect="1" noChangeArrowheads="1"/>
          </p:cNvPicPr>
          <p:nvPr/>
        </p:nvPicPr>
        <p:blipFill>
          <a:blip r:embed="rId3"/>
          <a:srcRect/>
          <a:stretch>
            <a:fillRect/>
          </a:stretch>
        </p:blipFill>
        <p:spPr bwMode="auto">
          <a:xfrm>
            <a:off x="0" y="719138"/>
            <a:ext cx="9144000" cy="5419725"/>
          </a:xfrm>
          <a:prstGeom prst="rect">
            <a:avLst/>
          </a:prstGeom>
          <a:noFill/>
        </p:spPr>
      </p:pic>
    </p:spTree>
    <p:extLst>
      <p:ext uri="{BB962C8B-B14F-4D97-AF65-F5344CB8AC3E}">
        <p14:creationId xmlns:p14="http://schemas.microsoft.com/office/powerpoint/2010/main" val="253782302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C:\Users\MyInnovation\Documents\pig\26.jpg"/>
          <p:cNvPicPr>
            <a:picLocks noChangeAspect="1" noChangeArrowheads="1"/>
          </p:cNvPicPr>
          <p:nvPr/>
        </p:nvPicPr>
        <p:blipFill>
          <a:blip r:embed="rId3"/>
          <a:srcRect/>
          <a:stretch>
            <a:fillRect/>
          </a:stretch>
        </p:blipFill>
        <p:spPr bwMode="auto">
          <a:xfrm>
            <a:off x="0" y="719138"/>
            <a:ext cx="9144000" cy="5419725"/>
          </a:xfrm>
          <a:prstGeom prst="rect">
            <a:avLst/>
          </a:prstGeom>
          <a:noFill/>
        </p:spPr>
      </p:pic>
    </p:spTree>
    <p:extLst>
      <p:ext uri="{BB962C8B-B14F-4D97-AF65-F5344CB8AC3E}">
        <p14:creationId xmlns:p14="http://schemas.microsoft.com/office/powerpoint/2010/main" val="65439575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C:\Users\MyInnovation\Documents\pig\25.jpg"/>
          <p:cNvPicPr>
            <a:picLocks noChangeAspect="1" noChangeArrowheads="1"/>
          </p:cNvPicPr>
          <p:nvPr/>
        </p:nvPicPr>
        <p:blipFill>
          <a:blip r:embed="rId3"/>
          <a:srcRect/>
          <a:stretch>
            <a:fillRect/>
          </a:stretch>
        </p:blipFill>
        <p:spPr bwMode="auto">
          <a:xfrm>
            <a:off x="0" y="719138"/>
            <a:ext cx="9144000" cy="5419725"/>
          </a:xfrm>
          <a:prstGeom prst="rect">
            <a:avLst/>
          </a:prstGeom>
          <a:noFill/>
        </p:spPr>
      </p:pic>
    </p:spTree>
    <p:extLst>
      <p:ext uri="{BB962C8B-B14F-4D97-AF65-F5344CB8AC3E}">
        <p14:creationId xmlns:p14="http://schemas.microsoft.com/office/powerpoint/2010/main" val="293332227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C:\Users\MyInnovation\Documents\pig\27.jpg"/>
          <p:cNvPicPr>
            <a:picLocks noChangeAspect="1" noChangeArrowheads="1"/>
          </p:cNvPicPr>
          <p:nvPr/>
        </p:nvPicPr>
        <p:blipFill>
          <a:blip r:embed="rId3"/>
          <a:srcRect/>
          <a:stretch>
            <a:fillRect/>
          </a:stretch>
        </p:blipFill>
        <p:spPr bwMode="auto">
          <a:xfrm>
            <a:off x="0" y="685800"/>
            <a:ext cx="9144000" cy="5419725"/>
          </a:xfrm>
          <a:prstGeom prst="rect">
            <a:avLst/>
          </a:prstGeom>
          <a:noFill/>
        </p:spPr>
      </p:pic>
    </p:spTree>
    <p:extLst>
      <p:ext uri="{BB962C8B-B14F-4D97-AF65-F5344CB8AC3E}">
        <p14:creationId xmlns:p14="http://schemas.microsoft.com/office/powerpoint/2010/main" val="98788708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153280" cy="609600"/>
          </a:xfrm>
        </p:spPr>
        <p:txBody>
          <a:bodyPr>
            <a:normAutofit fontScale="90000"/>
          </a:bodyPr>
          <a:lstStyle/>
          <a:p>
            <a:r>
              <a:rPr lang="en-US" dirty="0" smtClean="0"/>
              <a:t>Zookeeper</a:t>
            </a:r>
            <a:endParaRPr lang="en-US" dirty="0"/>
          </a:p>
        </p:txBody>
      </p:sp>
      <p:sp>
        <p:nvSpPr>
          <p:cNvPr id="3" name="TextBox 2"/>
          <p:cNvSpPr txBox="1"/>
          <p:nvPr/>
        </p:nvSpPr>
        <p:spPr>
          <a:xfrm>
            <a:off x="685800" y="1295400"/>
            <a:ext cx="7848600" cy="1169551"/>
          </a:xfrm>
          <a:prstGeom prst="rect">
            <a:avLst/>
          </a:prstGeom>
          <a:noFill/>
        </p:spPr>
        <p:txBody>
          <a:bodyPr wrap="square" rtlCol="0">
            <a:spAutoFit/>
          </a:bodyPr>
          <a:lstStyle/>
          <a:p>
            <a:r>
              <a:rPr lang="en-US" b="1" dirty="0" err="1" smtClean="0"/>
              <a:t>ZooKeeper</a:t>
            </a:r>
            <a:r>
              <a:rPr lang="en-US" b="1" dirty="0" smtClean="0"/>
              <a:t> is a centralized service for maintaining configuration information, naming, providing distributed synchronization, and providing group services. All of these kinds of services are used in some form or another by distributed applications. Each time they are implemented there is a lot of work that goes into fixing the bugs and race conditions that are inevitable.</a:t>
            </a:r>
            <a:endParaRPr lang="en-US" b="1" dirty="0"/>
          </a:p>
        </p:txBody>
      </p:sp>
      <p:sp>
        <p:nvSpPr>
          <p:cNvPr id="5" name="AutoShape 2" descr="https://cwiki.apache.org/confluence/download/attachments/24193436/service.png?version=1&amp;modificationDate=1295027310000&amp;api=v2"/>
          <p:cNvSpPr>
            <a:spLocks noChangeAspect="1" noChangeArrowheads="1"/>
          </p:cNvSpPr>
          <p:nvPr/>
        </p:nvSpPr>
        <p:spPr bwMode="auto">
          <a:xfrm>
            <a:off x="141288" y="-846138"/>
            <a:ext cx="5715000" cy="17621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7651" name="Picture 3" descr="C:\Users\Sohom Ghosh\Desktop\serv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098" y="3135887"/>
            <a:ext cx="7892302" cy="2426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384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8600" y="914463"/>
            <a:ext cx="8686800" cy="531964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58730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7800" y="838200"/>
            <a:ext cx="8737600" cy="48768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228667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79388" y="533400"/>
            <a:ext cx="8761412" cy="498475"/>
          </a:xfrm>
        </p:spPr>
        <p:txBody>
          <a:bodyPr>
            <a:normAutofit fontScale="90000"/>
          </a:bodyPr>
          <a:lstStyle/>
          <a:p>
            <a:r>
              <a:rPr lang="en-US" altLang="en-US" smtClean="0"/>
              <a:t>Hive</a:t>
            </a:r>
          </a:p>
        </p:txBody>
      </p:sp>
      <p:sp>
        <p:nvSpPr>
          <p:cNvPr id="3" name="Content Placeholder 2"/>
          <p:cNvSpPr>
            <a:spLocks noGrp="1"/>
          </p:cNvSpPr>
          <p:nvPr>
            <p:ph idx="1"/>
          </p:nvPr>
        </p:nvSpPr>
        <p:spPr>
          <a:xfrm>
            <a:off x="179388" y="1031875"/>
            <a:ext cx="8736012" cy="5216525"/>
          </a:xfrm>
        </p:spPr>
        <p:txBody>
          <a:bodyPr>
            <a:normAutofit fontScale="70000" lnSpcReduction="20000"/>
          </a:bodyPr>
          <a:lstStyle/>
          <a:p>
            <a:pPr>
              <a:defRPr/>
            </a:pPr>
            <a:r>
              <a:rPr lang="en-US" dirty="0" err="1" smtClean="0"/>
              <a:t>HiveQL</a:t>
            </a:r>
            <a:r>
              <a:rPr lang="en-US" dirty="0"/>
              <a:t> </a:t>
            </a:r>
            <a:r>
              <a:rPr lang="en-US" dirty="0" smtClean="0"/>
              <a:t>is SQL-like language to query data stored on HDFS</a:t>
            </a:r>
          </a:p>
          <a:p>
            <a:pPr>
              <a:defRPr/>
            </a:pPr>
            <a:endParaRPr lang="en-US" dirty="0" smtClean="0"/>
          </a:p>
          <a:p>
            <a:pPr>
              <a:defRPr/>
            </a:pPr>
            <a:r>
              <a:rPr lang="en-US" dirty="0" smtClean="0"/>
              <a:t>Example – “Select c.ID, </a:t>
            </a:r>
            <a:r>
              <a:rPr lang="en-US" dirty="0" err="1" smtClean="0"/>
              <a:t>c.Name</a:t>
            </a:r>
            <a:r>
              <a:rPr lang="en-US" dirty="0" smtClean="0"/>
              <a:t>, </a:t>
            </a:r>
            <a:r>
              <a:rPr lang="en-US" dirty="0" err="1" smtClean="0"/>
              <a:t>c.AGE</a:t>
            </a:r>
            <a:r>
              <a:rPr lang="en-US" dirty="0" smtClean="0"/>
              <a:t>, </a:t>
            </a:r>
            <a:r>
              <a:rPr lang="en-US" dirty="0" err="1" smtClean="0"/>
              <a:t>o.Amount</a:t>
            </a:r>
            <a:r>
              <a:rPr lang="en-US" dirty="0"/>
              <a:t> </a:t>
            </a:r>
            <a:r>
              <a:rPr lang="en-US" dirty="0" smtClean="0"/>
              <a:t>From Customers c JOIN Orders o on (c.ID = </a:t>
            </a:r>
            <a:r>
              <a:rPr lang="en-US" dirty="0" err="1" smtClean="0"/>
              <a:t>o.CUSTOMER</a:t>
            </a:r>
            <a:r>
              <a:rPr lang="en-US" dirty="0" smtClean="0"/>
              <a:t>)</a:t>
            </a:r>
          </a:p>
          <a:p>
            <a:pPr>
              <a:defRPr/>
            </a:pPr>
            <a:endParaRPr lang="en-US" dirty="0"/>
          </a:p>
          <a:p>
            <a:pPr>
              <a:defRPr/>
            </a:pPr>
            <a:r>
              <a:rPr lang="en-US" dirty="0" smtClean="0"/>
              <a:t>Data Model</a:t>
            </a:r>
          </a:p>
          <a:p>
            <a:pPr lvl="1">
              <a:defRPr/>
            </a:pPr>
            <a:r>
              <a:rPr lang="en-US" dirty="0" smtClean="0"/>
              <a:t>Tables – Column types (</a:t>
            </a:r>
            <a:r>
              <a:rPr lang="en-US" dirty="0" err="1" smtClean="0"/>
              <a:t>int</a:t>
            </a:r>
            <a:r>
              <a:rPr lang="en-US" dirty="0" smtClean="0"/>
              <a:t>, float, string, data, Boolean)</a:t>
            </a:r>
          </a:p>
          <a:p>
            <a:pPr lvl="1">
              <a:defRPr/>
            </a:pPr>
            <a:r>
              <a:rPr lang="en-US" dirty="0" smtClean="0"/>
              <a:t>Supports array / map / </a:t>
            </a:r>
            <a:r>
              <a:rPr lang="en-US" dirty="0" err="1" smtClean="0"/>
              <a:t>struct</a:t>
            </a:r>
            <a:r>
              <a:rPr lang="en-US" dirty="0" smtClean="0"/>
              <a:t> for </a:t>
            </a:r>
            <a:r>
              <a:rPr lang="en-US" dirty="0" err="1" smtClean="0"/>
              <a:t>Json</a:t>
            </a:r>
            <a:r>
              <a:rPr lang="en-US" dirty="0" smtClean="0"/>
              <a:t> like data</a:t>
            </a:r>
          </a:p>
          <a:p>
            <a:pPr marL="0" indent="0">
              <a:buFont typeface="Wingdings" pitchFamily="2" charset="2"/>
              <a:buNone/>
              <a:defRPr/>
            </a:pPr>
            <a:endParaRPr lang="en-US" dirty="0"/>
          </a:p>
          <a:p>
            <a:pPr>
              <a:defRPr/>
            </a:pPr>
            <a:r>
              <a:rPr lang="en-US" dirty="0" smtClean="0"/>
              <a:t>Meta-Store</a:t>
            </a:r>
          </a:p>
          <a:p>
            <a:pPr lvl="1">
              <a:defRPr/>
            </a:pPr>
            <a:r>
              <a:rPr lang="en-US" dirty="0" smtClean="0"/>
              <a:t>Name-space containing set of tables, list of columns and their types and </a:t>
            </a:r>
            <a:r>
              <a:rPr lang="en-US" dirty="0" err="1" smtClean="0"/>
              <a:t>SerDe</a:t>
            </a:r>
            <a:r>
              <a:rPr lang="en-US" dirty="0" smtClean="0"/>
              <a:t> info</a:t>
            </a:r>
          </a:p>
          <a:p>
            <a:pPr>
              <a:defRPr/>
            </a:pPr>
            <a:endParaRPr lang="en-US" dirty="0"/>
          </a:p>
          <a:p>
            <a:pPr>
              <a:defRPr/>
            </a:pPr>
            <a:r>
              <a:rPr lang="en-US" dirty="0" smtClean="0"/>
              <a:t>CLI- Command Line Interface</a:t>
            </a:r>
            <a:endParaRPr lang="en-US" dirty="0" smtClean="0"/>
          </a:p>
          <a:p>
            <a:pPr>
              <a:defRPr/>
            </a:pPr>
            <a:endParaRPr lang="en-US" dirty="0"/>
          </a:p>
          <a:p>
            <a:pPr>
              <a:defRPr/>
            </a:pPr>
            <a:r>
              <a:rPr lang="en-US" dirty="0" smtClean="0"/>
              <a:t>Other languages – </a:t>
            </a:r>
            <a:r>
              <a:rPr lang="en-US" dirty="0" smtClean="0"/>
              <a:t> </a:t>
            </a:r>
            <a:r>
              <a:rPr lang="en-US" dirty="0" smtClean="0"/>
              <a:t>Pig</a:t>
            </a:r>
          </a:p>
          <a:p>
            <a:pPr>
              <a:defRPr/>
            </a:pPr>
            <a:endParaRPr lang="en-US" dirty="0"/>
          </a:p>
        </p:txBody>
      </p:sp>
    </p:spTree>
    <p:extLst>
      <p:ext uri="{BB962C8B-B14F-4D97-AF65-F5344CB8AC3E}">
        <p14:creationId xmlns:p14="http://schemas.microsoft.com/office/powerpoint/2010/main" val="42851600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45" dirty="0"/>
              <a:t>Data</a:t>
            </a:r>
            <a:r>
              <a:rPr spc="-100" dirty="0"/>
              <a:t> </a:t>
            </a:r>
            <a:r>
              <a:rPr spc="-20" dirty="0"/>
              <a:t>Model</a:t>
            </a:r>
          </a:p>
        </p:txBody>
      </p:sp>
      <p:sp>
        <p:nvSpPr>
          <p:cNvPr id="3" name="object 3"/>
          <p:cNvSpPr txBox="1"/>
          <p:nvPr/>
        </p:nvSpPr>
        <p:spPr>
          <a:xfrm>
            <a:off x="0" y="6248400"/>
            <a:ext cx="9144000" cy="609600"/>
          </a:xfrm>
          <a:prstGeom prst="rect">
            <a:avLst/>
          </a:prstGeom>
        </p:spPr>
        <p:txBody>
          <a:bodyPr vert="horz" wrap="square" lIns="0" tIns="377" rIns="0" bIns="0" rtlCol="0">
            <a:spAutoFit/>
          </a:bodyPr>
          <a:lstStyle/>
          <a:p>
            <a:pPr>
              <a:lnSpc>
                <a:spcPct val="100000"/>
              </a:lnSpc>
              <a:spcBef>
                <a:spcPts val="2"/>
              </a:spcBef>
            </a:pPr>
            <a:endParaRPr sz="1800">
              <a:latin typeface="Times New Roman"/>
              <a:cs typeface="Times New Roman"/>
            </a:endParaRPr>
          </a:p>
          <a:p>
            <a:pPr marR="1409065" algn="ctr">
              <a:lnSpc>
                <a:spcPct val="100000"/>
              </a:lnSpc>
            </a:pPr>
            <a:r>
              <a:rPr sz="1400" spc="-5" dirty="0">
                <a:solidFill>
                  <a:srgbClr val="696363"/>
                </a:solidFill>
                <a:latin typeface="Trebuchet MS"/>
                <a:cs typeface="Trebuchet MS"/>
              </a:rPr>
              <a:t>Introduction to</a:t>
            </a:r>
            <a:r>
              <a:rPr sz="1400" spc="-80" dirty="0">
                <a:solidFill>
                  <a:srgbClr val="696363"/>
                </a:solidFill>
                <a:latin typeface="Trebuchet MS"/>
                <a:cs typeface="Trebuchet MS"/>
              </a:rPr>
              <a:t> </a:t>
            </a:r>
            <a:r>
              <a:rPr sz="1400" spc="-5" dirty="0">
                <a:solidFill>
                  <a:srgbClr val="696363"/>
                </a:solidFill>
                <a:latin typeface="Trebuchet MS"/>
                <a:cs typeface="Trebuchet MS"/>
              </a:rPr>
              <a:t>Hive</a:t>
            </a:r>
            <a:endParaRPr sz="1400">
              <a:latin typeface="Trebuchet MS"/>
              <a:cs typeface="Trebuchet MS"/>
            </a:endParaRPr>
          </a:p>
        </p:txBody>
      </p:sp>
      <p:sp>
        <p:nvSpPr>
          <p:cNvPr id="4" name="object 4"/>
          <p:cNvSpPr txBox="1"/>
          <p:nvPr/>
        </p:nvSpPr>
        <p:spPr>
          <a:xfrm>
            <a:off x="459740" y="1546225"/>
            <a:ext cx="8085455" cy="4276725"/>
          </a:xfrm>
          <a:prstGeom prst="rect">
            <a:avLst/>
          </a:prstGeom>
        </p:spPr>
        <p:txBody>
          <a:bodyPr vert="horz" wrap="square" lIns="0" tIns="0" rIns="0" bIns="0" rtlCol="0">
            <a:spAutoFit/>
          </a:bodyPr>
          <a:lstStyle/>
          <a:p>
            <a:pPr marL="353695" indent="-340995">
              <a:lnSpc>
                <a:spcPct val="100000"/>
              </a:lnSpc>
              <a:buClr>
                <a:srgbClr val="990000"/>
              </a:buClr>
              <a:buSzPct val="85416"/>
              <a:buFont typeface="Microsoft Sans Serif"/>
              <a:buChar char=""/>
              <a:tabLst>
                <a:tab pos="354330" algn="l"/>
              </a:tabLst>
            </a:pPr>
            <a:r>
              <a:rPr sz="2400" spc="-245" dirty="0">
                <a:latin typeface="Cambria"/>
                <a:cs typeface="Cambria"/>
              </a:rPr>
              <a:t>Tables</a:t>
            </a:r>
            <a:endParaRPr sz="2400">
              <a:latin typeface="Cambria"/>
              <a:cs typeface="Cambria"/>
            </a:endParaRPr>
          </a:p>
          <a:p>
            <a:pPr marL="755015" lvl="1" indent="-341630">
              <a:lnSpc>
                <a:spcPct val="100000"/>
              </a:lnSpc>
              <a:spcBef>
                <a:spcPts val="150"/>
              </a:spcBef>
              <a:buClr>
                <a:srgbClr val="990000"/>
              </a:buClr>
              <a:buSzPct val="84090"/>
              <a:buFont typeface="Microsoft Sans Serif"/>
              <a:buChar char=""/>
              <a:tabLst>
                <a:tab pos="755650" algn="l"/>
              </a:tabLst>
            </a:pPr>
            <a:r>
              <a:rPr sz="2200" spc="-200" dirty="0">
                <a:latin typeface="Cambria"/>
                <a:cs typeface="Cambria"/>
              </a:rPr>
              <a:t>Basic  </a:t>
            </a:r>
            <a:r>
              <a:rPr sz="2200" spc="-180" dirty="0">
                <a:latin typeface="Cambria"/>
                <a:cs typeface="Cambria"/>
              </a:rPr>
              <a:t>type  </a:t>
            </a:r>
            <a:r>
              <a:rPr sz="2200" spc="-190" dirty="0">
                <a:latin typeface="Cambria"/>
                <a:cs typeface="Cambria"/>
              </a:rPr>
              <a:t>columns  </a:t>
            </a:r>
            <a:r>
              <a:rPr sz="2200" spc="-80" dirty="0">
                <a:latin typeface="Cambria"/>
                <a:cs typeface="Cambria"/>
              </a:rPr>
              <a:t>(int, </a:t>
            </a:r>
            <a:r>
              <a:rPr sz="2200" spc="-90" dirty="0">
                <a:latin typeface="Cambria"/>
                <a:cs typeface="Cambria"/>
              </a:rPr>
              <a:t>float,</a:t>
            </a:r>
            <a:r>
              <a:rPr sz="2200" spc="-340" dirty="0">
                <a:latin typeface="Cambria"/>
                <a:cs typeface="Cambria"/>
              </a:rPr>
              <a:t> </a:t>
            </a:r>
            <a:r>
              <a:rPr sz="2200" spc="-185" dirty="0">
                <a:latin typeface="Cambria"/>
                <a:cs typeface="Cambria"/>
              </a:rPr>
              <a:t>boolean)</a:t>
            </a:r>
            <a:endParaRPr sz="2200">
              <a:latin typeface="Cambria"/>
              <a:cs typeface="Cambria"/>
            </a:endParaRPr>
          </a:p>
          <a:p>
            <a:pPr marL="755015" lvl="1" indent="-341630">
              <a:lnSpc>
                <a:spcPct val="100000"/>
              </a:lnSpc>
              <a:spcBef>
                <a:spcPts val="140"/>
              </a:spcBef>
              <a:buClr>
                <a:srgbClr val="990000"/>
              </a:buClr>
              <a:buSzPct val="84090"/>
              <a:buFont typeface="Microsoft Sans Serif"/>
              <a:buChar char=""/>
              <a:tabLst>
                <a:tab pos="755650" algn="l"/>
              </a:tabLst>
            </a:pPr>
            <a:r>
              <a:rPr sz="2200" spc="-125" dirty="0">
                <a:latin typeface="Cambria"/>
                <a:cs typeface="Cambria"/>
              </a:rPr>
              <a:t>Complex </a:t>
            </a:r>
            <a:r>
              <a:rPr sz="2200" spc="-130" dirty="0">
                <a:latin typeface="Cambria"/>
                <a:cs typeface="Cambria"/>
              </a:rPr>
              <a:t>type: </a:t>
            </a:r>
            <a:r>
              <a:rPr sz="2200" spc="-140" dirty="0">
                <a:latin typeface="Cambria"/>
                <a:cs typeface="Cambria"/>
              </a:rPr>
              <a:t>List </a:t>
            </a:r>
            <a:r>
              <a:rPr sz="2200" spc="15" dirty="0">
                <a:latin typeface="Cambria"/>
                <a:cs typeface="Cambria"/>
              </a:rPr>
              <a:t>/ </a:t>
            </a:r>
            <a:r>
              <a:rPr sz="2200" spc="-200" dirty="0">
                <a:latin typeface="Cambria"/>
                <a:cs typeface="Cambria"/>
              </a:rPr>
              <a:t>Map  </a:t>
            </a:r>
            <a:r>
              <a:rPr sz="2200" spc="-155" dirty="0">
                <a:latin typeface="Cambria"/>
                <a:cs typeface="Cambria"/>
              </a:rPr>
              <a:t>( </a:t>
            </a:r>
            <a:r>
              <a:rPr sz="2200" spc="-200" dirty="0">
                <a:latin typeface="Cambria"/>
                <a:cs typeface="Cambria"/>
              </a:rPr>
              <a:t>associate  </a:t>
            </a:r>
            <a:r>
              <a:rPr sz="2200" spc="-114" dirty="0">
                <a:latin typeface="Cambria"/>
                <a:cs typeface="Cambria"/>
              </a:rPr>
              <a:t> </a:t>
            </a:r>
            <a:r>
              <a:rPr sz="2200" spc="-210" dirty="0">
                <a:latin typeface="Cambria"/>
                <a:cs typeface="Cambria"/>
              </a:rPr>
              <a:t>array)</a:t>
            </a:r>
            <a:endParaRPr sz="2200">
              <a:latin typeface="Cambria"/>
              <a:cs typeface="Cambria"/>
            </a:endParaRPr>
          </a:p>
          <a:p>
            <a:pPr marL="353695" indent="-340995">
              <a:lnSpc>
                <a:spcPct val="100000"/>
              </a:lnSpc>
              <a:spcBef>
                <a:spcPts val="280"/>
              </a:spcBef>
              <a:buClr>
                <a:srgbClr val="990000"/>
              </a:buClr>
              <a:buSzPct val="83333"/>
              <a:buFont typeface="Microsoft Sans Serif"/>
              <a:buChar char=""/>
              <a:tabLst>
                <a:tab pos="354330" algn="l"/>
              </a:tabLst>
            </a:pPr>
            <a:r>
              <a:rPr sz="2400" spc="-180" dirty="0">
                <a:latin typeface="Cambria"/>
                <a:cs typeface="Cambria"/>
              </a:rPr>
              <a:t>Partitions</a:t>
            </a:r>
            <a:endParaRPr sz="2400">
              <a:latin typeface="Cambria"/>
              <a:cs typeface="Cambria"/>
            </a:endParaRPr>
          </a:p>
          <a:p>
            <a:pPr marL="353695" indent="-340995">
              <a:lnSpc>
                <a:spcPct val="100000"/>
              </a:lnSpc>
              <a:spcBef>
                <a:spcPts val="315"/>
              </a:spcBef>
              <a:buClr>
                <a:srgbClr val="990000"/>
              </a:buClr>
              <a:buSzPct val="83333"/>
              <a:buFont typeface="Microsoft Sans Serif"/>
              <a:buChar char=""/>
              <a:tabLst>
                <a:tab pos="354330" algn="l"/>
              </a:tabLst>
            </a:pPr>
            <a:r>
              <a:rPr sz="2400" spc="-200" dirty="0">
                <a:latin typeface="Cambria"/>
                <a:cs typeface="Cambria"/>
              </a:rPr>
              <a:t>Buckets</a:t>
            </a:r>
            <a:endParaRPr sz="2400">
              <a:latin typeface="Cambria"/>
              <a:cs typeface="Cambria"/>
            </a:endParaRPr>
          </a:p>
          <a:p>
            <a:pPr marL="353695" marR="2768600" indent="-340995">
              <a:lnSpc>
                <a:spcPts val="2590"/>
              </a:lnSpc>
              <a:spcBef>
                <a:spcPts val="640"/>
              </a:spcBef>
              <a:buClr>
                <a:srgbClr val="990000"/>
              </a:buClr>
              <a:buSzPct val="83333"/>
              <a:buFont typeface="Microsoft Sans Serif"/>
              <a:buChar char=""/>
              <a:tabLst>
                <a:tab pos="354330" algn="l"/>
              </a:tabLst>
            </a:pPr>
            <a:r>
              <a:rPr sz="2400" spc="-100" dirty="0">
                <a:latin typeface="Cambria"/>
                <a:cs typeface="Cambria"/>
              </a:rPr>
              <a:t>CREATE </a:t>
            </a:r>
            <a:r>
              <a:rPr sz="2400" spc="-170" dirty="0">
                <a:latin typeface="Cambria"/>
                <a:cs typeface="Cambria"/>
              </a:rPr>
              <a:t>TABLE </a:t>
            </a:r>
            <a:r>
              <a:rPr sz="2400" spc="-220" dirty="0">
                <a:latin typeface="Cambria"/>
                <a:cs typeface="Cambria"/>
              </a:rPr>
              <a:t>sales( </a:t>
            </a:r>
            <a:r>
              <a:rPr sz="2400" spc="-175" dirty="0">
                <a:latin typeface="Cambria"/>
                <a:cs typeface="Cambria"/>
              </a:rPr>
              <a:t>id </a:t>
            </a:r>
            <a:r>
              <a:rPr sz="2400" spc="-95" dirty="0">
                <a:latin typeface="Cambria"/>
                <a:cs typeface="Cambria"/>
              </a:rPr>
              <a:t>INT, </a:t>
            </a:r>
            <a:r>
              <a:rPr sz="2400" spc="-200" dirty="0">
                <a:latin typeface="Cambria"/>
                <a:cs typeface="Cambria"/>
              </a:rPr>
              <a:t>items  </a:t>
            </a:r>
            <a:r>
              <a:rPr sz="2400" spc="-75" dirty="0">
                <a:solidFill>
                  <a:srgbClr val="7575D1"/>
                </a:solidFill>
                <a:latin typeface="Cambria"/>
                <a:cs typeface="Cambria"/>
              </a:rPr>
              <a:t>AR</a:t>
            </a:r>
            <a:r>
              <a:rPr sz="2400" spc="-70" dirty="0">
                <a:solidFill>
                  <a:srgbClr val="7575D1"/>
                </a:solidFill>
                <a:latin typeface="Cambria"/>
                <a:cs typeface="Cambria"/>
              </a:rPr>
              <a:t>R</a:t>
            </a:r>
            <a:r>
              <a:rPr sz="2400" spc="-250" dirty="0">
                <a:solidFill>
                  <a:srgbClr val="7575D1"/>
                </a:solidFill>
                <a:latin typeface="Cambria"/>
                <a:cs typeface="Cambria"/>
              </a:rPr>
              <a:t>A</a:t>
            </a:r>
            <a:r>
              <a:rPr sz="2400" spc="-5" dirty="0">
                <a:solidFill>
                  <a:srgbClr val="7575D1"/>
                </a:solidFill>
                <a:latin typeface="Cambria"/>
                <a:cs typeface="Cambria"/>
              </a:rPr>
              <a:t>Y&lt;ST</a:t>
            </a:r>
            <a:r>
              <a:rPr sz="2400" spc="-200" dirty="0">
                <a:solidFill>
                  <a:srgbClr val="7575D1"/>
                </a:solidFill>
                <a:latin typeface="Cambria"/>
                <a:cs typeface="Cambria"/>
              </a:rPr>
              <a:t>R</a:t>
            </a:r>
            <a:r>
              <a:rPr sz="2400" spc="-15" dirty="0">
                <a:solidFill>
                  <a:srgbClr val="7575D1"/>
                </a:solidFill>
                <a:latin typeface="Cambria"/>
                <a:cs typeface="Cambria"/>
              </a:rPr>
              <a:t>UCT&lt;id:I</a:t>
            </a:r>
            <a:r>
              <a:rPr sz="2400" spc="-25" dirty="0">
                <a:solidFill>
                  <a:srgbClr val="7575D1"/>
                </a:solidFill>
                <a:latin typeface="Cambria"/>
                <a:cs typeface="Cambria"/>
              </a:rPr>
              <a:t>N</a:t>
            </a:r>
            <a:r>
              <a:rPr sz="2400" spc="-385" dirty="0">
                <a:solidFill>
                  <a:srgbClr val="7575D1"/>
                </a:solidFill>
                <a:latin typeface="Cambria"/>
                <a:cs typeface="Cambria"/>
              </a:rPr>
              <a:t>T</a:t>
            </a:r>
            <a:r>
              <a:rPr sz="2400" spc="-130" dirty="0">
                <a:solidFill>
                  <a:srgbClr val="7575D1"/>
                </a:solidFill>
                <a:latin typeface="Cambria"/>
                <a:cs typeface="Cambria"/>
              </a:rPr>
              <a:t>,name:</a:t>
            </a:r>
            <a:r>
              <a:rPr sz="2400" spc="-155" dirty="0">
                <a:solidFill>
                  <a:srgbClr val="7575D1"/>
                </a:solidFill>
                <a:latin typeface="Cambria"/>
                <a:cs typeface="Cambria"/>
              </a:rPr>
              <a:t>S</a:t>
            </a:r>
            <a:r>
              <a:rPr sz="2400" spc="5" dirty="0">
                <a:solidFill>
                  <a:srgbClr val="7575D1"/>
                </a:solidFill>
                <a:latin typeface="Cambria"/>
                <a:cs typeface="Cambria"/>
              </a:rPr>
              <a:t>TRING&gt;</a:t>
            </a:r>
            <a:endParaRPr sz="2400">
              <a:latin typeface="Cambria"/>
              <a:cs typeface="Cambria"/>
            </a:endParaRPr>
          </a:p>
          <a:p>
            <a:pPr marL="353695">
              <a:lnSpc>
                <a:spcPct val="100000"/>
              </a:lnSpc>
              <a:spcBef>
                <a:spcPts val="275"/>
              </a:spcBef>
            </a:pPr>
            <a:r>
              <a:rPr sz="2400" spc="-165" dirty="0">
                <a:latin typeface="Cambria"/>
                <a:cs typeface="Cambria"/>
              </a:rPr>
              <a:t>) </a:t>
            </a:r>
            <a:r>
              <a:rPr sz="2400" b="1" spc="-65" dirty="0">
                <a:solidFill>
                  <a:srgbClr val="FF0000"/>
                </a:solidFill>
                <a:latin typeface="Cambria"/>
                <a:cs typeface="Cambria"/>
              </a:rPr>
              <a:t>PARITIONED </a:t>
            </a:r>
            <a:r>
              <a:rPr sz="2400" b="1" spc="-35" dirty="0">
                <a:solidFill>
                  <a:srgbClr val="FF0000"/>
                </a:solidFill>
                <a:latin typeface="Cambria"/>
                <a:cs typeface="Cambria"/>
              </a:rPr>
              <a:t>BY </a:t>
            </a:r>
            <a:r>
              <a:rPr sz="2400" b="1" spc="-135" dirty="0">
                <a:solidFill>
                  <a:srgbClr val="FF0000"/>
                </a:solidFill>
                <a:latin typeface="Cambria"/>
                <a:cs typeface="Cambria"/>
              </a:rPr>
              <a:t>(ds</a:t>
            </a:r>
            <a:r>
              <a:rPr sz="2400" b="1" spc="235" dirty="0">
                <a:solidFill>
                  <a:srgbClr val="FF0000"/>
                </a:solidFill>
                <a:latin typeface="Cambria"/>
                <a:cs typeface="Cambria"/>
              </a:rPr>
              <a:t> </a:t>
            </a:r>
            <a:r>
              <a:rPr sz="2400" b="1" spc="-55" dirty="0">
                <a:solidFill>
                  <a:srgbClr val="FF0000"/>
                </a:solidFill>
                <a:latin typeface="Cambria"/>
                <a:cs typeface="Cambria"/>
              </a:rPr>
              <a:t>STRING)</a:t>
            </a:r>
            <a:endParaRPr sz="2400">
              <a:latin typeface="Cambria"/>
              <a:cs typeface="Cambria"/>
            </a:endParaRPr>
          </a:p>
          <a:p>
            <a:pPr marL="353695">
              <a:lnSpc>
                <a:spcPct val="100000"/>
              </a:lnSpc>
              <a:spcBef>
                <a:spcPts val="310"/>
              </a:spcBef>
            </a:pPr>
            <a:r>
              <a:rPr sz="2400" b="1" spc="-60" dirty="0">
                <a:solidFill>
                  <a:srgbClr val="7575D1"/>
                </a:solidFill>
                <a:latin typeface="Cambria"/>
                <a:cs typeface="Cambria"/>
              </a:rPr>
              <a:t>CLUSTERED </a:t>
            </a:r>
            <a:r>
              <a:rPr sz="2400" b="1" spc="-35" dirty="0">
                <a:solidFill>
                  <a:srgbClr val="7575D1"/>
                </a:solidFill>
                <a:latin typeface="Cambria"/>
                <a:cs typeface="Cambria"/>
              </a:rPr>
              <a:t>BY </a:t>
            </a:r>
            <a:r>
              <a:rPr sz="2400" b="1" spc="-85" dirty="0">
                <a:solidFill>
                  <a:srgbClr val="7575D1"/>
                </a:solidFill>
                <a:latin typeface="Cambria"/>
                <a:cs typeface="Cambria"/>
              </a:rPr>
              <a:t>(id) </a:t>
            </a:r>
            <a:r>
              <a:rPr sz="2400" b="1" spc="-45" dirty="0">
                <a:solidFill>
                  <a:srgbClr val="7575D1"/>
                </a:solidFill>
                <a:latin typeface="Cambria"/>
                <a:cs typeface="Cambria"/>
              </a:rPr>
              <a:t>INTO </a:t>
            </a:r>
            <a:r>
              <a:rPr sz="2400" b="1" spc="-325" dirty="0">
                <a:solidFill>
                  <a:srgbClr val="7575D1"/>
                </a:solidFill>
                <a:latin typeface="Cambria"/>
                <a:cs typeface="Cambria"/>
              </a:rPr>
              <a:t>32  </a:t>
            </a:r>
            <a:r>
              <a:rPr sz="2400" b="1" spc="-215" dirty="0">
                <a:solidFill>
                  <a:srgbClr val="7575D1"/>
                </a:solidFill>
                <a:latin typeface="Cambria"/>
                <a:cs typeface="Cambria"/>
              </a:rPr>
              <a:t> </a:t>
            </a:r>
            <a:r>
              <a:rPr sz="2400" b="1" spc="-65" dirty="0">
                <a:solidFill>
                  <a:srgbClr val="7575D1"/>
                </a:solidFill>
                <a:latin typeface="Cambria"/>
                <a:cs typeface="Cambria"/>
              </a:rPr>
              <a:t>BUCKETS;</a:t>
            </a:r>
            <a:endParaRPr sz="2400">
              <a:latin typeface="Cambria"/>
              <a:cs typeface="Cambria"/>
            </a:endParaRPr>
          </a:p>
          <a:p>
            <a:pPr>
              <a:lnSpc>
                <a:spcPct val="100000"/>
              </a:lnSpc>
              <a:spcBef>
                <a:spcPts val="56"/>
              </a:spcBef>
            </a:pPr>
            <a:endParaRPr sz="3000">
              <a:latin typeface="Times New Roman"/>
              <a:cs typeface="Times New Roman"/>
            </a:endParaRPr>
          </a:p>
          <a:p>
            <a:pPr marL="353695" indent="-340995">
              <a:lnSpc>
                <a:spcPct val="100000"/>
              </a:lnSpc>
              <a:buClr>
                <a:srgbClr val="990000"/>
              </a:buClr>
              <a:buSzPct val="85416"/>
              <a:buFont typeface="Microsoft Sans Serif"/>
              <a:buChar char=""/>
              <a:tabLst>
                <a:tab pos="354330" algn="l"/>
              </a:tabLst>
            </a:pPr>
            <a:r>
              <a:rPr sz="2400" spc="-90" dirty="0">
                <a:latin typeface="Cambria"/>
                <a:cs typeface="Cambria"/>
              </a:rPr>
              <a:t>SELECT </a:t>
            </a:r>
            <a:r>
              <a:rPr sz="2400" spc="-175" dirty="0">
                <a:latin typeface="Cambria"/>
                <a:cs typeface="Cambria"/>
              </a:rPr>
              <a:t>id  </a:t>
            </a:r>
            <a:r>
              <a:rPr sz="2400" spc="-70" dirty="0">
                <a:latin typeface="Cambria"/>
                <a:cs typeface="Cambria"/>
              </a:rPr>
              <a:t>FROM </a:t>
            </a:r>
            <a:r>
              <a:rPr sz="2400" spc="-225" dirty="0">
                <a:latin typeface="Cambria"/>
                <a:cs typeface="Cambria"/>
              </a:rPr>
              <a:t>sales  </a:t>
            </a:r>
            <a:r>
              <a:rPr sz="2400" b="1" spc="-100" dirty="0">
                <a:solidFill>
                  <a:srgbClr val="7575D1"/>
                </a:solidFill>
                <a:latin typeface="Cambria"/>
                <a:cs typeface="Cambria"/>
              </a:rPr>
              <a:t>TABLESAMPLE </a:t>
            </a:r>
            <a:r>
              <a:rPr sz="2400" b="1" spc="-60" dirty="0">
                <a:solidFill>
                  <a:srgbClr val="FF0000"/>
                </a:solidFill>
                <a:latin typeface="Cambria"/>
                <a:cs typeface="Cambria"/>
              </a:rPr>
              <a:t>(BUCKET </a:t>
            </a:r>
            <a:r>
              <a:rPr sz="2400" b="1" spc="-325" dirty="0">
                <a:solidFill>
                  <a:srgbClr val="FF0000"/>
                </a:solidFill>
                <a:latin typeface="Cambria"/>
                <a:cs typeface="Cambria"/>
              </a:rPr>
              <a:t>1   </a:t>
            </a:r>
            <a:r>
              <a:rPr sz="2400" b="1" spc="-10" dirty="0">
                <a:solidFill>
                  <a:srgbClr val="FF0000"/>
                </a:solidFill>
                <a:latin typeface="Cambria"/>
                <a:cs typeface="Cambria"/>
              </a:rPr>
              <a:t>OUT </a:t>
            </a:r>
            <a:r>
              <a:rPr sz="2400" b="1" spc="-60" dirty="0">
                <a:solidFill>
                  <a:srgbClr val="FF0000"/>
                </a:solidFill>
                <a:latin typeface="Cambria"/>
                <a:cs typeface="Cambria"/>
              </a:rPr>
              <a:t>OF</a:t>
            </a:r>
            <a:r>
              <a:rPr sz="2400" b="1" spc="-45" dirty="0">
                <a:solidFill>
                  <a:srgbClr val="FF0000"/>
                </a:solidFill>
                <a:latin typeface="Cambria"/>
                <a:cs typeface="Cambria"/>
              </a:rPr>
              <a:t> </a:t>
            </a:r>
            <a:r>
              <a:rPr sz="2400" b="1" spc="-250" dirty="0">
                <a:solidFill>
                  <a:srgbClr val="FF0000"/>
                </a:solidFill>
                <a:latin typeface="Cambria"/>
                <a:cs typeface="Cambria"/>
              </a:rPr>
              <a:t>32)</a:t>
            </a:r>
            <a:endParaRPr sz="2400">
              <a:latin typeface="Cambria"/>
              <a:cs typeface="Cambria"/>
            </a:endParaRPr>
          </a:p>
        </p:txBody>
      </p:sp>
      <p:sp>
        <p:nvSpPr>
          <p:cNvPr id="5" name="object 5"/>
          <p:cNvSpPr/>
          <p:nvPr/>
        </p:nvSpPr>
        <p:spPr>
          <a:xfrm>
            <a:off x="7115175" y="457200"/>
            <a:ext cx="2028824" cy="1600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637486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1141</TotalTime>
  <Words>917</Words>
  <Application>Microsoft Office PowerPoint</Application>
  <PresentationFormat>On-screen Show (4:3)</PresentationFormat>
  <Paragraphs>177</Paragraphs>
  <Slides>56</Slides>
  <Notes>18</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 [Some of the slides have been adapted from Himanshu Gupta’s presentation at workshop on Big Data analytics August 20-21, 2015]  </vt:lpstr>
      <vt:lpstr>Introduction to Hive</vt:lpstr>
      <vt:lpstr>Motivation</vt:lpstr>
      <vt:lpstr>Motivation</vt:lpstr>
      <vt:lpstr>Overview</vt:lpstr>
      <vt:lpstr>PowerPoint Presentation</vt:lpstr>
      <vt:lpstr>PowerPoint Presentation</vt:lpstr>
      <vt:lpstr>Hive</vt:lpstr>
      <vt:lpstr>Data Model</vt:lpstr>
      <vt:lpstr>Metadata</vt:lpstr>
      <vt:lpstr>PowerPoint Presentation</vt:lpstr>
      <vt:lpstr>PowerPoint Presentation</vt:lpstr>
      <vt:lpstr>Hive Components</vt:lpstr>
      <vt:lpstr>PowerPoint Presentation</vt:lpstr>
      <vt:lpstr>PowerPoint Presentation</vt:lpstr>
      <vt:lpstr>PowerPoint Presentation</vt:lpstr>
      <vt:lpstr>PowerPoint Presentation</vt:lpstr>
      <vt:lpstr>Pros</vt:lpstr>
      <vt:lpstr>Cons</vt:lpstr>
      <vt:lpstr>Hive Usage</vt:lpstr>
      <vt:lpstr>Hive Usage</vt:lpstr>
      <vt:lpstr>HBASE</vt:lpstr>
      <vt:lpstr>HBase</vt:lpstr>
      <vt:lpstr>NO SQL </vt:lpstr>
      <vt:lpstr>NOSQl example</vt:lpstr>
      <vt:lpstr>PowerPoint Presentation</vt:lpstr>
      <vt:lpstr>HBase</vt:lpstr>
      <vt:lpstr>USES of HBASE</vt:lpstr>
      <vt:lpstr>HBASE VS RDBMS</vt:lpstr>
      <vt:lpstr>PowerPoint Presentation</vt:lpstr>
      <vt:lpstr>PowerPoint Presentation</vt:lpstr>
      <vt:lpstr>HBASE ARCHITECTURE</vt:lpstr>
      <vt:lpstr>Oozie</vt:lpstr>
      <vt:lpstr>Apache Mahaout</vt:lpstr>
      <vt:lpstr>Sqoop</vt:lpstr>
      <vt:lpstr>Apache Flume</vt:lpstr>
      <vt:lpstr>Apache Flume (contd.)</vt:lpstr>
      <vt:lpstr>PIG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Zookeeper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 Brief Overview of Hadoop Eco-System  [Adapted from Himanshu Gupta’s presentation at workshop on Big Data analytics August 20-21, 2015]  </dc:title>
  <dc:creator>Sohom Ghosh</dc:creator>
  <cp:lastModifiedBy>Sohom Ghosh</cp:lastModifiedBy>
  <cp:revision>25</cp:revision>
  <dcterms:created xsi:type="dcterms:W3CDTF">2015-10-01T02:38:51Z</dcterms:created>
  <dcterms:modified xsi:type="dcterms:W3CDTF">2015-10-31T02:04:30Z</dcterms:modified>
</cp:coreProperties>
</file>