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5" r:id="rId10"/>
    <p:sldId id="266" r:id="rId11"/>
    <p:sldId id="267" r:id="rId12"/>
    <p:sldId id="268"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blogs.adobe.com/digitalmarketing/analytics/reporting-vs-analysis-whats-the-difference/" TargetMode="External"/><Relationship Id="rId2" Type="http://schemas.openxmlformats.org/officeDocument/2006/relationships/hyperlink" Target="http://iianalytics.com/research/building-an-analytics-team-for-your-organization-a-view-into-the-operating" TargetMode="External"/><Relationship Id="rId1" Type="http://schemas.openxmlformats.org/officeDocument/2006/relationships/slideLayout" Target="../slideLayouts/slideLayout2.xml"/><Relationship Id="rId5" Type="http://schemas.openxmlformats.org/officeDocument/2006/relationships/hyperlink" Target="http://searchbusinessanalytics.techtarget.com/definition/advanced-analytics" TargetMode="External"/><Relationship Id="rId4" Type="http://schemas.openxmlformats.org/officeDocument/2006/relationships/hyperlink" Target="http://mybusinessanalytics.blogspot.in/2011/03/reporting-vs-analytics.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www.businessdictionary.com/definition/performance.html" TargetMode="External"/><Relationship Id="rId13" Type="http://schemas.openxmlformats.org/officeDocument/2006/relationships/hyperlink" Target="http://www.businessdictionary.com/definition/business.html" TargetMode="External"/><Relationship Id="rId3" Type="http://schemas.openxmlformats.org/officeDocument/2006/relationships/hyperlink" Target="http://www.businessdictionary.com/definition/research.html" TargetMode="External"/><Relationship Id="rId7" Type="http://schemas.openxmlformats.org/officeDocument/2006/relationships/hyperlink" Target="http://www.businessdictionary.com/definition/events.html" TargetMode="External"/><Relationship Id="rId12" Type="http://schemas.openxmlformats.org/officeDocument/2006/relationships/hyperlink" Target="http://www.businessdictionary.com/definition/improve.html" TargetMode="External"/><Relationship Id="rId2" Type="http://schemas.openxmlformats.org/officeDocument/2006/relationships/hyperlink" Target="http://www.businessdictionary.com/definition/historical-data.html" TargetMode="External"/><Relationship Id="rId16" Type="http://schemas.openxmlformats.org/officeDocument/2006/relationships/hyperlink" Target="http://www.businessdictionary.com/definition/changes.html" TargetMode="External"/><Relationship Id="rId1" Type="http://schemas.openxmlformats.org/officeDocument/2006/relationships/slideLayout" Target="../slideLayouts/slideLayout2.xml"/><Relationship Id="rId6" Type="http://schemas.openxmlformats.org/officeDocument/2006/relationships/hyperlink" Target="http://www.businessdictionary.com/definition/decision.html" TargetMode="External"/><Relationship Id="rId11" Type="http://schemas.openxmlformats.org/officeDocument/2006/relationships/hyperlink" Target="http://www.businessdictionary.com/definition/goal.html" TargetMode="External"/><Relationship Id="rId5" Type="http://schemas.openxmlformats.org/officeDocument/2006/relationships/hyperlink" Target="http://www.businessdictionary.com/definition/analyze.html" TargetMode="External"/><Relationship Id="rId15" Type="http://schemas.openxmlformats.org/officeDocument/2006/relationships/hyperlink" Target="http://www.businessdictionary.com/definition/improvements.html" TargetMode="External"/><Relationship Id="rId10" Type="http://schemas.openxmlformats.org/officeDocument/2006/relationships/hyperlink" Target="http://www.businessdictionary.com/definition/scenario.html" TargetMode="External"/><Relationship Id="rId4" Type="http://schemas.openxmlformats.org/officeDocument/2006/relationships/hyperlink" Target="http://www.businessdictionary.com/definition/trend.html" TargetMode="External"/><Relationship Id="rId9" Type="http://schemas.openxmlformats.org/officeDocument/2006/relationships/hyperlink" Target="http://www.businessdictionary.com/definition/tool.html" TargetMode="External"/><Relationship Id="rId14" Type="http://schemas.openxmlformats.org/officeDocument/2006/relationships/hyperlink" Target="http://www.businessdictionary.com/definition/knowledg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eb.analytics.yahoo.com/" TargetMode="External"/><Relationship Id="rId2" Type="http://schemas.openxmlformats.org/officeDocument/2006/relationships/hyperlink" Target="http://google.com/analyti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Understanding Analytics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0164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Analytics Tools</a:t>
            </a:r>
            <a:endParaRPr lang="en-US" dirty="0"/>
          </a:p>
        </p:txBody>
      </p:sp>
      <p:sp>
        <p:nvSpPr>
          <p:cNvPr id="3" name="Content Placeholder 2"/>
          <p:cNvSpPr>
            <a:spLocks noGrp="1"/>
          </p:cNvSpPr>
          <p:nvPr>
            <p:ph idx="1"/>
          </p:nvPr>
        </p:nvSpPr>
        <p:spPr/>
        <p:txBody>
          <a:bodyPr/>
          <a:lstStyle/>
          <a:p>
            <a:r>
              <a:rPr lang="en-US" dirty="0" smtClean="0"/>
              <a:t>R</a:t>
            </a:r>
          </a:p>
          <a:p>
            <a:r>
              <a:rPr lang="en-US" dirty="0" smtClean="0"/>
              <a:t>SPSS</a:t>
            </a:r>
          </a:p>
          <a:p>
            <a:r>
              <a:rPr lang="en-US" dirty="0" smtClean="0"/>
              <a:t>SAS</a:t>
            </a:r>
            <a:endParaRPr lang="en-US" dirty="0"/>
          </a:p>
        </p:txBody>
      </p:sp>
    </p:spTree>
    <p:extLst>
      <p:ext uri="{BB962C8B-B14F-4D97-AF65-F5344CB8AC3E}">
        <p14:creationId xmlns:p14="http://schemas.microsoft.com/office/powerpoint/2010/main" val="2380544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Comparisons</a:t>
            </a:r>
            <a:endParaRPr lang="en-US" dirty="0"/>
          </a:p>
        </p:txBody>
      </p:sp>
      <p:pic>
        <p:nvPicPr>
          <p:cNvPr id="3075" name="Picture 3" descr="C:\Users\Sohom Ghosh\Desktop\infograph.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894094"/>
            <a:ext cx="7604522" cy="5963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593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 wins </a:t>
            </a:r>
            <a:r>
              <a:rPr lang="en-US" smtClean="0"/>
              <a:t>the race?</a:t>
            </a:r>
            <a:endParaRPr lang="en-US"/>
          </a:p>
        </p:txBody>
      </p:sp>
      <p:pic>
        <p:nvPicPr>
          <p:cNvPr id="1026" name="Picture 2" descr="C:\Users\Sohom Ghosh\Desktop\fig_10_cran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9018" y="1600200"/>
            <a:ext cx="4525963"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950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a:bodyPr>
          <a:lstStyle/>
          <a:p>
            <a:r>
              <a:rPr lang="en-US" dirty="0">
                <a:hlinkClick r:id="rId2"/>
              </a:rPr>
              <a:t>http://</a:t>
            </a:r>
            <a:r>
              <a:rPr lang="en-US" dirty="0" smtClean="0">
                <a:hlinkClick r:id="rId2"/>
              </a:rPr>
              <a:t>iianalytics.com/research/building-an-analytics-team-for-your-organization-a-view-into-the-operating</a:t>
            </a:r>
            <a:endParaRPr lang="en-US" dirty="0" smtClean="0"/>
          </a:p>
          <a:p>
            <a:r>
              <a:rPr lang="en-US" dirty="0">
                <a:hlinkClick r:id="rId3"/>
              </a:rPr>
              <a:t>http://blogs.adobe.com/digitalmarketing/analytics/reporting-vs-analysis-whats-the-difference</a:t>
            </a:r>
            <a:r>
              <a:rPr lang="en-US" dirty="0" smtClean="0">
                <a:hlinkClick r:id="rId3"/>
              </a:rPr>
              <a:t>/</a:t>
            </a:r>
            <a:endParaRPr lang="en-US" dirty="0" smtClean="0"/>
          </a:p>
          <a:p>
            <a:r>
              <a:rPr lang="en-US" dirty="0">
                <a:hlinkClick r:id="rId4"/>
              </a:rPr>
              <a:t>http://</a:t>
            </a:r>
            <a:r>
              <a:rPr lang="en-US" dirty="0" smtClean="0">
                <a:hlinkClick r:id="rId4"/>
              </a:rPr>
              <a:t>mybusinessanalytics.blogspot.in/2011/03/reporting-vs-analytics.html</a:t>
            </a:r>
            <a:endParaRPr lang="en-US" dirty="0" smtClean="0"/>
          </a:p>
          <a:p>
            <a:r>
              <a:rPr lang="en-US" dirty="0">
                <a:hlinkClick r:id="rId5"/>
              </a:rPr>
              <a:t>http://</a:t>
            </a:r>
            <a:r>
              <a:rPr lang="en-US" dirty="0" smtClean="0">
                <a:hlinkClick r:id="rId5"/>
              </a:rPr>
              <a:t>searchbusinessanalytics.techtarget.com/definition/advanced-analytics</a:t>
            </a:r>
            <a:endParaRPr lang="en-US" dirty="0" smtClean="0"/>
          </a:p>
        </p:txBody>
      </p:sp>
    </p:spTree>
    <p:extLst>
      <p:ext uri="{BB962C8B-B14F-4D97-AF65-F5344CB8AC3E}">
        <p14:creationId xmlns:p14="http://schemas.microsoft.com/office/powerpoint/2010/main" val="2729725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What is it?</a:t>
            </a:r>
            <a:endParaRPr lang="en-US" dirty="0"/>
          </a:p>
        </p:txBody>
      </p:sp>
      <p:sp>
        <p:nvSpPr>
          <p:cNvPr id="3" name="Content Placeholder 2"/>
          <p:cNvSpPr>
            <a:spLocks noGrp="1"/>
          </p:cNvSpPr>
          <p:nvPr>
            <p:ph idx="1"/>
          </p:nvPr>
        </p:nvSpPr>
        <p:spPr/>
        <p:txBody>
          <a:bodyPr>
            <a:normAutofit lnSpcReduction="10000"/>
          </a:bodyPr>
          <a:lstStyle/>
          <a:p>
            <a:pPr algn="just"/>
            <a:r>
              <a:rPr lang="en-US" dirty="0"/>
              <a:t>Analytics often involves studying past </a:t>
            </a:r>
            <a:r>
              <a:rPr lang="en-US" dirty="0">
                <a:hlinkClick r:id="rId2"/>
              </a:rPr>
              <a:t>historical data</a:t>
            </a:r>
            <a:r>
              <a:rPr lang="en-US" dirty="0"/>
              <a:t> to </a:t>
            </a:r>
            <a:r>
              <a:rPr lang="en-US" dirty="0">
                <a:hlinkClick r:id="rId3"/>
              </a:rPr>
              <a:t>research</a:t>
            </a:r>
            <a:r>
              <a:rPr lang="en-US" dirty="0"/>
              <a:t> potential </a:t>
            </a:r>
            <a:r>
              <a:rPr lang="en-US" dirty="0">
                <a:hlinkClick r:id="rId4"/>
              </a:rPr>
              <a:t>trends</a:t>
            </a:r>
            <a:r>
              <a:rPr lang="en-US" dirty="0"/>
              <a:t>, to </a:t>
            </a:r>
            <a:r>
              <a:rPr lang="en-US" dirty="0">
                <a:hlinkClick r:id="rId5"/>
              </a:rPr>
              <a:t>analyze</a:t>
            </a:r>
            <a:r>
              <a:rPr lang="en-US" dirty="0"/>
              <a:t> the effects of certain </a:t>
            </a:r>
            <a:r>
              <a:rPr lang="en-US" dirty="0">
                <a:hlinkClick r:id="rId6"/>
              </a:rPr>
              <a:t>decisions</a:t>
            </a:r>
            <a:r>
              <a:rPr lang="en-US" dirty="0"/>
              <a:t> or </a:t>
            </a:r>
            <a:r>
              <a:rPr lang="en-US" dirty="0">
                <a:hlinkClick r:id="rId7"/>
              </a:rPr>
              <a:t>events</a:t>
            </a:r>
            <a:r>
              <a:rPr lang="en-US" dirty="0"/>
              <a:t>, or to evaluate the </a:t>
            </a:r>
            <a:r>
              <a:rPr lang="en-US" dirty="0">
                <a:hlinkClick r:id="rId8"/>
              </a:rPr>
              <a:t>performance</a:t>
            </a:r>
            <a:r>
              <a:rPr lang="en-US" dirty="0"/>
              <a:t> of a given </a:t>
            </a:r>
            <a:r>
              <a:rPr lang="en-US" dirty="0">
                <a:hlinkClick r:id="rId9"/>
              </a:rPr>
              <a:t>tool</a:t>
            </a:r>
            <a:r>
              <a:rPr lang="en-US" dirty="0"/>
              <a:t> or </a:t>
            </a:r>
            <a:r>
              <a:rPr lang="en-US" dirty="0">
                <a:hlinkClick r:id="rId10"/>
              </a:rPr>
              <a:t>scenario</a:t>
            </a:r>
            <a:r>
              <a:rPr lang="en-US" dirty="0"/>
              <a:t>. The </a:t>
            </a:r>
            <a:r>
              <a:rPr lang="en-US" dirty="0">
                <a:hlinkClick r:id="rId11"/>
              </a:rPr>
              <a:t>goal</a:t>
            </a:r>
            <a:r>
              <a:rPr lang="en-US" dirty="0"/>
              <a:t> of analytics is to </a:t>
            </a:r>
            <a:r>
              <a:rPr lang="en-US" dirty="0">
                <a:hlinkClick r:id="rId12"/>
              </a:rPr>
              <a:t>improve</a:t>
            </a:r>
            <a:r>
              <a:rPr lang="en-US" dirty="0"/>
              <a:t> the </a:t>
            </a:r>
            <a:r>
              <a:rPr lang="en-US" dirty="0">
                <a:hlinkClick r:id="rId13"/>
              </a:rPr>
              <a:t>business</a:t>
            </a:r>
            <a:r>
              <a:rPr lang="en-US" dirty="0"/>
              <a:t> by gaining </a:t>
            </a:r>
            <a:r>
              <a:rPr lang="en-US" dirty="0">
                <a:hlinkClick r:id="rId14"/>
              </a:rPr>
              <a:t>knowledge</a:t>
            </a:r>
            <a:r>
              <a:rPr lang="en-US" dirty="0"/>
              <a:t> which can be used to make </a:t>
            </a:r>
            <a:r>
              <a:rPr lang="en-US" dirty="0">
                <a:hlinkClick r:id="rId15"/>
              </a:rPr>
              <a:t>improvements</a:t>
            </a:r>
            <a:r>
              <a:rPr lang="en-US" dirty="0"/>
              <a:t> or </a:t>
            </a:r>
            <a:r>
              <a:rPr lang="en-US" dirty="0">
                <a:hlinkClick r:id="rId16"/>
              </a:rPr>
              <a:t>changes</a:t>
            </a:r>
            <a:r>
              <a:rPr lang="en-US" dirty="0" smtClean="0"/>
              <a:t>. </a:t>
            </a:r>
            <a:r>
              <a:rPr lang="en-US" dirty="0"/>
              <a:t>It is the discovery </a:t>
            </a:r>
            <a:r>
              <a:rPr lang="en-US" dirty="0" smtClean="0"/>
              <a:t>and communication </a:t>
            </a:r>
            <a:r>
              <a:rPr lang="en-US" dirty="0"/>
              <a:t>of meaningful patterns in </a:t>
            </a:r>
            <a:r>
              <a:rPr lang="en-US" dirty="0" smtClean="0"/>
              <a:t>data.</a:t>
            </a:r>
            <a:endParaRPr lang="en-US" dirty="0"/>
          </a:p>
        </p:txBody>
      </p:sp>
    </p:spTree>
    <p:extLst>
      <p:ext uri="{BB962C8B-B14F-4D97-AF65-F5344CB8AC3E}">
        <p14:creationId xmlns:p14="http://schemas.microsoft.com/office/powerpoint/2010/main" val="3488669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VS Analytics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2920631"/>
              </p:ext>
            </p:extLst>
          </p:nvPr>
        </p:nvGraphicFramePr>
        <p:xfrm>
          <a:off x="457200" y="1600200"/>
          <a:ext cx="8229600" cy="32969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Reporting</a:t>
                      </a:r>
                      <a:endParaRPr lang="en-US" dirty="0"/>
                    </a:p>
                  </a:txBody>
                  <a:tcPr/>
                </a:tc>
                <a:tc>
                  <a:txBody>
                    <a:bodyPr/>
                    <a:lstStyle/>
                    <a:p>
                      <a:r>
                        <a:rPr lang="en-US" dirty="0" smtClean="0"/>
                        <a:t>Analytics</a:t>
                      </a:r>
                      <a:endParaRPr lang="en-US" dirty="0"/>
                    </a:p>
                  </a:txBody>
                  <a:tcPr/>
                </a:tc>
              </a:tr>
              <a:tr h="370840">
                <a:tc>
                  <a:txBody>
                    <a:bodyPr/>
                    <a:lstStyle/>
                    <a:p>
                      <a:r>
                        <a:rPr lang="en-US" i="1" dirty="0" smtClean="0"/>
                        <a:t>The process of organizing data into informational summaries in order to monitor how different areas of a business are performing.</a:t>
                      </a:r>
                      <a:endParaRPr lang="en-US" dirty="0"/>
                    </a:p>
                  </a:txBody>
                  <a:tcPr/>
                </a:tc>
                <a:tc>
                  <a:txBody>
                    <a:bodyPr/>
                    <a:lstStyle/>
                    <a:p>
                      <a:r>
                        <a:rPr lang="en-US" i="1" dirty="0" smtClean="0"/>
                        <a:t>The process of exploring data and reports in order to extract meaningful insights, which can be used to better understand and improve business 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Reporting is the structuring of information in such a way that it can be used to measure and monitor business performance. </a:t>
                      </a:r>
                      <a:r>
                        <a:rPr lang="en-US" i="1" dirty="0" smtClean="0"/>
                        <a:t>It’s the process of converting data into information.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Business analytics solutions look a step further, helping you use business data to uncover opportunities in the market and to manage risk associated with business activities. </a:t>
                      </a:r>
                      <a:r>
                        <a:rPr lang="en-US" i="1" dirty="0" smtClean="0"/>
                        <a:t>It’s the process of converting information into knowledge</a:t>
                      </a:r>
                      <a:endParaRPr lang="en-US" dirty="0"/>
                    </a:p>
                  </a:txBody>
                  <a:tcPr/>
                </a:tc>
              </a:tr>
            </a:tbl>
          </a:graphicData>
        </a:graphic>
      </p:graphicFrame>
    </p:spTree>
    <p:extLst>
      <p:ext uri="{BB962C8B-B14F-4D97-AF65-F5344CB8AC3E}">
        <p14:creationId xmlns:p14="http://schemas.microsoft.com/office/powerpoint/2010/main" val="2514205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Reporting VS Analytics</a:t>
            </a:r>
          </a:p>
        </p:txBody>
      </p:sp>
      <p:sp>
        <p:nvSpPr>
          <p:cNvPr id="3" name="Content Placeholder 2"/>
          <p:cNvSpPr>
            <a:spLocks noGrp="1"/>
          </p:cNvSpPr>
          <p:nvPr>
            <p:ph idx="1"/>
          </p:nvPr>
        </p:nvSpPr>
        <p:spPr>
          <a:xfrm>
            <a:off x="457200" y="1447800"/>
            <a:ext cx="8229600" cy="5486400"/>
          </a:xfrm>
        </p:spPr>
        <p:txBody>
          <a:bodyPr>
            <a:noAutofit/>
          </a:bodyPr>
          <a:lstStyle/>
          <a:p>
            <a:pPr marL="0" indent="0">
              <a:buNone/>
            </a:pPr>
            <a:r>
              <a:rPr lang="en-US" sz="1800" b="1" dirty="0"/>
              <a:t>1. Business Objective</a:t>
            </a:r>
            <a:br>
              <a:rPr lang="en-US" sz="1800" b="1" dirty="0"/>
            </a:br>
            <a:r>
              <a:rPr lang="en-US" sz="1800" b="1" dirty="0"/>
              <a:t>Reporting: Reporting solutions will help you measure performance of various business entities relative to business plan or target. It will help you convert data into </a:t>
            </a:r>
            <a:r>
              <a:rPr lang="en-US" sz="1800" b="1" dirty="0" smtClean="0"/>
              <a:t>information</a:t>
            </a:r>
            <a:r>
              <a:rPr lang="en-US" sz="1800" b="1" dirty="0"/>
              <a:t/>
            </a:r>
            <a:br>
              <a:rPr lang="en-US" sz="1800" b="1" dirty="0"/>
            </a:br>
            <a:r>
              <a:rPr lang="en-US" sz="1800" b="1" dirty="0" smtClean="0"/>
              <a:t>Analytics</a:t>
            </a:r>
            <a:r>
              <a:rPr lang="en-US" sz="1800" b="1" dirty="0"/>
              <a:t>: Analytical solutions will help you identify new products, customer segments, reduce cost, risk &amp; fraud. It will help you convert information into knowledge. </a:t>
            </a:r>
            <a:br>
              <a:rPr lang="en-US" sz="1800" b="1" dirty="0"/>
            </a:br>
            <a:r>
              <a:rPr lang="en-US" sz="1800" b="1" dirty="0" smtClean="0"/>
              <a:t>Example</a:t>
            </a:r>
            <a:r>
              <a:rPr lang="en-US" sz="1800" b="1" dirty="0"/>
              <a:t>: Reporting solution will tell you number of stock outs by items by store whereas Analytical solution will tell you about optimum amount of quantity that you need to keep in your store to minimize stock outs and opportunity cost.</a:t>
            </a:r>
            <a:br>
              <a:rPr lang="en-US" sz="1800" b="1" dirty="0"/>
            </a:br>
            <a:r>
              <a:rPr lang="en-US" sz="1800" b="1" dirty="0"/>
              <a:t/>
            </a:r>
            <a:br>
              <a:rPr lang="en-US" sz="1800" b="1" dirty="0"/>
            </a:br>
            <a:r>
              <a:rPr lang="en-US" sz="1800" b="1" dirty="0" smtClean="0"/>
              <a:t>2</a:t>
            </a:r>
            <a:r>
              <a:rPr lang="en-US" sz="1800" b="1" dirty="0"/>
              <a:t>. Information output</a:t>
            </a:r>
            <a:br>
              <a:rPr lang="en-US" sz="1800" b="1" dirty="0"/>
            </a:br>
            <a:r>
              <a:rPr lang="en-US" sz="1800" b="1" dirty="0"/>
              <a:t>Reporting: Reporting solution output will help you quantify past performance.</a:t>
            </a:r>
            <a:br>
              <a:rPr lang="en-US" sz="1800" b="1" dirty="0"/>
            </a:br>
            <a:r>
              <a:rPr lang="en-US" sz="1800" b="1" dirty="0" smtClean="0"/>
              <a:t>Analytics</a:t>
            </a:r>
            <a:r>
              <a:rPr lang="en-US" sz="1800" b="1" dirty="0"/>
              <a:t>: Analytical solution output will help you infer unknown facts and relationships. It will also help you quantify future probabilities. </a:t>
            </a:r>
            <a:br>
              <a:rPr lang="en-US" sz="1800" b="1" dirty="0"/>
            </a:br>
            <a:r>
              <a:rPr lang="en-US" sz="1800" b="1" dirty="0" smtClean="0"/>
              <a:t>Example</a:t>
            </a:r>
            <a:r>
              <a:rPr lang="en-US" sz="1800" b="1" dirty="0"/>
              <a:t>: Reporting solution will tell you about best selling products in your portfolio whereas analytical solution will tell you about probability of  buying a particular product when your customer visits your store next time.</a:t>
            </a:r>
            <a:br>
              <a:rPr lang="en-US" sz="1800" b="1" dirty="0"/>
            </a:br>
            <a:r>
              <a:rPr lang="en-US" sz="1800" b="1" dirty="0"/>
              <a:t/>
            </a:r>
            <a:br>
              <a:rPr lang="en-US" sz="1800" b="1" dirty="0"/>
            </a:br>
            <a:endParaRPr lang="en-US" sz="1800" b="1" dirty="0"/>
          </a:p>
        </p:txBody>
      </p:sp>
    </p:spTree>
    <p:extLst>
      <p:ext uri="{BB962C8B-B14F-4D97-AF65-F5344CB8AC3E}">
        <p14:creationId xmlns:p14="http://schemas.microsoft.com/office/powerpoint/2010/main" val="2302331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VS Analytics</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3.  Output</a:t>
            </a:r>
            <a:br>
              <a:rPr lang="en-US" b="1" dirty="0"/>
            </a:br>
            <a:r>
              <a:rPr lang="en-US" b="1" dirty="0"/>
              <a:t> Reporting: Historical standard reports, cubes for OLAP.</a:t>
            </a:r>
          </a:p>
          <a:p>
            <a:pPr marL="0" indent="0">
              <a:buNone/>
            </a:pPr>
            <a:r>
              <a:rPr lang="en-US" b="1" dirty="0"/>
              <a:t>Analytics: Predictive models, scores, forecasts.</a:t>
            </a:r>
            <a:br>
              <a:rPr lang="en-US" b="1" dirty="0"/>
            </a:br>
            <a:r>
              <a:rPr lang="en-US" b="1" dirty="0"/>
              <a:t>Example</a:t>
            </a:r>
            <a:br>
              <a:rPr lang="en-US" b="1" dirty="0"/>
            </a:br>
            <a:r>
              <a:rPr lang="en-US" b="1" dirty="0"/>
              <a:t>Reporting: Top 10 products by revenue, Top 10 customers by region</a:t>
            </a:r>
            <a:br>
              <a:rPr lang="en-US" b="1" dirty="0"/>
            </a:br>
            <a:r>
              <a:rPr lang="en-US" b="1" dirty="0"/>
              <a:t>Analytics: Cross Sell/Up Sell Model, Forecasting by Product by Region by Time</a:t>
            </a:r>
            <a:br>
              <a:rPr lang="en-US" b="1" dirty="0"/>
            </a:br>
            <a:r>
              <a:rPr lang="en-US" b="1" dirty="0"/>
              <a:t/>
            </a:r>
            <a:br>
              <a:rPr lang="en-US" b="1" dirty="0"/>
            </a:br>
            <a:r>
              <a:rPr lang="en-US" b="1" dirty="0"/>
              <a:t>4. Queries</a:t>
            </a:r>
            <a:br>
              <a:rPr lang="en-US" b="1" dirty="0"/>
            </a:br>
            <a:r>
              <a:rPr lang="en-US" b="1" dirty="0"/>
              <a:t>Reporting: Known, simple queries which can be easily optimized.</a:t>
            </a:r>
            <a:br>
              <a:rPr lang="en-US" b="1" dirty="0"/>
            </a:br>
            <a:r>
              <a:rPr lang="en-US" b="1" dirty="0"/>
              <a:t>Analytics: Queries that become very complex as they evolve via iteration.</a:t>
            </a:r>
          </a:p>
          <a:p>
            <a:pPr marL="0" indent="0">
              <a:buNone/>
            </a:pPr>
            <a:r>
              <a:rPr lang="en-US" b="1" dirty="0"/>
              <a:t>Reporting solution will help you answer the following questions</a:t>
            </a:r>
            <a:br>
              <a:rPr lang="en-US" b="1" dirty="0"/>
            </a:br>
            <a:r>
              <a:rPr lang="en-US" b="1" dirty="0"/>
              <a:t>What happened? When did it happen?</a:t>
            </a:r>
          </a:p>
          <a:p>
            <a:pPr marL="0" indent="0">
              <a:buNone/>
            </a:pPr>
            <a:r>
              <a:rPr lang="en-US" b="1" dirty="0"/>
              <a:t>Analytical solution will help you answer the following questions</a:t>
            </a:r>
          </a:p>
          <a:p>
            <a:pPr marL="0" indent="0">
              <a:buNone/>
            </a:pPr>
            <a:r>
              <a:rPr lang="en-US" b="1" dirty="0"/>
              <a:t>Why is it happening? What opportunities am I missing?</a:t>
            </a:r>
          </a:p>
          <a:p>
            <a:endParaRPr lang="en-US" dirty="0"/>
          </a:p>
        </p:txBody>
      </p:sp>
    </p:spTree>
    <p:extLst>
      <p:ext uri="{BB962C8B-B14F-4D97-AF65-F5344CB8AC3E}">
        <p14:creationId xmlns:p14="http://schemas.microsoft.com/office/powerpoint/2010/main" val="2770519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Analytics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Advanced Analytics</a:t>
            </a:r>
            <a:r>
              <a:rPr lang="en-US" dirty="0"/>
              <a:t> is a grouping of analytic techniques used to predict future outcomes. Advanced analytics can include: </a:t>
            </a:r>
          </a:p>
          <a:p>
            <a:pPr marL="0" indent="0">
              <a:buNone/>
            </a:pPr>
            <a:r>
              <a:rPr lang="en-US" b="1" dirty="0" smtClean="0"/>
              <a:t>	Predictive </a:t>
            </a:r>
            <a:r>
              <a:rPr lang="en-US" b="1" dirty="0"/>
              <a:t>analytics</a:t>
            </a:r>
          </a:p>
          <a:p>
            <a:pPr lvl="1"/>
            <a:r>
              <a:rPr lang="en-US" dirty="0" smtClean="0"/>
              <a:t>What </a:t>
            </a:r>
            <a:r>
              <a:rPr lang="en-US" dirty="0"/>
              <a:t>will happen next if our customers continue to purchase as </a:t>
            </a:r>
            <a:r>
              <a:rPr lang="en-US" dirty="0" smtClean="0"/>
              <a:t>they </a:t>
            </a:r>
            <a:r>
              <a:rPr lang="en-US" dirty="0"/>
              <a:t>have in the past?</a:t>
            </a:r>
          </a:p>
          <a:p>
            <a:pPr lvl="1"/>
            <a:r>
              <a:rPr lang="en-US" dirty="0"/>
              <a:t>What is likely to happen to our sales if the current trends continue?</a:t>
            </a:r>
          </a:p>
          <a:p>
            <a:pPr marL="0" indent="0">
              <a:buNone/>
            </a:pPr>
            <a:r>
              <a:rPr lang="en-US" b="1" dirty="0" smtClean="0"/>
              <a:t>	Simulation</a:t>
            </a:r>
            <a:endParaRPr lang="en-US" b="1" dirty="0"/>
          </a:p>
          <a:p>
            <a:pPr lvl="1"/>
            <a:r>
              <a:rPr lang="en-US" dirty="0"/>
              <a:t>What if we introduce a new product into the market, how are our competitors likely to react?</a:t>
            </a:r>
          </a:p>
          <a:p>
            <a:pPr lvl="1"/>
            <a:r>
              <a:rPr lang="en-US" dirty="0"/>
              <a:t>What if we change our pricing strategy, how will that impact our customer loyalty and market penetration?</a:t>
            </a:r>
          </a:p>
          <a:p>
            <a:pPr marL="0" indent="0">
              <a:buNone/>
            </a:pPr>
            <a:r>
              <a:rPr lang="en-US" b="1" dirty="0" smtClean="0"/>
              <a:t>	Optimization</a:t>
            </a:r>
            <a:endParaRPr lang="en-US" b="1" dirty="0"/>
          </a:p>
          <a:p>
            <a:pPr lvl="1"/>
            <a:r>
              <a:rPr lang="en-US" dirty="0"/>
              <a:t>How can we achieve the best loading plan for a truck?</a:t>
            </a:r>
          </a:p>
          <a:p>
            <a:pPr lvl="1"/>
            <a:r>
              <a:rPr lang="en-US" dirty="0"/>
              <a:t>What are the best drug research projects to invest in to maximize our profits, minimize our cash outflow in the next 24 months and coincide with our expiring drug patents?</a:t>
            </a:r>
          </a:p>
          <a:p>
            <a:endParaRPr lang="en-US" dirty="0"/>
          </a:p>
        </p:txBody>
      </p:sp>
    </p:spTree>
    <p:extLst>
      <p:ext uri="{BB962C8B-B14F-4D97-AF65-F5344CB8AC3E}">
        <p14:creationId xmlns:p14="http://schemas.microsoft.com/office/powerpoint/2010/main" val="2471278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Conducting an </a:t>
            </a:r>
            <a:r>
              <a:rPr lang="en-US" dirty="0" smtClean="0"/>
              <a:t>Analysis: SWOT Analysis</a:t>
            </a:r>
            <a:endParaRPr lang="en-US" dirty="0"/>
          </a:p>
        </p:txBody>
      </p:sp>
      <p:pic>
        <p:nvPicPr>
          <p:cNvPr id="1026" name="Picture 2" descr="C:\Users\Sohom Ghosh\Desktop\swot-canva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5594" y="1282194"/>
            <a:ext cx="5347206" cy="5347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88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Analytics Team</a:t>
            </a:r>
            <a:endParaRPr lang="en-US" dirty="0"/>
          </a:p>
        </p:txBody>
      </p:sp>
      <p:pic>
        <p:nvPicPr>
          <p:cNvPr id="2050" name="Picture 2" descr="C:\Users\Sohom Ghosh\Desktop\BuildingAnalyticsTeam.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070894"/>
            <a:ext cx="8457897" cy="3796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259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Tools</a:t>
            </a:r>
            <a:endParaRPr lang="en-US" dirty="0"/>
          </a:p>
        </p:txBody>
      </p:sp>
      <p:sp>
        <p:nvSpPr>
          <p:cNvPr id="3" name="Content Placeholder 2"/>
          <p:cNvSpPr>
            <a:spLocks noGrp="1"/>
          </p:cNvSpPr>
          <p:nvPr>
            <p:ph idx="1"/>
          </p:nvPr>
        </p:nvSpPr>
        <p:spPr/>
        <p:txBody>
          <a:bodyPr>
            <a:normAutofit fontScale="92500"/>
          </a:bodyPr>
          <a:lstStyle/>
          <a:p>
            <a:r>
              <a:rPr lang="en-US" b="1" dirty="0">
                <a:hlinkClick r:id="rId2"/>
              </a:rPr>
              <a:t>Google Analytics</a:t>
            </a:r>
            <a:r>
              <a:rPr lang="en-US" dirty="0">
                <a:hlinkClick r:id="rId2"/>
              </a:rPr>
              <a:t> (google.com/analytics)</a:t>
            </a:r>
            <a:r>
              <a:rPr lang="en-US" dirty="0"/>
              <a:t> </a:t>
            </a:r>
            <a:r>
              <a:rPr lang="en-US" dirty="0" smtClean="0"/>
              <a:t>– Free, A </a:t>
            </a:r>
            <a:r>
              <a:rPr lang="en-US" dirty="0"/>
              <a:t>completely free service that generates detailed statistics about visitors to your website, Google Analytics is the simplest and most robust web analytics offering. </a:t>
            </a:r>
            <a:endParaRPr lang="en-US" dirty="0" smtClean="0"/>
          </a:p>
          <a:p>
            <a:r>
              <a:rPr lang="en-US" b="1" dirty="0">
                <a:hlinkClick r:id="rId3"/>
              </a:rPr>
              <a:t>Yahoo Web Analytics</a:t>
            </a:r>
            <a:r>
              <a:rPr lang="en-US" dirty="0">
                <a:hlinkClick r:id="rId3"/>
              </a:rPr>
              <a:t> (web.analytics.yahoo.com)</a:t>
            </a:r>
            <a:r>
              <a:rPr lang="en-US" dirty="0"/>
              <a:t> </a:t>
            </a:r>
            <a:r>
              <a:rPr lang="en-US" dirty="0" smtClean="0"/>
              <a:t>– Free, Once </a:t>
            </a:r>
            <a:r>
              <a:rPr lang="en-US" dirty="0"/>
              <a:t>you've mastered Google Analytics, Yahoo's similar offering gives you a little more depth in your </a:t>
            </a:r>
            <a:r>
              <a:rPr lang="en-US" dirty="0" smtClean="0"/>
              <a:t>surveying</a:t>
            </a:r>
            <a:endParaRPr lang="en-US" dirty="0"/>
          </a:p>
          <a:p>
            <a:endParaRPr lang="en-US" dirty="0"/>
          </a:p>
        </p:txBody>
      </p:sp>
    </p:spTree>
    <p:extLst>
      <p:ext uri="{BB962C8B-B14F-4D97-AF65-F5344CB8AC3E}">
        <p14:creationId xmlns:p14="http://schemas.microsoft.com/office/powerpoint/2010/main" val="183566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327</Words>
  <Application>Microsoft Office PowerPoint</Application>
  <PresentationFormat>On-screen Show (4:3)</PresentationFormat>
  <Paragraphs>45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Understanding Analytics</vt:lpstr>
      <vt:lpstr>Analytics: What is it?</vt:lpstr>
      <vt:lpstr>Reporting VS Analytics</vt:lpstr>
      <vt:lpstr>Reporting VS Analytics</vt:lpstr>
      <vt:lpstr>Reporting VS Analytics</vt:lpstr>
      <vt:lpstr>Advanced Analytics</vt:lpstr>
      <vt:lpstr>Conducting an Analysis: SWOT Analysis</vt:lpstr>
      <vt:lpstr>Building Analytics Team</vt:lpstr>
      <vt:lpstr>Analytic Tools</vt:lpstr>
      <vt:lpstr>Other Analytics Tools</vt:lpstr>
      <vt:lpstr>Comparisons</vt:lpstr>
      <vt:lpstr>Why R wins the race?</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Analytics</dc:title>
  <dc:creator>Sohom Ghosh</dc:creator>
  <cp:lastModifiedBy>Sohom Ghosh</cp:lastModifiedBy>
  <cp:revision>13</cp:revision>
  <dcterms:created xsi:type="dcterms:W3CDTF">2006-08-16T00:00:00Z</dcterms:created>
  <dcterms:modified xsi:type="dcterms:W3CDTF">2015-10-10T01:43:08Z</dcterms:modified>
</cp:coreProperties>
</file>