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260" r:id="rId4"/>
    <p:sldId id="316" r:id="rId5"/>
    <p:sldId id="317" r:id="rId6"/>
    <p:sldId id="266" r:id="rId7"/>
    <p:sldId id="318" r:id="rId8"/>
    <p:sldId id="360" r:id="rId9"/>
    <p:sldId id="361" r:id="rId10"/>
    <p:sldId id="319" r:id="rId11"/>
    <p:sldId id="357" r:id="rId12"/>
    <p:sldId id="358" r:id="rId13"/>
    <p:sldId id="321" r:id="rId14"/>
    <p:sldId id="322" r:id="rId15"/>
    <p:sldId id="324" r:id="rId16"/>
    <p:sldId id="325" r:id="rId17"/>
    <p:sldId id="326" r:id="rId18"/>
    <p:sldId id="327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275" r:id="rId27"/>
    <p:sldId id="271" r:id="rId28"/>
    <p:sldId id="272" r:id="rId29"/>
    <p:sldId id="277" r:id="rId30"/>
    <p:sldId id="278" r:id="rId31"/>
    <p:sldId id="280" r:id="rId32"/>
    <p:sldId id="281" r:id="rId33"/>
    <p:sldId id="285" r:id="rId34"/>
    <p:sldId id="369" r:id="rId35"/>
    <p:sldId id="340" r:id="rId36"/>
    <p:sldId id="291" r:id="rId37"/>
    <p:sldId id="341" r:id="rId38"/>
    <p:sldId id="293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1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972B6"/>
    <a:srgbClr val="21427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BEF4-94D5-425E-BE78-F579623B2072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7D1-0DE9-4908-8BAD-A89CDBB58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BEF4-94D5-425E-BE78-F579623B2072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7D1-0DE9-4908-8BAD-A89CDBB58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BEF4-94D5-425E-BE78-F579623B2072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7D1-0DE9-4908-8BAD-A89CDBB58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BEF4-94D5-425E-BE78-F579623B2072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7D1-0DE9-4908-8BAD-A89CDBB58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BEF4-94D5-425E-BE78-F579623B2072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7D1-0DE9-4908-8BAD-A89CDBB58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BEF4-94D5-425E-BE78-F579623B2072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7D1-0DE9-4908-8BAD-A89CDBB58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BEF4-94D5-425E-BE78-F579623B2072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7D1-0DE9-4908-8BAD-A89CDBB58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BEF4-94D5-425E-BE78-F579623B2072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7D1-0DE9-4908-8BAD-A89CDBB58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BEF4-94D5-425E-BE78-F579623B2072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7D1-0DE9-4908-8BAD-A89CDBB58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BEF4-94D5-425E-BE78-F579623B2072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7D1-0DE9-4908-8BAD-A89CDBB58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BEF4-94D5-425E-BE78-F579623B2072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57D1-0DE9-4908-8BAD-A89CDBB58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BEF4-94D5-425E-BE78-F579623B2072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57D1-0DE9-4908-8BAD-A89CDBB58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Continuous_and_discrete_variable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Logistic_function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72B6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85800" y="1828800"/>
            <a:ext cx="75438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lang="en-US" sz="4000" dirty="0">
              <a:solidFill>
                <a:sysClr val="window" lastClr="FFFFFF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40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 Data Analytics using Python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838200" y="4465638"/>
            <a:ext cx="7543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12</a:t>
            </a:r>
            <a:r>
              <a:rPr lang="en-US" sz="2000" baseline="300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th</a:t>
            </a:r>
            <a:r>
              <a:rPr lang="en-US" sz="20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 Nov,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Create a Character object in Python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" y="1800927"/>
            <a:ext cx="7924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800" dirty="0" err="1">
                <a:latin typeface="Arial" charset="0"/>
              </a:rPr>
              <a:t>FirstName</a:t>
            </a:r>
            <a:r>
              <a:rPr lang="en-US" sz="2800" dirty="0">
                <a:latin typeface="Arial" charset="0"/>
              </a:rPr>
              <a:t>=“Hello”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800" dirty="0">
                <a:latin typeface="Arial" charset="0"/>
              </a:rPr>
              <a:t>type(</a:t>
            </a:r>
            <a:r>
              <a:rPr lang="en-US" sz="2800" dirty="0" err="1">
                <a:latin typeface="Arial" charset="0"/>
              </a:rPr>
              <a:t>FirstName</a:t>
            </a:r>
            <a:r>
              <a:rPr lang="en-US" sz="2800" dirty="0">
                <a:latin typeface="Arial" charset="0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800" dirty="0" err="1">
                <a:latin typeface="Arial" charset="0"/>
              </a:rPr>
              <a:t>LastName</a:t>
            </a:r>
            <a:r>
              <a:rPr lang="en-US" sz="2800" dirty="0">
                <a:latin typeface="Arial" charset="0"/>
              </a:rPr>
              <a:t>=“world”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800" dirty="0" err="1">
                <a:latin typeface="Arial" charset="0"/>
              </a:rPr>
              <a:t>FullName</a:t>
            </a:r>
            <a:r>
              <a:rPr lang="en-US" sz="2800" dirty="0">
                <a:latin typeface="Arial" charset="0"/>
              </a:rPr>
              <a:t>=</a:t>
            </a:r>
            <a:r>
              <a:rPr lang="en-US" sz="2800" dirty="0" err="1">
                <a:latin typeface="Arial" charset="0"/>
              </a:rPr>
              <a:t>FirstName</a:t>
            </a:r>
            <a:r>
              <a:rPr lang="en-US" sz="2800" dirty="0">
                <a:latin typeface="Arial" charset="0"/>
              </a:rPr>
              <a:t>+”  ”+</a:t>
            </a:r>
            <a:r>
              <a:rPr lang="en-US" sz="2800">
                <a:latin typeface="Arial" charset="0"/>
              </a:rPr>
              <a:t>LastName</a:t>
            </a:r>
            <a:endParaRPr lang="en-US" sz="2800" dirty="0">
              <a:latin typeface="Arial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800" dirty="0" err="1">
                <a:latin typeface="Arial" charset="0"/>
              </a:rPr>
              <a:t>lotsofhellos</a:t>
            </a:r>
            <a:r>
              <a:rPr lang="en-US" sz="2800" dirty="0">
                <a:latin typeface="Arial" charset="0"/>
              </a:rPr>
              <a:t> = "hello" * 10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800" dirty="0">
                <a:latin typeface="Arial" charset="0"/>
              </a:rPr>
              <a:t>print(</a:t>
            </a:r>
            <a:r>
              <a:rPr lang="en-US" sz="2800" dirty="0" err="1">
                <a:latin typeface="Arial" charset="0"/>
              </a:rPr>
              <a:t>lotsofhellos</a:t>
            </a:r>
            <a:r>
              <a:rPr lang="en-US" sz="2800" dirty="0">
                <a:latin typeface="Arial" charset="0"/>
              </a:rPr>
              <a:t>)</a:t>
            </a:r>
          </a:p>
        </p:txBody>
      </p:sp>
      <p:sp>
        <p:nvSpPr>
          <p:cNvPr id="8" name="Frame 7"/>
          <p:cNvSpPr/>
          <p:nvPr/>
        </p:nvSpPr>
        <p:spPr>
          <a:xfrm>
            <a:off x="533400" y="1676400"/>
            <a:ext cx="8077200" cy="3886200"/>
          </a:xfrm>
          <a:prstGeom prst="frame">
            <a:avLst>
              <a:gd name="adj1" fmla="val 3384"/>
            </a:avLst>
          </a:prstGeom>
          <a:solidFill>
            <a:srgbClr val="0063B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Some Conditional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  z = 2.5</a:t>
            </a:r>
          </a:p>
          <a:p>
            <a:pPr>
              <a:buNone/>
            </a:pPr>
            <a:r>
              <a:rPr lang="en-US" dirty="0"/>
              <a:t>    x = 50 - 30</a:t>
            </a:r>
          </a:p>
          <a:p>
            <a:pPr>
              <a:buNone/>
            </a:pPr>
            <a:r>
              <a:rPr lang="en-US" dirty="0"/>
              <a:t>    y = "Hello"</a:t>
            </a:r>
          </a:p>
          <a:p>
            <a:pPr>
              <a:buNone/>
            </a:pPr>
            <a:r>
              <a:rPr lang="en-US" dirty="0"/>
              <a:t>   if z==2.5 or y == 'Hello':</a:t>
            </a:r>
          </a:p>
          <a:p>
            <a:pPr>
              <a:buNone/>
            </a:pPr>
            <a:r>
              <a:rPr lang="en-US" dirty="0"/>
              <a:t>     x = x+1</a:t>
            </a:r>
          </a:p>
          <a:p>
            <a:pPr>
              <a:buNone/>
            </a:pPr>
            <a:r>
              <a:rPr lang="en-US" dirty="0"/>
              <a:t>     y = y+"World"</a:t>
            </a:r>
          </a:p>
          <a:p>
            <a:pPr>
              <a:buNone/>
            </a:pPr>
            <a:r>
              <a:rPr lang="en-US" dirty="0"/>
              <a:t>    print (x)</a:t>
            </a:r>
          </a:p>
          <a:p>
            <a:pPr>
              <a:buNone/>
            </a:pPr>
            <a:r>
              <a:rPr lang="en-US" dirty="0"/>
              <a:t>    print (y)</a:t>
            </a:r>
          </a:p>
        </p:txBody>
      </p:sp>
      <p:sp>
        <p:nvSpPr>
          <p:cNvPr id="4" name="Frame 3"/>
          <p:cNvSpPr/>
          <p:nvPr/>
        </p:nvSpPr>
        <p:spPr>
          <a:xfrm>
            <a:off x="381000" y="1600200"/>
            <a:ext cx="8305800" cy="4648200"/>
          </a:xfrm>
          <a:prstGeom prst="frame">
            <a:avLst>
              <a:gd name="adj1" fmla="val 3384"/>
            </a:avLst>
          </a:prstGeom>
          <a:solidFill>
            <a:srgbClr val="0063B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Multiple Assignment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2057399"/>
            <a:ext cx="6400800" cy="3429001"/>
          </a:xfrm>
          <a:prstGeom prst="frame">
            <a:avLst>
              <a:gd name="adj1" fmla="val 3384"/>
            </a:avLst>
          </a:prstGeom>
          <a:solidFill>
            <a:srgbClr val="0063B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590800"/>
            <a:ext cx="35051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a,b</a:t>
            </a:r>
            <a:r>
              <a:rPr lang="en-US" sz="3200" b="1" dirty="0"/>
              <a:t>=3,2</a:t>
            </a:r>
          </a:p>
          <a:p>
            <a:r>
              <a:rPr lang="en-US" sz="3200" b="1" dirty="0" smtClean="0"/>
              <a:t>p</a:t>
            </a:r>
            <a:r>
              <a:rPr lang="en-US" sz="3200" b="1" dirty="0" smtClean="0"/>
              <a:t>rint(a)</a:t>
            </a:r>
            <a:endParaRPr lang="en-US" sz="3200" b="1" dirty="0"/>
          </a:p>
          <a:p>
            <a:r>
              <a:rPr lang="en-US" sz="3200" b="1" smtClean="0"/>
              <a:t>p</a:t>
            </a:r>
            <a:r>
              <a:rPr lang="en-US" sz="3200" b="1" smtClean="0"/>
              <a:t>rint(b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Data Structure in Python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14374" y="1905000"/>
            <a:ext cx="3623179" cy="3200400"/>
          </a:xfrm>
          <a:prstGeom prst="roundRect">
            <a:avLst>
              <a:gd name="adj" fmla="val 8666"/>
            </a:avLst>
          </a:prstGeom>
          <a:solidFill>
            <a:srgbClr val="ABD38C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Document 7"/>
          <p:cNvSpPr/>
          <p:nvPr/>
        </p:nvSpPr>
        <p:spPr>
          <a:xfrm>
            <a:off x="865341" y="2171699"/>
            <a:ext cx="3348001" cy="2781301"/>
          </a:xfrm>
          <a:prstGeom prst="flowChartDocumen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9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Lists</a:t>
            </a:r>
          </a:p>
          <a:p>
            <a:pPr>
              <a:lnSpc>
                <a:spcPts val="1900"/>
              </a:lnSpc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Tuples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Set</a:t>
            </a:r>
          </a:p>
          <a:p>
            <a:pPr>
              <a:lnSpc>
                <a:spcPts val="1900"/>
              </a:lnSpc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Dictioneries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11221" y="1905000"/>
            <a:ext cx="3623179" cy="3200400"/>
          </a:xfrm>
          <a:prstGeom prst="roundRect">
            <a:avLst>
              <a:gd name="adj" fmla="val 8666"/>
            </a:avLst>
          </a:prstGeom>
          <a:solidFill>
            <a:srgbClr val="ABD38C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ocument 9"/>
          <p:cNvSpPr/>
          <p:nvPr/>
        </p:nvSpPr>
        <p:spPr>
          <a:xfrm>
            <a:off x="5062188" y="2133599"/>
            <a:ext cx="3348001" cy="2781301"/>
          </a:xfrm>
          <a:prstGeom prst="flowChartDocumen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9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Numpy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1900"/>
              </a:lnSpc>
              <a:buFont typeface="Wingdings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  <a:buFont typeface="Wingdings" pitchFamily="2" charset="2"/>
              <a:buChar char="Ø"/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Pandas</a:t>
            </a:r>
          </a:p>
          <a:p>
            <a:pPr>
              <a:lnSpc>
                <a:spcPts val="19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Arrays</a:t>
            </a:r>
          </a:p>
          <a:p>
            <a:pPr>
              <a:lnSpc>
                <a:spcPts val="1900"/>
              </a:lnSpc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Series</a:t>
            </a:r>
          </a:p>
          <a:p>
            <a:pPr>
              <a:lnSpc>
                <a:spcPts val="19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Data Frames</a:t>
            </a:r>
          </a:p>
          <a:p>
            <a:pPr>
              <a:lnSpc>
                <a:spcPts val="1900"/>
              </a:lnSpc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7612" y="1466850"/>
            <a:ext cx="3281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b="1" dirty="0">
                <a:solidFill>
                  <a:srgbClr val="0063BE"/>
                </a:solidFill>
              </a:rPr>
              <a:t>General Data Structure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09536" y="1466850"/>
            <a:ext cx="3281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b="1" dirty="0">
                <a:solidFill>
                  <a:srgbClr val="0063BE"/>
                </a:solidFill>
              </a:rPr>
              <a:t>Packages for Data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List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1981201"/>
            <a:ext cx="77724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/>
              <a:t> It is a one dimensional data structure in python.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/>
              <a:t>Lists are very similar to arrays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/>
              <a:t> It is a group of </a:t>
            </a:r>
            <a:r>
              <a:rPr lang="en-US" sz="2400" dirty="0" err="1"/>
              <a:t>heterogenous</a:t>
            </a:r>
            <a:r>
              <a:rPr lang="en-US" sz="2400" dirty="0"/>
              <a:t> data type.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8" name="Frame 7"/>
          <p:cNvSpPr/>
          <p:nvPr/>
        </p:nvSpPr>
        <p:spPr>
          <a:xfrm>
            <a:off x="762000" y="4114800"/>
            <a:ext cx="5410200" cy="2438400"/>
          </a:xfrm>
          <a:prstGeom prst="frame">
            <a:avLst>
              <a:gd name="adj1" fmla="val 3384"/>
            </a:avLst>
          </a:prstGeom>
          <a:solidFill>
            <a:srgbClr val="0063B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4343400"/>
            <a:ext cx="495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listmine</a:t>
            </a:r>
            <a:r>
              <a:rPr lang="en-US" b="1" dirty="0"/>
              <a:t>=[]</a:t>
            </a:r>
          </a:p>
          <a:p>
            <a:r>
              <a:rPr lang="en-US" b="1" dirty="0" err="1"/>
              <a:t>listmine.append</a:t>
            </a:r>
            <a:r>
              <a:rPr lang="en-US" b="1" dirty="0"/>
              <a:t>(5)</a:t>
            </a:r>
          </a:p>
          <a:p>
            <a:r>
              <a:rPr lang="en-US" b="1" dirty="0" err="1"/>
              <a:t>listmine.append</a:t>
            </a:r>
            <a:r>
              <a:rPr lang="en-US" b="1" dirty="0"/>
              <a:t>(10)</a:t>
            </a:r>
          </a:p>
          <a:p>
            <a:r>
              <a:rPr lang="en-US" b="1" dirty="0" err="1"/>
              <a:t>listmine.append</a:t>
            </a:r>
            <a:r>
              <a:rPr lang="en-US" b="1" dirty="0"/>
              <a:t>(15)</a:t>
            </a:r>
          </a:p>
          <a:p>
            <a:r>
              <a:rPr lang="en-US" b="1" dirty="0" err="1"/>
              <a:t>listmine.append</a:t>
            </a:r>
            <a:r>
              <a:rPr lang="en-US" b="1" dirty="0"/>
              <a:t>(20)</a:t>
            </a:r>
          </a:p>
          <a:p>
            <a:r>
              <a:rPr lang="en-US" b="1" dirty="0"/>
              <a:t>print(</a:t>
            </a:r>
            <a:r>
              <a:rPr lang="en-US" b="1" dirty="0" err="1"/>
              <a:t>listmine</a:t>
            </a:r>
            <a:r>
              <a:rPr lang="en-US" b="1" dirty="0"/>
              <a:t>)</a:t>
            </a:r>
          </a:p>
          <a:p>
            <a:r>
              <a:rPr lang="en-US" b="1" dirty="0" err="1"/>
              <a:t>Listmine</a:t>
            </a:r>
            <a:r>
              <a:rPr lang="en-US" b="1" dirty="0"/>
              <a:t>[2]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 err="1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Tuples</a:t>
            </a:r>
            <a:endParaRPr lang="en-US" sz="3200" dirty="0">
              <a:solidFill>
                <a:sysClr val="window" lastClr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1143000" y="3200400"/>
            <a:ext cx="6934200" cy="2590800"/>
          </a:xfrm>
          <a:prstGeom prst="frame">
            <a:avLst>
              <a:gd name="adj1" fmla="val 3384"/>
            </a:avLst>
          </a:prstGeom>
          <a:solidFill>
            <a:srgbClr val="0063B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600200"/>
            <a:ext cx="845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err="1"/>
              <a:t>Tuples</a:t>
            </a:r>
            <a:r>
              <a:rPr lang="en-US" sz="2000" dirty="0"/>
              <a:t> are another standard sequence data type. The difference between </a:t>
            </a:r>
            <a:r>
              <a:rPr lang="en-US" sz="2000" dirty="0" err="1"/>
              <a:t>tuples</a:t>
            </a:r>
            <a:r>
              <a:rPr lang="en-US" sz="2000" dirty="0"/>
              <a:t> and list is that </a:t>
            </a:r>
            <a:r>
              <a:rPr lang="en-US" sz="2000" dirty="0" err="1"/>
              <a:t>tuples</a:t>
            </a:r>
            <a:r>
              <a:rPr lang="en-US" sz="2000" dirty="0"/>
              <a:t> are immutable, which means once defined you cannot delete, add or edit.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3657600"/>
            <a:ext cx="617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x_tuple</a:t>
            </a:r>
            <a:r>
              <a:rPr lang="en-US" sz="2000" b="1" dirty="0"/>
              <a:t> = 1,2,3,4,5</a:t>
            </a:r>
          </a:p>
          <a:p>
            <a:r>
              <a:rPr lang="en-US" sz="2000" b="1" dirty="0" err="1"/>
              <a:t>y_tuple</a:t>
            </a:r>
            <a:r>
              <a:rPr lang="en-US" sz="2000" b="1" dirty="0"/>
              <a:t> = ('</a:t>
            </a:r>
            <a:r>
              <a:rPr lang="en-US" sz="2000" b="1" dirty="0" err="1"/>
              <a:t>c','a','k','e</a:t>
            </a:r>
            <a:r>
              <a:rPr lang="en-US" sz="2000" b="1" dirty="0"/>
              <a:t>')</a:t>
            </a:r>
          </a:p>
          <a:p>
            <a:r>
              <a:rPr lang="en-US" sz="2000" b="1" dirty="0" err="1"/>
              <a:t>x_tuple</a:t>
            </a:r>
            <a:r>
              <a:rPr lang="en-US" sz="2000" b="1" dirty="0"/>
              <a:t>[0]</a:t>
            </a:r>
          </a:p>
          <a:p>
            <a:endParaRPr lang="en-US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 err="1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Dictioneries</a:t>
            </a:r>
            <a:endParaRPr lang="en-US" sz="3200" dirty="0">
              <a:solidFill>
                <a:sysClr val="window" lastClr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457200" y="3429000"/>
            <a:ext cx="7239000" cy="2667000"/>
          </a:xfrm>
          <a:prstGeom prst="frame">
            <a:avLst>
              <a:gd name="adj1" fmla="val 3384"/>
            </a:avLst>
          </a:prstGeom>
          <a:solidFill>
            <a:srgbClr val="0063B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524000"/>
            <a:ext cx="777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Dictionaries are made up of key-value pairs.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 key is used to identify the item and the value holds as the name suggests, the value of the item.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3581400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x_dict</a:t>
            </a:r>
            <a:r>
              <a:rPr lang="en-US" sz="2400" b="1" dirty="0"/>
              <a:t> = {'Edward':1, 'Jorge':2, 'Prem':3, 'Joe':4}</a:t>
            </a:r>
          </a:p>
          <a:p>
            <a:r>
              <a:rPr lang="en-US" sz="2400" b="1" dirty="0"/>
              <a:t>del </a:t>
            </a:r>
            <a:r>
              <a:rPr lang="en-US" sz="2400" b="1" dirty="0" err="1"/>
              <a:t>x_dict</a:t>
            </a:r>
            <a:r>
              <a:rPr lang="en-US" sz="2400" b="1" dirty="0"/>
              <a:t>['Joe']</a:t>
            </a:r>
          </a:p>
          <a:p>
            <a:r>
              <a:rPr lang="en-US" sz="2400" b="1" dirty="0" err="1"/>
              <a:t>x_dict</a:t>
            </a:r>
            <a:endParaRPr lang="en-US" sz="2400" b="1" dirty="0"/>
          </a:p>
          <a:p>
            <a:r>
              <a:rPr lang="en-US" sz="2400" b="1" dirty="0" err="1"/>
              <a:t>x_dict</a:t>
            </a:r>
            <a:r>
              <a:rPr lang="en-US" sz="2400" b="1" dirty="0"/>
              <a:t>['Edward']</a:t>
            </a:r>
          </a:p>
          <a:p>
            <a:r>
              <a:rPr lang="en-US" sz="2400" b="1" dirty="0" err="1"/>
              <a:t>x_dict.keys</a:t>
            </a:r>
            <a:r>
              <a:rPr lang="en-US" sz="2400" b="1" dirty="0"/>
              <a:t>()</a:t>
            </a:r>
          </a:p>
          <a:p>
            <a:r>
              <a:rPr lang="en-US" sz="2400" b="1" dirty="0" err="1"/>
              <a:t>x_dict.values</a:t>
            </a:r>
            <a:r>
              <a:rPr lang="en-US" sz="2400" b="1" dirty="0"/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sets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152400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Sets are a collection of distinct (unique) objects.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These are useful to create lists that only hold unique values in the dataset.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It is an unordered collection but a mutable one, this is very helpful when going through a huge dataset.</a:t>
            </a:r>
          </a:p>
        </p:txBody>
      </p:sp>
      <p:sp>
        <p:nvSpPr>
          <p:cNvPr id="8" name="Frame 7"/>
          <p:cNvSpPr/>
          <p:nvPr/>
        </p:nvSpPr>
        <p:spPr>
          <a:xfrm>
            <a:off x="685800" y="3581400"/>
            <a:ext cx="7772400" cy="3048000"/>
          </a:xfrm>
          <a:prstGeom prst="frame">
            <a:avLst>
              <a:gd name="adj1" fmla="val 3384"/>
            </a:avLst>
          </a:prstGeom>
          <a:solidFill>
            <a:srgbClr val="0063B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3886200"/>
            <a:ext cx="624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x_set</a:t>
            </a:r>
            <a:r>
              <a:rPr lang="en-US" sz="2400" b="1" dirty="0"/>
              <a:t> = set('CAKE&amp;COKE')</a:t>
            </a:r>
          </a:p>
          <a:p>
            <a:r>
              <a:rPr lang="en-US" sz="2400" b="1" dirty="0" err="1"/>
              <a:t>y_set</a:t>
            </a:r>
            <a:r>
              <a:rPr lang="en-US" sz="2400" b="1" dirty="0"/>
              <a:t> = set('COOKIE')</a:t>
            </a:r>
          </a:p>
          <a:p>
            <a:r>
              <a:rPr lang="en-US" sz="2400" b="1" dirty="0"/>
              <a:t>print(</a:t>
            </a:r>
            <a:r>
              <a:rPr lang="en-US" sz="2400" b="1" dirty="0" err="1"/>
              <a:t>x_set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print(</a:t>
            </a:r>
            <a:r>
              <a:rPr lang="en-US" sz="2400" b="1" dirty="0" err="1"/>
              <a:t>x_set|y_set</a:t>
            </a:r>
            <a:r>
              <a:rPr lang="en-US" sz="2400" b="1" dirty="0"/>
              <a:t>)# Unique elements in </a:t>
            </a:r>
            <a:r>
              <a:rPr lang="en-US" sz="2400" b="1" dirty="0" err="1"/>
              <a:t>x_set</a:t>
            </a:r>
            <a:r>
              <a:rPr lang="en-US" sz="2400" b="1" dirty="0"/>
              <a:t> or </a:t>
            </a:r>
            <a:r>
              <a:rPr lang="en-US" sz="2400" b="1" dirty="0" err="1"/>
              <a:t>y_set</a:t>
            </a:r>
            <a:r>
              <a:rPr lang="en-US" sz="2400" b="1" dirty="0"/>
              <a:t> or both</a:t>
            </a:r>
          </a:p>
          <a:p>
            <a:r>
              <a:rPr lang="en-US" sz="2400" b="1" dirty="0"/>
              <a:t>print(</a:t>
            </a:r>
            <a:r>
              <a:rPr lang="en-US" sz="2400" b="1" dirty="0" err="1"/>
              <a:t>x_set&amp;y_set</a:t>
            </a:r>
            <a:r>
              <a:rPr lang="en-US" sz="2400" b="1" dirty="0"/>
              <a:t>)# elements in both </a:t>
            </a:r>
            <a:r>
              <a:rPr lang="en-US" sz="2400" b="1" dirty="0" err="1"/>
              <a:t>x_set</a:t>
            </a:r>
            <a:r>
              <a:rPr lang="en-US" sz="2400" b="1" dirty="0"/>
              <a:t> and </a:t>
            </a:r>
            <a:r>
              <a:rPr lang="en-US" sz="2400" b="1" dirty="0" err="1"/>
              <a:t>y_set</a:t>
            </a:r>
            <a:r>
              <a:rPr lang="en-US" sz="2400" b="1" dirty="0"/>
              <a:t> or both</a:t>
            </a:r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err="1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Numpy</a:t>
            </a: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 and Pandas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1828800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NumPy</a:t>
            </a:r>
            <a:r>
              <a:rPr lang="en-US" dirty="0"/>
              <a:t> is the fundamental package for scientific       computing with Python.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Pandas is the Python Package providing fast Flexible and expressive data  structures 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Pandas is well suited for many different kind of data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 Tabular data with </a:t>
            </a:r>
            <a:r>
              <a:rPr lang="en-US" sz="2400" dirty="0" err="1"/>
              <a:t>heterogenous</a:t>
            </a:r>
            <a:r>
              <a:rPr lang="en-US" sz="2400" dirty="0"/>
              <a:t> column as in SQL Table or Excel </a:t>
            </a:r>
            <a:r>
              <a:rPr lang="en-US" sz="2400" dirty="0" err="1"/>
              <a:t>Spredsheet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Matrix data with row column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Any other form of Statistical/</a:t>
            </a:r>
            <a:r>
              <a:rPr lang="en-US" sz="2400" dirty="0" err="1"/>
              <a:t>Obsevational</a:t>
            </a:r>
            <a:r>
              <a:rPr lang="en-US" sz="2400" dirty="0"/>
              <a:t> data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Pandas is consist of two </a:t>
            </a:r>
            <a:r>
              <a:rPr lang="en-US" sz="2400" dirty="0" err="1"/>
              <a:t>Primilarily</a:t>
            </a:r>
            <a:r>
              <a:rPr lang="en-US" sz="2400" dirty="0"/>
              <a:t>  data structure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 Series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/>
              <a:t>Dataframe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Popular Data Analytics Software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6800" y="1752600"/>
            <a:ext cx="51728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1.Python</a:t>
            </a:r>
          </a:p>
          <a:p>
            <a:r>
              <a:rPr lang="en-US" sz="2400" b="1" dirty="0"/>
              <a:t>2.  R</a:t>
            </a:r>
            <a:endParaRPr lang="en-US" sz="2400" dirty="0"/>
          </a:p>
          <a:p>
            <a:r>
              <a:rPr lang="en-US" sz="2400" b="1" dirty="0"/>
              <a:t>3.SAS (STATISTICAL  ANALYSIS  SYSTEM)</a:t>
            </a:r>
          </a:p>
        </p:txBody>
      </p:sp>
      <p:pic>
        <p:nvPicPr>
          <p:cNvPr id="11" name="Picture 10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3124200"/>
            <a:ext cx="2819400" cy="2819400"/>
          </a:xfrm>
          <a:prstGeom prst="rect">
            <a:avLst/>
          </a:prstGeom>
        </p:spPr>
      </p:pic>
      <p:pic>
        <p:nvPicPr>
          <p:cNvPr id="13" name="Picture 12" descr="download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3505200"/>
            <a:ext cx="1747837" cy="2057400"/>
          </a:xfrm>
          <a:prstGeom prst="rect">
            <a:avLst/>
          </a:prstGeom>
        </p:spPr>
      </p:pic>
      <p:pic>
        <p:nvPicPr>
          <p:cNvPr id="15" name="Picture 14" descr="sas-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800" y="3048000"/>
            <a:ext cx="2362200" cy="265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Case Study on International Airlines Data Using Pandas Packages</a:t>
            </a:r>
          </a:p>
        </p:txBody>
      </p:sp>
      <p:sp>
        <p:nvSpPr>
          <p:cNvPr id="7" name="Frame 6"/>
          <p:cNvSpPr/>
          <p:nvPr/>
        </p:nvSpPr>
        <p:spPr>
          <a:xfrm>
            <a:off x="762000" y="1447800"/>
            <a:ext cx="7620000" cy="1219200"/>
          </a:xfrm>
          <a:prstGeom prst="frame">
            <a:avLst>
              <a:gd name="adj1" fmla="val 3384"/>
            </a:avLst>
          </a:prstGeom>
          <a:solidFill>
            <a:srgbClr val="0063B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6002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 pandas as pd</a:t>
            </a:r>
          </a:p>
          <a:p>
            <a:r>
              <a:rPr lang="en-US" sz="2400" b="1" dirty="0"/>
              <a:t>import </a:t>
            </a:r>
            <a:r>
              <a:rPr lang="en-US" sz="2400" b="1" dirty="0" err="1"/>
              <a:t>matplotlib.pyplot</a:t>
            </a:r>
            <a:r>
              <a:rPr lang="en-US" sz="2400" b="1" dirty="0"/>
              <a:t> as </a:t>
            </a:r>
            <a:r>
              <a:rPr lang="en-US" sz="2400" b="1" dirty="0" err="1"/>
              <a:t>plt</a:t>
            </a:r>
            <a:endParaRPr lang="en-US" sz="2400" b="1" dirty="0"/>
          </a:p>
        </p:txBody>
      </p:sp>
      <p:sp>
        <p:nvSpPr>
          <p:cNvPr id="10" name="Frame 9"/>
          <p:cNvSpPr/>
          <p:nvPr/>
        </p:nvSpPr>
        <p:spPr>
          <a:xfrm>
            <a:off x="762000" y="3048000"/>
            <a:ext cx="7620000" cy="1219200"/>
          </a:xfrm>
          <a:prstGeom prst="frame">
            <a:avLst>
              <a:gd name="adj1" fmla="val 3384"/>
            </a:avLst>
          </a:prstGeom>
          <a:solidFill>
            <a:srgbClr val="0063B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32766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crew= </a:t>
            </a:r>
            <a:r>
              <a:rPr lang="en-US" sz="2400" b="1" dirty="0" err="1"/>
              <a:t>pd.read_csv</a:t>
            </a:r>
            <a:r>
              <a:rPr lang="en-US" sz="2400" b="1" dirty="0"/>
              <a:t>('crew.csv')</a:t>
            </a:r>
          </a:p>
          <a:p>
            <a:r>
              <a:rPr lang="en-US" sz="2400" b="1" dirty="0"/>
              <a:t>print(crew)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Set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739" y="1600200"/>
            <a:ext cx="795807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Commonly Used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b="1" dirty="0"/>
              <a:t>#To browse Top Five Rows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/>
              <a:t>crew.head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200" b="1" dirty="0"/>
              <a:t>#To browse Bottom Five Rows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2400" dirty="0" err="1"/>
              <a:t>crew.tail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b="1" dirty="0"/>
              <a:t>#To Browse Number of </a:t>
            </a:r>
            <a:r>
              <a:rPr lang="en-US" sz="2400" b="1" dirty="0" err="1"/>
              <a:t>Obsevetion</a:t>
            </a:r>
            <a:endParaRPr lang="en-US" sz="2400" b="1" dirty="0"/>
          </a:p>
          <a:p>
            <a:pPr>
              <a:buFont typeface="Wingdings" pitchFamily="2" charset="2"/>
              <a:buChar char="§"/>
            </a:pPr>
            <a:r>
              <a:rPr lang="en-US" sz="2400" dirty="0" err="1"/>
              <a:t>crew.count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800" dirty="0"/>
              <a:t>#</a:t>
            </a:r>
            <a:r>
              <a:rPr lang="en-US" sz="2200" b="1" dirty="0"/>
              <a:t>Using Statistical Function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 </a:t>
            </a:r>
            <a:r>
              <a:rPr lang="en-US" sz="2400" dirty="0"/>
              <a:t>crew[‘Salary’].sum()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Crew[‘Salary’].mean()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Crew[‘Salary’].max()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Crew[‘Salary’].min()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/>
              <a:t>Crew.describe</a:t>
            </a:r>
            <a:r>
              <a:rPr lang="en-US" sz="2400" dirty="0"/>
              <a:t>() </a:t>
            </a:r>
            <a:r>
              <a:rPr lang="en-US" sz="2400" b="1" dirty="0"/>
              <a:t>#Statistical Overview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Extraction and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# </a:t>
            </a:r>
            <a:r>
              <a:rPr lang="en-US" sz="2000" b="1" dirty="0"/>
              <a:t>To add a Computed Column</a:t>
            </a:r>
          </a:p>
          <a:p>
            <a:pPr>
              <a:buNone/>
            </a:pPr>
            <a:r>
              <a:rPr lang="en-US" sz="2000" dirty="0"/>
              <a:t>       crew['bonus']=</a:t>
            </a:r>
            <a:r>
              <a:rPr lang="en-US" sz="2000" dirty="0" err="1"/>
              <a:t>crew.Salary</a:t>
            </a:r>
            <a:r>
              <a:rPr lang="en-US" sz="2000" dirty="0"/>
              <a:t>*.1</a:t>
            </a:r>
          </a:p>
          <a:p>
            <a:r>
              <a:rPr lang="en-US" sz="2000" b="1" dirty="0"/>
              <a:t>  # </a:t>
            </a:r>
            <a:r>
              <a:rPr lang="en-US" sz="2000" b="1" dirty="0" err="1"/>
              <a:t>Etract</a:t>
            </a:r>
            <a:r>
              <a:rPr lang="en-US" sz="2000" b="1" dirty="0"/>
              <a:t> the </a:t>
            </a:r>
            <a:r>
              <a:rPr lang="en-US" sz="2000" b="1" dirty="0" err="1"/>
              <a:t>Colunns</a:t>
            </a:r>
            <a:r>
              <a:rPr lang="en-US" sz="2000" b="1" dirty="0"/>
              <a:t> and create a Subset</a:t>
            </a:r>
          </a:p>
          <a:p>
            <a:pPr>
              <a:buNone/>
            </a:pPr>
            <a:r>
              <a:rPr lang="en-US" sz="2000" b="1" dirty="0"/>
              <a:t>        </a:t>
            </a:r>
            <a:r>
              <a:rPr lang="en-US" sz="2000" dirty="0"/>
              <a:t>crew1 =crew[['</a:t>
            </a:r>
            <a:r>
              <a:rPr lang="en-US" sz="2000" dirty="0" err="1"/>
              <a:t>JobCode</a:t>
            </a:r>
            <a:r>
              <a:rPr lang="en-US" sz="2000" dirty="0"/>
              <a:t>', '</a:t>
            </a:r>
            <a:r>
              <a:rPr lang="en-US" sz="2000" dirty="0" err="1"/>
              <a:t>homebase','Salary</a:t>
            </a:r>
            <a:r>
              <a:rPr lang="en-US" sz="2000" dirty="0"/>
              <a:t>']]</a:t>
            </a:r>
          </a:p>
          <a:p>
            <a:r>
              <a:rPr lang="en-US" sz="2000" b="1" dirty="0"/>
              <a:t>  #Conditional Data Extraction</a:t>
            </a:r>
          </a:p>
          <a:p>
            <a:pPr>
              <a:buNone/>
            </a:pPr>
            <a:r>
              <a:rPr lang="en-US" sz="2000" dirty="0"/>
              <a:t>         </a:t>
            </a:r>
            <a:r>
              <a:rPr lang="en-US" sz="2000" dirty="0" err="1"/>
              <a:t>Fltat</a:t>
            </a:r>
            <a:r>
              <a:rPr lang="en-US" sz="2000" dirty="0"/>
              <a:t>=crew[</a:t>
            </a:r>
            <a:r>
              <a:rPr lang="en-US" sz="2000" dirty="0" err="1"/>
              <a:t>crew.JobCode</a:t>
            </a:r>
            <a:r>
              <a:rPr lang="en-US" sz="2000" dirty="0"/>
              <a:t>=="FLTAT1"]</a:t>
            </a:r>
          </a:p>
          <a:p>
            <a:pPr>
              <a:buNone/>
            </a:pPr>
            <a:r>
              <a:rPr lang="en-US" sz="2000" dirty="0"/>
              <a:t>          </a:t>
            </a:r>
            <a:r>
              <a:rPr lang="en-US" sz="2000" dirty="0" err="1"/>
              <a:t>crew_sal</a:t>
            </a:r>
            <a:r>
              <a:rPr lang="en-US" sz="2000" dirty="0"/>
              <a:t>=crew[</a:t>
            </a:r>
            <a:r>
              <a:rPr lang="en-US" sz="2000" dirty="0" err="1"/>
              <a:t>crew.Salary</a:t>
            </a:r>
            <a:r>
              <a:rPr lang="en-US" sz="2000" dirty="0"/>
              <a:t> &gt;90000]</a:t>
            </a:r>
          </a:p>
          <a:p>
            <a:pPr>
              <a:buNone/>
            </a:pPr>
            <a:r>
              <a:rPr lang="en-US" sz="2000" dirty="0"/>
              <a:t>          </a:t>
            </a:r>
            <a:r>
              <a:rPr lang="en-US" sz="2000" dirty="0" err="1"/>
              <a:t>crew_sal_less</a:t>
            </a:r>
            <a:r>
              <a:rPr lang="en-US" sz="2000" dirty="0"/>
              <a:t>=crew[</a:t>
            </a:r>
            <a:r>
              <a:rPr lang="en-US" sz="2000" dirty="0" err="1"/>
              <a:t>crew.Salary</a:t>
            </a:r>
            <a:r>
              <a:rPr lang="en-US" sz="2000" dirty="0"/>
              <a:t>&lt;=75000]</a:t>
            </a:r>
          </a:p>
          <a:p>
            <a:r>
              <a:rPr lang="en-US" sz="2000" b="1" dirty="0"/>
              <a:t> #Creating Ascending </a:t>
            </a:r>
            <a:r>
              <a:rPr lang="en-US" sz="2000" b="1" dirty="0" err="1"/>
              <a:t>abd</a:t>
            </a:r>
            <a:r>
              <a:rPr lang="en-US" sz="2000" b="1" dirty="0"/>
              <a:t> Descending Ordered Report</a:t>
            </a:r>
          </a:p>
          <a:p>
            <a:pPr>
              <a:buNone/>
            </a:pPr>
            <a:r>
              <a:rPr lang="en-US" sz="2000" dirty="0"/>
              <a:t>           </a:t>
            </a:r>
            <a:r>
              <a:rPr lang="en-US" sz="2000" dirty="0" err="1"/>
              <a:t>crew_sorted</a:t>
            </a:r>
            <a:r>
              <a:rPr lang="en-US" sz="2000" dirty="0"/>
              <a:t> = </a:t>
            </a:r>
            <a:r>
              <a:rPr lang="en-US" sz="2000" dirty="0" err="1"/>
              <a:t>crew.sort_values</a:t>
            </a:r>
            <a:r>
              <a:rPr lang="en-US" sz="2000" dirty="0"/>
              <a:t>("</a:t>
            </a:r>
            <a:r>
              <a:rPr lang="en-US" sz="2000" dirty="0" err="1"/>
              <a:t>Salary",ascending</a:t>
            </a:r>
            <a:r>
              <a:rPr lang="en-US" sz="2000" dirty="0"/>
              <a:t>=True)</a:t>
            </a:r>
          </a:p>
          <a:p>
            <a:pPr>
              <a:buNone/>
            </a:pPr>
            <a:r>
              <a:rPr lang="en-US" sz="2000" dirty="0"/>
              <a:t>           </a:t>
            </a:r>
            <a:r>
              <a:rPr lang="en-US" sz="2000" dirty="0" err="1"/>
              <a:t>crew_desc_sorted</a:t>
            </a:r>
            <a:r>
              <a:rPr lang="en-US" sz="2000" dirty="0"/>
              <a:t> = </a:t>
            </a:r>
            <a:r>
              <a:rPr lang="en-US" sz="2000" dirty="0" err="1"/>
              <a:t>crew.sort_values</a:t>
            </a:r>
            <a:r>
              <a:rPr lang="en-US" sz="2000" dirty="0"/>
              <a:t>("</a:t>
            </a:r>
            <a:r>
              <a:rPr lang="en-US" sz="2000" dirty="0" err="1"/>
              <a:t>Salary",ascending</a:t>
            </a:r>
            <a:r>
              <a:rPr lang="en-US" sz="2000" dirty="0"/>
              <a:t>=False)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Visualization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#</a:t>
            </a:r>
            <a:r>
              <a:rPr lang="en-US" sz="2400" b="1" dirty="0"/>
              <a:t>Import the package for Data Visualization</a:t>
            </a:r>
          </a:p>
          <a:p>
            <a:pPr>
              <a:buNone/>
            </a:pPr>
            <a:r>
              <a:rPr lang="en-US" sz="2400" b="1" dirty="0"/>
              <a:t>    </a:t>
            </a:r>
            <a:r>
              <a:rPr lang="en-US" sz="1600" dirty="0"/>
              <a:t>%</a:t>
            </a:r>
            <a:r>
              <a:rPr lang="en-US" sz="1600" dirty="0" err="1"/>
              <a:t>matplotlib</a:t>
            </a:r>
            <a:r>
              <a:rPr lang="en-US" sz="1600" dirty="0"/>
              <a:t> inline</a:t>
            </a:r>
          </a:p>
          <a:p>
            <a:pPr>
              <a:buNone/>
            </a:pPr>
            <a:r>
              <a:rPr lang="en-US" sz="1600" dirty="0"/>
              <a:t>    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import </a:t>
            </a:r>
            <a:r>
              <a:rPr lang="en-US" sz="1600" dirty="0" err="1"/>
              <a:t>numpy</a:t>
            </a:r>
            <a:r>
              <a:rPr lang="en-US" sz="1600" dirty="0"/>
              <a:t> as </a:t>
            </a:r>
            <a:r>
              <a:rPr lang="en-US" sz="1600" dirty="0" err="1"/>
              <a:t>np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import pandas as pd</a:t>
            </a:r>
          </a:p>
          <a:p>
            <a:pPr>
              <a:buNone/>
            </a:pPr>
            <a:r>
              <a:rPr lang="en-US" sz="1800" b="1" dirty="0"/>
              <a:t>#Creating </a:t>
            </a:r>
            <a:r>
              <a:rPr lang="en-US" sz="1800" b="1" dirty="0" err="1"/>
              <a:t>ScatterPlot</a:t>
            </a:r>
            <a:r>
              <a:rPr lang="en-US" sz="1800" b="1" dirty="0"/>
              <a:t> </a:t>
            </a:r>
          </a:p>
          <a:p>
            <a:pPr>
              <a:buNone/>
            </a:pPr>
            <a:r>
              <a:rPr lang="en-US" sz="1800" dirty="0"/>
              <a:t>    women=</a:t>
            </a:r>
            <a:r>
              <a:rPr lang="en-US" sz="1800" dirty="0" err="1"/>
              <a:t>pd.read_csv</a:t>
            </a:r>
            <a:r>
              <a:rPr lang="en-US" sz="1800" dirty="0"/>
              <a:t>("women.csv")</a:t>
            </a:r>
          </a:p>
          <a:p>
            <a:pPr>
              <a:buNone/>
            </a:pPr>
            <a:r>
              <a:rPr lang="en-US" sz="1800" dirty="0"/>
              <a:t>    women</a:t>
            </a:r>
          </a:p>
          <a:p>
            <a:pPr>
              <a:buNone/>
            </a:pPr>
            <a:r>
              <a:rPr lang="en-US" sz="1800" dirty="0"/>
              <a:t>    </a:t>
            </a:r>
            <a:r>
              <a:rPr lang="en-US" sz="1800" dirty="0" err="1"/>
              <a:t>plt.plot</a:t>
            </a:r>
            <a:r>
              <a:rPr lang="en-US" sz="1800" dirty="0"/>
              <a:t>(women['height'],women['weight'], '*--', label='</a:t>
            </a:r>
            <a:r>
              <a:rPr lang="en-US" sz="1800" dirty="0" err="1"/>
              <a:t>linear',color</a:t>
            </a:r>
            <a:r>
              <a:rPr lang="en-US" sz="1800" dirty="0"/>
              <a:t>='Green')</a:t>
            </a:r>
          </a:p>
          <a:p>
            <a:pPr>
              <a:buNone/>
            </a:pPr>
            <a:r>
              <a:rPr lang="en-US" sz="1800" dirty="0"/>
              <a:t>    </a:t>
            </a:r>
            <a:r>
              <a:rPr lang="en-US" sz="1800" dirty="0" err="1"/>
              <a:t>plt.xlabel</a:t>
            </a:r>
            <a:r>
              <a:rPr lang="en-US" sz="1800" dirty="0"/>
              <a:t>('Height')</a:t>
            </a:r>
          </a:p>
          <a:p>
            <a:pPr>
              <a:buNone/>
            </a:pPr>
            <a:r>
              <a:rPr lang="en-US" sz="1800" dirty="0"/>
              <a:t>    </a:t>
            </a:r>
            <a:r>
              <a:rPr lang="en-US" sz="1800" dirty="0" err="1"/>
              <a:t>plt.ylabel</a:t>
            </a:r>
            <a:r>
              <a:rPr lang="en-US" sz="1800" dirty="0"/>
              <a:t>('Weight')</a:t>
            </a:r>
          </a:p>
          <a:p>
            <a:pPr>
              <a:buNone/>
            </a:pPr>
            <a:r>
              <a:rPr lang="en-US" sz="1800" dirty="0"/>
              <a:t>    </a:t>
            </a:r>
            <a:r>
              <a:rPr lang="en-US" sz="1800" dirty="0" err="1"/>
              <a:t>plt.title</a:t>
            </a:r>
            <a:r>
              <a:rPr lang="en-US" sz="1800" dirty="0"/>
              <a:t>('The </a:t>
            </a:r>
            <a:r>
              <a:rPr lang="en-US" sz="1800" dirty="0" err="1"/>
              <a:t>Scatterplot</a:t>
            </a:r>
            <a:r>
              <a:rPr lang="en-US" sz="1800" dirty="0"/>
              <a:t> of Women')</a:t>
            </a:r>
          </a:p>
          <a:p>
            <a:pPr>
              <a:buNone/>
            </a:pPr>
            <a:r>
              <a:rPr lang="en-US" sz="1800" dirty="0"/>
              <a:t>    </a:t>
            </a:r>
            <a:r>
              <a:rPr lang="en-US" sz="1800" dirty="0" err="1"/>
              <a:t>plt.show</a:t>
            </a:r>
            <a:r>
              <a:rPr lang="en-US" sz="1800" dirty="0"/>
              <a:t>()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14176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Visualization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5334000" cy="213360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1442012"/>
            <a:ext cx="4419600" cy="254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676400"/>
            <a:ext cx="3733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3886200"/>
            <a:ext cx="45053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72B6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85800" y="2819400"/>
            <a:ext cx="76200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CASE  STUDY  ON  </a:t>
            </a:r>
          </a:p>
          <a:p>
            <a:pPr>
              <a:spcBef>
                <a:spcPct val="0"/>
              </a:spcBef>
              <a:defRPr/>
            </a:pPr>
            <a:r>
              <a:rPr lang="en-US" sz="36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CRIME DATA  ANALYSIS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The Problem &amp; Data Analytics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" y="1600200"/>
            <a:ext cx="7467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 </a:t>
            </a:r>
            <a:r>
              <a:rPr lang="en-IN" sz="2400" dirty="0"/>
              <a:t>In the last few years most of the American cities have recorded a low crime rate. However, San Francisco Bay area saw an up surge in crimes reported in these years. </a:t>
            </a:r>
          </a:p>
          <a:p>
            <a:pPr>
              <a:buNone/>
            </a:pPr>
            <a:r>
              <a:rPr lang="en-IN" sz="2400" dirty="0"/>
              <a:t>    </a:t>
            </a:r>
          </a:p>
          <a:p>
            <a:pPr>
              <a:buNone/>
            </a:pPr>
            <a:r>
              <a:rPr lang="en-IN" sz="2400" dirty="0"/>
              <a:t>The need for anticipating and take preventive measures have become the utmost priority for the local government authorities.</a:t>
            </a:r>
          </a:p>
          <a:p>
            <a:pPr>
              <a:buNone/>
            </a:pPr>
            <a:r>
              <a:rPr lang="en-IN" sz="2400" dirty="0"/>
              <a:t>    </a:t>
            </a:r>
          </a:p>
          <a:p>
            <a:pPr>
              <a:buNone/>
            </a:pPr>
            <a:r>
              <a:rPr lang="en-IN" sz="2400" dirty="0"/>
              <a:t>The crime records of the area for the last few years need to be mined , analyzed and used to forecast the crime that can be committed in future.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Reading data into Python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152400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import pandas as pd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import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matplotlib.pyplot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plt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crime=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pd.read_csv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('crime.csv')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2514600"/>
            <a:ext cx="89725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Data Description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7239000" cy="480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8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Why Python ? 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 rot="19447174">
            <a:off x="707531" y="1802294"/>
            <a:ext cx="216253" cy="144169"/>
          </a:xfrm>
          <a:prstGeom prst="ellipse">
            <a:avLst/>
          </a:prstGeom>
          <a:solidFill>
            <a:srgbClr val="55A51C"/>
          </a:solidFill>
          <a:ln w="9525">
            <a:noFill/>
          </a:ln>
          <a:effectLst>
            <a:outerShdw blurRad="127000" dist="38100" dir="2700000" algn="ctr">
              <a:srgbClr val="55A51C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66800" y="1676400"/>
            <a:ext cx="7239000" cy="381000"/>
          </a:xfrm>
          <a:prstGeom prst="rect">
            <a:avLst/>
          </a:prstGeom>
          <a:gradFill flip="none" rotWithShape="1">
            <a:gsLst>
              <a:gs pos="0">
                <a:srgbClr val="CCE5BA"/>
              </a:gs>
              <a:gs pos="50000">
                <a:schemeClr val="bg1"/>
              </a:gs>
              <a:gs pos="100000">
                <a:srgbClr val="ABD38C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The most </a:t>
            </a:r>
            <a:r>
              <a:rPr lang="en-US" sz="1600" dirty="0" err="1">
                <a:solidFill>
                  <a:schemeClr val="tx1"/>
                </a:solidFill>
              </a:rPr>
              <a:t>ly</a:t>
            </a:r>
            <a:r>
              <a:rPr lang="en-US" sz="1600" dirty="0">
                <a:solidFill>
                  <a:schemeClr val="tx1"/>
                </a:solidFill>
              </a:rPr>
              <a:t> used Data Science software.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66800" y="2286000"/>
            <a:ext cx="7239000" cy="381000"/>
          </a:xfrm>
          <a:prstGeom prst="rect">
            <a:avLst/>
          </a:prstGeom>
          <a:gradFill flip="none" rotWithShape="1">
            <a:gsLst>
              <a:gs pos="0">
                <a:srgbClr val="CCE5BA"/>
              </a:gs>
              <a:gs pos="50000">
                <a:schemeClr val="bg1"/>
              </a:gs>
              <a:gs pos="100000">
                <a:srgbClr val="ABD38C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It can be used for various development purpose and analytics purpose ,Best graphical capabilities.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6800" y="2895600"/>
            <a:ext cx="7239000" cy="381000"/>
          </a:xfrm>
          <a:prstGeom prst="rect">
            <a:avLst/>
          </a:prstGeom>
          <a:gradFill flip="none" rotWithShape="1">
            <a:gsLst>
              <a:gs pos="0">
                <a:srgbClr val="CCE5BA"/>
              </a:gs>
              <a:gs pos="50000">
                <a:schemeClr val="bg1"/>
              </a:gs>
              <a:gs pos="100000">
                <a:srgbClr val="ABD38C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Over  5000+ packages available for advanced uses  for Machine Learning and AI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3505200"/>
            <a:ext cx="7239000" cy="381000"/>
          </a:xfrm>
          <a:prstGeom prst="rect">
            <a:avLst/>
          </a:prstGeom>
          <a:gradFill flip="none" rotWithShape="1">
            <a:gsLst>
              <a:gs pos="0">
                <a:srgbClr val="CCE5BA"/>
              </a:gs>
              <a:gs pos="50000">
                <a:schemeClr val="bg1"/>
              </a:gs>
              <a:gs pos="100000">
                <a:srgbClr val="ABD38C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Cross platform : Linux, Windows, Mac.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66800" y="4114800"/>
            <a:ext cx="7239000" cy="381000"/>
          </a:xfrm>
          <a:prstGeom prst="rect">
            <a:avLst/>
          </a:prstGeom>
          <a:gradFill flip="none" rotWithShape="1">
            <a:gsLst>
              <a:gs pos="0">
                <a:srgbClr val="CCE5BA"/>
              </a:gs>
              <a:gs pos="50000">
                <a:schemeClr val="bg1"/>
              </a:gs>
              <a:gs pos="100000">
                <a:srgbClr val="ABD38C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Works well with </a:t>
            </a:r>
            <a:r>
              <a:rPr lang="en-US" sz="1600" dirty="0" err="1">
                <a:solidFill>
                  <a:schemeClr val="tx1"/>
                </a:solidFill>
              </a:rPr>
              <a:t>csv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sas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spss</a:t>
            </a:r>
            <a:r>
              <a:rPr lang="en-US" sz="1600" dirty="0">
                <a:solidFill>
                  <a:schemeClr val="tx1"/>
                </a:solidFill>
              </a:rPr>
              <a:t>, excel, access, Oracle, </a:t>
            </a:r>
            <a:r>
              <a:rPr lang="en-US" sz="1600" dirty="0" err="1">
                <a:solidFill>
                  <a:schemeClr val="tx1"/>
                </a:solidFill>
              </a:rPr>
              <a:t>MySql</a:t>
            </a:r>
            <a:r>
              <a:rPr lang="en-US" sz="1600" dirty="0">
                <a:solidFill>
                  <a:schemeClr val="tx1"/>
                </a:solidFill>
              </a:rPr>
              <a:t>  etc.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66800" y="4724400"/>
            <a:ext cx="7239000" cy="381000"/>
          </a:xfrm>
          <a:prstGeom prst="rect">
            <a:avLst/>
          </a:prstGeom>
          <a:gradFill flip="none" rotWithShape="1">
            <a:gsLst>
              <a:gs pos="0">
                <a:srgbClr val="CCE5BA"/>
              </a:gs>
              <a:gs pos="50000">
                <a:schemeClr val="bg1"/>
              </a:gs>
              <a:gs pos="100000">
                <a:srgbClr val="ABD38C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Python is Free.</a:t>
            </a:r>
          </a:p>
        </p:txBody>
      </p:sp>
      <p:sp>
        <p:nvSpPr>
          <p:cNvPr id="31" name="Oval 30"/>
          <p:cNvSpPr/>
          <p:nvPr/>
        </p:nvSpPr>
        <p:spPr>
          <a:xfrm rot="19447174">
            <a:off x="707531" y="2396937"/>
            <a:ext cx="216253" cy="144169"/>
          </a:xfrm>
          <a:prstGeom prst="ellipse">
            <a:avLst/>
          </a:prstGeom>
          <a:solidFill>
            <a:srgbClr val="55A51C"/>
          </a:solidFill>
          <a:ln w="9525">
            <a:noFill/>
          </a:ln>
          <a:effectLst>
            <a:outerShdw blurRad="127000" dist="38100" dir="2700000" algn="ctr">
              <a:srgbClr val="55A51C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 rot="19447174">
            <a:off x="707531" y="3006537"/>
            <a:ext cx="216253" cy="144169"/>
          </a:xfrm>
          <a:prstGeom prst="ellipse">
            <a:avLst/>
          </a:prstGeom>
          <a:solidFill>
            <a:srgbClr val="55A51C"/>
          </a:solidFill>
          <a:ln w="9525">
            <a:noFill/>
          </a:ln>
          <a:effectLst>
            <a:outerShdw blurRad="127000" dist="38100" dir="2700000" algn="ctr">
              <a:srgbClr val="55A51C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 rot="19447174">
            <a:off x="707531" y="3616137"/>
            <a:ext cx="216253" cy="144169"/>
          </a:xfrm>
          <a:prstGeom prst="ellipse">
            <a:avLst/>
          </a:prstGeom>
          <a:solidFill>
            <a:srgbClr val="55A51C"/>
          </a:solidFill>
          <a:ln w="9525">
            <a:noFill/>
          </a:ln>
          <a:effectLst>
            <a:outerShdw blurRad="127000" dist="38100" dir="2700000" algn="ctr">
              <a:srgbClr val="55A51C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 rot="19447174">
            <a:off x="707531" y="4225737"/>
            <a:ext cx="216253" cy="144169"/>
          </a:xfrm>
          <a:prstGeom prst="ellipse">
            <a:avLst/>
          </a:prstGeom>
          <a:solidFill>
            <a:srgbClr val="55A51C"/>
          </a:solidFill>
          <a:ln w="9525">
            <a:noFill/>
          </a:ln>
          <a:effectLst>
            <a:outerShdw blurRad="127000" dist="38100" dir="2700000" algn="ctr">
              <a:srgbClr val="55A51C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 rot="19447174">
            <a:off x="707531" y="4835337"/>
            <a:ext cx="216253" cy="144169"/>
          </a:xfrm>
          <a:prstGeom prst="ellipse">
            <a:avLst/>
          </a:prstGeom>
          <a:solidFill>
            <a:srgbClr val="55A51C"/>
          </a:solidFill>
          <a:ln w="9525">
            <a:noFill/>
          </a:ln>
          <a:effectLst>
            <a:outerShdw blurRad="127000" dist="38100" dir="2700000" algn="ctr">
              <a:srgbClr val="55A51C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What can the data possibly tell 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4" name="Frame 3"/>
          <p:cNvSpPr/>
          <p:nvPr/>
        </p:nvSpPr>
        <p:spPr>
          <a:xfrm>
            <a:off x="381000" y="1752600"/>
            <a:ext cx="8382000" cy="2819400"/>
          </a:xfrm>
          <a:prstGeom prst="frame">
            <a:avLst>
              <a:gd name="adj1" fmla="val 3384"/>
            </a:avLst>
          </a:prstGeom>
          <a:solidFill>
            <a:srgbClr val="0063B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981200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   1.How many crimes have been reported in each category of crime?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 2.Which day of the week sees the highest number of crimes recorded ?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 3.Frequency of crimes resolved to that of pending.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 4.How many crimes have been reported by each </a:t>
            </a:r>
            <a:r>
              <a:rPr lang="en-US" sz="2000" dirty="0" err="1"/>
              <a:t>PdDistrict</a:t>
            </a:r>
            <a:r>
              <a:rPr lang="en-US" sz="2000" dirty="0"/>
              <a:t> 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Packages in Python for this Case Study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609600" y="2209800"/>
            <a:ext cx="6553200" cy="2133600"/>
          </a:xfrm>
          <a:prstGeom prst="frame">
            <a:avLst>
              <a:gd name="adj1" fmla="val 3384"/>
            </a:avLst>
          </a:prstGeom>
          <a:solidFill>
            <a:srgbClr val="0063B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600200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2514600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Numpy</a:t>
            </a:r>
            <a:endParaRPr lang="en-US" sz="3600" dirty="0"/>
          </a:p>
          <a:p>
            <a:r>
              <a:rPr lang="en-US" sz="3600" dirty="0"/>
              <a:t>Pandas</a:t>
            </a:r>
          </a:p>
          <a:p>
            <a:r>
              <a:rPr lang="en-US" sz="3600" dirty="0" err="1"/>
              <a:t>matplotlib</a:t>
            </a:r>
            <a:endParaRPr lang="en-US" sz="3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85800" y="4572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 1. How many crimes have been reported in       each category?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>
              <a:solidFill>
                <a:sysClr val="window" lastClr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1447800"/>
            <a:ext cx="8534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#</a:t>
            </a:r>
            <a:r>
              <a:rPr lang="en-US" sz="1600" b="1" dirty="0"/>
              <a:t>To obtain the frequency of each category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err="1"/>
              <a:t>count_category</a:t>
            </a:r>
            <a:r>
              <a:rPr lang="en-US" sz="1600" dirty="0"/>
              <a:t>=crime['Category'].</a:t>
            </a:r>
            <a:r>
              <a:rPr lang="en-US" sz="1600" dirty="0" err="1"/>
              <a:t>value_counts</a:t>
            </a:r>
            <a:r>
              <a:rPr lang="en-US" sz="1600" dirty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err="1"/>
              <a:t>count_category</a:t>
            </a:r>
            <a:endParaRPr lang="en-US" sz="1600" dirty="0"/>
          </a:p>
          <a:p>
            <a:pPr>
              <a:buNone/>
            </a:pPr>
            <a:r>
              <a:rPr lang="en-US" sz="1600" b="1" dirty="0"/>
              <a:t># To obtain the data type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 type(</a:t>
            </a:r>
            <a:r>
              <a:rPr lang="en-US" sz="1600" dirty="0" err="1"/>
              <a:t>count_category</a:t>
            </a:r>
            <a:r>
              <a:rPr lang="en-US" sz="1600" dirty="0"/>
              <a:t>)</a:t>
            </a:r>
          </a:p>
          <a:p>
            <a:r>
              <a:rPr lang="en-US" sz="1600" b="1" dirty="0"/>
              <a:t>#Convert it into data frame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err="1"/>
              <a:t>df</a:t>
            </a:r>
            <a:r>
              <a:rPr lang="en-US" sz="1600" dirty="0"/>
              <a:t>=</a:t>
            </a:r>
            <a:r>
              <a:rPr lang="en-US" sz="1600" dirty="0" err="1"/>
              <a:t>pd.DataFrame</a:t>
            </a:r>
            <a:r>
              <a:rPr lang="en-US" sz="1600" dirty="0"/>
              <a:t>(</a:t>
            </a:r>
            <a:r>
              <a:rPr lang="en-US" sz="1600" dirty="0" err="1"/>
              <a:t>count_category</a:t>
            </a:r>
            <a:r>
              <a:rPr lang="en-US" sz="1600" dirty="0"/>
              <a:t>)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df</a:t>
            </a:r>
            <a:endParaRPr lang="en-US" sz="1600" dirty="0"/>
          </a:p>
          <a:p>
            <a:r>
              <a:rPr lang="en-US" sz="1600" b="1" dirty="0"/>
              <a:t>#Reset the index of Data frame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/>
              <a:t> </a:t>
            </a:r>
            <a:r>
              <a:rPr lang="en-US" sz="1600" dirty="0"/>
              <a:t>DF1=</a:t>
            </a:r>
            <a:r>
              <a:rPr lang="en-US" sz="1600" dirty="0" err="1"/>
              <a:t>df.reset_index</a:t>
            </a:r>
            <a:r>
              <a:rPr lang="en-US" sz="1600" dirty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  DF1</a:t>
            </a:r>
          </a:p>
          <a:p>
            <a:r>
              <a:rPr lang="en-US" sz="1600" b="1" dirty="0"/>
              <a:t>#Reset the column Name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DF1.columns=[‘</a:t>
            </a:r>
            <a:r>
              <a:rPr lang="en-US" sz="1600" dirty="0" err="1"/>
              <a:t>Category','Freq</a:t>
            </a:r>
            <a:r>
              <a:rPr lang="en-US" sz="1600" dirty="0"/>
              <a:t>']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DF1</a:t>
            </a:r>
          </a:p>
          <a:p>
            <a:r>
              <a:rPr lang="en-US" sz="1600" b="1" dirty="0"/>
              <a:t>#Creating a Sample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Sample=DF1.head()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Sample</a:t>
            </a:r>
          </a:p>
          <a:p>
            <a:pPr>
              <a:buNone/>
            </a:pPr>
            <a:r>
              <a:rPr lang="en-US" sz="1600" b="1" dirty="0"/>
              <a:t> </a:t>
            </a:r>
            <a:r>
              <a:rPr lang="en-US" sz="1600" b="1" dirty="0" err="1"/>
              <a:t>Barplot</a:t>
            </a:r>
            <a:r>
              <a:rPr lang="en-US" sz="1600" b="1" dirty="0"/>
              <a:t> of number of  crimes per category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  plt.bar(Sample['Category'],Sample['Freq'],color="Red")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err="1"/>
              <a:t>plt.title</a:t>
            </a:r>
            <a:r>
              <a:rPr lang="en-US" sz="1600" dirty="0"/>
              <a:t>("The Freq of Category of Crime")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Result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47801"/>
            <a:ext cx="4191000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447800"/>
            <a:ext cx="41719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 Alternative Way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import </a:t>
            </a:r>
            <a:r>
              <a:rPr lang="en-US" dirty="0"/>
              <a:t>pandas </a:t>
            </a:r>
            <a:r>
              <a:rPr lang="en-US" b="1" dirty="0"/>
              <a:t>as </a:t>
            </a:r>
            <a:r>
              <a:rPr lang="en-US" dirty="0"/>
              <a:t>pd</a:t>
            </a: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crime=</a:t>
            </a:r>
            <a:r>
              <a:rPr lang="en-US" sz="2400" dirty="0" err="1"/>
              <a:t>pd.read_csv</a:t>
            </a:r>
            <a:r>
              <a:rPr lang="en-US" sz="2400" dirty="0"/>
              <a:t>(</a:t>
            </a:r>
            <a:r>
              <a:rPr lang="en-US" sz="2400" b="1" dirty="0"/>
              <a:t>'samplecrime.csv'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err="1"/>
              <a:t>count_category</a:t>
            </a:r>
            <a:r>
              <a:rPr lang="en-US" sz="2400" dirty="0"/>
              <a:t>=crime[</a:t>
            </a:r>
            <a:r>
              <a:rPr lang="en-US" sz="2400" b="1" dirty="0"/>
              <a:t>'Category'</a:t>
            </a:r>
            <a:r>
              <a:rPr lang="en-US" sz="2400" dirty="0"/>
              <a:t>].</a:t>
            </a:r>
            <a:r>
              <a:rPr lang="en-US" sz="2400" dirty="0" err="1"/>
              <a:t>value_counts</a:t>
            </a:r>
            <a:r>
              <a:rPr lang="en-US" sz="2400" dirty="0"/>
              <a:t>().</a:t>
            </a:r>
            <a:r>
              <a:rPr lang="en-US" sz="2400" dirty="0" err="1"/>
              <a:t>to_dict</a:t>
            </a:r>
            <a:r>
              <a:rPr lang="en-US" sz="2400" dirty="0"/>
              <a:t>()</a:t>
            </a:r>
            <a:br>
              <a:rPr lang="en-US" sz="2400" dirty="0"/>
            </a:b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err="1"/>
              <a:t>count_category</a:t>
            </a:r>
            <a:r>
              <a:rPr lang="en-US" sz="2400" dirty="0"/>
              <a:t> = </a:t>
            </a:r>
            <a:r>
              <a:rPr lang="en-US" sz="2400" dirty="0" err="1"/>
              <a:t>pd.DataFrame</a:t>
            </a:r>
            <a:r>
              <a:rPr lang="en-US" sz="2400" dirty="0"/>
              <a:t>(list(</a:t>
            </a:r>
            <a:r>
              <a:rPr lang="en-US" sz="2400" dirty="0" err="1"/>
              <a:t>count_category.items</a:t>
            </a:r>
            <a:r>
              <a:rPr lang="en-US" sz="2400" dirty="0"/>
              <a:t>()), columns=[</a:t>
            </a:r>
            <a:r>
              <a:rPr lang="en-US" sz="2400" b="1" dirty="0"/>
              <a:t>'Category'</a:t>
            </a:r>
            <a:r>
              <a:rPr lang="en-US" sz="2400" dirty="0"/>
              <a:t>, </a:t>
            </a:r>
            <a:r>
              <a:rPr lang="en-US" sz="2400" b="1" dirty="0"/>
              <a:t>'Frequency'</a:t>
            </a:r>
            <a:r>
              <a:rPr lang="en-US" sz="2400" dirty="0"/>
              <a:t>]) </a:t>
            </a:r>
          </a:p>
          <a:p>
            <a:pPr>
              <a:buNone/>
            </a:pPr>
            <a:r>
              <a:rPr lang="en-US" sz="2400" dirty="0"/>
              <a:t>    #if you are using 2.X then no need to use list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count_category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85800" y="4572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 2.Which day of the week sees the highest number of crimes recorded ???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>
              <a:solidFill>
                <a:sysClr val="window" lastClr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1447800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   #To obtain the </a:t>
            </a:r>
            <a:r>
              <a:rPr lang="en-US" sz="2000" b="1" dirty="0" err="1"/>
              <a:t>daywise</a:t>
            </a:r>
            <a:r>
              <a:rPr lang="en-US" sz="2000" b="1" dirty="0"/>
              <a:t> frequency of crime reported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 </a:t>
            </a:r>
            <a:r>
              <a:rPr lang="en-US" sz="2000" dirty="0" err="1"/>
              <a:t>count_Dayofweek</a:t>
            </a:r>
            <a:r>
              <a:rPr lang="en-US" sz="2000" dirty="0"/>
              <a:t>=crime['</a:t>
            </a:r>
            <a:r>
              <a:rPr lang="en-US" sz="2000" dirty="0" err="1"/>
              <a:t>DayOfWeek</a:t>
            </a:r>
            <a:r>
              <a:rPr lang="en-US" sz="2000" dirty="0"/>
              <a:t>'].</a:t>
            </a:r>
            <a:r>
              <a:rPr lang="en-US" sz="2000" dirty="0" err="1"/>
              <a:t>value_counts</a:t>
            </a:r>
            <a:r>
              <a:rPr lang="en-US" sz="2000" dirty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count_Dayofweek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type(</a:t>
            </a:r>
            <a:r>
              <a:rPr lang="en-US" sz="2000" dirty="0" err="1"/>
              <a:t>count_Dayofweek</a:t>
            </a:r>
            <a:r>
              <a:rPr lang="en-US" sz="20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df2=</a:t>
            </a:r>
            <a:r>
              <a:rPr lang="en-US" sz="2000" dirty="0" err="1"/>
              <a:t>pd.DataFrame</a:t>
            </a:r>
            <a:r>
              <a:rPr lang="en-US" sz="2000" dirty="0"/>
              <a:t>(</a:t>
            </a:r>
            <a:r>
              <a:rPr lang="en-US" sz="2000" dirty="0" err="1"/>
              <a:t>count_Dayofweek</a:t>
            </a:r>
            <a:r>
              <a:rPr lang="en-US" sz="20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df2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DF2=df2.reset_index()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DF2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DF2.columns=['</a:t>
            </a:r>
            <a:r>
              <a:rPr lang="en-US" sz="2000" dirty="0" err="1"/>
              <a:t>Dayofweek','Freq</a:t>
            </a:r>
            <a:r>
              <a:rPr lang="en-US" sz="2000" dirty="0"/>
              <a:t>']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DF2</a:t>
            </a:r>
          </a:p>
          <a:p>
            <a:pPr>
              <a:buNone/>
            </a:pPr>
            <a:r>
              <a:rPr lang="en-US" sz="2000" b="1" dirty="0"/>
              <a:t>#To obtain a </a:t>
            </a:r>
            <a:r>
              <a:rPr lang="en-US" sz="2000" b="1" dirty="0" err="1"/>
              <a:t>barchart</a:t>
            </a:r>
            <a:r>
              <a:rPr lang="en-US" sz="2000" b="1" dirty="0"/>
              <a:t> representing Day wise </a:t>
            </a:r>
            <a:r>
              <a:rPr lang="en-US" sz="2000" b="1" dirty="0" err="1"/>
              <a:t>Frequecy</a:t>
            </a:r>
            <a:r>
              <a:rPr lang="en-US" sz="2000" b="1" dirty="0"/>
              <a:t> of Crime Reported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plt.bar(DF2['</a:t>
            </a:r>
            <a:r>
              <a:rPr lang="en-US" sz="2000" dirty="0" err="1"/>
              <a:t>Dayofweek</a:t>
            </a:r>
            <a:r>
              <a:rPr lang="en-US" sz="2000" dirty="0"/>
              <a:t>'],DF2['Freq'],color=['</a:t>
            </a:r>
            <a:r>
              <a:rPr lang="en-US" sz="2000" dirty="0" err="1"/>
              <a:t>Red','Yellow','Green</a:t>
            </a:r>
            <a:r>
              <a:rPr lang="en-US" sz="2000" dirty="0"/>
              <a:t>'])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plt.title</a:t>
            </a:r>
            <a:r>
              <a:rPr lang="en-US" sz="2000" dirty="0"/>
              <a:t>('The Freq of crime </a:t>
            </a:r>
            <a:r>
              <a:rPr lang="en-US" sz="2000" dirty="0" err="1"/>
              <a:t>daywise</a:t>
            </a:r>
            <a:r>
              <a:rPr lang="en-US" sz="2000" dirty="0"/>
              <a:t>')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plt.show</a:t>
            </a:r>
            <a:r>
              <a:rPr lang="en-US" sz="2000" dirty="0"/>
              <a:t>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Result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371600"/>
            <a:ext cx="2590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676400"/>
            <a:ext cx="533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85800" y="4572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 3.Crime resolved out of total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>
              <a:solidFill>
                <a:sysClr val="window" lastClr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1295400"/>
            <a:ext cx="8534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     #To obtain the Frequency of Crime resolved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/>
              <a:t>count_resolved</a:t>
            </a:r>
            <a:r>
              <a:rPr lang="en-US" sz="2000" dirty="0"/>
              <a:t>=crime['Resolution'].</a:t>
            </a:r>
            <a:r>
              <a:rPr lang="en-US" sz="2000" dirty="0" err="1"/>
              <a:t>value_counts</a:t>
            </a:r>
            <a:r>
              <a:rPr lang="en-US" sz="2000" dirty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count_resolved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type(</a:t>
            </a:r>
            <a:r>
              <a:rPr lang="en-US" sz="2000" dirty="0" err="1"/>
              <a:t>count_resolved</a:t>
            </a:r>
            <a:r>
              <a:rPr lang="en-US" sz="20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df4=</a:t>
            </a:r>
            <a:r>
              <a:rPr lang="en-US" sz="2000" dirty="0" err="1"/>
              <a:t>pd.DataFrame</a:t>
            </a:r>
            <a:r>
              <a:rPr lang="en-US" sz="2000" dirty="0"/>
              <a:t>(</a:t>
            </a:r>
            <a:r>
              <a:rPr lang="en-US" sz="2000" dirty="0" err="1"/>
              <a:t>count_resolved</a:t>
            </a:r>
            <a:r>
              <a:rPr lang="en-US" sz="20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DF4=df4.reset_index()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DF4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DF4.columns=['</a:t>
            </a:r>
            <a:r>
              <a:rPr lang="en-US" sz="2000" dirty="0" err="1"/>
              <a:t>Resolution','Freq</a:t>
            </a:r>
            <a:r>
              <a:rPr lang="en-US" sz="2000" dirty="0"/>
              <a:t>']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DF4</a:t>
            </a:r>
          </a:p>
          <a:p>
            <a:pPr>
              <a:buNone/>
            </a:pPr>
            <a:r>
              <a:rPr lang="en-US" sz="2000" b="1" dirty="0"/>
              <a:t>    #To obtain the List</a:t>
            </a:r>
          </a:p>
          <a:p>
            <a:pPr>
              <a:buNone/>
            </a:pPr>
            <a:r>
              <a:rPr lang="en-US" sz="2000" dirty="0"/>
              <a:t>x=["</a:t>
            </a:r>
            <a:r>
              <a:rPr lang="en-US" sz="2000" dirty="0" err="1"/>
              <a:t>Arrest","Pending</a:t>
            </a:r>
            <a:r>
              <a:rPr lang="en-US" sz="2000" dirty="0"/>
              <a:t>"]</a:t>
            </a:r>
          </a:p>
          <a:p>
            <a:pPr>
              <a:buNone/>
            </a:pPr>
            <a:r>
              <a:rPr lang="es-ES" sz="2000" dirty="0"/>
              <a:t>y=[</a:t>
            </a:r>
            <a:r>
              <a:rPr lang="es-ES" sz="2000" dirty="0" err="1"/>
              <a:t>sum</a:t>
            </a:r>
            <a:r>
              <a:rPr lang="es-ES" sz="2000" dirty="0"/>
              <a:t>(DF4.iloc[[0,1],1]),</a:t>
            </a:r>
            <a:r>
              <a:rPr lang="es-ES" sz="2000" dirty="0" err="1"/>
              <a:t>sum</a:t>
            </a:r>
            <a:r>
              <a:rPr lang="es-ES" sz="2000" dirty="0"/>
              <a:t>(DF4.iloc[2:17,1])]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representing current status of Crime Resolution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plt.bar(</a:t>
            </a:r>
            <a:r>
              <a:rPr lang="en-US" sz="2000" dirty="0" err="1"/>
              <a:t>x,y,color</a:t>
            </a:r>
            <a:r>
              <a:rPr lang="en-US" sz="2000" dirty="0"/>
              <a:t>=["</a:t>
            </a:r>
            <a:r>
              <a:rPr lang="en-US" sz="2000" dirty="0" err="1"/>
              <a:t>Green","Red</a:t>
            </a:r>
            <a:r>
              <a:rPr lang="en-US" sz="2000" dirty="0"/>
              <a:t>"])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plt.xlabel</a:t>
            </a:r>
            <a:r>
              <a:rPr lang="en-US" sz="2000" dirty="0"/>
              <a:t>("Resolution")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plt.ylabel</a:t>
            </a:r>
            <a:r>
              <a:rPr lang="en-US" sz="2000" dirty="0"/>
              <a:t>("Frequency")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plt.title</a:t>
            </a:r>
            <a:r>
              <a:rPr lang="en-US" sz="2000" dirty="0"/>
              <a:t>("The Resolved </a:t>
            </a:r>
            <a:r>
              <a:rPr lang="en-US" sz="2000" dirty="0" err="1"/>
              <a:t>vs</a:t>
            </a:r>
            <a:r>
              <a:rPr lang="en-US" sz="2000" dirty="0"/>
              <a:t> Pending Cases")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plt.show</a:t>
            </a:r>
            <a:r>
              <a:rPr lang="en-US" sz="2000" dirty="0"/>
              <a:t>()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Result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1828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1981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" y="1905000"/>
            <a:ext cx="320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752600"/>
            <a:ext cx="4352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85800" y="4572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 4. Number of Crimes recorded in each </a:t>
            </a:r>
            <a:r>
              <a:rPr lang="en-US" sz="3200" dirty="0" err="1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PdDistrict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>
              <a:solidFill>
                <a:sysClr val="window" lastClr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1447800"/>
            <a:ext cx="8534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#To obtain the </a:t>
            </a:r>
            <a:r>
              <a:rPr lang="en-US" sz="2000" b="1" dirty="0" err="1"/>
              <a:t>frequecy</a:t>
            </a:r>
            <a:r>
              <a:rPr lang="en-US" sz="2000" b="1" dirty="0"/>
              <a:t>  report of Crime per </a:t>
            </a:r>
            <a:r>
              <a:rPr lang="en-US" sz="2000" b="1" dirty="0" err="1"/>
              <a:t>districtwise</a:t>
            </a:r>
            <a:r>
              <a:rPr lang="en-US" sz="2000" b="1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 </a:t>
            </a:r>
            <a:r>
              <a:rPr lang="en-US" sz="2000" dirty="0" err="1"/>
              <a:t>count_Pd_district</a:t>
            </a:r>
            <a:r>
              <a:rPr lang="en-US" sz="2000" dirty="0"/>
              <a:t>=crime['</a:t>
            </a:r>
            <a:r>
              <a:rPr lang="en-US" sz="2000" dirty="0" err="1"/>
              <a:t>PdDistrict</a:t>
            </a:r>
            <a:r>
              <a:rPr lang="en-US" sz="2000" dirty="0"/>
              <a:t>'].</a:t>
            </a:r>
            <a:r>
              <a:rPr lang="en-US" sz="2000" dirty="0" err="1"/>
              <a:t>value_counts</a:t>
            </a:r>
            <a:r>
              <a:rPr lang="en-US" sz="2000" dirty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count_Pd_district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type(</a:t>
            </a:r>
            <a:r>
              <a:rPr lang="en-US" sz="2000" b="1" dirty="0" err="1"/>
              <a:t>count_Pd_district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# Convert into </a:t>
            </a:r>
            <a:r>
              <a:rPr lang="en-US" sz="2000" b="1" dirty="0" err="1"/>
              <a:t>DataFrame</a:t>
            </a:r>
            <a:endParaRPr lang="en-US" sz="2000" b="1" dirty="0"/>
          </a:p>
          <a:p>
            <a:r>
              <a:rPr lang="en-US" sz="2000" dirty="0"/>
              <a:t>df3=</a:t>
            </a:r>
            <a:r>
              <a:rPr lang="en-US" sz="2000" dirty="0" err="1"/>
              <a:t>pd.DataFrame</a:t>
            </a:r>
            <a:r>
              <a:rPr lang="en-US" sz="2000" dirty="0"/>
              <a:t>(</a:t>
            </a:r>
            <a:r>
              <a:rPr lang="en-US" sz="2000" dirty="0" err="1"/>
              <a:t>count_Pd_district</a:t>
            </a:r>
            <a:r>
              <a:rPr lang="en-US" sz="2000" dirty="0"/>
              <a:t>)</a:t>
            </a:r>
          </a:p>
          <a:p>
            <a:r>
              <a:rPr lang="en-US" sz="2000" dirty="0"/>
              <a:t>df3</a:t>
            </a:r>
          </a:p>
          <a:p>
            <a:r>
              <a:rPr lang="en-US" sz="2000" b="1" dirty="0"/>
              <a:t>#Change the index</a:t>
            </a:r>
          </a:p>
          <a:p>
            <a:r>
              <a:rPr lang="en-US" dirty="0"/>
              <a:t>DF3=df3.reset_index()</a:t>
            </a:r>
          </a:p>
          <a:p>
            <a:r>
              <a:rPr lang="en-US" dirty="0"/>
              <a:t>DF3</a:t>
            </a:r>
          </a:p>
          <a:p>
            <a:r>
              <a:rPr lang="en-US" dirty="0"/>
              <a:t>DF3.columns=['</a:t>
            </a:r>
            <a:r>
              <a:rPr lang="en-US" dirty="0" err="1"/>
              <a:t>PdDistrict','Freq</a:t>
            </a:r>
            <a:r>
              <a:rPr lang="en-US" dirty="0"/>
              <a:t>']</a:t>
            </a:r>
          </a:p>
          <a:p>
            <a:r>
              <a:rPr lang="en-US" dirty="0"/>
              <a:t>DF3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b="1" dirty="0"/>
              <a:t>#To obtain the </a:t>
            </a:r>
            <a:r>
              <a:rPr lang="en-US" sz="2000" b="1" dirty="0" err="1"/>
              <a:t>piechart</a:t>
            </a:r>
            <a:r>
              <a:rPr lang="en-US" sz="2000" b="1" dirty="0"/>
              <a:t> representing </a:t>
            </a:r>
            <a:r>
              <a:rPr lang="en-US" sz="2000" b="1" dirty="0" err="1"/>
              <a:t>districtwise</a:t>
            </a:r>
            <a:r>
              <a:rPr lang="en-US" sz="2000" b="1" dirty="0"/>
              <a:t> frequency of Crime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plt.pie(DF3['Freq'], labels=DF3['</a:t>
            </a:r>
            <a:r>
              <a:rPr lang="en-US" sz="2000" dirty="0" err="1"/>
              <a:t>PdDistrict</a:t>
            </a:r>
            <a:r>
              <a:rPr lang="en-US" sz="2000" dirty="0"/>
              <a:t>'])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plt.title</a:t>
            </a:r>
            <a:r>
              <a:rPr lang="en-US" sz="2000" dirty="0"/>
              <a:t>("The Pie Plot")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plt.show</a:t>
            </a:r>
            <a:r>
              <a:rPr lang="en-US" sz="2000" dirty="0"/>
              <a:t>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Software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pic>
        <p:nvPicPr>
          <p:cNvPr id="10" name="Picture 9" descr="Anaconda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095502"/>
            <a:ext cx="5562605" cy="2781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Result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2438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905000"/>
            <a:ext cx="45053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US" sz="2800" spc="-5" dirty="0">
                <a:latin typeface="Calibri"/>
                <a:cs typeface="Calibri"/>
              </a:rPr>
              <a:t> Linear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Regression</a:t>
            </a:r>
          </a:p>
          <a:p>
            <a:pPr marL="355600" indent="-342900">
              <a:lnSpc>
                <a:spcPct val="100000"/>
              </a:lnSpc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endParaRPr lang="en-US" sz="2800" spc="-1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US" sz="2800" spc="-10" dirty="0">
                <a:latin typeface="Calibri"/>
                <a:cs typeface="Calibri"/>
              </a:rPr>
              <a:t>Polynomial</a:t>
            </a:r>
            <a:r>
              <a:rPr lang="en-US" sz="2800" spc="-5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Regression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endParaRPr lang="en-US" sz="2800" spc="-1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None/>
              <a:tabLst>
                <a:tab pos="355600" algn="l"/>
                <a:tab pos="356235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US" sz="2800" spc="-10" dirty="0">
                <a:latin typeface="Calibri"/>
                <a:cs typeface="Calibri"/>
              </a:rPr>
              <a:t>Logistic </a:t>
            </a:r>
            <a:r>
              <a:rPr lang="en-US" sz="2800" spc="-15" dirty="0">
                <a:latin typeface="Calibri"/>
                <a:cs typeface="Calibri"/>
              </a:rPr>
              <a:t>Regression </a:t>
            </a:r>
            <a:r>
              <a:rPr lang="en-US" sz="2800" b="1" spc="-5" dirty="0">
                <a:latin typeface="Calibri"/>
                <a:cs typeface="Calibri"/>
              </a:rPr>
              <a:t>(*used </a:t>
            </a:r>
            <a:r>
              <a:rPr lang="en-US" sz="2800" b="1" spc="-30" dirty="0">
                <a:latin typeface="Calibri"/>
                <a:cs typeface="Calibri"/>
              </a:rPr>
              <a:t>for</a:t>
            </a:r>
            <a:r>
              <a:rPr lang="en-US" sz="2800" b="1" spc="100" dirty="0">
                <a:latin typeface="Calibri"/>
                <a:cs typeface="Calibri"/>
              </a:rPr>
              <a:t> </a:t>
            </a:r>
            <a:r>
              <a:rPr lang="en-US" sz="2800" b="1" spc="-10" dirty="0">
                <a:latin typeface="Calibri"/>
                <a:cs typeface="Calibri"/>
              </a:rPr>
              <a:t>classification)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-15" dirty="0"/>
              <a:t>                         Regression</a:t>
            </a:r>
            <a:endParaRPr lang="en-US" sz="2800" dirty="0"/>
          </a:p>
        </p:txBody>
      </p:sp>
      <p:pic>
        <p:nvPicPr>
          <p:cNvPr id="5" name="Picture 2" descr="C:\Users\ritesh\Desktop\ejobindia_white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23013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Quantitative – Discrete, Continuous</a:t>
            </a:r>
          </a:p>
          <a:p>
            <a:endParaRPr lang="en-US" dirty="0"/>
          </a:p>
          <a:p>
            <a:r>
              <a:rPr lang="en-US" dirty="0"/>
              <a:t>2. Qualitative – Nominal,Ordinal,Dichotomous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Data can also be represented as :</a:t>
            </a:r>
          </a:p>
          <a:p>
            <a:pPr>
              <a:buNone/>
            </a:pPr>
            <a:endParaRPr lang="en-US" dirty="0"/>
          </a:p>
          <a:p>
            <a:pPr marL="624078" indent="-514350">
              <a:buAutoNum type="arabicPeriod"/>
            </a:pPr>
            <a:r>
              <a:rPr lang="en-US" dirty="0"/>
              <a:t>Numeric – Age, Height, Salary etc.</a:t>
            </a:r>
          </a:p>
          <a:p>
            <a:pPr marL="624078" indent="-514350">
              <a:buAutoNum type="arabicPeriod"/>
            </a:pPr>
            <a:r>
              <a:rPr lang="en-US" dirty="0"/>
              <a:t>Categorical – Gender, City, Department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Types</a:t>
            </a:r>
            <a:r>
              <a:rPr lang="en-US" dirty="0"/>
              <a:t> </a:t>
            </a:r>
            <a:r>
              <a:rPr lang="en-US" sz="2800" dirty="0"/>
              <a:t>of Data </a:t>
            </a:r>
          </a:p>
        </p:txBody>
      </p:sp>
      <p:pic>
        <p:nvPicPr>
          <p:cNvPr id="5" name="Picture 2" descr="C:\Users\ritesh\Desktop\ejobindia_white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23013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field of Statistics can be broadly defined under :</a:t>
            </a:r>
          </a:p>
          <a:p>
            <a:endParaRPr lang="en-US" dirty="0"/>
          </a:p>
          <a:p>
            <a:pPr marL="624078" indent="-514350">
              <a:buNone/>
            </a:pPr>
            <a:r>
              <a:rPr lang="en-US" dirty="0"/>
              <a:t>1. Descriptive Statistics – To know what has already happened.</a:t>
            </a:r>
          </a:p>
          <a:p>
            <a:pPr marL="624078" indent="-514350">
              <a:buNone/>
            </a:pPr>
            <a:endParaRPr lang="en-US" dirty="0"/>
          </a:p>
          <a:p>
            <a:pPr marL="624078" indent="-514350">
              <a:buNone/>
            </a:pPr>
            <a:r>
              <a:rPr lang="en-US" dirty="0"/>
              <a:t>2. Inferential Statistics – What can happen</a:t>
            </a:r>
          </a:p>
          <a:p>
            <a:pPr marL="624078" indent="-514350">
              <a:buNone/>
            </a:pPr>
            <a:r>
              <a:rPr lang="en-US" dirty="0"/>
              <a:t>     given that something has already happened.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Some Statistical Concepts</a:t>
            </a:r>
          </a:p>
        </p:txBody>
      </p:sp>
      <p:pic>
        <p:nvPicPr>
          <p:cNvPr id="5" name="Picture 2" descr="C:\Users\ritesh\Desktop\ejobindia_white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23013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measures of Descriptive Statistics are 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1. Measures of Central </a:t>
            </a:r>
            <a:r>
              <a:rPr lang="en-US" dirty="0" err="1"/>
              <a:t>Tendancy</a:t>
            </a:r>
            <a:r>
              <a:rPr lang="en-US" dirty="0"/>
              <a:t> – Mean, Median, Mode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2. Measures of Dispersion – Deviation, Range, Inter-quartile Range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5" name="Picture 2" descr="C:\Users\ritesh\Desktop\ejobindia_white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23013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Covariance – The joint variability between two variables. </a:t>
            </a:r>
          </a:p>
          <a:p>
            <a:pPr>
              <a:buNone/>
            </a:pPr>
            <a:r>
              <a:rPr lang="en-US" dirty="0"/>
              <a:t>        </a:t>
            </a:r>
          </a:p>
          <a:p>
            <a:pPr>
              <a:buNone/>
            </a:pPr>
            <a:r>
              <a:rPr lang="en-US" dirty="0"/>
              <a:t>Correlation – The measure of variability of two variables. Ranges between -1,1.</a:t>
            </a:r>
          </a:p>
          <a:p>
            <a:pPr>
              <a:buNone/>
            </a:pPr>
            <a:r>
              <a:rPr lang="en-US" dirty="0"/>
              <a:t>          “ Correlation is not causation “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Regression -  A technique for determining the statistical relationship between two or more variables where a change in a dependent variable is associated with, and depends on, a change in one or more independent variables.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Correaltion</a:t>
            </a:r>
            <a:r>
              <a:rPr lang="en-US" sz="2800" dirty="0"/>
              <a:t> , Covariance, Regression</a:t>
            </a:r>
          </a:p>
        </p:txBody>
      </p:sp>
      <p:pic>
        <p:nvPicPr>
          <p:cNvPr id="5" name="Picture 2" descr="C:\Users\ritesh\Desktop\ejobindia_white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23013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7880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two types of variables considered while prediction.</a:t>
            </a:r>
          </a:p>
          <a:p>
            <a:endParaRPr lang="en-US" dirty="0"/>
          </a:p>
          <a:p>
            <a:pPr marL="624078" indent="-514350">
              <a:buNone/>
            </a:pPr>
            <a:r>
              <a:rPr lang="en-US" dirty="0"/>
              <a:t>Dependent / Response Variable – The value of which is dependent on other variables.</a:t>
            </a:r>
          </a:p>
          <a:p>
            <a:pPr marL="624078" indent="-514350">
              <a:buNone/>
            </a:pPr>
            <a:endParaRPr lang="en-US" dirty="0"/>
          </a:p>
          <a:p>
            <a:pPr marL="624078" indent="-514350">
              <a:buNone/>
            </a:pPr>
            <a:r>
              <a:rPr lang="en-US" dirty="0"/>
              <a:t>Independent/ Predictor Variable – The values of which influence the values of the dependent or response variable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Types of Variable when Forecasting</a:t>
            </a:r>
          </a:p>
        </p:txBody>
      </p:sp>
      <p:pic>
        <p:nvPicPr>
          <p:cNvPr id="5" name="Picture 2" descr="C:\Users\ritesh\Desktop\ejobindia_white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23013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55600" marR="13335" indent="-342900">
              <a:lnSpc>
                <a:spcPct val="100000"/>
              </a:lnSpc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US" sz="2800" dirty="0">
                <a:latin typeface="Calibri"/>
                <a:cs typeface="Calibri"/>
              </a:rPr>
              <a:t>It is </a:t>
            </a:r>
            <a:r>
              <a:rPr lang="en-US" sz="2800" spc="-5" dirty="0">
                <a:latin typeface="Calibri"/>
                <a:cs typeface="Calibri"/>
              </a:rPr>
              <a:t>one of </a:t>
            </a:r>
            <a:r>
              <a:rPr lang="en-US" sz="2800" dirty="0">
                <a:latin typeface="Calibri"/>
                <a:cs typeface="Calibri"/>
              </a:rPr>
              <a:t>the </a:t>
            </a:r>
            <a:r>
              <a:rPr lang="en-US" sz="2800" spc="-10" dirty="0">
                <a:latin typeface="Calibri"/>
                <a:cs typeface="Calibri"/>
              </a:rPr>
              <a:t>most </a:t>
            </a:r>
            <a:r>
              <a:rPr lang="en-US" sz="2800" spc="-5" dirty="0">
                <a:latin typeface="Calibri"/>
                <a:cs typeface="Calibri"/>
              </a:rPr>
              <a:t>widely known </a:t>
            </a:r>
            <a:r>
              <a:rPr lang="en-US" sz="2800" dirty="0">
                <a:latin typeface="Calibri"/>
                <a:cs typeface="Calibri"/>
              </a:rPr>
              <a:t>modeling </a:t>
            </a:r>
            <a:r>
              <a:rPr lang="en-US" sz="2800" spc="-5" dirty="0">
                <a:latin typeface="Calibri"/>
                <a:cs typeface="Calibri"/>
              </a:rPr>
              <a:t>technique. Linear </a:t>
            </a:r>
            <a:r>
              <a:rPr lang="en-US" sz="2800" spc="-10" dirty="0">
                <a:latin typeface="Calibri"/>
                <a:cs typeface="Calibri"/>
              </a:rPr>
              <a:t>regression  </a:t>
            </a:r>
            <a:r>
              <a:rPr lang="en-US" sz="2800" dirty="0">
                <a:latin typeface="Calibri"/>
                <a:cs typeface="Calibri"/>
              </a:rPr>
              <a:t>is </a:t>
            </a:r>
            <a:r>
              <a:rPr lang="en-US" sz="2800" spc="-5" dirty="0">
                <a:latin typeface="Calibri"/>
                <a:cs typeface="Calibri"/>
              </a:rPr>
              <a:t>usually </a:t>
            </a:r>
            <a:r>
              <a:rPr lang="en-US" sz="2800" dirty="0">
                <a:latin typeface="Calibri"/>
                <a:cs typeface="Calibri"/>
              </a:rPr>
              <a:t>among the </a:t>
            </a:r>
            <a:r>
              <a:rPr lang="en-US" sz="2800" spc="-15" dirty="0">
                <a:latin typeface="Calibri"/>
                <a:cs typeface="Calibri"/>
              </a:rPr>
              <a:t>first </a:t>
            </a:r>
            <a:r>
              <a:rPr lang="en-US" sz="2800" spc="-20" dirty="0">
                <a:latin typeface="Calibri"/>
                <a:cs typeface="Calibri"/>
              </a:rPr>
              <a:t>few </a:t>
            </a:r>
            <a:r>
              <a:rPr lang="en-US" sz="2800" spc="-10" dirty="0">
                <a:latin typeface="Calibri"/>
                <a:cs typeface="Calibri"/>
              </a:rPr>
              <a:t>topics </a:t>
            </a:r>
            <a:r>
              <a:rPr lang="en-US" sz="2800" dirty="0">
                <a:latin typeface="Calibri"/>
                <a:cs typeface="Calibri"/>
              </a:rPr>
              <a:t>which </a:t>
            </a:r>
            <a:r>
              <a:rPr lang="en-US" sz="2800" spc="-5" dirty="0">
                <a:latin typeface="Calibri"/>
                <a:cs typeface="Calibri"/>
              </a:rPr>
              <a:t>people pick while </a:t>
            </a:r>
            <a:r>
              <a:rPr lang="en-US" sz="2800" dirty="0">
                <a:latin typeface="Calibri"/>
                <a:cs typeface="Calibri"/>
              </a:rPr>
              <a:t>learning  </a:t>
            </a:r>
            <a:r>
              <a:rPr lang="en-US" sz="2800" spc="-5" dirty="0">
                <a:latin typeface="Calibri"/>
                <a:cs typeface="Calibri"/>
              </a:rPr>
              <a:t>predictive </a:t>
            </a:r>
            <a:r>
              <a:rPr lang="en-US" sz="2800" dirty="0">
                <a:latin typeface="Calibri"/>
                <a:cs typeface="Calibri"/>
              </a:rPr>
              <a:t>modeling. In </a:t>
            </a:r>
            <a:r>
              <a:rPr lang="en-US" sz="2800" spc="-5" dirty="0">
                <a:latin typeface="Calibri"/>
                <a:cs typeface="Calibri"/>
              </a:rPr>
              <a:t>this technique, </a:t>
            </a:r>
            <a:r>
              <a:rPr lang="en-US" sz="2800" dirty="0">
                <a:latin typeface="Calibri"/>
                <a:cs typeface="Calibri"/>
              </a:rPr>
              <a:t>the </a:t>
            </a:r>
            <a:r>
              <a:rPr lang="en-US" sz="2800" spc="-5" dirty="0">
                <a:latin typeface="Calibri"/>
                <a:cs typeface="Calibri"/>
              </a:rPr>
              <a:t>dependent variable </a:t>
            </a:r>
            <a:r>
              <a:rPr lang="en-US" sz="2800" dirty="0">
                <a:latin typeface="Calibri"/>
                <a:cs typeface="Calibri"/>
              </a:rPr>
              <a:t>is  </a:t>
            </a:r>
            <a:r>
              <a:rPr lang="en-US" sz="2800" spc="-5" dirty="0">
                <a:latin typeface="Calibri"/>
                <a:cs typeface="Calibri"/>
              </a:rPr>
              <a:t>continuous, independent variable(s) can be </a:t>
            </a:r>
            <a:r>
              <a:rPr lang="en-US" sz="2800" u="heavy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continuous or </a:t>
            </a:r>
            <a:r>
              <a:rPr lang="en-US" sz="2800" u="heavy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discrete</a:t>
            </a:r>
            <a:r>
              <a:rPr lang="en-US" sz="2800" spc="-10" dirty="0">
                <a:latin typeface="Calibri"/>
                <a:cs typeface="Calibri"/>
              </a:rPr>
              <a:t>, </a:t>
            </a:r>
            <a:r>
              <a:rPr lang="en-US" sz="2800" dirty="0">
                <a:latin typeface="Calibri"/>
                <a:cs typeface="Calibri"/>
              </a:rPr>
              <a:t>and  </a:t>
            </a:r>
            <a:r>
              <a:rPr lang="en-US" sz="2800" spc="-10" dirty="0">
                <a:latin typeface="Calibri"/>
                <a:cs typeface="Calibri"/>
              </a:rPr>
              <a:t>nature </a:t>
            </a:r>
            <a:r>
              <a:rPr lang="en-US" sz="2800" spc="-5" dirty="0">
                <a:latin typeface="Calibri"/>
                <a:cs typeface="Calibri"/>
              </a:rPr>
              <a:t>of </a:t>
            </a:r>
            <a:r>
              <a:rPr lang="en-US" sz="2800" spc="-10" dirty="0">
                <a:latin typeface="Calibri"/>
                <a:cs typeface="Calibri"/>
              </a:rPr>
              <a:t>regression </a:t>
            </a:r>
            <a:r>
              <a:rPr lang="en-US" sz="2800" spc="-5" dirty="0">
                <a:latin typeface="Calibri"/>
                <a:cs typeface="Calibri"/>
              </a:rPr>
              <a:t>line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35" dirty="0">
                <a:latin typeface="Calibri"/>
                <a:cs typeface="Calibri"/>
              </a:rPr>
              <a:t>linear.</a:t>
            </a:r>
            <a:endParaRPr lang="en-US" sz="2800" dirty="0">
              <a:latin typeface="Calibri"/>
              <a:cs typeface="Calibri"/>
            </a:endParaRPr>
          </a:p>
          <a:p>
            <a:pPr marL="355600" marR="13335" indent="-342900">
              <a:lnSpc>
                <a:spcPct val="100000"/>
              </a:lnSpc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US" sz="2800" spc="-5" dirty="0">
                <a:latin typeface="Calibri"/>
                <a:cs typeface="Calibri"/>
              </a:rPr>
              <a:t>Linear </a:t>
            </a:r>
            <a:r>
              <a:rPr lang="en-US" sz="2800" spc="-10" dirty="0">
                <a:latin typeface="Calibri"/>
                <a:cs typeface="Calibri"/>
              </a:rPr>
              <a:t>Regression establishes </a:t>
            </a:r>
            <a:r>
              <a:rPr lang="en-US" sz="2800" dirty="0">
                <a:latin typeface="Calibri"/>
                <a:cs typeface="Calibri"/>
              </a:rPr>
              <a:t>a </a:t>
            </a:r>
            <a:r>
              <a:rPr lang="en-US" sz="2800" spc="-5" dirty="0">
                <a:latin typeface="Calibri"/>
                <a:cs typeface="Calibri"/>
              </a:rPr>
              <a:t>relationship between </a:t>
            </a:r>
            <a:r>
              <a:rPr lang="en-US" sz="2800" b="1" spc="-5" dirty="0">
                <a:latin typeface="Calibri"/>
                <a:cs typeface="Calibri"/>
              </a:rPr>
              <a:t>dependent</a:t>
            </a:r>
            <a:r>
              <a:rPr lang="en-US" sz="2800" b="1" spc="145" dirty="0">
                <a:latin typeface="Calibri"/>
                <a:cs typeface="Calibri"/>
              </a:rPr>
              <a:t> </a:t>
            </a:r>
            <a:r>
              <a:rPr lang="en-US" sz="2800" b="1" spc="-5" dirty="0">
                <a:latin typeface="Calibri"/>
                <a:cs typeface="Calibri"/>
              </a:rPr>
              <a:t>variable</a:t>
            </a:r>
            <a:endParaRPr lang="en-US" sz="2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buNone/>
            </a:pPr>
            <a:r>
              <a:rPr lang="en-US" sz="2800" b="1" dirty="0">
                <a:latin typeface="Calibri"/>
                <a:cs typeface="Calibri"/>
              </a:rPr>
              <a:t>     (Y) </a:t>
            </a:r>
            <a:r>
              <a:rPr lang="en-US" sz="2800" dirty="0">
                <a:latin typeface="Calibri"/>
                <a:cs typeface="Calibri"/>
              </a:rPr>
              <a:t>and </a:t>
            </a:r>
            <a:r>
              <a:rPr lang="en-US" sz="2800" spc="-5" dirty="0">
                <a:latin typeface="Calibri"/>
                <a:cs typeface="Calibri"/>
              </a:rPr>
              <a:t>one </a:t>
            </a:r>
            <a:r>
              <a:rPr lang="en-US" sz="2800" dirty="0">
                <a:latin typeface="Calibri"/>
                <a:cs typeface="Calibri"/>
              </a:rPr>
              <a:t>or </a:t>
            </a:r>
            <a:r>
              <a:rPr lang="en-US" sz="2800" spc="-10" dirty="0">
                <a:latin typeface="Calibri"/>
                <a:cs typeface="Calibri"/>
              </a:rPr>
              <a:t>more </a:t>
            </a:r>
            <a:r>
              <a:rPr lang="en-US" sz="2800" b="1" dirty="0">
                <a:latin typeface="Calibri"/>
                <a:cs typeface="Calibri"/>
              </a:rPr>
              <a:t>independent </a:t>
            </a:r>
            <a:r>
              <a:rPr lang="en-US" sz="2800" b="1" spc="-5" dirty="0">
                <a:latin typeface="Calibri"/>
                <a:cs typeface="Calibri"/>
              </a:rPr>
              <a:t>variables </a:t>
            </a:r>
            <a:r>
              <a:rPr lang="en-US" sz="2800" b="1" dirty="0">
                <a:latin typeface="Calibri"/>
                <a:cs typeface="Calibri"/>
              </a:rPr>
              <a:t>(X) </a:t>
            </a:r>
            <a:r>
              <a:rPr lang="en-US" sz="2800" spc="-5" dirty="0">
                <a:latin typeface="Calibri"/>
                <a:cs typeface="Calibri"/>
              </a:rPr>
              <a:t>using </a:t>
            </a:r>
            <a:r>
              <a:rPr lang="en-US" sz="2800" dirty="0">
                <a:latin typeface="Calibri"/>
                <a:cs typeface="Calibri"/>
              </a:rPr>
              <a:t>a </a:t>
            </a:r>
            <a:r>
              <a:rPr lang="en-US" sz="2800" b="1" spc="-5" dirty="0">
                <a:latin typeface="Calibri"/>
                <a:cs typeface="Calibri"/>
              </a:rPr>
              <a:t>best fit</a:t>
            </a:r>
            <a:r>
              <a:rPr lang="en-US" sz="2800" b="1" spc="-70" dirty="0">
                <a:latin typeface="Calibri"/>
                <a:cs typeface="Calibri"/>
              </a:rPr>
              <a:t> </a:t>
            </a:r>
            <a:r>
              <a:rPr lang="en-US" sz="2800" b="1" spc="-15" dirty="0">
                <a:latin typeface="Calibri"/>
                <a:cs typeface="Calibri"/>
              </a:rPr>
              <a:t>straight</a:t>
            </a:r>
            <a:endParaRPr lang="en-US" sz="2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buNone/>
            </a:pPr>
            <a:r>
              <a:rPr lang="en-US" sz="2800" b="1" dirty="0">
                <a:latin typeface="Calibri"/>
                <a:cs typeface="Calibri"/>
              </a:rPr>
              <a:t>     line </a:t>
            </a:r>
            <a:r>
              <a:rPr lang="en-US" sz="2800" spc="-5" dirty="0">
                <a:latin typeface="Calibri"/>
                <a:cs typeface="Calibri"/>
              </a:rPr>
              <a:t>(also known </a:t>
            </a:r>
            <a:r>
              <a:rPr lang="en-US" sz="2800" dirty="0">
                <a:latin typeface="Calibri"/>
                <a:cs typeface="Calibri"/>
              </a:rPr>
              <a:t>as </a:t>
            </a:r>
            <a:r>
              <a:rPr lang="en-US" sz="2800" spc="-10" dirty="0">
                <a:latin typeface="Calibri"/>
                <a:cs typeface="Calibri"/>
              </a:rPr>
              <a:t>regression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line).</a:t>
            </a:r>
            <a:endParaRPr lang="en-US" sz="2800" dirty="0">
              <a:latin typeface="Calibri"/>
              <a:cs typeface="Calibri"/>
            </a:endParaRPr>
          </a:p>
          <a:p>
            <a:pPr marL="355600" marR="49530" indent="-342900">
              <a:lnSpc>
                <a:spcPct val="100000"/>
              </a:lnSpc>
              <a:spcBef>
                <a:spcPts val="480"/>
              </a:spcBef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US" sz="2800" dirty="0">
                <a:latin typeface="Calibri"/>
                <a:cs typeface="Calibri"/>
              </a:rPr>
              <a:t>It is </a:t>
            </a:r>
            <a:r>
              <a:rPr lang="en-US" sz="2800" spc="-10" dirty="0">
                <a:latin typeface="Calibri"/>
                <a:cs typeface="Calibri"/>
              </a:rPr>
              <a:t>represented </a:t>
            </a:r>
            <a:r>
              <a:rPr lang="en-US" sz="2800" spc="-5" dirty="0">
                <a:latin typeface="Calibri"/>
                <a:cs typeface="Calibri"/>
              </a:rPr>
              <a:t>by </a:t>
            </a:r>
            <a:r>
              <a:rPr lang="en-US" sz="2800" dirty="0">
                <a:latin typeface="Calibri"/>
                <a:cs typeface="Calibri"/>
              </a:rPr>
              <a:t>an </a:t>
            </a:r>
            <a:r>
              <a:rPr lang="en-US" sz="2800" spc="-5" dirty="0">
                <a:latin typeface="Calibri"/>
                <a:cs typeface="Calibri"/>
              </a:rPr>
              <a:t>equation </a:t>
            </a:r>
            <a:r>
              <a:rPr lang="en-US" sz="2800" b="1" dirty="0">
                <a:latin typeface="Calibri"/>
                <a:cs typeface="Calibri"/>
              </a:rPr>
              <a:t>Y=</a:t>
            </a:r>
            <a:r>
              <a:rPr lang="en-US" sz="2800" b="1" dirty="0" err="1">
                <a:latin typeface="Calibri"/>
                <a:cs typeface="Calibri"/>
              </a:rPr>
              <a:t>a+b</a:t>
            </a:r>
            <a:r>
              <a:rPr lang="en-US" sz="2800" b="1" dirty="0">
                <a:latin typeface="Calibri"/>
                <a:cs typeface="Calibri"/>
              </a:rPr>
              <a:t>*X + e</a:t>
            </a:r>
            <a:r>
              <a:rPr lang="en-US" sz="2800" dirty="0">
                <a:latin typeface="Calibri"/>
                <a:cs typeface="Calibri"/>
              </a:rPr>
              <a:t>, </a:t>
            </a:r>
            <a:r>
              <a:rPr lang="en-US" sz="2800" spc="-5" dirty="0">
                <a:latin typeface="Calibri"/>
                <a:cs typeface="Calibri"/>
              </a:rPr>
              <a:t>where </a:t>
            </a:r>
            <a:r>
              <a:rPr lang="en-US" sz="2800" dirty="0">
                <a:latin typeface="Calibri"/>
                <a:cs typeface="Calibri"/>
              </a:rPr>
              <a:t>a is </a:t>
            </a:r>
            <a:r>
              <a:rPr lang="en-US" sz="2800" spc="-10" dirty="0">
                <a:latin typeface="Calibri"/>
                <a:cs typeface="Calibri"/>
              </a:rPr>
              <a:t>intercept, </a:t>
            </a:r>
            <a:r>
              <a:rPr lang="en-US" sz="2800" dirty="0">
                <a:latin typeface="Calibri"/>
                <a:cs typeface="Calibri"/>
              </a:rPr>
              <a:t>b </a:t>
            </a:r>
            <a:r>
              <a:rPr lang="en-US" sz="2800" spc="-5" dirty="0">
                <a:latin typeface="Calibri"/>
                <a:cs typeface="Calibri"/>
              </a:rPr>
              <a:t>is  slope of </a:t>
            </a:r>
            <a:r>
              <a:rPr lang="en-US" sz="2800" dirty="0">
                <a:latin typeface="Calibri"/>
                <a:cs typeface="Calibri"/>
              </a:rPr>
              <a:t>the </a:t>
            </a:r>
            <a:r>
              <a:rPr lang="en-US" sz="2800" spc="-5" dirty="0">
                <a:latin typeface="Calibri"/>
                <a:cs typeface="Calibri"/>
              </a:rPr>
              <a:t>line </a:t>
            </a:r>
            <a:r>
              <a:rPr lang="en-US" sz="2800" dirty="0">
                <a:latin typeface="Calibri"/>
                <a:cs typeface="Calibri"/>
              </a:rPr>
              <a:t>and e is </a:t>
            </a:r>
            <a:r>
              <a:rPr lang="en-US" sz="2800" spc="-10" dirty="0">
                <a:latin typeface="Calibri"/>
                <a:cs typeface="Calibri"/>
              </a:rPr>
              <a:t>error term. </a:t>
            </a:r>
            <a:r>
              <a:rPr lang="en-US" sz="2800" spc="-5" dirty="0">
                <a:latin typeface="Calibri"/>
                <a:cs typeface="Calibri"/>
              </a:rPr>
              <a:t>This equation can be used </a:t>
            </a:r>
            <a:r>
              <a:rPr lang="en-US" sz="2800" spc="-10" dirty="0">
                <a:latin typeface="Calibri"/>
                <a:cs typeface="Calibri"/>
              </a:rPr>
              <a:t>to </a:t>
            </a:r>
            <a:r>
              <a:rPr lang="en-US" sz="2800" spc="-5" dirty="0">
                <a:latin typeface="Calibri"/>
                <a:cs typeface="Calibri"/>
              </a:rPr>
              <a:t>predict  </a:t>
            </a:r>
            <a:r>
              <a:rPr lang="en-US" sz="2800" dirty="0">
                <a:latin typeface="Calibri"/>
                <a:cs typeface="Calibri"/>
              </a:rPr>
              <a:t>the </a:t>
            </a:r>
            <a:r>
              <a:rPr lang="en-US" sz="2800" spc="-5" dirty="0">
                <a:latin typeface="Calibri"/>
                <a:cs typeface="Calibri"/>
              </a:rPr>
              <a:t>value of </a:t>
            </a:r>
            <a:r>
              <a:rPr lang="en-US" sz="2800" spc="-15" dirty="0">
                <a:latin typeface="Calibri"/>
                <a:cs typeface="Calibri"/>
              </a:rPr>
              <a:t>target </a:t>
            </a:r>
            <a:r>
              <a:rPr lang="en-US" sz="2800" spc="-5" dirty="0">
                <a:latin typeface="Calibri"/>
                <a:cs typeface="Calibri"/>
              </a:rPr>
              <a:t>variable based on given predictor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variable(s).</a:t>
            </a:r>
            <a:endParaRPr lang="en-US" sz="2800" dirty="0">
              <a:latin typeface="Calibri"/>
              <a:cs typeface="Calibri"/>
            </a:endParaRPr>
          </a:p>
          <a:p>
            <a:pPr marL="355600" marR="591185" indent="-342900">
              <a:lnSpc>
                <a:spcPct val="100000"/>
              </a:lnSpc>
              <a:spcBef>
                <a:spcPts val="480"/>
              </a:spcBef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US" sz="2800" spc="-5" dirty="0">
                <a:latin typeface="Calibri"/>
                <a:cs typeface="Calibri"/>
              </a:rPr>
              <a:t>The </a:t>
            </a:r>
            <a:r>
              <a:rPr lang="en-US" sz="2800" spc="-10" dirty="0">
                <a:latin typeface="Calibri"/>
                <a:cs typeface="Calibri"/>
              </a:rPr>
              <a:t>difference </a:t>
            </a:r>
            <a:r>
              <a:rPr lang="en-US" sz="2800" spc="-5" dirty="0">
                <a:latin typeface="Calibri"/>
                <a:cs typeface="Calibri"/>
              </a:rPr>
              <a:t>between simple linear </a:t>
            </a:r>
            <a:r>
              <a:rPr lang="en-US" sz="2800" spc="-10" dirty="0">
                <a:latin typeface="Calibri"/>
                <a:cs typeface="Calibri"/>
              </a:rPr>
              <a:t>regression </a:t>
            </a:r>
            <a:r>
              <a:rPr lang="en-US" sz="2800" dirty="0">
                <a:latin typeface="Calibri"/>
                <a:cs typeface="Calibri"/>
              </a:rPr>
              <a:t>and multiple </a:t>
            </a:r>
            <a:r>
              <a:rPr lang="en-US" sz="2800" spc="-5" dirty="0">
                <a:latin typeface="Calibri"/>
                <a:cs typeface="Calibri"/>
              </a:rPr>
              <a:t>linear  </a:t>
            </a:r>
            <a:r>
              <a:rPr lang="en-US" sz="2800" spc="-10" dirty="0">
                <a:latin typeface="Calibri"/>
                <a:cs typeface="Calibri"/>
              </a:rPr>
              <a:t>regression </a:t>
            </a:r>
            <a:r>
              <a:rPr lang="en-US" sz="2800" dirty="0">
                <a:latin typeface="Calibri"/>
                <a:cs typeface="Calibri"/>
              </a:rPr>
              <a:t>is </a:t>
            </a:r>
            <a:r>
              <a:rPr lang="en-US" sz="2800" spc="-5" dirty="0">
                <a:latin typeface="Calibri"/>
                <a:cs typeface="Calibri"/>
              </a:rPr>
              <a:t>that, </a:t>
            </a:r>
            <a:r>
              <a:rPr lang="en-US" sz="2800" dirty="0">
                <a:latin typeface="Calibri"/>
                <a:cs typeface="Calibri"/>
              </a:rPr>
              <a:t>multiple </a:t>
            </a:r>
            <a:r>
              <a:rPr lang="en-US" sz="2800" spc="-5" dirty="0">
                <a:latin typeface="Calibri"/>
                <a:cs typeface="Calibri"/>
              </a:rPr>
              <a:t>linear </a:t>
            </a:r>
            <a:r>
              <a:rPr lang="en-US" sz="2800" spc="-10" dirty="0">
                <a:latin typeface="Calibri"/>
                <a:cs typeface="Calibri"/>
              </a:rPr>
              <a:t>regression </a:t>
            </a:r>
            <a:r>
              <a:rPr lang="en-US" sz="2800" spc="-5" dirty="0">
                <a:latin typeface="Calibri"/>
                <a:cs typeface="Calibri"/>
              </a:rPr>
              <a:t>has </a:t>
            </a:r>
            <a:r>
              <a:rPr lang="en-US" sz="2800" dirty="0">
                <a:latin typeface="Calibri"/>
                <a:cs typeface="Calibri"/>
              </a:rPr>
              <a:t>(&gt;1) </a:t>
            </a:r>
            <a:r>
              <a:rPr lang="en-US" sz="2800" spc="-5" dirty="0">
                <a:latin typeface="Calibri"/>
                <a:cs typeface="Calibri"/>
              </a:rPr>
              <a:t>independent  variables, whereas simple linear </a:t>
            </a:r>
            <a:r>
              <a:rPr lang="en-US" sz="2800" spc="-10" dirty="0">
                <a:latin typeface="Calibri"/>
                <a:cs typeface="Calibri"/>
              </a:rPr>
              <a:t>regression </a:t>
            </a:r>
            <a:r>
              <a:rPr lang="en-US" sz="2800" spc="-5" dirty="0">
                <a:latin typeface="Calibri"/>
                <a:cs typeface="Calibri"/>
              </a:rPr>
              <a:t>has </a:t>
            </a:r>
            <a:r>
              <a:rPr lang="en-US" sz="2800" dirty="0">
                <a:latin typeface="Calibri"/>
                <a:cs typeface="Calibri"/>
              </a:rPr>
              <a:t>only 1 </a:t>
            </a:r>
            <a:r>
              <a:rPr lang="en-US" sz="2800" spc="-5" dirty="0">
                <a:latin typeface="Calibri"/>
                <a:cs typeface="Calibri"/>
              </a:rPr>
              <a:t>independent  variable.  </a:t>
            </a:r>
            <a:r>
              <a:rPr lang="en-US" sz="2800" spc="-45" dirty="0">
                <a:latin typeface="Calibri"/>
                <a:cs typeface="Calibri"/>
              </a:rPr>
              <a:t>Now, </a:t>
            </a:r>
            <a:r>
              <a:rPr lang="en-US" sz="2800" dirty="0">
                <a:latin typeface="Calibri"/>
                <a:cs typeface="Calibri"/>
              </a:rPr>
              <a:t>the </a:t>
            </a:r>
            <a:r>
              <a:rPr lang="en-US" sz="2800" spc="-5" dirty="0">
                <a:latin typeface="Calibri"/>
                <a:cs typeface="Calibri"/>
              </a:rPr>
              <a:t>question </a:t>
            </a:r>
            <a:r>
              <a:rPr lang="en-US" sz="2800" dirty="0">
                <a:latin typeface="Calibri"/>
                <a:cs typeface="Calibri"/>
              </a:rPr>
              <a:t>is </a:t>
            </a:r>
            <a:r>
              <a:rPr lang="en-US" sz="2800" spc="-5" dirty="0">
                <a:latin typeface="Calibri"/>
                <a:cs typeface="Calibri"/>
              </a:rPr>
              <a:t>“How </a:t>
            </a:r>
            <a:r>
              <a:rPr lang="en-US" sz="2800" dirty="0">
                <a:latin typeface="Calibri"/>
                <a:cs typeface="Calibri"/>
              </a:rPr>
              <a:t>do </a:t>
            </a:r>
            <a:r>
              <a:rPr lang="en-US" sz="2800" spc="-10" dirty="0">
                <a:latin typeface="Calibri"/>
                <a:cs typeface="Calibri"/>
              </a:rPr>
              <a:t>we </a:t>
            </a:r>
            <a:r>
              <a:rPr lang="en-US" sz="2800" spc="-5" dirty="0">
                <a:latin typeface="Calibri"/>
                <a:cs typeface="Calibri"/>
              </a:rPr>
              <a:t>obtain </a:t>
            </a:r>
            <a:r>
              <a:rPr lang="en-US" sz="2800" spc="-10" dirty="0">
                <a:latin typeface="Calibri"/>
                <a:cs typeface="Calibri"/>
              </a:rPr>
              <a:t>best </a:t>
            </a:r>
            <a:r>
              <a:rPr lang="en-US" sz="2800" spc="-5" dirty="0">
                <a:latin typeface="Calibri"/>
                <a:cs typeface="Calibri"/>
              </a:rPr>
              <a:t>fit</a:t>
            </a:r>
            <a:r>
              <a:rPr lang="en-US" sz="2800" spc="55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line?”.</a:t>
            </a:r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-5" dirty="0"/>
              <a:t>                    Linear</a:t>
            </a:r>
            <a:r>
              <a:rPr lang="en-US" sz="2800" spc="-55" dirty="0"/>
              <a:t> </a:t>
            </a:r>
            <a:r>
              <a:rPr lang="en-US" sz="2800" spc="-10" dirty="0"/>
              <a:t>Regression</a:t>
            </a:r>
            <a:endParaRPr lang="en-US" sz="2800" dirty="0"/>
          </a:p>
        </p:txBody>
      </p:sp>
      <p:pic>
        <p:nvPicPr>
          <p:cNvPr id="5" name="Picture 2" descr="C:\Users\ritesh\Desktop\ejobindia_white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23013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800" b="1" dirty="0">
                <a:latin typeface="Calibri"/>
                <a:cs typeface="Calibri"/>
              </a:rPr>
              <a:t>How </a:t>
            </a:r>
            <a:r>
              <a:rPr lang="en-US" sz="2800" b="1" spc="-15" dirty="0">
                <a:latin typeface="Calibri"/>
                <a:cs typeface="Calibri"/>
              </a:rPr>
              <a:t>to </a:t>
            </a:r>
            <a:r>
              <a:rPr lang="en-US" sz="2800" b="1" spc="-10" dirty="0">
                <a:latin typeface="Calibri"/>
                <a:cs typeface="Calibri"/>
              </a:rPr>
              <a:t>obtain </a:t>
            </a:r>
            <a:r>
              <a:rPr lang="en-US" sz="2800" b="1" spc="-5" dirty="0">
                <a:latin typeface="Calibri"/>
                <a:cs typeface="Calibri"/>
              </a:rPr>
              <a:t>best fit </a:t>
            </a:r>
            <a:r>
              <a:rPr lang="en-US" sz="2800" b="1" dirty="0">
                <a:latin typeface="Calibri"/>
                <a:cs typeface="Calibri"/>
              </a:rPr>
              <a:t>line </a:t>
            </a:r>
            <a:r>
              <a:rPr lang="en-US" sz="2800" b="1" spc="-20" dirty="0">
                <a:latin typeface="Calibri"/>
                <a:cs typeface="Calibri"/>
              </a:rPr>
              <a:t>(Value </a:t>
            </a:r>
            <a:r>
              <a:rPr lang="en-US" sz="2800" b="1" dirty="0">
                <a:latin typeface="Calibri"/>
                <a:cs typeface="Calibri"/>
              </a:rPr>
              <a:t>of a </a:t>
            </a:r>
            <a:r>
              <a:rPr lang="en-US" sz="2800" b="1" spc="-5" dirty="0">
                <a:latin typeface="Calibri"/>
                <a:cs typeface="Calibri"/>
              </a:rPr>
              <a:t>and</a:t>
            </a:r>
            <a:r>
              <a:rPr lang="en-US" sz="2800" b="1" spc="-60" dirty="0">
                <a:latin typeface="Calibri"/>
                <a:cs typeface="Calibri"/>
              </a:rPr>
              <a:t> </a:t>
            </a:r>
            <a:r>
              <a:rPr lang="en-US" sz="2800" b="1" dirty="0">
                <a:latin typeface="Calibri"/>
                <a:cs typeface="Calibri"/>
              </a:rPr>
              <a:t>b)?</a:t>
            </a:r>
            <a:endParaRPr lang="en-US"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1600" spc="-5" dirty="0">
                <a:latin typeface="Calibri"/>
                <a:cs typeface="Calibri"/>
              </a:rPr>
              <a:t>This task can be easily accomplished </a:t>
            </a:r>
            <a:r>
              <a:rPr lang="en-US" sz="1600" spc="-10" dirty="0">
                <a:latin typeface="Calibri"/>
                <a:cs typeface="Calibri"/>
              </a:rPr>
              <a:t>by Least </a:t>
            </a:r>
            <a:r>
              <a:rPr lang="en-US" sz="1600" spc="-5" dirty="0">
                <a:latin typeface="Calibri"/>
                <a:cs typeface="Calibri"/>
              </a:rPr>
              <a:t>Square Method. </a:t>
            </a:r>
            <a:r>
              <a:rPr lang="en-US" sz="1600" dirty="0">
                <a:latin typeface="Calibri"/>
                <a:cs typeface="Calibri"/>
              </a:rPr>
              <a:t>It is the  </a:t>
            </a:r>
            <a:r>
              <a:rPr lang="en-US" sz="1600" spc="-10" dirty="0">
                <a:latin typeface="Calibri"/>
                <a:cs typeface="Calibri"/>
              </a:rPr>
              <a:t>most </a:t>
            </a:r>
            <a:r>
              <a:rPr lang="en-US" sz="1600" spc="-5" dirty="0">
                <a:latin typeface="Calibri"/>
                <a:cs typeface="Calibri"/>
              </a:rPr>
              <a:t>common method used </a:t>
            </a:r>
            <a:r>
              <a:rPr lang="en-US" sz="1600" spc="-15" dirty="0">
                <a:latin typeface="Calibri"/>
                <a:cs typeface="Calibri"/>
              </a:rPr>
              <a:t>for </a:t>
            </a:r>
            <a:r>
              <a:rPr lang="en-US" sz="1600" spc="-5" dirty="0">
                <a:latin typeface="Calibri"/>
                <a:cs typeface="Calibri"/>
              </a:rPr>
              <a:t>fitting </a:t>
            </a:r>
            <a:r>
              <a:rPr lang="en-US" sz="1600" dirty="0">
                <a:latin typeface="Calibri"/>
                <a:cs typeface="Calibri"/>
              </a:rPr>
              <a:t>a </a:t>
            </a:r>
            <a:r>
              <a:rPr lang="en-US" sz="1600" spc="-10" dirty="0">
                <a:latin typeface="Calibri"/>
                <a:cs typeface="Calibri"/>
              </a:rPr>
              <a:t>regression </a:t>
            </a:r>
            <a:r>
              <a:rPr lang="en-US" sz="1600" spc="-5" dirty="0">
                <a:latin typeface="Calibri"/>
                <a:cs typeface="Calibri"/>
              </a:rPr>
              <a:t>line. </a:t>
            </a:r>
            <a:r>
              <a:rPr lang="en-US" sz="1600" dirty="0">
                <a:latin typeface="Calibri"/>
                <a:cs typeface="Calibri"/>
              </a:rPr>
              <a:t>It </a:t>
            </a:r>
            <a:r>
              <a:rPr lang="en-US" sz="1600" spc="-5" dirty="0">
                <a:latin typeface="Calibri"/>
                <a:cs typeface="Calibri"/>
              </a:rPr>
              <a:t>calculates </a:t>
            </a:r>
            <a:r>
              <a:rPr lang="en-US" sz="1600" dirty="0">
                <a:latin typeface="Calibri"/>
                <a:cs typeface="Calibri"/>
              </a:rPr>
              <a:t>the  </a:t>
            </a:r>
            <a:r>
              <a:rPr lang="en-US" sz="1600" spc="-5" dirty="0">
                <a:latin typeface="Calibri"/>
                <a:cs typeface="Calibri"/>
              </a:rPr>
              <a:t>best-fit line </a:t>
            </a:r>
            <a:r>
              <a:rPr lang="en-US" sz="1600" spc="-15" dirty="0">
                <a:latin typeface="Calibri"/>
                <a:cs typeface="Calibri"/>
              </a:rPr>
              <a:t>for </a:t>
            </a:r>
            <a:r>
              <a:rPr lang="en-US" sz="1600" dirty="0">
                <a:latin typeface="Calibri"/>
                <a:cs typeface="Calibri"/>
              </a:rPr>
              <a:t>the </a:t>
            </a:r>
            <a:r>
              <a:rPr lang="en-US" sz="1600" spc="-5" dirty="0">
                <a:latin typeface="Calibri"/>
                <a:cs typeface="Calibri"/>
              </a:rPr>
              <a:t>observed </a:t>
            </a:r>
            <a:r>
              <a:rPr lang="en-US" sz="1600" spc="-10" dirty="0">
                <a:latin typeface="Calibri"/>
                <a:cs typeface="Calibri"/>
              </a:rPr>
              <a:t>data </a:t>
            </a:r>
            <a:r>
              <a:rPr lang="en-US" sz="1600" spc="-5" dirty="0">
                <a:latin typeface="Calibri"/>
                <a:cs typeface="Calibri"/>
              </a:rPr>
              <a:t>by minimizing </a:t>
            </a:r>
            <a:r>
              <a:rPr lang="en-US" sz="1600" dirty="0">
                <a:latin typeface="Calibri"/>
                <a:cs typeface="Calibri"/>
              </a:rPr>
              <a:t>the </a:t>
            </a:r>
            <a:r>
              <a:rPr lang="en-US" sz="1600" spc="-5" dirty="0">
                <a:latin typeface="Calibri"/>
                <a:cs typeface="Calibri"/>
              </a:rPr>
              <a:t>sum of </a:t>
            </a:r>
            <a:r>
              <a:rPr lang="en-US" sz="1600" dirty="0">
                <a:latin typeface="Calibri"/>
                <a:cs typeface="Calibri"/>
              </a:rPr>
              <a:t>the </a:t>
            </a:r>
            <a:r>
              <a:rPr lang="en-US" sz="1600" spc="-5" dirty="0">
                <a:latin typeface="Calibri"/>
                <a:cs typeface="Calibri"/>
              </a:rPr>
              <a:t>squares of  </a:t>
            </a:r>
            <a:r>
              <a:rPr lang="en-US" sz="1600" dirty="0">
                <a:latin typeface="Calibri"/>
                <a:cs typeface="Calibri"/>
              </a:rPr>
              <a:t>the </a:t>
            </a:r>
            <a:r>
              <a:rPr lang="en-US" sz="1600" spc="-5" dirty="0">
                <a:latin typeface="Calibri"/>
                <a:cs typeface="Calibri"/>
              </a:rPr>
              <a:t>vertical deviations </a:t>
            </a:r>
            <a:r>
              <a:rPr lang="en-US" sz="1600" spc="-15" dirty="0">
                <a:latin typeface="Calibri"/>
                <a:cs typeface="Calibri"/>
              </a:rPr>
              <a:t>from </a:t>
            </a:r>
            <a:r>
              <a:rPr lang="en-US" sz="1600" dirty="0">
                <a:latin typeface="Calibri"/>
                <a:cs typeface="Calibri"/>
              </a:rPr>
              <a:t>each </a:t>
            </a:r>
            <a:r>
              <a:rPr lang="en-US" sz="1600" spc="-15" dirty="0">
                <a:latin typeface="Calibri"/>
                <a:cs typeface="Calibri"/>
              </a:rPr>
              <a:t>data </a:t>
            </a:r>
            <a:r>
              <a:rPr lang="en-US" sz="1600" spc="-10" dirty="0">
                <a:latin typeface="Calibri"/>
                <a:cs typeface="Calibri"/>
              </a:rPr>
              <a:t>point </a:t>
            </a:r>
            <a:r>
              <a:rPr lang="en-US" sz="1600" spc="-15" dirty="0">
                <a:latin typeface="Calibri"/>
                <a:cs typeface="Calibri"/>
              </a:rPr>
              <a:t>to </a:t>
            </a:r>
            <a:r>
              <a:rPr lang="en-US" sz="1600" dirty="0">
                <a:latin typeface="Calibri"/>
                <a:cs typeface="Calibri"/>
              </a:rPr>
              <a:t>the </a:t>
            </a:r>
            <a:r>
              <a:rPr lang="en-US" sz="1600" spc="-5" dirty="0">
                <a:latin typeface="Calibri"/>
                <a:cs typeface="Calibri"/>
              </a:rPr>
              <a:t>line. </a:t>
            </a:r>
            <a:r>
              <a:rPr lang="en-US" sz="1600" dirty="0">
                <a:latin typeface="Calibri"/>
                <a:cs typeface="Calibri"/>
              </a:rPr>
              <a:t>Because the  </a:t>
            </a:r>
            <a:r>
              <a:rPr lang="en-US" sz="1600" spc="-5" dirty="0">
                <a:latin typeface="Calibri"/>
                <a:cs typeface="Calibri"/>
              </a:rPr>
              <a:t>deviations </a:t>
            </a:r>
            <a:r>
              <a:rPr lang="en-US" sz="1600" spc="-10" dirty="0">
                <a:latin typeface="Calibri"/>
                <a:cs typeface="Calibri"/>
              </a:rPr>
              <a:t>are </a:t>
            </a:r>
            <a:r>
              <a:rPr lang="en-US" sz="1600" spc="-15" dirty="0">
                <a:latin typeface="Calibri"/>
                <a:cs typeface="Calibri"/>
              </a:rPr>
              <a:t>first </a:t>
            </a:r>
            <a:r>
              <a:rPr lang="en-US" sz="1600" spc="-5" dirty="0">
                <a:latin typeface="Calibri"/>
                <a:cs typeface="Calibri"/>
              </a:rPr>
              <a:t>squared, when </a:t>
            </a:r>
            <a:r>
              <a:rPr lang="en-US" sz="1600" dirty="0">
                <a:latin typeface="Calibri"/>
                <a:cs typeface="Calibri"/>
              </a:rPr>
              <a:t>added, </a:t>
            </a:r>
            <a:r>
              <a:rPr lang="en-US" sz="1600" spc="-5" dirty="0">
                <a:latin typeface="Calibri"/>
                <a:cs typeface="Calibri"/>
              </a:rPr>
              <a:t>there is no cancelling out  between positive </a:t>
            </a:r>
            <a:r>
              <a:rPr lang="en-US" sz="1600" dirty="0">
                <a:latin typeface="Calibri"/>
                <a:cs typeface="Calibri"/>
              </a:rPr>
              <a:t>and </a:t>
            </a:r>
            <a:r>
              <a:rPr lang="en-US" sz="1600" spc="-15" dirty="0">
                <a:latin typeface="Calibri"/>
                <a:cs typeface="Calibri"/>
              </a:rPr>
              <a:t>negative</a:t>
            </a:r>
            <a:r>
              <a:rPr lang="en-US" sz="1600" spc="-35" dirty="0">
                <a:latin typeface="Calibri"/>
                <a:cs typeface="Calibri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values.</a:t>
            </a: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sz="1600" spc="-5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sz="16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spc="-5" dirty="0"/>
              <a:t>                   Linear</a:t>
            </a:r>
            <a:r>
              <a:rPr lang="en-US" sz="2800" spc="-55" dirty="0"/>
              <a:t> </a:t>
            </a:r>
            <a:r>
              <a:rPr lang="en-US" sz="2800" spc="-10" dirty="0"/>
              <a:t>Regression</a:t>
            </a:r>
            <a:endParaRPr lang="en-US" sz="2800" dirty="0"/>
          </a:p>
        </p:txBody>
      </p:sp>
      <p:sp>
        <p:nvSpPr>
          <p:cNvPr id="4" name="object 2"/>
          <p:cNvSpPr/>
          <p:nvPr/>
        </p:nvSpPr>
        <p:spPr>
          <a:xfrm>
            <a:off x="1828800" y="3352800"/>
            <a:ext cx="5638800" cy="266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2" descr="C:\Users\ritesh\Desktop\ejobindia_white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23013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buNone/>
            </a:pPr>
            <a:r>
              <a:rPr lang="en-US" sz="2000" b="1" spc="-15" dirty="0">
                <a:latin typeface="Calibri"/>
                <a:cs typeface="Calibri"/>
              </a:rPr>
              <a:t>     Important</a:t>
            </a:r>
            <a:r>
              <a:rPr lang="en-US" sz="2000" b="1" spc="-10" dirty="0">
                <a:latin typeface="Calibri"/>
                <a:cs typeface="Calibri"/>
              </a:rPr>
              <a:t> </a:t>
            </a:r>
            <a:r>
              <a:rPr lang="en-US" sz="2000" b="1" spc="-15" dirty="0">
                <a:latin typeface="Calibri"/>
                <a:cs typeface="Calibri"/>
              </a:rPr>
              <a:t>Points:</a:t>
            </a: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ts val="2380"/>
              </a:lnSpc>
              <a:buFont typeface="Wingdings" pitchFamily="2" charset="2"/>
              <a:buChar char="Ø"/>
            </a:pPr>
            <a:r>
              <a:rPr lang="en-US" sz="1800" spc="-10" dirty="0">
                <a:latin typeface="Calibri"/>
                <a:cs typeface="Calibri"/>
              </a:rPr>
              <a:t>There must </a:t>
            </a:r>
            <a:r>
              <a:rPr lang="en-US" sz="1800" spc="-5" dirty="0">
                <a:latin typeface="Calibri"/>
                <a:cs typeface="Calibri"/>
              </a:rPr>
              <a:t>be </a:t>
            </a:r>
            <a:r>
              <a:rPr lang="en-US" sz="1800" b="1" spc="-5" dirty="0">
                <a:latin typeface="Calibri"/>
                <a:cs typeface="Calibri"/>
              </a:rPr>
              <a:t>linear </a:t>
            </a:r>
            <a:r>
              <a:rPr lang="en-US" sz="1800" b="1" spc="-10" dirty="0">
                <a:latin typeface="Calibri"/>
                <a:cs typeface="Calibri"/>
              </a:rPr>
              <a:t>relationship </a:t>
            </a:r>
            <a:r>
              <a:rPr lang="en-US" sz="1800" spc="-10" dirty="0">
                <a:latin typeface="Calibri"/>
                <a:cs typeface="Calibri"/>
              </a:rPr>
              <a:t>between independent</a:t>
            </a:r>
            <a:r>
              <a:rPr lang="en-US" sz="1800" spc="1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and</a:t>
            </a:r>
            <a:r>
              <a:rPr lang="en-US" sz="1800" dirty="0">
                <a:latin typeface="Calibri"/>
                <a:cs typeface="Calibri"/>
              </a:rPr>
              <a:t> Dependant variables</a:t>
            </a:r>
          </a:p>
          <a:p>
            <a:pPr marL="12700" marR="370840">
              <a:lnSpc>
                <a:spcPct val="80000"/>
              </a:lnSpc>
              <a:spcBef>
                <a:spcPts val="525"/>
              </a:spcBef>
              <a:buFont typeface="Wingdings" pitchFamily="2" charset="2"/>
              <a:buChar char="Ø"/>
            </a:pPr>
            <a:r>
              <a:rPr lang="en-US" sz="1800" spc="-5" dirty="0">
                <a:latin typeface="Calibri"/>
                <a:cs typeface="Calibri"/>
              </a:rPr>
              <a:t>Multiple </a:t>
            </a:r>
            <a:r>
              <a:rPr lang="en-US" sz="1800" spc="-10" dirty="0">
                <a:latin typeface="Calibri"/>
                <a:cs typeface="Calibri"/>
              </a:rPr>
              <a:t>regression </a:t>
            </a:r>
            <a:r>
              <a:rPr lang="en-US" sz="1800" spc="-20" dirty="0">
                <a:latin typeface="Calibri"/>
                <a:cs typeface="Calibri"/>
              </a:rPr>
              <a:t>suffers </a:t>
            </a:r>
            <a:r>
              <a:rPr lang="en-US" sz="1800" spc="-15" dirty="0">
                <a:latin typeface="Calibri"/>
                <a:cs typeface="Calibri"/>
              </a:rPr>
              <a:t>from </a:t>
            </a:r>
            <a:r>
              <a:rPr lang="en-US" sz="1800" b="1" spc="-15" dirty="0" err="1">
                <a:latin typeface="Calibri"/>
                <a:cs typeface="Calibri"/>
              </a:rPr>
              <a:t>multicollinearity</a:t>
            </a:r>
            <a:r>
              <a:rPr lang="en-US" sz="1800" b="1" spc="-15" dirty="0">
                <a:latin typeface="Calibri"/>
                <a:cs typeface="Calibri"/>
              </a:rPr>
              <a:t>, </a:t>
            </a:r>
            <a:r>
              <a:rPr lang="en-US" sz="1800" b="1" spc="-10" dirty="0">
                <a:latin typeface="Calibri"/>
                <a:cs typeface="Calibri"/>
              </a:rPr>
              <a:t>autocorrelation, </a:t>
            </a:r>
            <a:r>
              <a:rPr lang="en-US" sz="1800" b="1" spc="-15" dirty="0" err="1">
                <a:latin typeface="Calibri"/>
                <a:cs typeface="Calibri"/>
              </a:rPr>
              <a:t>heteroskedasticity</a:t>
            </a:r>
            <a:r>
              <a:rPr lang="en-US" sz="1800" spc="-15" dirty="0">
                <a:latin typeface="Calibri"/>
                <a:cs typeface="Calibri"/>
              </a:rPr>
              <a:t>.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  <a:buFont typeface="Wingdings" pitchFamily="2" charset="2"/>
              <a:buChar char="Ø"/>
            </a:pPr>
            <a:r>
              <a:rPr lang="en-US" sz="1800" spc="-10" dirty="0">
                <a:latin typeface="Calibri"/>
                <a:cs typeface="Calibri"/>
              </a:rPr>
              <a:t>Linear Regression </a:t>
            </a:r>
            <a:r>
              <a:rPr lang="en-US" sz="1800" spc="-5" dirty="0">
                <a:latin typeface="Calibri"/>
                <a:cs typeface="Calibri"/>
              </a:rPr>
              <a:t>is </a:t>
            </a:r>
            <a:r>
              <a:rPr lang="en-US" sz="1800" spc="-10" dirty="0">
                <a:latin typeface="Calibri"/>
                <a:cs typeface="Calibri"/>
              </a:rPr>
              <a:t>very sensitive </a:t>
            </a:r>
            <a:r>
              <a:rPr lang="en-US" sz="1800" spc="-15" dirty="0">
                <a:latin typeface="Calibri"/>
                <a:cs typeface="Calibri"/>
              </a:rPr>
              <a:t>to </a:t>
            </a:r>
            <a:r>
              <a:rPr lang="en-US" sz="1800" b="1" spc="-10" dirty="0">
                <a:latin typeface="Calibri"/>
                <a:cs typeface="Calibri"/>
              </a:rPr>
              <a:t>Outliers</a:t>
            </a:r>
            <a:r>
              <a:rPr lang="en-US" sz="1800" spc="-10" dirty="0">
                <a:latin typeface="Calibri"/>
                <a:cs typeface="Calibri"/>
              </a:rPr>
              <a:t>. </a:t>
            </a:r>
            <a:r>
              <a:rPr lang="en-US" sz="1800" spc="-5" dirty="0">
                <a:latin typeface="Calibri"/>
                <a:cs typeface="Calibri"/>
              </a:rPr>
              <a:t>It </a:t>
            </a:r>
            <a:r>
              <a:rPr lang="en-US" sz="1800" spc="-15" dirty="0">
                <a:latin typeface="Calibri"/>
                <a:cs typeface="Calibri"/>
              </a:rPr>
              <a:t>can </a:t>
            </a:r>
            <a:r>
              <a:rPr lang="en-US" sz="1800" spc="-10" dirty="0">
                <a:latin typeface="Calibri"/>
                <a:cs typeface="Calibri"/>
              </a:rPr>
              <a:t>terribly </a:t>
            </a:r>
            <a:r>
              <a:rPr lang="en-US" sz="1800" spc="-20" dirty="0">
                <a:latin typeface="Calibri"/>
                <a:cs typeface="Calibri"/>
              </a:rPr>
              <a:t>affect</a:t>
            </a:r>
            <a:r>
              <a:rPr lang="en-US" sz="1800" spc="22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the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  <a:buFont typeface="Wingdings" pitchFamily="2" charset="2"/>
              <a:buChar char="Ø"/>
            </a:pPr>
            <a:r>
              <a:rPr lang="en-US" sz="1800" spc="-10" dirty="0">
                <a:latin typeface="Calibri"/>
                <a:cs typeface="Calibri"/>
              </a:rPr>
              <a:t>regression </a:t>
            </a:r>
            <a:r>
              <a:rPr lang="en-US" sz="1800" spc="-5" dirty="0">
                <a:latin typeface="Calibri"/>
                <a:cs typeface="Calibri"/>
              </a:rPr>
              <a:t>line and </a:t>
            </a:r>
            <a:r>
              <a:rPr lang="en-US" sz="1800" spc="-10" dirty="0">
                <a:latin typeface="Calibri"/>
                <a:cs typeface="Calibri"/>
              </a:rPr>
              <a:t>eventually </a:t>
            </a:r>
            <a:r>
              <a:rPr lang="en-US" sz="1800" spc="-5" dirty="0">
                <a:latin typeface="Calibri"/>
                <a:cs typeface="Calibri"/>
              </a:rPr>
              <a:t>the </a:t>
            </a:r>
            <a:r>
              <a:rPr lang="en-US" sz="1800" spc="-20" dirty="0">
                <a:latin typeface="Calibri"/>
                <a:cs typeface="Calibri"/>
              </a:rPr>
              <a:t>forecasted</a:t>
            </a:r>
            <a:r>
              <a:rPr lang="en-US" sz="1800" spc="7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values.</a:t>
            </a:r>
            <a:endParaRPr lang="en-US" sz="1800" dirty="0">
              <a:latin typeface="Calibri"/>
              <a:cs typeface="Calibri"/>
            </a:endParaRPr>
          </a:p>
          <a:p>
            <a:pPr marL="12700" marR="27940" algn="just">
              <a:lnSpc>
                <a:spcPts val="2110"/>
              </a:lnSpc>
              <a:spcBef>
                <a:spcPts val="509"/>
              </a:spcBef>
              <a:buFont typeface="Wingdings" pitchFamily="2" charset="2"/>
              <a:buChar char="Ø"/>
            </a:pPr>
            <a:r>
              <a:rPr lang="en-US" sz="1800" spc="-5" dirty="0" err="1">
                <a:latin typeface="Calibri"/>
                <a:cs typeface="Calibri"/>
              </a:rPr>
              <a:t>Multicollinearity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can </a:t>
            </a:r>
            <a:r>
              <a:rPr lang="en-US" sz="1800" spc="-10" dirty="0">
                <a:latin typeface="Calibri"/>
                <a:cs typeface="Calibri"/>
              </a:rPr>
              <a:t>increase the variance </a:t>
            </a:r>
            <a:r>
              <a:rPr lang="en-US" sz="1800" spc="-5" dirty="0">
                <a:latin typeface="Calibri"/>
                <a:cs typeface="Calibri"/>
              </a:rPr>
              <a:t>of the </a:t>
            </a:r>
            <a:r>
              <a:rPr lang="en-US" sz="1800" spc="-15" dirty="0">
                <a:latin typeface="Calibri"/>
                <a:cs typeface="Calibri"/>
              </a:rPr>
              <a:t>coefficient estimates  </a:t>
            </a:r>
            <a:r>
              <a:rPr lang="en-US" sz="1800" spc="-5" dirty="0">
                <a:latin typeface="Calibri"/>
                <a:cs typeface="Calibri"/>
              </a:rPr>
              <a:t>and </a:t>
            </a:r>
            <a:r>
              <a:rPr lang="en-US" sz="1800" spc="-25" dirty="0">
                <a:latin typeface="Calibri"/>
                <a:cs typeface="Calibri"/>
              </a:rPr>
              <a:t>make </a:t>
            </a:r>
            <a:r>
              <a:rPr lang="en-US" sz="1800" spc="-5" dirty="0">
                <a:latin typeface="Calibri"/>
                <a:cs typeface="Calibri"/>
              </a:rPr>
              <a:t>the </a:t>
            </a:r>
            <a:r>
              <a:rPr lang="en-US" sz="1800" spc="-15" dirty="0">
                <a:latin typeface="Calibri"/>
                <a:cs typeface="Calibri"/>
              </a:rPr>
              <a:t>estimates </a:t>
            </a:r>
            <a:r>
              <a:rPr lang="en-US" sz="1800" spc="-10" dirty="0">
                <a:latin typeface="Calibri"/>
                <a:cs typeface="Calibri"/>
              </a:rPr>
              <a:t>very sensitive </a:t>
            </a:r>
            <a:r>
              <a:rPr lang="en-US" sz="1800" spc="-15" dirty="0">
                <a:latin typeface="Calibri"/>
                <a:cs typeface="Calibri"/>
              </a:rPr>
              <a:t>to </a:t>
            </a:r>
            <a:r>
              <a:rPr lang="en-US" sz="1800" spc="-5" dirty="0">
                <a:latin typeface="Calibri"/>
                <a:cs typeface="Calibri"/>
              </a:rPr>
              <a:t>minor </a:t>
            </a:r>
            <a:r>
              <a:rPr lang="en-US" sz="1800" spc="-10" dirty="0">
                <a:latin typeface="Calibri"/>
                <a:cs typeface="Calibri"/>
              </a:rPr>
              <a:t>changes </a:t>
            </a:r>
            <a:r>
              <a:rPr lang="en-US" sz="1800" spc="-5" dirty="0">
                <a:latin typeface="Calibri"/>
                <a:cs typeface="Calibri"/>
              </a:rPr>
              <a:t>in </a:t>
            </a:r>
            <a:r>
              <a:rPr lang="en-US" sz="1800" spc="-10" dirty="0">
                <a:latin typeface="Calibri"/>
                <a:cs typeface="Calibri"/>
              </a:rPr>
              <a:t>the </a:t>
            </a:r>
            <a:r>
              <a:rPr lang="en-US" sz="1800" spc="-5" dirty="0">
                <a:latin typeface="Calibri"/>
                <a:cs typeface="Calibri"/>
              </a:rPr>
              <a:t>model.  </a:t>
            </a:r>
            <a:r>
              <a:rPr lang="en-US" sz="1800" spc="-10" dirty="0">
                <a:latin typeface="Calibri"/>
                <a:cs typeface="Calibri"/>
              </a:rPr>
              <a:t>The result is that </a:t>
            </a:r>
            <a:r>
              <a:rPr lang="en-US" sz="1800" spc="-5" dirty="0">
                <a:latin typeface="Calibri"/>
                <a:cs typeface="Calibri"/>
              </a:rPr>
              <a:t>the </a:t>
            </a:r>
            <a:r>
              <a:rPr lang="en-US" sz="1800" spc="-15" dirty="0">
                <a:latin typeface="Calibri"/>
                <a:cs typeface="Calibri"/>
              </a:rPr>
              <a:t>coefficient estimates </a:t>
            </a:r>
            <a:r>
              <a:rPr lang="en-US" sz="1800" spc="-10" dirty="0">
                <a:latin typeface="Calibri"/>
                <a:cs typeface="Calibri"/>
              </a:rPr>
              <a:t>are</a:t>
            </a:r>
            <a:r>
              <a:rPr lang="en-US" sz="1800" spc="15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unstable</a:t>
            </a:r>
            <a:endParaRPr lang="en-US" sz="1800" dirty="0">
              <a:latin typeface="Calibri"/>
              <a:cs typeface="Calibri"/>
            </a:endParaRPr>
          </a:p>
          <a:p>
            <a:pPr marL="12700" marR="5080">
              <a:lnSpc>
                <a:spcPct val="80100"/>
              </a:lnSpc>
              <a:spcBef>
                <a:spcPts val="540"/>
              </a:spcBef>
              <a:buFont typeface="Wingdings" pitchFamily="2" charset="2"/>
              <a:buChar char="Ø"/>
            </a:pPr>
            <a:r>
              <a:rPr lang="en-US" sz="1800" spc="-5" dirty="0">
                <a:latin typeface="Calibri"/>
                <a:cs typeface="Calibri"/>
              </a:rPr>
              <a:t>In </a:t>
            </a:r>
            <a:r>
              <a:rPr lang="en-US" sz="1800" spc="-10" dirty="0">
                <a:latin typeface="Calibri"/>
                <a:cs typeface="Calibri"/>
              </a:rPr>
              <a:t>case </a:t>
            </a:r>
            <a:r>
              <a:rPr lang="en-US" sz="1800" spc="-5" dirty="0">
                <a:latin typeface="Calibri"/>
                <a:cs typeface="Calibri"/>
              </a:rPr>
              <a:t>of multiple </a:t>
            </a:r>
            <a:r>
              <a:rPr lang="en-US" sz="1800" spc="-10" dirty="0">
                <a:latin typeface="Calibri"/>
                <a:cs typeface="Calibri"/>
              </a:rPr>
              <a:t>independent variables, </a:t>
            </a:r>
            <a:r>
              <a:rPr lang="en-US" sz="1800" spc="-15" dirty="0">
                <a:latin typeface="Calibri"/>
                <a:cs typeface="Calibri"/>
              </a:rPr>
              <a:t>we can </a:t>
            </a:r>
            <a:r>
              <a:rPr lang="en-US" sz="1800" spc="-10" dirty="0">
                <a:latin typeface="Calibri"/>
                <a:cs typeface="Calibri"/>
              </a:rPr>
              <a:t>go </a:t>
            </a:r>
            <a:r>
              <a:rPr lang="en-US" sz="1800" spc="-5" dirty="0">
                <a:latin typeface="Calibri"/>
                <a:cs typeface="Calibri"/>
              </a:rPr>
              <a:t>with </a:t>
            </a:r>
            <a:r>
              <a:rPr lang="en-US" sz="1800" b="1" spc="-20" dirty="0">
                <a:latin typeface="Calibri"/>
                <a:cs typeface="Calibri"/>
              </a:rPr>
              <a:t>forward  </a:t>
            </a:r>
            <a:r>
              <a:rPr lang="en-US" sz="1800" b="1" spc="-5" dirty="0">
                <a:latin typeface="Calibri"/>
                <a:cs typeface="Calibri"/>
              </a:rPr>
              <a:t>selection</a:t>
            </a:r>
            <a:r>
              <a:rPr lang="en-US" sz="1800" spc="-5" dirty="0">
                <a:latin typeface="Calibri"/>
                <a:cs typeface="Calibri"/>
              </a:rPr>
              <a:t>, </a:t>
            </a:r>
            <a:r>
              <a:rPr lang="en-US" sz="1800" b="1" spc="-15" dirty="0">
                <a:latin typeface="Calibri"/>
                <a:cs typeface="Calibri"/>
              </a:rPr>
              <a:t>backward </a:t>
            </a:r>
            <a:r>
              <a:rPr lang="en-US" sz="1800" b="1" spc="-10" dirty="0">
                <a:latin typeface="Calibri"/>
                <a:cs typeface="Calibri"/>
              </a:rPr>
              <a:t>elimination </a:t>
            </a:r>
            <a:r>
              <a:rPr lang="en-US" sz="1800" spc="-5" dirty="0">
                <a:latin typeface="Calibri"/>
                <a:cs typeface="Calibri"/>
              </a:rPr>
              <a:t>and </a:t>
            </a:r>
            <a:r>
              <a:rPr lang="en-US" sz="1800" b="1" spc="-20" dirty="0">
                <a:latin typeface="Calibri"/>
                <a:cs typeface="Calibri"/>
              </a:rPr>
              <a:t>step </a:t>
            </a:r>
            <a:r>
              <a:rPr lang="en-US" sz="1800" b="1" spc="-10" dirty="0">
                <a:latin typeface="Calibri"/>
                <a:cs typeface="Calibri"/>
              </a:rPr>
              <a:t>wise approach </a:t>
            </a:r>
            <a:r>
              <a:rPr lang="en-US" sz="1800" spc="-20" dirty="0">
                <a:latin typeface="Calibri"/>
                <a:cs typeface="Calibri"/>
              </a:rPr>
              <a:t>for </a:t>
            </a:r>
            <a:r>
              <a:rPr lang="en-US" sz="1800" spc="-5" dirty="0">
                <a:latin typeface="Calibri"/>
                <a:cs typeface="Calibri"/>
              </a:rPr>
              <a:t>selection  of </a:t>
            </a:r>
            <a:r>
              <a:rPr lang="en-US" sz="1800" spc="-10" dirty="0">
                <a:latin typeface="Calibri"/>
                <a:cs typeface="Calibri"/>
              </a:rPr>
              <a:t>most significant independent</a:t>
            </a:r>
            <a:r>
              <a:rPr lang="en-US" sz="1800" spc="3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variables.</a:t>
            </a:r>
            <a:endParaRPr lang="en-US" sz="1800" dirty="0">
              <a:latin typeface="Calibri"/>
              <a:cs typeface="Calibri"/>
            </a:endParaRPr>
          </a:p>
          <a:p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-5" dirty="0"/>
              <a:t>                   Linear</a:t>
            </a:r>
            <a:r>
              <a:rPr lang="en-US" sz="2800" spc="-55" dirty="0"/>
              <a:t> </a:t>
            </a:r>
            <a:r>
              <a:rPr lang="en-US" sz="2800" spc="-10" dirty="0"/>
              <a:t>Regression</a:t>
            </a:r>
            <a:endParaRPr lang="en-US" sz="2800" dirty="0"/>
          </a:p>
        </p:txBody>
      </p:sp>
      <p:pic>
        <p:nvPicPr>
          <p:cNvPr id="5" name="Picture 2" descr="C:\Users\ritesh\Desktop\ejobindia_white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23013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Python Anaconda Version 3 Software Interface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7543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rame 8"/>
          <p:cNvSpPr/>
          <p:nvPr/>
        </p:nvSpPr>
        <p:spPr>
          <a:xfrm>
            <a:off x="381000" y="1371600"/>
            <a:ext cx="8534400" cy="4953000"/>
          </a:xfrm>
          <a:prstGeom prst="frame">
            <a:avLst>
              <a:gd name="adj1" fmla="val 3384"/>
            </a:avLst>
          </a:prstGeom>
          <a:solidFill>
            <a:srgbClr val="0063B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-5" dirty="0"/>
              <a:t>                   Linear</a:t>
            </a:r>
            <a:r>
              <a:rPr lang="en-US" sz="2800" spc="-55" dirty="0"/>
              <a:t> </a:t>
            </a:r>
            <a:r>
              <a:rPr lang="en-US" sz="2800" spc="-10" dirty="0"/>
              <a:t>Regression</a:t>
            </a:r>
            <a:endParaRPr lang="en-US" sz="2800" dirty="0"/>
          </a:p>
        </p:txBody>
      </p:sp>
      <p:sp>
        <p:nvSpPr>
          <p:cNvPr id="4" name="object 3"/>
          <p:cNvSpPr>
            <a:spLocks noGrp="1"/>
          </p:cNvSpPr>
          <p:nvPr>
            <p:ph idx="1"/>
          </p:nvPr>
        </p:nvSpPr>
        <p:spPr>
          <a:xfrm>
            <a:off x="762000" y="1524001"/>
            <a:ext cx="80772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2" descr="C:\Users\ritesh\Desktop\ejobindia_white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23013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 marR="5080" indent="-342900">
              <a:lnSpc>
                <a:spcPct val="80000"/>
              </a:lnSpc>
              <a:spcBef>
                <a:spcPts val="600"/>
              </a:spcBef>
              <a:tabLst>
                <a:tab pos="355600" algn="l"/>
                <a:tab pos="356235" algn="l"/>
              </a:tabLst>
            </a:pPr>
            <a:r>
              <a:rPr lang="en-US" sz="2600" spc="-10" dirty="0">
                <a:latin typeface="Calibri"/>
                <a:cs typeface="Calibri"/>
              </a:rPr>
              <a:t>Logistic regression </a:t>
            </a:r>
            <a:r>
              <a:rPr lang="en-US" sz="2600" dirty="0">
                <a:latin typeface="Calibri"/>
                <a:cs typeface="Calibri"/>
              </a:rPr>
              <a:t>is used </a:t>
            </a:r>
            <a:r>
              <a:rPr lang="en-US" sz="2600" spc="-10" dirty="0">
                <a:latin typeface="Calibri"/>
                <a:cs typeface="Calibri"/>
              </a:rPr>
              <a:t>to </a:t>
            </a:r>
            <a:r>
              <a:rPr lang="en-US" sz="2600" spc="-5" dirty="0">
                <a:latin typeface="Calibri"/>
                <a:cs typeface="Calibri"/>
              </a:rPr>
              <a:t>find </a:t>
            </a:r>
            <a:r>
              <a:rPr lang="en-US" sz="2600" dirty="0">
                <a:latin typeface="Calibri"/>
                <a:cs typeface="Calibri"/>
              </a:rPr>
              <a:t>the </a:t>
            </a:r>
            <a:r>
              <a:rPr lang="en-US" sz="2600" spc="-5" dirty="0">
                <a:latin typeface="Calibri"/>
                <a:cs typeface="Calibri"/>
              </a:rPr>
              <a:t>probability of event=Success </a:t>
            </a:r>
            <a:r>
              <a:rPr lang="en-US" sz="2600" dirty="0">
                <a:latin typeface="Calibri"/>
                <a:cs typeface="Calibri"/>
              </a:rPr>
              <a:t>and  </a:t>
            </a:r>
            <a:r>
              <a:rPr lang="en-US" sz="2600" spc="-10" dirty="0">
                <a:latin typeface="Calibri"/>
                <a:cs typeface="Calibri"/>
              </a:rPr>
              <a:t>event=Failure. </a:t>
            </a:r>
            <a:r>
              <a:rPr lang="en-US" sz="2600" spc="-35" dirty="0">
                <a:latin typeface="Calibri"/>
                <a:cs typeface="Calibri"/>
              </a:rPr>
              <a:t>We </a:t>
            </a:r>
            <a:r>
              <a:rPr lang="en-US" sz="2600" spc="-5" dirty="0">
                <a:latin typeface="Calibri"/>
                <a:cs typeface="Calibri"/>
              </a:rPr>
              <a:t>should </a:t>
            </a:r>
            <a:r>
              <a:rPr lang="en-US" sz="2600" dirty="0">
                <a:latin typeface="Calibri"/>
                <a:cs typeface="Calibri"/>
              </a:rPr>
              <a:t>use </a:t>
            </a:r>
            <a:r>
              <a:rPr lang="en-US" sz="2600" spc="-5" dirty="0">
                <a:latin typeface="Calibri"/>
                <a:cs typeface="Calibri"/>
              </a:rPr>
              <a:t>logistic </a:t>
            </a:r>
            <a:r>
              <a:rPr lang="en-US" sz="2600" spc="-10" dirty="0">
                <a:latin typeface="Calibri"/>
                <a:cs typeface="Calibri"/>
              </a:rPr>
              <a:t>regression </a:t>
            </a:r>
            <a:r>
              <a:rPr lang="en-US" sz="2600" dirty="0">
                <a:latin typeface="Calibri"/>
                <a:cs typeface="Calibri"/>
              </a:rPr>
              <a:t>when the </a:t>
            </a:r>
            <a:r>
              <a:rPr lang="en-US" sz="2600" spc="-5" dirty="0">
                <a:latin typeface="Calibri"/>
                <a:cs typeface="Calibri"/>
              </a:rPr>
              <a:t>dependent </a:t>
            </a:r>
            <a:r>
              <a:rPr lang="en-US" sz="2600" spc="-10" dirty="0">
                <a:latin typeface="Calibri"/>
                <a:cs typeface="Calibri"/>
              </a:rPr>
              <a:t>variable</a:t>
            </a:r>
            <a:r>
              <a:rPr lang="en-US" sz="2600" spc="195" dirty="0">
                <a:latin typeface="Calibri"/>
                <a:cs typeface="Calibri"/>
              </a:rPr>
              <a:t> </a:t>
            </a:r>
            <a:r>
              <a:rPr lang="en-US" sz="2600" spc="-5" dirty="0">
                <a:latin typeface="Calibri"/>
                <a:cs typeface="Calibri"/>
              </a:rPr>
              <a:t>is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spc="-5" dirty="0">
                <a:latin typeface="Calibri"/>
                <a:cs typeface="Calibri"/>
              </a:rPr>
              <a:t>binary (0/ </a:t>
            </a:r>
            <a:r>
              <a:rPr lang="en-US" sz="2600" dirty="0">
                <a:latin typeface="Calibri"/>
                <a:cs typeface="Calibri"/>
              </a:rPr>
              <a:t>1, </a:t>
            </a:r>
            <a:r>
              <a:rPr lang="en-US" sz="2600" spc="-25" dirty="0">
                <a:latin typeface="Calibri"/>
                <a:cs typeface="Calibri"/>
              </a:rPr>
              <a:t>True/ </a:t>
            </a:r>
            <a:r>
              <a:rPr lang="en-US" sz="2600" spc="-10" dirty="0">
                <a:latin typeface="Calibri"/>
                <a:cs typeface="Calibri"/>
              </a:rPr>
              <a:t>False, </a:t>
            </a:r>
            <a:r>
              <a:rPr lang="en-US" sz="2600" spc="-35" dirty="0">
                <a:latin typeface="Calibri"/>
                <a:cs typeface="Calibri"/>
              </a:rPr>
              <a:t>Yes/ </a:t>
            </a:r>
            <a:r>
              <a:rPr lang="en-US" sz="2600" dirty="0">
                <a:latin typeface="Calibri"/>
                <a:cs typeface="Calibri"/>
              </a:rPr>
              <a:t>No) </a:t>
            </a:r>
            <a:r>
              <a:rPr lang="en-US" sz="2600" spc="-5" dirty="0">
                <a:latin typeface="Calibri"/>
                <a:cs typeface="Calibri"/>
              </a:rPr>
              <a:t>in </a:t>
            </a:r>
            <a:r>
              <a:rPr lang="en-US" sz="2600" spc="-10" dirty="0">
                <a:latin typeface="Calibri"/>
                <a:cs typeface="Calibri"/>
              </a:rPr>
              <a:t>nature. Here </a:t>
            </a:r>
            <a:r>
              <a:rPr lang="en-US" sz="2600" dirty="0">
                <a:latin typeface="Calibri"/>
                <a:cs typeface="Calibri"/>
              </a:rPr>
              <a:t>the </a:t>
            </a:r>
            <a:r>
              <a:rPr lang="en-US" sz="2600" spc="-10" dirty="0">
                <a:latin typeface="Calibri"/>
                <a:cs typeface="Calibri"/>
              </a:rPr>
              <a:t>value </a:t>
            </a:r>
            <a:r>
              <a:rPr lang="en-US" sz="2600" spc="-5" dirty="0">
                <a:latin typeface="Calibri"/>
                <a:cs typeface="Calibri"/>
              </a:rPr>
              <a:t>of </a:t>
            </a:r>
            <a:r>
              <a:rPr lang="en-US" sz="2600" dirty="0">
                <a:latin typeface="Calibri"/>
                <a:cs typeface="Calibri"/>
              </a:rPr>
              <a:t>Y </a:t>
            </a:r>
            <a:r>
              <a:rPr lang="en-US" sz="2600" spc="-10" dirty="0">
                <a:latin typeface="Calibri"/>
                <a:cs typeface="Calibri"/>
              </a:rPr>
              <a:t>ranges from </a:t>
            </a:r>
            <a:r>
              <a:rPr lang="en-US" sz="2600" dirty="0">
                <a:latin typeface="Calibri"/>
                <a:cs typeface="Calibri"/>
              </a:rPr>
              <a:t>0 </a:t>
            </a:r>
            <a:r>
              <a:rPr lang="en-US" sz="2600" spc="-10" dirty="0">
                <a:latin typeface="Calibri"/>
                <a:cs typeface="Calibri"/>
              </a:rPr>
              <a:t>to</a:t>
            </a:r>
            <a:r>
              <a:rPr lang="en-US" sz="2600" spc="225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1 and </a:t>
            </a:r>
            <a:r>
              <a:rPr lang="en-US" sz="2600" spc="-5" dirty="0">
                <a:latin typeface="Calibri"/>
                <a:cs typeface="Calibri"/>
              </a:rPr>
              <a:t>it </a:t>
            </a:r>
            <a:r>
              <a:rPr lang="en-US" sz="2600" spc="-10" dirty="0">
                <a:latin typeface="Calibri"/>
                <a:cs typeface="Calibri"/>
              </a:rPr>
              <a:t>can represented </a:t>
            </a:r>
            <a:r>
              <a:rPr lang="en-US" sz="2600" spc="-5" dirty="0">
                <a:latin typeface="Calibri"/>
                <a:cs typeface="Calibri"/>
              </a:rPr>
              <a:t>by </a:t>
            </a:r>
            <a:r>
              <a:rPr lang="en-US" sz="2600" spc="-10" dirty="0">
                <a:latin typeface="Calibri"/>
                <a:cs typeface="Calibri"/>
              </a:rPr>
              <a:t>following</a:t>
            </a:r>
            <a:r>
              <a:rPr lang="en-US" sz="2600" spc="35" dirty="0">
                <a:latin typeface="Calibri"/>
                <a:cs typeface="Calibri"/>
              </a:rPr>
              <a:t> </a:t>
            </a:r>
            <a:r>
              <a:rPr lang="en-US" sz="2600" spc="-5" dirty="0">
                <a:latin typeface="Calibri"/>
                <a:cs typeface="Calibri"/>
              </a:rPr>
              <a:t>equation.</a:t>
            </a:r>
          </a:p>
          <a:p>
            <a:pPr marL="355600" marR="5080" indent="-342900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sz="2600" dirty="0">
              <a:latin typeface="Calibri"/>
              <a:cs typeface="Calibri"/>
            </a:endParaRPr>
          </a:p>
          <a:p>
            <a:pPr marL="355600" marR="772795" indent="-342900">
              <a:lnSpc>
                <a:spcPct val="80000"/>
              </a:lnSpc>
              <a:spcBef>
                <a:spcPts val="600"/>
              </a:spcBef>
              <a:tabLst>
                <a:tab pos="355600" algn="l"/>
                <a:tab pos="356235" algn="l"/>
              </a:tabLst>
            </a:pPr>
            <a:r>
              <a:rPr lang="en-US" sz="2600" spc="-5" dirty="0">
                <a:latin typeface="Calibri"/>
                <a:cs typeface="Calibri"/>
              </a:rPr>
              <a:t> odds= </a:t>
            </a:r>
            <a:r>
              <a:rPr lang="en-US" sz="2600" dirty="0">
                <a:latin typeface="Calibri"/>
                <a:cs typeface="Calibri"/>
              </a:rPr>
              <a:t>p/ </a:t>
            </a:r>
            <a:r>
              <a:rPr lang="en-US" sz="2600" spc="-5" dirty="0">
                <a:latin typeface="Calibri"/>
                <a:cs typeface="Calibri"/>
              </a:rPr>
              <a:t>(1-p) </a:t>
            </a:r>
            <a:r>
              <a:rPr lang="en-US" sz="2600" dirty="0">
                <a:latin typeface="Calibri"/>
                <a:cs typeface="Calibri"/>
              </a:rPr>
              <a:t>= </a:t>
            </a:r>
            <a:r>
              <a:rPr lang="en-US" sz="2600" spc="-5" dirty="0">
                <a:latin typeface="Calibri"/>
                <a:cs typeface="Calibri"/>
              </a:rPr>
              <a:t>probability of event </a:t>
            </a:r>
            <a:r>
              <a:rPr lang="en-US" sz="2600" spc="-10" dirty="0">
                <a:latin typeface="Calibri"/>
                <a:cs typeface="Calibri"/>
              </a:rPr>
              <a:t>occurrence </a:t>
            </a:r>
            <a:r>
              <a:rPr lang="en-US" sz="2600" dirty="0">
                <a:latin typeface="Calibri"/>
                <a:cs typeface="Calibri"/>
              </a:rPr>
              <a:t>/ </a:t>
            </a:r>
            <a:r>
              <a:rPr lang="en-US" sz="2600" spc="-5" dirty="0">
                <a:latin typeface="Calibri"/>
                <a:cs typeface="Calibri"/>
              </a:rPr>
              <a:t>probability of not </a:t>
            </a:r>
            <a:r>
              <a:rPr lang="en-US" sz="2600" spc="-10" dirty="0">
                <a:latin typeface="Calibri"/>
                <a:cs typeface="Calibri"/>
              </a:rPr>
              <a:t>event  occurrence</a:t>
            </a:r>
            <a:endParaRPr lang="en-US"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None/>
              <a:tabLst>
                <a:tab pos="355600" algn="l"/>
                <a:tab pos="356235" algn="l"/>
              </a:tabLst>
            </a:pPr>
            <a:r>
              <a:rPr lang="en-US" sz="2600" spc="-5" dirty="0">
                <a:latin typeface="Calibri"/>
                <a:cs typeface="Calibri"/>
              </a:rPr>
              <a:t>      </a:t>
            </a:r>
            <a:r>
              <a:rPr lang="en-US" sz="2600" spc="-5" dirty="0" err="1">
                <a:latin typeface="Calibri"/>
                <a:cs typeface="Calibri"/>
              </a:rPr>
              <a:t>ln</a:t>
            </a:r>
            <a:r>
              <a:rPr lang="en-US" sz="2600" spc="-5" dirty="0">
                <a:latin typeface="Calibri"/>
                <a:cs typeface="Calibri"/>
              </a:rPr>
              <a:t>(odds) </a:t>
            </a:r>
            <a:r>
              <a:rPr lang="en-US" sz="2600" dirty="0">
                <a:latin typeface="Calibri"/>
                <a:cs typeface="Calibri"/>
              </a:rPr>
              <a:t>=</a:t>
            </a:r>
            <a:r>
              <a:rPr lang="en-US" sz="2600" spc="-45" dirty="0">
                <a:latin typeface="Calibri"/>
                <a:cs typeface="Calibri"/>
              </a:rPr>
              <a:t> </a:t>
            </a:r>
            <a:r>
              <a:rPr lang="en-US" sz="2600" spc="-5" dirty="0" err="1">
                <a:latin typeface="Calibri"/>
                <a:cs typeface="Calibri"/>
              </a:rPr>
              <a:t>ln</a:t>
            </a:r>
            <a:r>
              <a:rPr lang="en-US" sz="2600" spc="-5" dirty="0">
                <a:latin typeface="Calibri"/>
                <a:cs typeface="Calibri"/>
              </a:rPr>
              <a:t>(p/(1-p))</a:t>
            </a:r>
            <a:endParaRPr lang="en-US"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None/>
              <a:tabLst>
                <a:tab pos="355600" algn="l"/>
              </a:tabLst>
            </a:pPr>
            <a:r>
              <a:rPr lang="en-US" sz="2600" spc="-5" dirty="0">
                <a:latin typeface="Arial"/>
                <a:cs typeface="Arial"/>
              </a:rPr>
              <a:t>  	</a:t>
            </a:r>
            <a:r>
              <a:rPr lang="en-US" sz="2600" spc="-5" dirty="0" err="1">
                <a:latin typeface="Calibri"/>
                <a:cs typeface="Calibri"/>
              </a:rPr>
              <a:t>logit</a:t>
            </a:r>
            <a:r>
              <a:rPr lang="en-US" sz="2600" spc="-5" dirty="0">
                <a:latin typeface="Calibri"/>
                <a:cs typeface="Calibri"/>
              </a:rPr>
              <a:t>(p) </a:t>
            </a:r>
            <a:r>
              <a:rPr lang="en-US" sz="2600" dirty="0">
                <a:latin typeface="Calibri"/>
                <a:cs typeface="Calibri"/>
              </a:rPr>
              <a:t>= </a:t>
            </a:r>
            <a:r>
              <a:rPr lang="en-US" sz="2600" spc="-5" dirty="0" err="1">
                <a:latin typeface="Calibri"/>
                <a:cs typeface="Calibri"/>
              </a:rPr>
              <a:t>ln</a:t>
            </a:r>
            <a:r>
              <a:rPr lang="en-US" sz="2600" spc="-5" dirty="0">
                <a:latin typeface="Calibri"/>
                <a:cs typeface="Calibri"/>
              </a:rPr>
              <a:t>(p/(1-p)) </a:t>
            </a:r>
            <a:r>
              <a:rPr lang="en-US" sz="2600" dirty="0">
                <a:latin typeface="Calibri"/>
                <a:cs typeface="Calibri"/>
              </a:rPr>
              <a:t>=</a:t>
            </a:r>
            <a:r>
              <a:rPr lang="en-US" sz="2600" spc="95" dirty="0">
                <a:latin typeface="Calibri"/>
                <a:cs typeface="Calibri"/>
              </a:rPr>
              <a:t> </a:t>
            </a:r>
            <a:r>
              <a:rPr lang="en-US" sz="2600" spc="-5" dirty="0">
                <a:latin typeface="Calibri"/>
                <a:cs typeface="Calibri"/>
              </a:rPr>
              <a:t>b0+b1X1+b2X2+b3X3....+</a:t>
            </a:r>
            <a:r>
              <a:rPr lang="en-US" sz="2600" spc="-5" dirty="0" err="1">
                <a:latin typeface="Calibri"/>
                <a:cs typeface="Calibri"/>
              </a:rPr>
              <a:t>bkXk</a:t>
            </a:r>
            <a:endParaRPr lang="en-US" sz="2600" dirty="0">
              <a:latin typeface="Calibri"/>
              <a:cs typeface="Calibri"/>
            </a:endParaRPr>
          </a:p>
          <a:p>
            <a:pPr marL="355600" indent="-342900">
              <a:spcBef>
                <a:spcPts val="600"/>
              </a:spcBef>
              <a:tabLst>
                <a:tab pos="355600" algn="l"/>
                <a:tab pos="356235" algn="l"/>
              </a:tabLst>
            </a:pPr>
            <a:r>
              <a:rPr lang="en-US" sz="2600" spc="-5" dirty="0">
                <a:latin typeface="Calibri"/>
                <a:cs typeface="Calibri"/>
              </a:rPr>
              <a:t> Above, </a:t>
            </a:r>
            <a:r>
              <a:rPr lang="en-US" sz="2600" dirty="0">
                <a:latin typeface="Calibri"/>
                <a:cs typeface="Calibri"/>
              </a:rPr>
              <a:t>p </a:t>
            </a:r>
            <a:r>
              <a:rPr lang="en-US" sz="2600" spc="-5" dirty="0">
                <a:latin typeface="Calibri"/>
                <a:cs typeface="Calibri"/>
              </a:rPr>
              <a:t>is </a:t>
            </a:r>
            <a:r>
              <a:rPr lang="en-US" sz="2600" dirty="0">
                <a:latin typeface="Calibri"/>
                <a:cs typeface="Calibri"/>
              </a:rPr>
              <a:t>the </a:t>
            </a:r>
            <a:r>
              <a:rPr lang="en-US" sz="2600" spc="-10" dirty="0">
                <a:latin typeface="Calibri"/>
                <a:cs typeface="Calibri"/>
              </a:rPr>
              <a:t>probability </a:t>
            </a:r>
            <a:r>
              <a:rPr lang="en-US" sz="2600" spc="-5" dirty="0">
                <a:latin typeface="Calibri"/>
                <a:cs typeface="Calibri"/>
              </a:rPr>
              <a:t>of presence of </a:t>
            </a:r>
            <a:r>
              <a:rPr lang="en-US" sz="2600" dirty="0">
                <a:latin typeface="Calibri"/>
                <a:cs typeface="Calibri"/>
              </a:rPr>
              <a:t>the </a:t>
            </a:r>
            <a:r>
              <a:rPr lang="en-US" sz="2600" spc="-10" dirty="0">
                <a:latin typeface="Calibri"/>
                <a:cs typeface="Calibri"/>
              </a:rPr>
              <a:t>characteristic </a:t>
            </a:r>
            <a:r>
              <a:rPr lang="en-US" sz="2600" spc="-5" dirty="0">
                <a:latin typeface="Calibri"/>
                <a:cs typeface="Calibri"/>
              </a:rPr>
              <a:t>of</a:t>
            </a:r>
            <a:r>
              <a:rPr lang="en-US" sz="2600" spc="145" dirty="0">
                <a:latin typeface="Calibri"/>
                <a:cs typeface="Calibri"/>
              </a:rPr>
              <a:t> </a:t>
            </a:r>
            <a:r>
              <a:rPr lang="en-US" sz="2600" spc="-15" dirty="0">
                <a:latin typeface="Calibri"/>
                <a:cs typeface="Calibri"/>
              </a:rPr>
              <a:t>interest.</a:t>
            </a:r>
            <a:endParaRPr lang="en-US" sz="2600" dirty="0">
              <a:latin typeface="Calibri"/>
              <a:cs typeface="Calibri"/>
            </a:endParaRPr>
          </a:p>
          <a:p>
            <a:pPr marL="355600" indent="-342900">
              <a:spcBef>
                <a:spcPts val="600"/>
              </a:spcBef>
              <a:tabLst>
                <a:tab pos="355600" algn="l"/>
                <a:tab pos="356235" algn="l"/>
              </a:tabLst>
            </a:pP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b="1" dirty="0">
                <a:latin typeface="Calibri"/>
                <a:cs typeface="Calibri"/>
              </a:rPr>
              <a:t>A </a:t>
            </a:r>
            <a:r>
              <a:rPr lang="en-US" sz="2600" b="1" spc="-5" dirty="0">
                <a:latin typeface="Calibri"/>
                <a:cs typeface="Calibri"/>
              </a:rPr>
              <a:t>question that </a:t>
            </a:r>
            <a:r>
              <a:rPr lang="en-US" sz="2600" b="1" spc="-10" dirty="0">
                <a:latin typeface="Calibri"/>
                <a:cs typeface="Calibri"/>
              </a:rPr>
              <a:t>you </a:t>
            </a:r>
            <a:r>
              <a:rPr lang="en-US" sz="2600" b="1" spc="-5" dirty="0">
                <a:latin typeface="Calibri"/>
                <a:cs typeface="Calibri"/>
              </a:rPr>
              <a:t>should </a:t>
            </a:r>
            <a:r>
              <a:rPr lang="en-US" sz="2600" b="1" dirty="0">
                <a:latin typeface="Calibri"/>
                <a:cs typeface="Calibri"/>
              </a:rPr>
              <a:t>ask </a:t>
            </a:r>
            <a:r>
              <a:rPr lang="en-US" sz="2600" b="1" spc="-10" dirty="0">
                <a:latin typeface="Calibri"/>
                <a:cs typeface="Calibri"/>
              </a:rPr>
              <a:t>here </a:t>
            </a:r>
            <a:r>
              <a:rPr lang="en-US" sz="2600" b="1" dirty="0">
                <a:latin typeface="Calibri"/>
                <a:cs typeface="Calibri"/>
              </a:rPr>
              <a:t>is </a:t>
            </a:r>
            <a:r>
              <a:rPr lang="en-US" sz="2600" b="1" spc="-10" dirty="0">
                <a:latin typeface="Calibri"/>
                <a:cs typeface="Calibri"/>
              </a:rPr>
              <a:t>“why have we </a:t>
            </a:r>
            <a:r>
              <a:rPr lang="en-US" sz="2600" b="1" dirty="0">
                <a:latin typeface="Calibri"/>
                <a:cs typeface="Calibri"/>
              </a:rPr>
              <a:t>used log </a:t>
            </a:r>
            <a:r>
              <a:rPr lang="en-US" sz="2600" b="1" spc="-5" dirty="0">
                <a:latin typeface="Calibri"/>
                <a:cs typeface="Calibri"/>
              </a:rPr>
              <a:t>in </a:t>
            </a:r>
            <a:r>
              <a:rPr lang="en-US" sz="2600" b="1" dirty="0">
                <a:latin typeface="Calibri"/>
                <a:cs typeface="Calibri"/>
              </a:rPr>
              <a:t>the</a:t>
            </a:r>
            <a:r>
              <a:rPr lang="en-US" sz="2600" b="1" spc="80" dirty="0">
                <a:latin typeface="Calibri"/>
                <a:cs typeface="Calibri"/>
              </a:rPr>
              <a:t> </a:t>
            </a:r>
            <a:r>
              <a:rPr lang="en-US" sz="2600" b="1" spc="-15" dirty="0">
                <a:latin typeface="Calibri"/>
                <a:cs typeface="Calibri"/>
              </a:rPr>
              <a:t>equation?”.</a:t>
            </a:r>
            <a:endParaRPr lang="en-US" sz="2600" b="1" dirty="0">
              <a:latin typeface="Calibri"/>
              <a:cs typeface="Calibri"/>
            </a:endParaRPr>
          </a:p>
          <a:p>
            <a:pPr marL="355600" marR="71755" indent="-342900">
              <a:lnSpc>
                <a:spcPct val="80000"/>
              </a:lnSpc>
              <a:spcBef>
                <a:spcPts val="600"/>
              </a:spcBef>
              <a:buNone/>
              <a:tabLst>
                <a:tab pos="355600" algn="l"/>
                <a:tab pos="356235" algn="l"/>
              </a:tabLst>
            </a:pPr>
            <a:r>
              <a:rPr lang="en-US" sz="2600" spc="-5" dirty="0">
                <a:latin typeface="Calibri"/>
                <a:cs typeface="Calibri"/>
              </a:rPr>
              <a:t>       Since </a:t>
            </a:r>
            <a:r>
              <a:rPr lang="en-US" sz="2600" spc="-10" dirty="0">
                <a:latin typeface="Calibri"/>
                <a:cs typeface="Calibri"/>
              </a:rPr>
              <a:t>we are working here </a:t>
            </a:r>
            <a:r>
              <a:rPr lang="en-US" sz="2600" spc="-5" dirty="0">
                <a:latin typeface="Calibri"/>
                <a:cs typeface="Calibri"/>
              </a:rPr>
              <a:t>with </a:t>
            </a:r>
            <a:r>
              <a:rPr lang="en-US" sz="2600" dirty="0">
                <a:latin typeface="Calibri"/>
                <a:cs typeface="Calibri"/>
              </a:rPr>
              <a:t>a </a:t>
            </a:r>
            <a:r>
              <a:rPr lang="en-US" sz="2600" spc="-5" dirty="0">
                <a:latin typeface="Calibri"/>
                <a:cs typeface="Calibri"/>
              </a:rPr>
              <a:t>binomial </a:t>
            </a:r>
            <a:r>
              <a:rPr lang="en-US" sz="2600" spc="-10" dirty="0">
                <a:latin typeface="Calibri"/>
                <a:cs typeface="Calibri"/>
              </a:rPr>
              <a:t>distribution </a:t>
            </a:r>
            <a:r>
              <a:rPr lang="en-US" sz="2600" spc="-5" dirty="0">
                <a:latin typeface="Calibri"/>
                <a:cs typeface="Calibri"/>
              </a:rPr>
              <a:t>(dependent variable), </a:t>
            </a:r>
            <a:r>
              <a:rPr lang="en-US" sz="2600" spc="-10" dirty="0">
                <a:latin typeface="Calibri"/>
                <a:cs typeface="Calibri"/>
              </a:rPr>
              <a:t>we  </a:t>
            </a:r>
            <a:r>
              <a:rPr lang="en-US" sz="2600" dirty="0">
                <a:latin typeface="Calibri"/>
                <a:cs typeface="Calibri"/>
              </a:rPr>
              <a:t>need </a:t>
            </a:r>
            <a:r>
              <a:rPr lang="en-US" sz="2600" spc="-10" dirty="0">
                <a:latin typeface="Calibri"/>
                <a:cs typeface="Calibri"/>
              </a:rPr>
              <a:t>to </a:t>
            </a:r>
            <a:r>
              <a:rPr lang="en-US" sz="2600" dirty="0">
                <a:latin typeface="Calibri"/>
                <a:cs typeface="Calibri"/>
              </a:rPr>
              <a:t>choose a </a:t>
            </a:r>
            <a:r>
              <a:rPr lang="en-US" sz="2600" spc="-5" dirty="0">
                <a:latin typeface="Calibri"/>
                <a:cs typeface="Calibri"/>
              </a:rPr>
              <a:t>link function which is best </a:t>
            </a:r>
            <a:r>
              <a:rPr lang="en-US" sz="2600" spc="-10" dirty="0">
                <a:latin typeface="Calibri"/>
                <a:cs typeface="Calibri"/>
              </a:rPr>
              <a:t>suited </a:t>
            </a:r>
            <a:r>
              <a:rPr lang="en-US" sz="2600" spc="-15" dirty="0">
                <a:latin typeface="Calibri"/>
                <a:cs typeface="Calibri"/>
              </a:rPr>
              <a:t>for </a:t>
            </a:r>
            <a:r>
              <a:rPr lang="en-US" sz="2600" spc="-5" dirty="0">
                <a:latin typeface="Calibri"/>
                <a:cs typeface="Calibri"/>
              </a:rPr>
              <a:t>this </a:t>
            </a:r>
            <a:r>
              <a:rPr lang="en-US" sz="2600" spc="-10" dirty="0">
                <a:latin typeface="Calibri"/>
                <a:cs typeface="Calibri"/>
              </a:rPr>
              <a:t>distribution. </a:t>
            </a:r>
            <a:r>
              <a:rPr lang="en-US" sz="2600" dirty="0">
                <a:latin typeface="Calibri"/>
                <a:cs typeface="Calibri"/>
              </a:rPr>
              <a:t>And, it </a:t>
            </a:r>
            <a:r>
              <a:rPr lang="en-US" sz="2600" spc="-5" dirty="0">
                <a:latin typeface="Calibri"/>
                <a:cs typeface="Calibri"/>
              </a:rPr>
              <a:t>is  </a:t>
            </a:r>
            <a:r>
              <a:rPr lang="en-US" sz="2600" b="1" u="heavy" dirty="0" err="1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logit</a:t>
            </a:r>
            <a:r>
              <a:rPr lang="en-US" sz="2600" b="1" u="heavy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lang="en-US" sz="2600" spc="-5" dirty="0">
                <a:latin typeface="Calibri"/>
                <a:cs typeface="Calibri"/>
              </a:rPr>
              <a:t>function. </a:t>
            </a:r>
            <a:r>
              <a:rPr lang="en-US" sz="2600" dirty="0">
                <a:latin typeface="Calibri"/>
                <a:cs typeface="Calibri"/>
              </a:rPr>
              <a:t>In the </a:t>
            </a:r>
            <a:r>
              <a:rPr lang="en-US" sz="2600" spc="-5" dirty="0">
                <a:latin typeface="Calibri"/>
                <a:cs typeface="Calibri"/>
              </a:rPr>
              <a:t>equation above, </a:t>
            </a:r>
            <a:r>
              <a:rPr lang="en-US" sz="2600" dirty="0">
                <a:latin typeface="Calibri"/>
                <a:cs typeface="Calibri"/>
              </a:rPr>
              <a:t>the </a:t>
            </a:r>
            <a:r>
              <a:rPr lang="en-US" sz="2600" spc="-15" dirty="0">
                <a:latin typeface="Calibri"/>
                <a:cs typeface="Calibri"/>
              </a:rPr>
              <a:t>parameters </a:t>
            </a:r>
            <a:r>
              <a:rPr lang="en-US" sz="2600" spc="-10" dirty="0">
                <a:latin typeface="Calibri"/>
                <a:cs typeface="Calibri"/>
              </a:rPr>
              <a:t>are </a:t>
            </a:r>
            <a:r>
              <a:rPr lang="en-US" sz="2600" dirty="0">
                <a:latin typeface="Calibri"/>
                <a:cs typeface="Calibri"/>
              </a:rPr>
              <a:t>chosen </a:t>
            </a:r>
            <a:r>
              <a:rPr lang="en-US" sz="2600" spc="-10" dirty="0">
                <a:latin typeface="Calibri"/>
                <a:cs typeface="Calibri"/>
              </a:rPr>
              <a:t>to maximize </a:t>
            </a:r>
            <a:r>
              <a:rPr lang="en-US" sz="2600" dirty="0">
                <a:latin typeface="Calibri"/>
                <a:cs typeface="Calibri"/>
              </a:rPr>
              <a:t>the  </a:t>
            </a:r>
            <a:r>
              <a:rPr lang="en-US" sz="2600" spc="-10" dirty="0">
                <a:latin typeface="Calibri"/>
                <a:cs typeface="Calibri"/>
              </a:rPr>
              <a:t>likelihood </a:t>
            </a:r>
            <a:r>
              <a:rPr lang="en-US" sz="2600" spc="-5" dirty="0">
                <a:latin typeface="Calibri"/>
                <a:cs typeface="Calibri"/>
              </a:rPr>
              <a:t>of observing </a:t>
            </a:r>
            <a:r>
              <a:rPr lang="en-US" sz="2600" dirty="0">
                <a:latin typeface="Calibri"/>
                <a:cs typeface="Calibri"/>
              </a:rPr>
              <a:t>the sample </a:t>
            </a:r>
            <a:r>
              <a:rPr lang="en-US" sz="2600" spc="-5" dirty="0">
                <a:latin typeface="Calibri"/>
                <a:cs typeface="Calibri"/>
              </a:rPr>
              <a:t>values </a:t>
            </a:r>
            <a:r>
              <a:rPr lang="en-US" sz="2600" spc="-10" dirty="0">
                <a:latin typeface="Calibri"/>
                <a:cs typeface="Calibri"/>
              </a:rPr>
              <a:t>rather </a:t>
            </a:r>
            <a:r>
              <a:rPr lang="en-US" sz="2600" dirty="0">
                <a:latin typeface="Calibri"/>
                <a:cs typeface="Calibri"/>
              </a:rPr>
              <a:t>than </a:t>
            </a:r>
            <a:r>
              <a:rPr lang="en-US" sz="2600" spc="-5" dirty="0">
                <a:latin typeface="Calibri"/>
                <a:cs typeface="Calibri"/>
              </a:rPr>
              <a:t>minimizing </a:t>
            </a:r>
            <a:r>
              <a:rPr lang="en-US" sz="2600" dirty="0">
                <a:latin typeface="Calibri"/>
                <a:cs typeface="Calibri"/>
              </a:rPr>
              <a:t>the </a:t>
            </a:r>
            <a:r>
              <a:rPr lang="en-US" sz="2600" spc="-5" dirty="0">
                <a:latin typeface="Calibri"/>
                <a:cs typeface="Calibri"/>
              </a:rPr>
              <a:t>sum of  </a:t>
            </a:r>
            <a:r>
              <a:rPr lang="en-US" sz="2600" spc="-10" dirty="0">
                <a:latin typeface="Calibri"/>
                <a:cs typeface="Calibri"/>
              </a:rPr>
              <a:t>squared </a:t>
            </a:r>
            <a:r>
              <a:rPr lang="en-US" sz="2600" spc="-15" dirty="0">
                <a:latin typeface="Calibri"/>
                <a:cs typeface="Calibri"/>
              </a:rPr>
              <a:t>errors </a:t>
            </a:r>
            <a:r>
              <a:rPr lang="en-US" sz="2600" spc="-20" dirty="0">
                <a:latin typeface="Calibri"/>
                <a:cs typeface="Calibri"/>
              </a:rPr>
              <a:t>(like </a:t>
            </a:r>
            <a:r>
              <a:rPr lang="en-US" sz="2600" spc="-5" dirty="0">
                <a:latin typeface="Calibri"/>
                <a:cs typeface="Calibri"/>
              </a:rPr>
              <a:t>in </a:t>
            </a:r>
            <a:r>
              <a:rPr lang="en-US" sz="2600" spc="-10" dirty="0">
                <a:latin typeface="Calibri"/>
                <a:cs typeface="Calibri"/>
              </a:rPr>
              <a:t>ordinary</a:t>
            </a:r>
            <a:r>
              <a:rPr lang="en-US" sz="2600" spc="130" dirty="0">
                <a:latin typeface="Calibri"/>
                <a:cs typeface="Calibri"/>
              </a:rPr>
              <a:t> </a:t>
            </a:r>
            <a:r>
              <a:rPr lang="en-US" sz="2600" spc="-10" dirty="0">
                <a:latin typeface="Calibri"/>
                <a:cs typeface="Calibri"/>
              </a:rPr>
              <a:t>regression).</a:t>
            </a:r>
            <a:endParaRPr lang="en-US" sz="2600" dirty="0">
              <a:latin typeface="Calibri"/>
              <a:cs typeface="Calibri"/>
            </a:endParaRP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5" dirty="0"/>
              <a:t>             Logistic</a:t>
            </a:r>
            <a:r>
              <a:rPr lang="en-US" sz="3200" spc="-65" dirty="0"/>
              <a:t> </a:t>
            </a:r>
            <a:r>
              <a:rPr lang="en-US" sz="3200" spc="-15" dirty="0"/>
              <a:t>Regression</a:t>
            </a:r>
            <a:endParaRPr lang="en-US" sz="3200" dirty="0"/>
          </a:p>
        </p:txBody>
      </p:sp>
      <p:pic>
        <p:nvPicPr>
          <p:cNvPr id="5" name="Picture 2" descr="C:\Users\ritesh\Desktop\ejobindia_white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23013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s of data analytic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2575" y="1972469"/>
            <a:ext cx="6038850" cy="35433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Analytics Across Domains</a:t>
            </a:r>
          </a:p>
        </p:txBody>
      </p:sp>
      <p:pic>
        <p:nvPicPr>
          <p:cNvPr id="6" name="Picture 2" descr="C:\Users\ritesh\Desktop\ejobindia_white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23013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panies-using-analytic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8077200" cy="4191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dirty="0"/>
              <a:t>Top Companies using most Popular Data Analytics Tools </a:t>
            </a:r>
          </a:p>
        </p:txBody>
      </p:sp>
      <p:pic>
        <p:nvPicPr>
          <p:cNvPr id="6" name="Picture 2" descr="C:\Users\ritesh\Desktop\ejobindia_white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23013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72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85800" y="2590800"/>
            <a:ext cx="7543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838200" y="4465638"/>
            <a:ext cx="7543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lang="en-US" sz="2000" dirty="0">
              <a:solidFill>
                <a:sysClr val="window" lastClr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Data Types in Python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1600" y="2527518"/>
            <a:ext cx="4572000" cy="34040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sz="2800" dirty="0">
              <a:latin typeface="Arial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800" dirty="0">
                <a:latin typeface="Arial" charset="0"/>
              </a:rPr>
              <a:t> Integer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800" dirty="0">
                <a:latin typeface="Arial" charset="0"/>
              </a:rPr>
              <a:t> Float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800" dirty="0">
                <a:latin typeface="Arial" charset="0"/>
              </a:rPr>
              <a:t> Complex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800" dirty="0">
                <a:latin typeface="Arial" charset="0"/>
              </a:rPr>
              <a:t> String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800" dirty="0">
                <a:latin typeface="Arial" charset="0"/>
              </a:rPr>
              <a:t>Boolean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  <p:sp>
        <p:nvSpPr>
          <p:cNvPr id="8" name="Frame 7"/>
          <p:cNvSpPr/>
          <p:nvPr/>
        </p:nvSpPr>
        <p:spPr>
          <a:xfrm>
            <a:off x="685800" y="1600200"/>
            <a:ext cx="7620000" cy="4495800"/>
          </a:xfrm>
          <a:prstGeom prst="frame">
            <a:avLst>
              <a:gd name="adj1" fmla="val 3384"/>
            </a:avLst>
          </a:prstGeom>
          <a:solidFill>
            <a:srgbClr val="0063B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503238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>
                <a:solidFill>
                  <a:sysClr val="window" lastClr="FFFFFF"/>
                </a:solidFill>
                <a:latin typeface="Arial" pitchFamily="34" charset="0"/>
                <a:ea typeface="+mj-ea"/>
                <a:cs typeface="Arial" pitchFamily="34" charset="0"/>
              </a:rPr>
              <a:t>How to create an object in Python???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6172200"/>
            <a:ext cx="2107946" cy="60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1800927"/>
            <a:ext cx="4572000" cy="41426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800" dirty="0">
                <a:latin typeface="Arial" charset="0"/>
              </a:rPr>
              <a:t> A=3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800" dirty="0">
                <a:latin typeface="Arial" charset="0"/>
              </a:rPr>
              <a:t> out:3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800" dirty="0">
                <a:latin typeface="Arial" charset="0"/>
              </a:rPr>
              <a:t> B=2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800" dirty="0">
                <a:latin typeface="Arial" charset="0"/>
              </a:rPr>
              <a:t> out:2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800" dirty="0">
                <a:latin typeface="Arial" charset="0"/>
              </a:rPr>
              <a:t> C=A+B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800" dirty="0">
                <a:latin typeface="Arial" charset="0"/>
              </a:rPr>
              <a:t>out:5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800" dirty="0">
                <a:latin typeface="Arial" charset="0"/>
              </a:rPr>
              <a:t>type(c)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800" dirty="0" err="1">
                <a:latin typeface="Arial" charset="0"/>
              </a:rPr>
              <a:t>Out:int</a:t>
            </a:r>
            <a:endParaRPr lang="en-US" sz="2800" dirty="0">
              <a:latin typeface="Arial" charset="0"/>
            </a:endParaRPr>
          </a:p>
        </p:txBody>
      </p:sp>
      <p:sp>
        <p:nvSpPr>
          <p:cNvPr id="8" name="Frame 7"/>
          <p:cNvSpPr/>
          <p:nvPr/>
        </p:nvSpPr>
        <p:spPr>
          <a:xfrm>
            <a:off x="838200" y="1676400"/>
            <a:ext cx="5867400" cy="4495800"/>
          </a:xfrm>
          <a:prstGeom prst="frame">
            <a:avLst>
              <a:gd name="adj1" fmla="val 3384"/>
            </a:avLst>
          </a:prstGeom>
          <a:solidFill>
            <a:srgbClr val="0063B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Assign a Float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2057399"/>
            <a:ext cx="6400800" cy="3429001"/>
          </a:xfrm>
          <a:prstGeom prst="frame">
            <a:avLst>
              <a:gd name="adj1" fmla="val 3384"/>
            </a:avLst>
          </a:prstGeom>
          <a:solidFill>
            <a:srgbClr val="0063B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514600"/>
            <a:ext cx="5943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err="1"/>
              <a:t>myfloat</a:t>
            </a:r>
            <a:r>
              <a:rPr lang="en-US" sz="2400" b="1" dirty="0"/>
              <a:t> = 7.0</a:t>
            </a:r>
          </a:p>
          <a:p>
            <a:endParaRPr lang="en-US" sz="2400" b="1" dirty="0"/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print(</a:t>
            </a:r>
            <a:r>
              <a:rPr lang="en-US" sz="2400" b="1" dirty="0" err="1"/>
              <a:t>myfloat</a:t>
            </a:r>
            <a:r>
              <a:rPr lang="en-US" sz="2400" b="1" dirty="0"/>
              <a:t>)</a:t>
            </a:r>
          </a:p>
          <a:p>
            <a:endParaRPr lang="en-US" sz="2400" b="1" dirty="0"/>
          </a:p>
          <a:p>
            <a:pPr>
              <a:buFont typeface="Wingdings" pitchFamily="2" charset="2"/>
              <a:buChar char="Ø"/>
            </a:pPr>
            <a:r>
              <a:rPr lang="en-US" sz="2400" b="1" dirty="0" err="1"/>
              <a:t>myfloat</a:t>
            </a:r>
            <a:r>
              <a:rPr lang="en-US" sz="2400" b="1" dirty="0"/>
              <a:t> = float(7)</a:t>
            </a:r>
          </a:p>
          <a:p>
            <a:endParaRPr lang="en-US" sz="2400" b="1" dirty="0"/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print(</a:t>
            </a:r>
            <a:r>
              <a:rPr lang="en-US" sz="2400" b="1" dirty="0" err="1"/>
              <a:t>myfloat</a:t>
            </a:r>
            <a:r>
              <a:rPr lang="en-US" sz="2400" b="1" dirty="0"/>
              <a:t>)</a:t>
            </a:r>
          </a:p>
        </p:txBody>
      </p:sp>
      <p:pic>
        <p:nvPicPr>
          <p:cNvPr id="6" name="Picture 5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7520" y="5943600"/>
            <a:ext cx="2619280" cy="757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Assign a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x=3+4j</a:t>
            </a:r>
          </a:p>
          <a:p>
            <a:pPr>
              <a:buNone/>
            </a:pPr>
            <a:r>
              <a:rPr lang="en-US" dirty="0"/>
              <a:t>type(x)</a:t>
            </a:r>
          </a:p>
          <a:p>
            <a:pPr>
              <a:buNone/>
            </a:pPr>
            <a:r>
              <a:rPr lang="en-US" dirty="0" err="1"/>
              <a:t>x.real</a:t>
            </a:r>
            <a:endParaRPr lang="en-US" dirty="0"/>
          </a:p>
          <a:p>
            <a:pPr>
              <a:buNone/>
            </a:pPr>
            <a:r>
              <a:rPr lang="en-US" dirty="0" err="1"/>
              <a:t>x.imag</a:t>
            </a:r>
            <a:endParaRPr lang="en-US" dirty="0"/>
          </a:p>
          <a:p>
            <a:pPr>
              <a:buNone/>
            </a:pPr>
            <a:r>
              <a:rPr lang="en-US" dirty="0" err="1"/>
              <a:t>x.conjugate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pow</a:t>
            </a:r>
            <a:r>
              <a:rPr lang="en-US" dirty="0"/>
              <a:t>(x,2)</a:t>
            </a:r>
          </a:p>
        </p:txBody>
      </p:sp>
      <p:pic>
        <p:nvPicPr>
          <p:cNvPr id="4" name="Picture 3" descr="logo-stic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31013" y="6019800"/>
            <a:ext cx="2634933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2115</Words>
  <Application>Microsoft Office PowerPoint</Application>
  <PresentationFormat>On-screen Show (4:3)</PresentationFormat>
  <Paragraphs>371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Assign a Float </vt:lpstr>
      <vt:lpstr>Assign a Complex</vt:lpstr>
      <vt:lpstr>Slide 10</vt:lpstr>
      <vt:lpstr>Some Conditional Operations</vt:lpstr>
      <vt:lpstr>Multiple Assignment</vt:lpstr>
      <vt:lpstr>Slide 13</vt:lpstr>
      <vt:lpstr>Slide 14</vt:lpstr>
      <vt:lpstr>Slide 15</vt:lpstr>
      <vt:lpstr>Slide 16</vt:lpstr>
      <vt:lpstr>Slide 17</vt:lpstr>
      <vt:lpstr>Slide 18</vt:lpstr>
      <vt:lpstr>Pandas</vt:lpstr>
      <vt:lpstr>Case Study on International Airlines Data Using Pandas Packages</vt:lpstr>
      <vt:lpstr>Data Set Output</vt:lpstr>
      <vt:lpstr>Commonly Used Function</vt:lpstr>
      <vt:lpstr>Data Extraction and Manipulation</vt:lpstr>
      <vt:lpstr>Data Visualization in Python</vt:lpstr>
      <vt:lpstr>Data Visualization Report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An Alternative Way </vt:lpstr>
      <vt:lpstr>Slide 35</vt:lpstr>
      <vt:lpstr>Slide 36</vt:lpstr>
      <vt:lpstr>Slide 37</vt:lpstr>
      <vt:lpstr>Slide 38</vt:lpstr>
      <vt:lpstr>Slide 39</vt:lpstr>
      <vt:lpstr>Slide 40</vt:lpstr>
      <vt:lpstr>                         Regression</vt:lpstr>
      <vt:lpstr>Types of Data </vt:lpstr>
      <vt:lpstr>Some Statistical Concepts</vt:lpstr>
      <vt:lpstr>Descriptive Statistics</vt:lpstr>
      <vt:lpstr>Correaltion , Covariance, Regression</vt:lpstr>
      <vt:lpstr>Types of Variable when Forecasting</vt:lpstr>
      <vt:lpstr>                    Linear Regression</vt:lpstr>
      <vt:lpstr>                   Linear Regression</vt:lpstr>
      <vt:lpstr>                   Linear Regression</vt:lpstr>
      <vt:lpstr>                   Linear Regression</vt:lpstr>
      <vt:lpstr>             Logistic Regression</vt:lpstr>
      <vt:lpstr>Data Analytics Across Domains</vt:lpstr>
      <vt:lpstr>Top Companies using most Popular Data Analytics Tools 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Pradipta</dc:creator>
  <cp:lastModifiedBy>nivt</cp:lastModifiedBy>
  <cp:revision>160</cp:revision>
  <dcterms:created xsi:type="dcterms:W3CDTF">2018-08-07T14:43:08Z</dcterms:created>
  <dcterms:modified xsi:type="dcterms:W3CDTF">2019-06-25T11:17:37Z</dcterms:modified>
</cp:coreProperties>
</file>