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19D554-E075-4AE2-81CA-B9D1A092F976}"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3006EA-A316-483F-9641-F931F7E45810}" type="slidenum">
              <a:rPr lang="en-IN" smtClean="0"/>
              <a:t>‹#›</a:t>
            </a:fld>
            <a:endParaRPr lang="en-IN"/>
          </a:p>
        </p:txBody>
      </p:sp>
    </p:spTree>
    <p:extLst>
      <p:ext uri="{BB962C8B-B14F-4D97-AF65-F5344CB8AC3E}">
        <p14:creationId xmlns:p14="http://schemas.microsoft.com/office/powerpoint/2010/main" val="4129054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19D554-E075-4AE2-81CA-B9D1A092F976}"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3006EA-A316-483F-9641-F931F7E45810}" type="slidenum">
              <a:rPr lang="en-IN" smtClean="0"/>
              <a:t>‹#›</a:t>
            </a:fld>
            <a:endParaRPr lang="en-IN"/>
          </a:p>
        </p:txBody>
      </p:sp>
    </p:spTree>
    <p:extLst>
      <p:ext uri="{BB962C8B-B14F-4D97-AF65-F5344CB8AC3E}">
        <p14:creationId xmlns:p14="http://schemas.microsoft.com/office/powerpoint/2010/main" val="1008180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19D554-E075-4AE2-81CA-B9D1A092F976}"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3006EA-A316-483F-9641-F931F7E4581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87156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19D554-E075-4AE2-81CA-B9D1A092F976}"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3006EA-A316-483F-9641-F931F7E45810}" type="slidenum">
              <a:rPr lang="en-IN" smtClean="0"/>
              <a:t>‹#›</a:t>
            </a:fld>
            <a:endParaRPr lang="en-IN"/>
          </a:p>
        </p:txBody>
      </p:sp>
    </p:spTree>
    <p:extLst>
      <p:ext uri="{BB962C8B-B14F-4D97-AF65-F5344CB8AC3E}">
        <p14:creationId xmlns:p14="http://schemas.microsoft.com/office/powerpoint/2010/main" val="930822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19D554-E075-4AE2-81CA-B9D1A092F976}"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3006EA-A316-483F-9641-F931F7E4581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97710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19D554-E075-4AE2-81CA-B9D1A092F976}"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3006EA-A316-483F-9641-F931F7E45810}" type="slidenum">
              <a:rPr lang="en-IN" smtClean="0"/>
              <a:t>‹#›</a:t>
            </a:fld>
            <a:endParaRPr lang="en-IN"/>
          </a:p>
        </p:txBody>
      </p:sp>
    </p:spTree>
    <p:extLst>
      <p:ext uri="{BB962C8B-B14F-4D97-AF65-F5344CB8AC3E}">
        <p14:creationId xmlns:p14="http://schemas.microsoft.com/office/powerpoint/2010/main" val="1391221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19D554-E075-4AE2-81CA-B9D1A092F976}"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3006EA-A316-483F-9641-F931F7E45810}" type="slidenum">
              <a:rPr lang="en-IN" smtClean="0"/>
              <a:t>‹#›</a:t>
            </a:fld>
            <a:endParaRPr lang="en-IN"/>
          </a:p>
        </p:txBody>
      </p:sp>
    </p:spTree>
    <p:extLst>
      <p:ext uri="{BB962C8B-B14F-4D97-AF65-F5344CB8AC3E}">
        <p14:creationId xmlns:p14="http://schemas.microsoft.com/office/powerpoint/2010/main" val="3306514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19D554-E075-4AE2-81CA-B9D1A092F976}"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3006EA-A316-483F-9641-F931F7E45810}" type="slidenum">
              <a:rPr lang="en-IN" smtClean="0"/>
              <a:t>‹#›</a:t>
            </a:fld>
            <a:endParaRPr lang="en-IN"/>
          </a:p>
        </p:txBody>
      </p:sp>
    </p:spTree>
    <p:extLst>
      <p:ext uri="{BB962C8B-B14F-4D97-AF65-F5344CB8AC3E}">
        <p14:creationId xmlns:p14="http://schemas.microsoft.com/office/powerpoint/2010/main" val="682400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19D554-E075-4AE2-81CA-B9D1A092F976}"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3006EA-A316-483F-9641-F931F7E45810}" type="slidenum">
              <a:rPr lang="en-IN" smtClean="0"/>
              <a:t>‹#›</a:t>
            </a:fld>
            <a:endParaRPr lang="en-IN"/>
          </a:p>
        </p:txBody>
      </p:sp>
    </p:spTree>
    <p:extLst>
      <p:ext uri="{BB962C8B-B14F-4D97-AF65-F5344CB8AC3E}">
        <p14:creationId xmlns:p14="http://schemas.microsoft.com/office/powerpoint/2010/main" val="3667033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19D554-E075-4AE2-81CA-B9D1A092F976}" type="datetimeFigureOut">
              <a:rPr lang="en-IN" smtClean="0"/>
              <a:t>27-05-2025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3006EA-A316-483F-9641-F931F7E45810}" type="slidenum">
              <a:rPr lang="en-IN" smtClean="0"/>
              <a:t>‹#›</a:t>
            </a:fld>
            <a:endParaRPr lang="en-IN"/>
          </a:p>
        </p:txBody>
      </p:sp>
    </p:spTree>
    <p:extLst>
      <p:ext uri="{BB962C8B-B14F-4D97-AF65-F5344CB8AC3E}">
        <p14:creationId xmlns:p14="http://schemas.microsoft.com/office/powerpoint/2010/main" val="2901736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19D554-E075-4AE2-81CA-B9D1A092F976}" type="datetimeFigureOut">
              <a:rPr lang="en-IN" smtClean="0"/>
              <a:t>27-05-2025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3006EA-A316-483F-9641-F931F7E45810}" type="slidenum">
              <a:rPr lang="en-IN" smtClean="0"/>
              <a:t>‹#›</a:t>
            </a:fld>
            <a:endParaRPr lang="en-IN"/>
          </a:p>
        </p:txBody>
      </p:sp>
    </p:spTree>
    <p:extLst>
      <p:ext uri="{BB962C8B-B14F-4D97-AF65-F5344CB8AC3E}">
        <p14:creationId xmlns:p14="http://schemas.microsoft.com/office/powerpoint/2010/main" val="994411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19D554-E075-4AE2-81CA-B9D1A092F976}" type="datetimeFigureOut">
              <a:rPr lang="en-IN" smtClean="0"/>
              <a:t>27-05-2025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3006EA-A316-483F-9641-F931F7E45810}" type="slidenum">
              <a:rPr lang="en-IN" smtClean="0"/>
              <a:t>‹#›</a:t>
            </a:fld>
            <a:endParaRPr lang="en-IN"/>
          </a:p>
        </p:txBody>
      </p:sp>
    </p:spTree>
    <p:extLst>
      <p:ext uri="{BB962C8B-B14F-4D97-AF65-F5344CB8AC3E}">
        <p14:creationId xmlns:p14="http://schemas.microsoft.com/office/powerpoint/2010/main" val="308290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19D554-E075-4AE2-81CA-B9D1A092F976}" type="datetimeFigureOut">
              <a:rPr lang="en-IN" smtClean="0"/>
              <a:t>27-05-2025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3006EA-A316-483F-9641-F931F7E45810}" type="slidenum">
              <a:rPr lang="en-IN" smtClean="0"/>
              <a:t>‹#›</a:t>
            </a:fld>
            <a:endParaRPr lang="en-IN"/>
          </a:p>
        </p:txBody>
      </p:sp>
    </p:spTree>
    <p:extLst>
      <p:ext uri="{BB962C8B-B14F-4D97-AF65-F5344CB8AC3E}">
        <p14:creationId xmlns:p14="http://schemas.microsoft.com/office/powerpoint/2010/main" val="3964993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19D554-E075-4AE2-81CA-B9D1A092F976}" type="datetimeFigureOut">
              <a:rPr lang="en-IN" smtClean="0"/>
              <a:t>27-05-2025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3006EA-A316-483F-9641-F931F7E45810}" type="slidenum">
              <a:rPr lang="en-IN" smtClean="0"/>
              <a:t>‹#›</a:t>
            </a:fld>
            <a:endParaRPr lang="en-IN"/>
          </a:p>
        </p:txBody>
      </p:sp>
    </p:spTree>
    <p:extLst>
      <p:ext uri="{BB962C8B-B14F-4D97-AF65-F5344CB8AC3E}">
        <p14:creationId xmlns:p14="http://schemas.microsoft.com/office/powerpoint/2010/main" val="4184550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19D554-E075-4AE2-81CA-B9D1A092F976}" type="datetimeFigureOut">
              <a:rPr lang="en-IN" smtClean="0"/>
              <a:t>27-05-2025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3006EA-A316-483F-9641-F931F7E45810}" type="slidenum">
              <a:rPr lang="en-IN" smtClean="0"/>
              <a:t>‹#›</a:t>
            </a:fld>
            <a:endParaRPr lang="en-IN"/>
          </a:p>
        </p:txBody>
      </p:sp>
    </p:spTree>
    <p:extLst>
      <p:ext uri="{BB962C8B-B14F-4D97-AF65-F5344CB8AC3E}">
        <p14:creationId xmlns:p14="http://schemas.microsoft.com/office/powerpoint/2010/main" val="982833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19D554-E075-4AE2-81CA-B9D1A092F976}" type="datetimeFigureOut">
              <a:rPr lang="en-IN" smtClean="0"/>
              <a:t>27-05-2025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3006EA-A316-483F-9641-F931F7E45810}" type="slidenum">
              <a:rPr lang="en-IN" smtClean="0"/>
              <a:t>‹#›</a:t>
            </a:fld>
            <a:endParaRPr lang="en-IN"/>
          </a:p>
        </p:txBody>
      </p:sp>
    </p:spTree>
    <p:extLst>
      <p:ext uri="{BB962C8B-B14F-4D97-AF65-F5344CB8AC3E}">
        <p14:creationId xmlns:p14="http://schemas.microsoft.com/office/powerpoint/2010/main" val="1552780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619D554-E075-4AE2-81CA-B9D1A092F976}" type="datetimeFigureOut">
              <a:rPr lang="en-IN" smtClean="0"/>
              <a:t>27-05-2025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43006EA-A316-483F-9641-F931F7E45810}" type="slidenum">
              <a:rPr lang="en-IN" smtClean="0"/>
              <a:t>‹#›</a:t>
            </a:fld>
            <a:endParaRPr lang="en-IN"/>
          </a:p>
        </p:txBody>
      </p:sp>
    </p:spTree>
    <p:extLst>
      <p:ext uri="{BB962C8B-B14F-4D97-AF65-F5344CB8AC3E}">
        <p14:creationId xmlns:p14="http://schemas.microsoft.com/office/powerpoint/2010/main" val="2979351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26486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 – Nearest </a:t>
            </a:r>
            <a:r>
              <a:rPr lang="en-IN" dirty="0" err="1"/>
              <a:t>Neighbors</a:t>
            </a:r>
            <a:endParaRPr lang="en-IN" dirty="0"/>
          </a:p>
        </p:txBody>
      </p:sp>
      <p:sp>
        <p:nvSpPr>
          <p:cNvPr id="3" name="Content Placeholder 2"/>
          <p:cNvSpPr>
            <a:spLocks noGrp="1"/>
          </p:cNvSpPr>
          <p:nvPr>
            <p:ph idx="1"/>
          </p:nvPr>
        </p:nvSpPr>
        <p:spPr/>
        <p:txBody>
          <a:bodyPr>
            <a:normAutofit lnSpcReduction="10000"/>
          </a:bodyPr>
          <a:lstStyle/>
          <a:p>
            <a:r>
              <a:rPr lang="en-US" dirty="0"/>
              <a:t>The k-Nearest Neighbors (k-NN) algorithm is a simple yet powerful supervised learning method used for both classification and regression. </a:t>
            </a:r>
          </a:p>
          <a:p>
            <a:r>
              <a:rPr lang="en-US" dirty="0"/>
              <a:t>It works by classifying a new data point based on the majority class of its "k" nearest neighbors in the training data.</a:t>
            </a:r>
          </a:p>
          <a:p>
            <a:r>
              <a:rPr lang="en-US" dirty="0"/>
              <a:t>The distance between data points is a crucial part of the algorithm, and various distance metrics like Euclidean or Manhattan distance can be used. </a:t>
            </a:r>
          </a:p>
          <a:p>
            <a:r>
              <a:rPr lang="en-US" dirty="0"/>
              <a:t>KNN is a lazy learner</a:t>
            </a:r>
            <a:r>
              <a:rPr lang="en-IN" dirty="0"/>
              <a:t> because there is no learning here. </a:t>
            </a:r>
          </a:p>
          <a:p>
            <a:r>
              <a:rPr lang="en-IN" dirty="0"/>
              <a:t>Means no gradient descent nothing only Euclidean distance.</a:t>
            </a:r>
          </a:p>
          <a:p>
            <a:r>
              <a:rPr lang="en-US" dirty="0"/>
              <a:t>as a dataset grows, KNN becomes increasingly inefficient, compromising overall model performance. </a:t>
            </a:r>
          </a:p>
          <a:p>
            <a:r>
              <a:rPr lang="en-US" dirty="0"/>
              <a:t>It is commonly used for simple recommendation systems, pattern recognition, data mining, financial market predictions, intrusion detection, and more.</a:t>
            </a:r>
            <a:endParaRPr lang="en-IN" dirty="0"/>
          </a:p>
        </p:txBody>
      </p:sp>
    </p:spTree>
    <p:extLst>
      <p:ext uri="{BB962C8B-B14F-4D97-AF65-F5344CB8AC3E}">
        <p14:creationId xmlns:p14="http://schemas.microsoft.com/office/powerpoint/2010/main" val="1223973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Here, there is no learning happening here. In Learning we have some initial data points, you make mistakes and correct that mistakes</a:t>
            </a:r>
          </a:p>
          <a:p>
            <a:r>
              <a:rPr lang="en-IN" dirty="0"/>
              <a:t>We are doing calculation on </a:t>
            </a:r>
            <a:r>
              <a:rPr lang="en-US" dirty="0"/>
              <a:t>Euclidean distance</a:t>
            </a:r>
            <a:r>
              <a:rPr lang="en-IN" dirty="0"/>
              <a:t> </a:t>
            </a:r>
          </a:p>
          <a:p>
            <a:r>
              <a:rPr lang="en-IN" dirty="0"/>
              <a:t>If K = 5 then it will take majority of 5 nearest points which class is belong to so we are just plotting the data</a:t>
            </a:r>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1284385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2830024363"/>
              </p:ext>
            </p:extLst>
          </p:nvPr>
        </p:nvGraphicFramePr>
        <p:xfrm>
          <a:off x="230188" y="1489075"/>
          <a:ext cx="9491662" cy="2816225"/>
        </p:xfrm>
        <a:graphic>
          <a:graphicData uri="http://schemas.openxmlformats.org/presentationml/2006/ole">
            <mc:AlternateContent xmlns:mc="http://schemas.openxmlformats.org/markup-compatibility/2006">
              <mc:Choice xmlns:v="urn:schemas-microsoft-com:vml" Requires="v">
                <p:oleObj name="Packager Shell Object" showAsIcon="1" r:id="rId2" imgW="1733530" imgH="514350" progId="Package">
                  <p:embed/>
                </p:oleObj>
              </mc:Choice>
              <mc:Fallback>
                <p:oleObj name="Packager Shell Object" showAsIcon="1" r:id="rId2" imgW="1733530" imgH="514350" progId="Package">
                  <p:embed/>
                  <p:pic>
                    <p:nvPicPr>
                      <p:cNvPr id="0" name=""/>
                      <p:cNvPicPr/>
                      <p:nvPr/>
                    </p:nvPicPr>
                    <p:blipFill>
                      <a:blip r:embed="rId3"/>
                      <a:stretch>
                        <a:fillRect/>
                      </a:stretch>
                    </p:blipFill>
                    <p:spPr>
                      <a:xfrm>
                        <a:off x="230188" y="1489075"/>
                        <a:ext cx="9491662" cy="2816225"/>
                      </a:xfrm>
                      <a:prstGeom prst="rect">
                        <a:avLst/>
                      </a:prstGeom>
                    </p:spPr>
                  </p:pic>
                </p:oleObj>
              </mc:Fallback>
            </mc:AlternateContent>
          </a:graphicData>
        </a:graphic>
      </p:graphicFrame>
    </p:spTree>
    <p:extLst>
      <p:ext uri="{BB962C8B-B14F-4D97-AF65-F5344CB8AC3E}">
        <p14:creationId xmlns:p14="http://schemas.microsoft.com/office/powerpoint/2010/main" val="1635699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ROC AUC Curve</a:t>
            </a:r>
          </a:p>
        </p:txBody>
      </p:sp>
      <p:sp>
        <p:nvSpPr>
          <p:cNvPr id="3" name="Content Placeholder 2"/>
          <p:cNvSpPr>
            <a:spLocks noGrp="1"/>
          </p:cNvSpPr>
          <p:nvPr>
            <p:ph idx="1"/>
          </p:nvPr>
        </p:nvSpPr>
        <p:spPr/>
        <p:txBody>
          <a:bodyPr/>
          <a:lstStyle/>
          <a:p>
            <a:r>
              <a:rPr lang="en-IN" dirty="0"/>
              <a:t>ROC AUC curve use as an evaluation matrix. You have confusion matrix and you can find false positive and true positive rate and then you pass threshold like in logistic we have threshold of 0.5 it can vary</a:t>
            </a:r>
          </a:p>
          <a:p>
            <a:r>
              <a:rPr lang="en-IN" dirty="0"/>
              <a:t>I will changing my threshold and plot the curve</a:t>
            </a:r>
          </a:p>
          <a:p>
            <a:r>
              <a:rPr lang="en-IN" dirty="0"/>
              <a:t>Black line is 50% line as you move away to black line threshold and accuracy will be increasing</a:t>
            </a:r>
          </a:p>
          <a:p>
            <a:endParaRPr lang="en-IN" dirty="0"/>
          </a:p>
        </p:txBody>
      </p:sp>
      <p:pic>
        <p:nvPicPr>
          <p:cNvPr id="4" name="Picture 3"/>
          <p:cNvPicPr>
            <a:picLocks noChangeAspect="1"/>
          </p:cNvPicPr>
          <p:nvPr/>
        </p:nvPicPr>
        <p:blipFill>
          <a:blip r:embed="rId2"/>
          <a:stretch>
            <a:fillRect/>
          </a:stretch>
        </p:blipFill>
        <p:spPr>
          <a:xfrm>
            <a:off x="6660168" y="4086881"/>
            <a:ext cx="2479080" cy="1954481"/>
          </a:xfrm>
          <a:prstGeom prst="rect">
            <a:avLst/>
          </a:prstGeom>
        </p:spPr>
      </p:pic>
    </p:spTree>
    <p:extLst>
      <p:ext uri="{BB962C8B-B14F-4D97-AF65-F5344CB8AC3E}">
        <p14:creationId xmlns:p14="http://schemas.microsoft.com/office/powerpoint/2010/main" val="67883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Receiver Operating Characteristic (ROC) curve and Area Under the Curve (AUC) are essential tools for evaluating the performance of binary classification models. </a:t>
            </a:r>
          </a:p>
          <a:p>
            <a:r>
              <a:rPr lang="en-US" dirty="0"/>
              <a:t>The ROC curve plots the True Positive Rate (TPR) against the False Positive Rate (FPR) at various classification thresholds. </a:t>
            </a:r>
          </a:p>
          <a:p>
            <a:r>
              <a:rPr lang="en-US" dirty="0"/>
              <a:t>The AUC represents the model's ability to discriminate between positive and negative classes, with a higher AUC indicating better performance. </a:t>
            </a:r>
            <a:endParaRPr lang="en-IN" dirty="0"/>
          </a:p>
        </p:txBody>
      </p:sp>
      <p:pic>
        <p:nvPicPr>
          <p:cNvPr id="4" name="Picture 3"/>
          <p:cNvPicPr>
            <a:picLocks noChangeAspect="1"/>
          </p:cNvPicPr>
          <p:nvPr/>
        </p:nvPicPr>
        <p:blipFill>
          <a:blip r:embed="rId2"/>
          <a:stretch>
            <a:fillRect/>
          </a:stretch>
        </p:blipFill>
        <p:spPr>
          <a:xfrm>
            <a:off x="3164706" y="4429125"/>
            <a:ext cx="3033963" cy="2352607"/>
          </a:xfrm>
          <a:prstGeom prst="rect">
            <a:avLst/>
          </a:prstGeom>
        </p:spPr>
      </p:pic>
    </p:spTree>
    <p:extLst>
      <p:ext uri="{BB962C8B-B14F-4D97-AF65-F5344CB8AC3E}">
        <p14:creationId xmlns:p14="http://schemas.microsoft.com/office/powerpoint/2010/main" val="2943927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95415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XGBoost</a:t>
            </a:r>
            <a:endParaRPr lang="en-IN" dirty="0"/>
          </a:p>
        </p:txBody>
      </p:sp>
      <p:sp>
        <p:nvSpPr>
          <p:cNvPr id="3" name="Content Placeholder 2"/>
          <p:cNvSpPr>
            <a:spLocks noGrp="1"/>
          </p:cNvSpPr>
          <p:nvPr>
            <p:ph idx="1"/>
          </p:nvPr>
        </p:nvSpPr>
        <p:spPr>
          <a:xfrm>
            <a:off x="677334" y="1674796"/>
            <a:ext cx="8596668" cy="4697127"/>
          </a:xfrm>
        </p:spPr>
        <p:txBody>
          <a:bodyPr>
            <a:normAutofit/>
          </a:bodyPr>
          <a:lstStyle/>
          <a:p>
            <a:r>
              <a:rPr lang="en-IN" dirty="0"/>
              <a:t>Boosting is one type of ensemble technique </a:t>
            </a:r>
          </a:p>
          <a:p>
            <a:r>
              <a:rPr lang="en-IN" dirty="0" err="1"/>
              <a:t>Xgboost</a:t>
            </a:r>
            <a:r>
              <a:rPr lang="en-IN" dirty="0"/>
              <a:t> is nothing but extreme gradient boost. It has several advantages over GBM</a:t>
            </a:r>
          </a:p>
          <a:p>
            <a:r>
              <a:rPr lang="en-IN" dirty="0"/>
              <a:t>One of the biggest advantage is inclusion of regularization parameter</a:t>
            </a:r>
          </a:p>
          <a:p>
            <a:r>
              <a:rPr lang="en-IN" dirty="0"/>
              <a:t>Regularization is a process in which we have log loss function and we add regularization term to it (theta).</a:t>
            </a:r>
          </a:p>
          <a:p>
            <a:r>
              <a:rPr lang="en-IN" dirty="0"/>
              <a:t>The goal of regularization is to control the variance of the model</a:t>
            </a:r>
          </a:p>
          <a:p>
            <a:r>
              <a:rPr lang="en-US" dirty="0" err="1"/>
              <a:t>XGBoost</a:t>
            </a:r>
            <a:r>
              <a:rPr lang="en-US" dirty="0"/>
              <a:t> is a more advanced and refined version of Gradient Boosting Machines (GBM). While both use boosting algorithms to sequentially train decision trees, </a:t>
            </a:r>
            <a:r>
              <a:rPr lang="en-US" dirty="0" err="1"/>
              <a:t>XGBoost</a:t>
            </a:r>
            <a:r>
              <a:rPr lang="en-US" dirty="0"/>
              <a:t> incorporates regularization, parallel processing, and other optimizations for improved performance and speed. And </a:t>
            </a:r>
            <a:r>
              <a:rPr lang="en-US" dirty="0" err="1"/>
              <a:t>Xgboost</a:t>
            </a:r>
            <a:r>
              <a:rPr lang="en-US" dirty="0"/>
              <a:t> have his own library.</a:t>
            </a:r>
          </a:p>
          <a:p>
            <a:r>
              <a:rPr lang="en-US" dirty="0"/>
              <a:t>It can take care of missing values</a:t>
            </a:r>
            <a:endParaRPr lang="en-IN" dirty="0"/>
          </a:p>
        </p:txBody>
      </p:sp>
    </p:spTree>
    <p:extLst>
      <p:ext uri="{BB962C8B-B14F-4D97-AF65-F5344CB8AC3E}">
        <p14:creationId xmlns:p14="http://schemas.microsoft.com/office/powerpoint/2010/main" val="2970766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411248085"/>
              </p:ext>
            </p:extLst>
          </p:nvPr>
        </p:nvGraphicFramePr>
        <p:xfrm>
          <a:off x="1235075" y="2019300"/>
          <a:ext cx="7480300" cy="4164013"/>
        </p:xfrm>
        <a:graphic>
          <a:graphicData uri="http://schemas.openxmlformats.org/presentationml/2006/ole">
            <mc:AlternateContent xmlns:mc="http://schemas.openxmlformats.org/markup-compatibility/2006">
              <mc:Choice xmlns:v="urn:schemas-microsoft-com:vml" Requires="v">
                <p:oleObj name="Packager Shell Object" showAsIcon="1" r:id="rId2" imgW="923975" imgH="514350" progId="Package">
                  <p:embed/>
                </p:oleObj>
              </mc:Choice>
              <mc:Fallback>
                <p:oleObj name="Packager Shell Object" showAsIcon="1" r:id="rId2" imgW="923975" imgH="514350" progId="Package">
                  <p:embed/>
                  <p:pic>
                    <p:nvPicPr>
                      <p:cNvPr id="0" name=""/>
                      <p:cNvPicPr/>
                      <p:nvPr/>
                    </p:nvPicPr>
                    <p:blipFill>
                      <a:blip r:embed="rId3"/>
                      <a:stretch>
                        <a:fillRect/>
                      </a:stretch>
                    </p:blipFill>
                    <p:spPr>
                      <a:xfrm>
                        <a:off x="1235075" y="2019300"/>
                        <a:ext cx="7480300" cy="4164013"/>
                      </a:xfrm>
                      <a:prstGeom prst="rect">
                        <a:avLst/>
                      </a:prstGeom>
                    </p:spPr>
                  </p:pic>
                </p:oleObj>
              </mc:Fallback>
            </mc:AlternateContent>
          </a:graphicData>
        </a:graphic>
      </p:graphicFrame>
    </p:spTree>
    <p:extLst>
      <p:ext uri="{BB962C8B-B14F-4D97-AF65-F5344CB8AC3E}">
        <p14:creationId xmlns:p14="http://schemas.microsoft.com/office/powerpoint/2010/main" val="3845180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Explainibility</a:t>
            </a:r>
          </a:p>
        </p:txBody>
      </p:sp>
      <p:sp>
        <p:nvSpPr>
          <p:cNvPr id="3" name="Content Placeholder 2"/>
          <p:cNvSpPr>
            <a:spLocks noGrp="1"/>
          </p:cNvSpPr>
          <p:nvPr>
            <p:ph idx="1"/>
          </p:nvPr>
        </p:nvSpPr>
        <p:spPr/>
        <p:txBody>
          <a:bodyPr/>
          <a:lstStyle/>
          <a:p>
            <a:r>
              <a:rPr lang="en-US" dirty="0"/>
              <a:t>Model </a:t>
            </a:r>
            <a:r>
              <a:rPr lang="en-US" dirty="0" err="1"/>
              <a:t>explainability</a:t>
            </a:r>
            <a:r>
              <a:rPr lang="en-US" dirty="0"/>
              <a:t>, also known as explainable AI (XAI), refers to the ability to understand and interpret the decisions and behavior of a machine learning (ML) model</a:t>
            </a:r>
          </a:p>
          <a:p>
            <a:r>
              <a:rPr lang="en-US" dirty="0"/>
              <a:t>It involves providing clear and understandable explanations for the model's outputs and decision-making processes, fostering trust and accountability</a:t>
            </a:r>
          </a:p>
          <a:p>
            <a:r>
              <a:rPr lang="en-US" dirty="0"/>
              <a:t>First thing is On What it is working? And then how it is working?</a:t>
            </a:r>
          </a:p>
          <a:p>
            <a:r>
              <a:rPr lang="en-IN" dirty="0"/>
              <a:t>How this regression model is working called explainibility</a:t>
            </a:r>
          </a:p>
          <a:p>
            <a:r>
              <a:rPr lang="en-IN" dirty="0"/>
              <a:t>On what it is working is called Interpretability</a:t>
            </a:r>
          </a:p>
          <a:p>
            <a:endParaRPr lang="en-IN" dirty="0"/>
          </a:p>
          <a:p>
            <a:endParaRPr lang="en-IN" dirty="0"/>
          </a:p>
        </p:txBody>
      </p:sp>
    </p:spTree>
    <p:extLst>
      <p:ext uri="{BB962C8B-B14F-4D97-AF65-F5344CB8AC3E}">
        <p14:creationId xmlns:p14="http://schemas.microsoft.com/office/powerpoint/2010/main" val="105357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Ex, </a:t>
            </a:r>
            <a:r>
              <a:rPr lang="en-US" dirty="0"/>
              <a:t>Scenario: Imagine a model used to predict whether a patient is likely to have a specific disease. </a:t>
            </a:r>
          </a:p>
          <a:p>
            <a:r>
              <a:rPr lang="en-US" dirty="0"/>
              <a:t>Without </a:t>
            </a:r>
            <a:r>
              <a:rPr lang="en-US" dirty="0" err="1"/>
              <a:t>Explainability</a:t>
            </a:r>
            <a:r>
              <a:rPr lang="en-US" dirty="0"/>
              <a:t>: The model might correctly predict a positive outcome (disease present), but without </a:t>
            </a:r>
            <a:r>
              <a:rPr lang="en-US" dirty="0" err="1"/>
              <a:t>explainability</a:t>
            </a:r>
            <a:r>
              <a:rPr lang="en-US" dirty="0"/>
              <a:t>, you wouldn't know which patient features (e.g., age, symptoms, medical history) influenced the prediction. </a:t>
            </a:r>
          </a:p>
          <a:p>
            <a:r>
              <a:rPr lang="en-US" dirty="0"/>
              <a:t>With </a:t>
            </a:r>
            <a:r>
              <a:rPr lang="en-US" dirty="0" err="1"/>
              <a:t>Explainability</a:t>
            </a:r>
            <a:r>
              <a:rPr lang="en-US" dirty="0"/>
              <a:t>: An explainable model would not only predict "disease present" but also explain the factors contributing to that prediction. For instance, the explanation could reveal that "age over 65" and "history of X disease" were key indicators in this particular case. </a:t>
            </a:r>
          </a:p>
          <a:p>
            <a:r>
              <a:rPr lang="en-US" dirty="0"/>
              <a:t>In black box you can not explain your model, on the opposite side in white box you can explain it like decision tree is example of white box</a:t>
            </a:r>
            <a:endParaRPr lang="en-IN" dirty="0"/>
          </a:p>
        </p:txBody>
      </p:sp>
    </p:spTree>
    <p:extLst>
      <p:ext uri="{BB962C8B-B14F-4D97-AF65-F5344CB8AC3E}">
        <p14:creationId xmlns:p14="http://schemas.microsoft.com/office/powerpoint/2010/main" val="3210087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1077915422"/>
              </p:ext>
            </p:extLst>
          </p:nvPr>
        </p:nvGraphicFramePr>
        <p:xfrm>
          <a:off x="735615" y="2375200"/>
          <a:ext cx="8596312" cy="1681163"/>
        </p:xfrm>
        <a:graphic>
          <a:graphicData uri="http://schemas.openxmlformats.org/presentationml/2006/ole">
            <mc:AlternateContent xmlns:mc="http://schemas.openxmlformats.org/markup-compatibility/2006">
              <mc:Choice xmlns:v="urn:schemas-microsoft-com:vml" Requires="v">
                <p:oleObj name="Packager Shell Object" showAsIcon="1" r:id="rId2" imgW="2450880" imgH="478800" progId="Package">
                  <p:embed/>
                </p:oleObj>
              </mc:Choice>
              <mc:Fallback>
                <p:oleObj name="Packager Shell Object" showAsIcon="1" r:id="rId2" imgW="2450880" imgH="478800" progId="Package">
                  <p:embed/>
                  <p:pic>
                    <p:nvPicPr>
                      <p:cNvPr id="0" name=""/>
                      <p:cNvPicPr/>
                      <p:nvPr/>
                    </p:nvPicPr>
                    <p:blipFill>
                      <a:blip r:embed="rId3"/>
                      <a:stretch>
                        <a:fillRect/>
                      </a:stretch>
                    </p:blipFill>
                    <p:spPr>
                      <a:xfrm>
                        <a:off x="735615" y="2375200"/>
                        <a:ext cx="8596312" cy="1681163"/>
                      </a:xfrm>
                      <a:prstGeom prst="rect">
                        <a:avLst/>
                      </a:prstGeom>
                    </p:spPr>
                  </p:pic>
                </p:oleObj>
              </mc:Fallback>
            </mc:AlternateContent>
          </a:graphicData>
        </a:graphic>
      </p:graphicFrame>
    </p:spTree>
    <p:extLst>
      <p:ext uri="{BB962C8B-B14F-4D97-AF65-F5344CB8AC3E}">
        <p14:creationId xmlns:p14="http://schemas.microsoft.com/office/powerpoint/2010/main" val="1265735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LIME (Local Interpretable Model-agnostic Explanations)</a:t>
            </a:r>
          </a:p>
        </p:txBody>
      </p:sp>
      <p:sp>
        <p:nvSpPr>
          <p:cNvPr id="3" name="Content Placeholder 2"/>
          <p:cNvSpPr>
            <a:spLocks noGrp="1"/>
          </p:cNvSpPr>
          <p:nvPr>
            <p:ph idx="1"/>
          </p:nvPr>
        </p:nvSpPr>
        <p:spPr/>
        <p:txBody>
          <a:bodyPr>
            <a:normAutofit lnSpcReduction="10000"/>
          </a:bodyPr>
          <a:lstStyle/>
          <a:p>
            <a:r>
              <a:rPr lang="en-IN" dirty="0"/>
              <a:t>LIME </a:t>
            </a:r>
            <a:r>
              <a:rPr lang="en-US" dirty="0"/>
              <a:t>is a method for explaining the predictions of machine learning models, particularly those that are difficult to interpret, by approximating their behavior locally with a simpler, more interpretable model.</a:t>
            </a:r>
          </a:p>
          <a:p>
            <a:r>
              <a:rPr lang="en-US" dirty="0"/>
              <a:t>It works by perturbing the input data to the original model and observing how the predictions change, ultimately providing insights into which features most influence the model's decisions for a specific data point. </a:t>
            </a:r>
          </a:p>
          <a:p>
            <a:r>
              <a:rPr lang="en-IN" dirty="0"/>
              <a:t>Ex, </a:t>
            </a:r>
            <a:r>
              <a:rPr lang="en-IN" dirty="0" err="1"/>
              <a:t>i</a:t>
            </a:r>
            <a:r>
              <a:rPr lang="en-US" dirty="0" err="1"/>
              <a:t>magine</a:t>
            </a:r>
            <a:r>
              <a:rPr lang="en-US" dirty="0"/>
              <a:t> you have a model that predicts whether a customer will click on an ad based on their browsing history. This model is complex and you don't know why it's making predictions. You want to understand why the model predicted that a specific customer would click the ad. </a:t>
            </a:r>
          </a:p>
          <a:p>
            <a:r>
              <a:rPr lang="en-US" dirty="0"/>
              <a:t>Lime </a:t>
            </a:r>
            <a:r>
              <a:rPr lang="en-US" dirty="0" err="1"/>
              <a:t>mothod</a:t>
            </a:r>
            <a:r>
              <a:rPr lang="en-US" dirty="0"/>
              <a:t> is bit complex </a:t>
            </a:r>
            <a:r>
              <a:rPr lang="en-US" dirty="0" err="1"/>
              <a:t>theoritical</a:t>
            </a:r>
            <a:r>
              <a:rPr lang="en-US" dirty="0"/>
              <a:t> wise</a:t>
            </a:r>
          </a:p>
          <a:p>
            <a:r>
              <a:rPr lang="en-US" dirty="0"/>
              <a:t>If we have neural network model is basically text classification model.</a:t>
            </a:r>
          </a:p>
          <a:p>
            <a:pPr marL="0" indent="0">
              <a:buNone/>
            </a:pPr>
            <a:endParaRPr lang="en-IN" dirty="0"/>
          </a:p>
        </p:txBody>
      </p:sp>
    </p:spTree>
    <p:extLst>
      <p:ext uri="{BB962C8B-B14F-4D97-AF65-F5344CB8AC3E}">
        <p14:creationId xmlns:p14="http://schemas.microsoft.com/office/powerpoint/2010/main" val="2017566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97281"/>
            <a:ext cx="8596668" cy="4944082"/>
          </a:xfrm>
        </p:spPr>
        <p:txBody>
          <a:bodyPr>
            <a:normAutofit lnSpcReduction="10000"/>
          </a:bodyPr>
          <a:lstStyle/>
          <a:p>
            <a:r>
              <a:rPr lang="en-IN" dirty="0"/>
              <a:t>Like, it passes “India is a great country” we have to check whether it’s whether this is sentiment wise positive statement or negative statement for neural network train model</a:t>
            </a:r>
          </a:p>
          <a:p>
            <a:r>
              <a:rPr lang="en-IN" dirty="0"/>
              <a:t>It’s complex model, it can not give you much explainibility on it’s own.</a:t>
            </a:r>
          </a:p>
          <a:p>
            <a:r>
              <a:rPr lang="en-IN" dirty="0"/>
              <a:t>Generally in Neural network, highly complex model does not help you to understand explainibility</a:t>
            </a:r>
          </a:p>
          <a:p>
            <a:r>
              <a:rPr lang="en-IN" dirty="0"/>
              <a:t>What are the features that are looking for? In Neural network individual word act as a feature</a:t>
            </a:r>
          </a:p>
          <a:p>
            <a:r>
              <a:rPr lang="en-IN" dirty="0"/>
              <a:t>Idle explainability looks like it’s using “great” word so it’s positive statement means great word have higher importance in it</a:t>
            </a:r>
          </a:p>
          <a:p>
            <a:r>
              <a:rPr lang="en-IN" dirty="0"/>
              <a:t>In Neural network when we are passing individual sentence it’s called expected instance and neural network is black box model</a:t>
            </a:r>
          </a:p>
          <a:p>
            <a:r>
              <a:rPr lang="en-IN" dirty="0"/>
              <a:t>We will create more sentence around “India is a great country”  in a similar way and it’s called perturbation. </a:t>
            </a:r>
          </a:p>
          <a:p>
            <a:r>
              <a:rPr lang="en-IN" dirty="0"/>
              <a:t>Means you are creating additional data and then we put this data in neural network </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911437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37399"/>
            <a:ext cx="8596668" cy="5203964"/>
          </a:xfrm>
        </p:spPr>
        <p:txBody>
          <a:bodyPr/>
          <a:lstStyle/>
          <a:p>
            <a:r>
              <a:rPr lang="en-IN" dirty="0"/>
              <a:t>It will give output for each sample statement. Neural network is judging the sense of the sentence, it’s not judging the meaning of sentence</a:t>
            </a:r>
          </a:p>
          <a:p>
            <a:r>
              <a:rPr lang="en-IN" dirty="0"/>
              <a:t>Means whether this statement is positive or negative </a:t>
            </a:r>
          </a:p>
          <a:p>
            <a:r>
              <a:rPr lang="en-IN" dirty="0"/>
              <a:t>Now we will train model on this data and that model will be explainable model, explainable model could be anything like decision tree or any linear model</a:t>
            </a:r>
          </a:p>
          <a:p>
            <a:r>
              <a:rPr lang="en-IN" dirty="0"/>
              <a:t>Now this explainable model give us the result like decision tree tell us what each feature is contributing</a:t>
            </a:r>
          </a:p>
          <a:p>
            <a:r>
              <a:rPr lang="en-IN" dirty="0"/>
              <a:t>In sentence, your individual word are feature</a:t>
            </a:r>
          </a:p>
          <a:p>
            <a:r>
              <a:rPr lang="en-IN" dirty="0"/>
              <a:t>This is the basic idea of LIME</a:t>
            </a:r>
          </a:p>
          <a:p>
            <a:endParaRPr lang="en-IN" dirty="0"/>
          </a:p>
          <a:p>
            <a:endParaRPr lang="en-IN" dirty="0"/>
          </a:p>
          <a:p>
            <a:endParaRPr lang="en-IN" dirty="0"/>
          </a:p>
        </p:txBody>
      </p:sp>
    </p:spTree>
    <p:extLst>
      <p:ext uri="{BB962C8B-B14F-4D97-AF65-F5344CB8AC3E}">
        <p14:creationId xmlns:p14="http://schemas.microsoft.com/office/powerpoint/2010/main" val="7609942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769</TotalTime>
  <Words>1090</Words>
  <Application>Microsoft Office PowerPoint</Application>
  <PresentationFormat>Widescreen</PresentationFormat>
  <Paragraphs>60</Paragraphs>
  <Slides>15</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21" baseType="lpstr">
      <vt:lpstr>Arial</vt:lpstr>
      <vt:lpstr>Trebuchet MS</vt:lpstr>
      <vt:lpstr>Wingdings 3</vt:lpstr>
      <vt:lpstr>Facet</vt:lpstr>
      <vt:lpstr>Package</vt:lpstr>
      <vt:lpstr>Packager Shell Object</vt:lpstr>
      <vt:lpstr>PowerPoint Presentation</vt:lpstr>
      <vt:lpstr>XGBoost</vt:lpstr>
      <vt:lpstr>PowerPoint Presentation</vt:lpstr>
      <vt:lpstr>Model Explainibility</vt:lpstr>
      <vt:lpstr>PowerPoint Presentation</vt:lpstr>
      <vt:lpstr>PowerPoint Presentation</vt:lpstr>
      <vt:lpstr>LIME (Local Interpretable Model-agnostic Explanations)</vt:lpstr>
      <vt:lpstr>PowerPoint Presentation</vt:lpstr>
      <vt:lpstr>PowerPoint Presentation</vt:lpstr>
      <vt:lpstr>K – Nearest Neighbors</vt:lpstr>
      <vt:lpstr>PowerPoint Presentation</vt:lpstr>
      <vt:lpstr>PowerPoint Presentation</vt:lpstr>
      <vt:lpstr>ROC AUC Curve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sahil suvagiya</cp:lastModifiedBy>
  <cp:revision>52</cp:revision>
  <dcterms:created xsi:type="dcterms:W3CDTF">2025-05-08T08:51:07Z</dcterms:created>
  <dcterms:modified xsi:type="dcterms:W3CDTF">2025-05-27T06:03:47Z</dcterms:modified>
</cp:coreProperties>
</file>