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3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4" r:id="rId39"/>
    <p:sldId id="292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7234-2717-4332-9A95-D35B87CEBF04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2AA03-5E62-4CC1-B71C-D3D0CE96B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0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7234-2717-4332-9A95-D35B87CEBF04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2AA03-5E62-4CC1-B71C-D3D0CE96B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50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7234-2717-4332-9A95-D35B87CEBF04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2AA03-5E62-4CC1-B71C-D3D0CE96B88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0425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7234-2717-4332-9A95-D35B87CEBF04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2AA03-5E62-4CC1-B71C-D3D0CE96B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875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7234-2717-4332-9A95-D35B87CEBF04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2AA03-5E62-4CC1-B71C-D3D0CE96B88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2012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7234-2717-4332-9A95-D35B87CEBF04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2AA03-5E62-4CC1-B71C-D3D0CE96B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790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7234-2717-4332-9A95-D35B87CEBF04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2AA03-5E62-4CC1-B71C-D3D0CE96B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800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7234-2717-4332-9A95-D35B87CEBF04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2AA03-5E62-4CC1-B71C-D3D0CE96B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70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7234-2717-4332-9A95-D35B87CEBF04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2AA03-5E62-4CC1-B71C-D3D0CE96B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83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7234-2717-4332-9A95-D35B87CEBF04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2AA03-5E62-4CC1-B71C-D3D0CE96B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53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7234-2717-4332-9A95-D35B87CEBF04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2AA03-5E62-4CC1-B71C-D3D0CE96B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68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7234-2717-4332-9A95-D35B87CEBF04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2AA03-5E62-4CC1-B71C-D3D0CE96B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93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7234-2717-4332-9A95-D35B87CEBF04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2AA03-5E62-4CC1-B71C-D3D0CE96B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56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7234-2717-4332-9A95-D35B87CEBF04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2AA03-5E62-4CC1-B71C-D3D0CE96B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93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7234-2717-4332-9A95-D35B87CEBF04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2AA03-5E62-4CC1-B71C-D3D0CE96B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10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7234-2717-4332-9A95-D35B87CEBF04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2AA03-5E62-4CC1-B71C-D3D0CE96B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16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F7234-2717-4332-9A95-D35B87CEBF04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6F2AA03-5E62-4CC1-B71C-D3D0CE96B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66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-normal-distribution-in-statistic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Inferential Statistics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914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conclusion, mastering inferential statistics </a:t>
            </a:r>
            <a:r>
              <a:rPr lang="en-US" dirty="0" smtClean="0"/>
              <a:t>is essential </a:t>
            </a:r>
            <a:r>
              <a:rPr lang="en-US" dirty="0"/>
              <a:t>for drawing meaningful insights </a:t>
            </a:r>
            <a:r>
              <a:rPr lang="en-US" dirty="0" smtClean="0"/>
              <a:t>from data.</a:t>
            </a:r>
          </a:p>
          <a:p>
            <a:r>
              <a:rPr lang="en-US" dirty="0" smtClean="0"/>
              <a:t>Embracing </a:t>
            </a:r>
            <a:r>
              <a:rPr lang="en-US" dirty="0"/>
              <a:t>the principles discussed in </a:t>
            </a:r>
            <a:r>
              <a:rPr lang="en-US" dirty="0" smtClean="0"/>
              <a:t>this presentation </a:t>
            </a:r>
            <a:r>
              <a:rPr lang="en-US" dirty="0"/>
              <a:t>will empower you to make </a:t>
            </a:r>
            <a:r>
              <a:rPr lang="en-US" dirty="0" smtClean="0"/>
              <a:t>informed decisions </a:t>
            </a:r>
            <a:r>
              <a:rPr lang="en-US" dirty="0"/>
              <a:t>based on data-driven evidence.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2758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Sampling &amp; Statistical Inference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83586"/>
            <a:ext cx="738441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98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Random Sample Notation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02698"/>
            <a:ext cx="81819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81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 of Independent R.V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55721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51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Definition of Statistic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48180"/>
            <a:ext cx="82581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07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Mean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Any function that has random sample value associated would become your statistics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2783708"/>
            <a:ext cx="7764021" cy="313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35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Central Limit Theorem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Central limit theorem says that </a:t>
            </a:r>
            <a:r>
              <a:rPr lang="en-US" dirty="0"/>
              <a:t>if we repeatedly take random samples from any population the distribution of their means will tend to be normal (bell-shaped) as the sample size increases and it is independent of the population's original </a:t>
            </a:r>
            <a:r>
              <a:rPr lang="en-US" dirty="0" smtClean="0"/>
              <a:t>distribution.</a:t>
            </a:r>
          </a:p>
          <a:p>
            <a:r>
              <a:rPr lang="en-US" dirty="0"/>
              <a:t>these averages will tend to form a </a:t>
            </a:r>
            <a:r>
              <a:rPr lang="en-US" u="sng" dirty="0">
                <a:hlinkClick r:id="rId2"/>
              </a:rPr>
              <a:t>normal distribution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/>
              <a:t>This normality holds true as long as the sample size is sufficiently large typically n≥30 providing the foundation for making inferences about populations even when we don’t have access to all the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you </a:t>
            </a:r>
            <a:r>
              <a:rPr lang="en-US" dirty="0"/>
              <a:t>have a population where the data follows some random variable </a:t>
            </a:r>
            <a:r>
              <a:rPr lang="en-US" dirty="0" smtClean="0"/>
              <a:t>X</a:t>
            </a:r>
            <a:r>
              <a:rPr lang="en-US" dirty="0"/>
              <a:t> and this population has</a:t>
            </a:r>
            <a:r>
              <a:rPr lang="en-US" dirty="0" smtClean="0"/>
              <a:t>:</a:t>
            </a:r>
          </a:p>
          <a:p>
            <a:pPr fontAlgn="base"/>
            <a:r>
              <a:rPr lang="en-US" b="1" dirty="0"/>
              <a:t>Mean</a:t>
            </a:r>
            <a:r>
              <a:rPr lang="en-US" dirty="0"/>
              <a:t> </a:t>
            </a:r>
            <a:r>
              <a:rPr lang="en-US" dirty="0" smtClean="0"/>
              <a:t>μ</a:t>
            </a:r>
            <a:r>
              <a:rPr lang="en-US" dirty="0"/>
              <a:t> the average of the population</a:t>
            </a:r>
          </a:p>
          <a:p>
            <a:pPr fontAlgn="base"/>
            <a:r>
              <a:rPr lang="en-US" b="1" dirty="0"/>
              <a:t>Standard deviation</a:t>
            </a:r>
            <a:r>
              <a:rPr lang="en-US" dirty="0"/>
              <a:t> </a:t>
            </a:r>
            <a:r>
              <a:rPr lang="en-US" dirty="0" smtClean="0"/>
              <a:t>σ</a:t>
            </a:r>
          </a:p>
          <a:p>
            <a:pPr fontAlgn="base"/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739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47023"/>
            <a:ext cx="8596668" cy="5194339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Random sample is combination of different random variable</a:t>
            </a:r>
          </a:p>
          <a:p>
            <a:r>
              <a:rPr lang="en-IN" dirty="0" smtClean="0"/>
              <a:t>It follow two conditions which we saw in earlier slide.</a:t>
            </a:r>
          </a:p>
          <a:p>
            <a:r>
              <a:rPr lang="en-IN" dirty="0" smtClean="0"/>
              <a:t>Once we study random sample, we will study about statistics value</a:t>
            </a:r>
          </a:p>
          <a:p>
            <a:r>
              <a:rPr lang="en-IN" dirty="0" smtClean="0"/>
              <a:t>Any function called statistics but there is a limit of X Bar which is unknown.</a:t>
            </a:r>
          </a:p>
          <a:p>
            <a:r>
              <a:rPr lang="en-IN" dirty="0" smtClean="0"/>
              <a:t>So according to CLT if we have idea about population mean and standard deviation and large sample tend to become a normal distributions and we can find out the sample mean X bar.</a:t>
            </a:r>
          </a:p>
          <a:p>
            <a:r>
              <a:rPr lang="en-IN" dirty="0" smtClean="0"/>
              <a:t>If I would like to standardize it then we are using the equation </a:t>
            </a:r>
          </a:p>
          <a:p>
            <a:r>
              <a:rPr lang="en-IN" dirty="0" smtClean="0"/>
              <a:t>And if I made standard normal distribution of data then I know the Z Value </a:t>
            </a:r>
          </a:p>
          <a:p>
            <a:r>
              <a:rPr lang="en-IN" dirty="0" smtClean="0"/>
              <a:t>So I can relates Z Statistics to the probability</a:t>
            </a:r>
          </a:p>
          <a:p>
            <a:r>
              <a:rPr lang="en-IN" dirty="0" smtClean="0"/>
              <a:t>So if Population variance is unknown in Z Statistics then we are using other distribution to find out the probability</a:t>
            </a:r>
          </a:p>
          <a:p>
            <a:r>
              <a:rPr lang="en-IN" dirty="0" smtClean="0"/>
              <a:t>Like if we don’t k now the Population variance then we are using T test</a:t>
            </a:r>
          </a:p>
          <a:p>
            <a:r>
              <a:rPr lang="en-IN" dirty="0" smtClean="0"/>
              <a:t>Then we are not converting normal distribution to standard normal distribution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48652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Variance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80867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1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 Test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98995"/>
            <a:ext cx="8596312" cy="311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8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Exploring the role of probability </a:t>
            </a:r>
            <a:r>
              <a:rPr lang="en-US" dirty="0" smtClean="0"/>
              <a:t>in inferential </a:t>
            </a:r>
            <a:r>
              <a:rPr lang="en-US" dirty="0"/>
              <a:t>statistics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Probability </a:t>
            </a:r>
            <a:r>
              <a:rPr lang="en-US" dirty="0"/>
              <a:t>forms </a:t>
            </a:r>
            <a:r>
              <a:rPr lang="en-US" dirty="0" smtClean="0"/>
              <a:t>the foundation </a:t>
            </a:r>
            <a:r>
              <a:rPr lang="en-US" dirty="0"/>
              <a:t>for making inferences </a:t>
            </a:r>
            <a:r>
              <a:rPr lang="en-US" dirty="0" smtClean="0"/>
              <a:t>about populations </a:t>
            </a:r>
            <a:r>
              <a:rPr lang="en-US" dirty="0"/>
              <a:t>based on sample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5210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 Test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40949"/>
            <a:ext cx="74676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21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 Estimation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statistics, point estimation involves the use of sample data to calculate a single value which is to serve as a "best guess" or "best estimate" of an unknown population parameter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Point estimation will give you the exact value where Interval estimation will give you the range of the value.</a:t>
            </a:r>
          </a:p>
          <a:p>
            <a:r>
              <a:rPr lang="en-IN" dirty="0" smtClean="0"/>
              <a:t>Point estimation as of no use although one of the point estimation that it the method of maximum likelihood use in machine learning later</a:t>
            </a:r>
          </a:p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644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957" y="861995"/>
            <a:ext cx="686469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30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458" y="918928"/>
            <a:ext cx="814913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09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 of </a:t>
            </a:r>
            <a:r>
              <a:rPr lang="en-IN" smtClean="0"/>
              <a:t>Maximum Likelihood</a:t>
            </a:r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610120"/>
            <a:ext cx="8596312" cy="344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90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556187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94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Confidence Intervals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449138"/>
            <a:ext cx="8596312" cy="349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09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833" y="958248"/>
            <a:ext cx="684785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44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439" y="1181729"/>
            <a:ext cx="8596312" cy="366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83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814278"/>
            <a:ext cx="8596312" cy="178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4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Distributions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Diving into the world of sampling distributions and their importance in inferential statistics.</a:t>
            </a:r>
          </a:p>
          <a:p>
            <a:r>
              <a:rPr lang="en-US" dirty="0"/>
              <a:t>Understanding how sample statistics can be used to make inferences about a population.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882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Finding Sample Size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76676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42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One Sample Mean (Sigma Unknown)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8596312" cy="301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15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64008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02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One Sample Variance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24167"/>
            <a:ext cx="85820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35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One Sample Proportion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77533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101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65876"/>
            <a:ext cx="8596312" cy="373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64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815" y="902310"/>
            <a:ext cx="83439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25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909304"/>
            <a:ext cx="692733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61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63822"/>
            <a:ext cx="774639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66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 Sample Variances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48469"/>
            <a:ext cx="85439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4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Limit Theorem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Exploring the fundamental principles of </a:t>
            </a:r>
            <a:r>
              <a:rPr lang="en-US" dirty="0" smtClean="0"/>
              <a:t>the central </a:t>
            </a:r>
            <a:r>
              <a:rPr lang="en-US" dirty="0"/>
              <a:t>limit theorem and its role in </a:t>
            </a:r>
            <a:r>
              <a:rPr lang="en-US" dirty="0" smtClean="0"/>
              <a:t>inferential statistics.</a:t>
            </a:r>
          </a:p>
          <a:p>
            <a:r>
              <a:rPr lang="en-US" dirty="0" smtClean="0"/>
              <a:t>Understanding </a:t>
            </a:r>
            <a:r>
              <a:rPr lang="en-US" dirty="0"/>
              <a:t>how it enables </a:t>
            </a:r>
            <a:r>
              <a:rPr lang="en-US" dirty="0" smtClean="0"/>
              <a:t>making inferences </a:t>
            </a:r>
            <a:r>
              <a:rPr lang="en-US" dirty="0"/>
              <a:t>about a population from a sample.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45521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 Sample Proportions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930400"/>
            <a:ext cx="8596312" cy="206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502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832247"/>
            <a:ext cx="8596312" cy="193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048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516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Mastering the concept of </a:t>
            </a:r>
            <a:r>
              <a:rPr lang="en-US" dirty="0" smtClean="0"/>
              <a:t>confidence intervals </a:t>
            </a:r>
            <a:r>
              <a:rPr lang="en-US" dirty="0"/>
              <a:t>and their role in </a:t>
            </a:r>
            <a:r>
              <a:rPr lang="en-US" dirty="0" smtClean="0"/>
              <a:t>estimating population </a:t>
            </a:r>
            <a:r>
              <a:rPr lang="en-US" dirty="0"/>
              <a:t>parameters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Learning </a:t>
            </a:r>
            <a:r>
              <a:rPr lang="en-US" dirty="0"/>
              <a:t>how </a:t>
            </a:r>
            <a:r>
              <a:rPr lang="en-US" dirty="0" smtClean="0"/>
              <a:t>to </a:t>
            </a:r>
            <a:r>
              <a:rPr lang="en-IN" dirty="0" smtClean="0"/>
              <a:t>interpret </a:t>
            </a:r>
            <a:r>
              <a:rPr lang="en-IN" dirty="0"/>
              <a:t>and construct </a:t>
            </a:r>
            <a:r>
              <a:rPr lang="en-IN" dirty="0" smtClean="0"/>
              <a:t>confidence intervals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4656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Unraveling the significance of </a:t>
            </a:r>
            <a:r>
              <a:rPr lang="en-US" dirty="0" smtClean="0"/>
              <a:t>hypothesis </a:t>
            </a:r>
            <a:r>
              <a:rPr lang="en-IN" dirty="0" smtClean="0"/>
              <a:t>testing </a:t>
            </a:r>
            <a:r>
              <a:rPr lang="en-IN" dirty="0"/>
              <a:t>in inferential statistics.</a:t>
            </a:r>
          </a:p>
          <a:p>
            <a:r>
              <a:rPr lang="en-US" dirty="0"/>
              <a:t>Understanding how to formulate and </a:t>
            </a:r>
            <a:r>
              <a:rPr lang="en-US" dirty="0" smtClean="0"/>
              <a:t>test hypotheses </a:t>
            </a:r>
            <a:r>
              <a:rPr lang="en-US" dirty="0"/>
              <a:t>to make informed decisions.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301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Inferential Statistics in Research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Applying inferential statistics in </a:t>
            </a:r>
            <a:r>
              <a:rPr lang="en-US" dirty="0" smtClean="0"/>
              <a:t>research </a:t>
            </a:r>
            <a:r>
              <a:rPr lang="en-IN" dirty="0" smtClean="0"/>
              <a:t>settings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Understanding </a:t>
            </a:r>
            <a:r>
              <a:rPr lang="en-IN" dirty="0"/>
              <a:t>how </a:t>
            </a:r>
            <a:r>
              <a:rPr lang="en-IN" dirty="0" smtClean="0"/>
              <a:t>these </a:t>
            </a:r>
            <a:r>
              <a:rPr lang="en-US" dirty="0" smtClean="0"/>
              <a:t>techniques </a:t>
            </a:r>
            <a:r>
              <a:rPr lang="en-US" dirty="0"/>
              <a:t>are used to draw </a:t>
            </a:r>
            <a:r>
              <a:rPr lang="en-US" dirty="0" smtClean="0"/>
              <a:t>conclusions and </a:t>
            </a:r>
            <a:r>
              <a:rPr lang="en-US" dirty="0"/>
              <a:t>make predictions based on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963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– World 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Exploring real-world applications of </a:t>
            </a:r>
            <a:r>
              <a:rPr lang="en-US" dirty="0" smtClean="0"/>
              <a:t>inferential statistics </a:t>
            </a:r>
            <a:r>
              <a:rPr lang="en-US" dirty="0"/>
              <a:t>in various fields such as </a:t>
            </a:r>
            <a:r>
              <a:rPr lang="en-US" dirty="0" smtClean="0"/>
              <a:t>business, healthcare</a:t>
            </a:r>
            <a:r>
              <a:rPr lang="en-US" dirty="0"/>
              <a:t>, and social sciences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Understanding</a:t>
            </a:r>
            <a:r>
              <a:rPr lang="en-US" dirty="0"/>
              <a:t> </a:t>
            </a:r>
            <a:r>
              <a:rPr lang="en-US" dirty="0" smtClean="0"/>
              <a:t>how </a:t>
            </a:r>
            <a:r>
              <a:rPr lang="en-US" dirty="0"/>
              <a:t>these insights drive decision-making.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1983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Limitations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Addressing the challenges and limitations </a:t>
            </a:r>
            <a:r>
              <a:rPr lang="en-US" dirty="0" smtClean="0"/>
              <a:t>of inferential </a:t>
            </a:r>
            <a:r>
              <a:rPr lang="en-US" dirty="0"/>
              <a:t>statistics. </a:t>
            </a:r>
            <a:endParaRPr lang="en-US" dirty="0" smtClean="0"/>
          </a:p>
          <a:p>
            <a:r>
              <a:rPr lang="en-US" dirty="0" smtClean="0"/>
              <a:t>Understanding </a:t>
            </a:r>
            <a:r>
              <a:rPr lang="en-US" dirty="0"/>
              <a:t>the </a:t>
            </a:r>
            <a:r>
              <a:rPr lang="en-US" dirty="0" smtClean="0"/>
              <a:t>potential pitfalls </a:t>
            </a:r>
            <a:r>
              <a:rPr lang="en-US" dirty="0"/>
              <a:t>and considerations when drawing </a:t>
            </a:r>
            <a:r>
              <a:rPr lang="en-US" dirty="0" smtClean="0"/>
              <a:t>inferences </a:t>
            </a:r>
            <a:r>
              <a:rPr lang="en-IN" dirty="0" smtClean="0"/>
              <a:t>from </a:t>
            </a:r>
            <a:r>
              <a:rPr lang="en-IN" dirty="0"/>
              <a:t>data.</a:t>
            </a:r>
          </a:p>
        </p:txBody>
      </p:sp>
    </p:spTree>
    <p:extLst>
      <p:ext uri="{BB962C8B-B14F-4D97-AF65-F5344CB8AC3E}">
        <p14:creationId xmlns:p14="http://schemas.microsoft.com/office/powerpoint/2010/main" val="2128845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</TotalTime>
  <Words>621</Words>
  <Application>Microsoft Office PowerPoint</Application>
  <PresentationFormat>Widescreen</PresentationFormat>
  <Paragraphs>74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Trebuchet MS</vt:lpstr>
      <vt:lpstr>Wingdings 3</vt:lpstr>
      <vt:lpstr>Facet</vt:lpstr>
      <vt:lpstr>Inferential Statistics</vt:lpstr>
      <vt:lpstr>Understanding Probability</vt:lpstr>
      <vt:lpstr>Sampling Distributions</vt:lpstr>
      <vt:lpstr>Central Limit Theorem</vt:lpstr>
      <vt:lpstr>Confidence Intervals</vt:lpstr>
      <vt:lpstr>Hypothesis Testing</vt:lpstr>
      <vt:lpstr>Inferential Statistics in Research</vt:lpstr>
      <vt:lpstr>Real – World Applications</vt:lpstr>
      <vt:lpstr>Challenges and Limitations</vt:lpstr>
      <vt:lpstr>Conclusions</vt:lpstr>
      <vt:lpstr>Sampling &amp; Statistical Inference</vt:lpstr>
      <vt:lpstr>Random Sample Notation</vt:lpstr>
      <vt:lpstr>Sum of Independent R.V</vt:lpstr>
      <vt:lpstr>Definition of Statistic</vt:lpstr>
      <vt:lpstr>Sample Mean</vt:lpstr>
      <vt:lpstr>Central Limit Theorem</vt:lpstr>
      <vt:lpstr>PowerPoint Presentation</vt:lpstr>
      <vt:lpstr>Sample Variance</vt:lpstr>
      <vt:lpstr>T Test</vt:lpstr>
      <vt:lpstr>F Test</vt:lpstr>
      <vt:lpstr>Point Estimation</vt:lpstr>
      <vt:lpstr>PowerPoint Presentation</vt:lpstr>
      <vt:lpstr>PowerPoint Presentation</vt:lpstr>
      <vt:lpstr>Method of Maximum Likelihood</vt:lpstr>
      <vt:lpstr>Example</vt:lpstr>
      <vt:lpstr>Confidence Intervals           </vt:lpstr>
      <vt:lpstr>PowerPoint Presentation</vt:lpstr>
      <vt:lpstr>PowerPoint Presentation</vt:lpstr>
      <vt:lpstr>Example</vt:lpstr>
      <vt:lpstr>Finding Sample Size</vt:lpstr>
      <vt:lpstr>One Sample Mean (Sigma Unknown)</vt:lpstr>
      <vt:lpstr>Example</vt:lpstr>
      <vt:lpstr>One Sample Variance</vt:lpstr>
      <vt:lpstr>One Sample Proportion</vt:lpstr>
      <vt:lpstr>Example</vt:lpstr>
      <vt:lpstr>PowerPoint Presentation</vt:lpstr>
      <vt:lpstr>PowerPoint Presentation</vt:lpstr>
      <vt:lpstr>PowerPoint Presentation</vt:lpstr>
      <vt:lpstr>Two Sample Variances</vt:lpstr>
      <vt:lpstr>Two Sample Proportions</vt:lpstr>
      <vt:lpstr>Example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Inferential Statistics</dc:title>
  <dc:creator>Windows User</dc:creator>
  <cp:lastModifiedBy>Windows User</cp:lastModifiedBy>
  <cp:revision>55</cp:revision>
  <dcterms:created xsi:type="dcterms:W3CDTF">2025-03-07T06:01:13Z</dcterms:created>
  <dcterms:modified xsi:type="dcterms:W3CDTF">2025-03-12T04:11:00Z</dcterms:modified>
</cp:coreProperties>
</file>