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930C15-E396-4B36-9DBD-90AC68109B14}"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65437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930C15-E396-4B36-9DBD-90AC68109B14}"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778454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930C15-E396-4B36-9DBD-90AC68109B14}"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00281-EA9D-412C-912C-9D2A244E567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89182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930C15-E396-4B36-9DBD-90AC68109B14}"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3627712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930C15-E396-4B36-9DBD-90AC68109B14}"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00281-EA9D-412C-912C-9D2A244E567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25573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930C15-E396-4B36-9DBD-90AC68109B14}"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3079585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30C15-E396-4B36-9DBD-90AC68109B14}"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1603946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30C15-E396-4B36-9DBD-90AC68109B14}"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1094622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930C15-E396-4B36-9DBD-90AC68109B14}"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260547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930C15-E396-4B36-9DBD-90AC68109B14}" type="datetimeFigureOut">
              <a:rPr lang="en-IN" smtClean="0"/>
              <a:t>25-05-2025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1871296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930C15-E396-4B36-9DBD-90AC68109B14}"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608986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930C15-E396-4B36-9DBD-90AC68109B14}" type="datetimeFigureOut">
              <a:rPr lang="en-IN" smtClean="0"/>
              <a:t>25-05-2025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620977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930C15-E396-4B36-9DBD-90AC68109B14}" type="datetimeFigureOut">
              <a:rPr lang="en-IN" smtClean="0"/>
              <a:t>25-05-2025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1709763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930C15-E396-4B36-9DBD-90AC68109B14}" type="datetimeFigureOut">
              <a:rPr lang="en-IN" smtClean="0"/>
              <a:t>25-05-2025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19590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930C15-E396-4B36-9DBD-90AC68109B14}"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83016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930C15-E396-4B36-9DBD-90AC68109B14}" type="datetimeFigureOut">
              <a:rPr lang="en-IN" smtClean="0"/>
              <a:t>25-05-2025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400281-EA9D-412C-912C-9D2A244E567D}" type="slidenum">
              <a:rPr lang="en-IN" smtClean="0"/>
              <a:t>‹#›</a:t>
            </a:fld>
            <a:endParaRPr lang="en-IN"/>
          </a:p>
        </p:txBody>
      </p:sp>
    </p:spTree>
    <p:extLst>
      <p:ext uri="{BB962C8B-B14F-4D97-AF65-F5344CB8AC3E}">
        <p14:creationId xmlns:p14="http://schemas.microsoft.com/office/powerpoint/2010/main" val="2867948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930C15-E396-4B36-9DBD-90AC68109B14}" type="datetimeFigureOut">
              <a:rPr lang="en-IN" smtClean="0"/>
              <a:t>25-05-2025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400281-EA9D-412C-912C-9D2A244E567D}" type="slidenum">
              <a:rPr lang="en-IN" smtClean="0"/>
              <a:t>‹#›</a:t>
            </a:fld>
            <a:endParaRPr lang="en-IN"/>
          </a:p>
        </p:txBody>
      </p:sp>
    </p:spTree>
    <p:extLst>
      <p:ext uri="{BB962C8B-B14F-4D97-AF65-F5344CB8AC3E}">
        <p14:creationId xmlns:p14="http://schemas.microsoft.com/office/powerpoint/2010/main" val="427968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Decision Tree</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08768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Decision Tree</a:t>
            </a:r>
          </a:p>
        </p:txBody>
      </p:sp>
      <p:sp>
        <p:nvSpPr>
          <p:cNvPr id="3" name="Content Placeholder 2"/>
          <p:cNvSpPr>
            <a:spLocks noGrp="1"/>
          </p:cNvSpPr>
          <p:nvPr>
            <p:ph idx="1"/>
          </p:nvPr>
        </p:nvSpPr>
        <p:spPr/>
        <p:txBody>
          <a:bodyPr/>
          <a:lstStyle/>
          <a:p>
            <a:r>
              <a:rPr lang="en-IN" dirty="0"/>
              <a:t>There is one different class of supervise learning called as Tree base algorithm. Here, logic is difference </a:t>
            </a:r>
          </a:p>
          <a:p>
            <a:r>
              <a:rPr lang="en-IN" dirty="0"/>
              <a:t>Means in linear and logistic regression, we are using gradient descent where in tree base algorithm, we are not using it</a:t>
            </a:r>
          </a:p>
          <a:p>
            <a:r>
              <a:rPr lang="en-IN" dirty="0"/>
              <a:t>Decision Tree is tree base algorithm</a:t>
            </a:r>
          </a:p>
          <a:p>
            <a:r>
              <a:rPr lang="en-IN" dirty="0"/>
              <a:t>Linear regression is part of regression, logistic regression is past of classification</a:t>
            </a:r>
          </a:p>
          <a:p>
            <a:r>
              <a:rPr lang="en-IN" dirty="0"/>
              <a:t>But Decision Trees can be used in Regression as well as in classification</a:t>
            </a:r>
          </a:p>
          <a:p>
            <a:r>
              <a:rPr lang="en-IN" dirty="0"/>
              <a:t>Like if we have multiple value or opinion, we can give mean as output when it’s continuous random variable. Where in </a:t>
            </a:r>
            <a:r>
              <a:rPr lang="en-IN" dirty="0" err="1"/>
              <a:t>descrete</a:t>
            </a:r>
            <a:r>
              <a:rPr lang="en-IN" dirty="0"/>
              <a:t> random variable we can give mode as output. </a:t>
            </a:r>
          </a:p>
        </p:txBody>
      </p:sp>
    </p:spTree>
    <p:extLst>
      <p:ext uri="{BB962C8B-B14F-4D97-AF65-F5344CB8AC3E}">
        <p14:creationId xmlns:p14="http://schemas.microsoft.com/office/powerpoint/2010/main" val="2359171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to measure homogeneity / Purity / Entropy</a:t>
            </a:r>
          </a:p>
        </p:txBody>
      </p:sp>
      <p:sp>
        <p:nvSpPr>
          <p:cNvPr id="3" name="Content Placeholder 2"/>
          <p:cNvSpPr>
            <a:spLocks noGrp="1"/>
          </p:cNvSpPr>
          <p:nvPr>
            <p:ph idx="1"/>
          </p:nvPr>
        </p:nvSpPr>
        <p:spPr/>
        <p:txBody>
          <a:bodyPr>
            <a:normAutofit fontScale="92500"/>
          </a:bodyPr>
          <a:lstStyle/>
          <a:p>
            <a:r>
              <a:rPr lang="en-US" dirty="0"/>
              <a:t>In machine learning, entropy is a measure of uncertainty or disorder in a dataset. It's primarily used in decision tree algorithms to determine the best way to split data based on features.</a:t>
            </a:r>
          </a:p>
          <a:p>
            <a:r>
              <a:rPr lang="en-US" dirty="0"/>
              <a:t>A high entropy value indicates a more uncertain or mixed dataset, while a low value indicates a more ordered or pure dataset. </a:t>
            </a:r>
          </a:p>
          <a:p>
            <a:r>
              <a:rPr lang="en-US" dirty="0"/>
              <a:t>As we split the data and moving down, will be reducing the entropy of the system</a:t>
            </a:r>
          </a:p>
          <a:p>
            <a:r>
              <a:rPr lang="en-IN" dirty="0"/>
              <a:t>Information gain = Initial entropy – [weighted sum of entropy is split]</a:t>
            </a:r>
          </a:p>
          <a:p>
            <a:r>
              <a:rPr lang="en-IN" dirty="0"/>
              <a:t>Your Higher entropy  -&gt; High information and Lower Entropy -&gt; low information</a:t>
            </a:r>
          </a:p>
          <a:p>
            <a:r>
              <a:rPr lang="en-IN" dirty="0"/>
              <a:t>Decreasing in entropy tends to decrease in information</a:t>
            </a:r>
          </a:p>
          <a:p>
            <a:r>
              <a:rPr lang="en-IN" dirty="0"/>
              <a:t>Means if we going from high info to low info ideally it should call info loss but the term is info gain. That’s how the terminology is</a:t>
            </a:r>
          </a:p>
          <a:p>
            <a:endParaRPr lang="en-IN" dirty="0"/>
          </a:p>
        </p:txBody>
      </p:sp>
    </p:spTree>
    <p:extLst>
      <p:ext uri="{BB962C8B-B14F-4D97-AF65-F5344CB8AC3E}">
        <p14:creationId xmlns:p14="http://schemas.microsoft.com/office/powerpoint/2010/main" val="102149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03159"/>
            <a:ext cx="8596668" cy="4838204"/>
          </a:xfrm>
        </p:spPr>
        <p:txBody>
          <a:bodyPr/>
          <a:lstStyle/>
          <a:p>
            <a:r>
              <a:rPr lang="en-IN" dirty="0"/>
              <a:t>At each stage of the algorithm it will look at first data points and it will measure the information gain for all feature and for all decision points.</a:t>
            </a:r>
          </a:p>
          <a:p>
            <a:r>
              <a:rPr lang="en-IN" dirty="0"/>
              <a:t>Whichever condition have maximum information gain, it will split based on that particular criteria </a:t>
            </a:r>
          </a:p>
          <a:p>
            <a:r>
              <a:rPr lang="en-IN" dirty="0"/>
              <a:t>This process is keep going on until, you reach the final point means you are not able to achieve more information gain</a:t>
            </a:r>
          </a:p>
          <a:p>
            <a:pPr marL="0" indent="0">
              <a:buNone/>
            </a:pPr>
            <a:endParaRPr lang="en-IN" dirty="0"/>
          </a:p>
        </p:txBody>
      </p:sp>
    </p:spTree>
    <p:extLst>
      <p:ext uri="{BB962C8B-B14F-4D97-AF65-F5344CB8AC3E}">
        <p14:creationId xmlns:p14="http://schemas.microsoft.com/office/powerpoint/2010/main" val="1165796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43789"/>
            <a:ext cx="8596668" cy="4597573"/>
          </a:xfrm>
        </p:spPr>
        <p:txBody>
          <a:bodyPr/>
          <a:lstStyle/>
          <a:p>
            <a:r>
              <a:rPr lang="en-IN" dirty="0" err="1"/>
              <a:t>Gini</a:t>
            </a:r>
            <a:r>
              <a:rPr lang="en-IN" dirty="0"/>
              <a:t> impurity:- </a:t>
            </a:r>
            <a:r>
              <a:rPr lang="en-IN" dirty="0" err="1"/>
              <a:t>Gini</a:t>
            </a:r>
            <a:r>
              <a:rPr lang="en-IN" dirty="0"/>
              <a:t> </a:t>
            </a:r>
            <a:r>
              <a:rPr lang="en-US" dirty="0"/>
              <a:t>is a measure of how mixed the class labels are in a dataset</a:t>
            </a:r>
          </a:p>
          <a:p>
            <a:r>
              <a:rPr lang="en-US" dirty="0"/>
              <a:t>It helps determine the best feature to split on at each node to create a more homogeneous subset of data. </a:t>
            </a:r>
          </a:p>
          <a:p>
            <a:r>
              <a:rPr lang="en-US" dirty="0"/>
              <a:t>A lower </a:t>
            </a:r>
            <a:r>
              <a:rPr lang="en-US" dirty="0" err="1"/>
              <a:t>Gini</a:t>
            </a:r>
            <a:r>
              <a:rPr lang="en-US" dirty="0"/>
              <a:t> impurity indicates a more pure node, meaning data points in that node are more likely to belong to the same class. </a:t>
            </a:r>
          </a:p>
          <a:p>
            <a:r>
              <a:rPr lang="en-US" dirty="0"/>
              <a:t>More details in class notes.</a:t>
            </a:r>
            <a:endParaRPr lang="en-IN" dirty="0"/>
          </a:p>
        </p:txBody>
      </p:sp>
    </p:spTree>
    <p:extLst>
      <p:ext uri="{BB962C8B-B14F-4D97-AF65-F5344CB8AC3E}">
        <p14:creationId xmlns:p14="http://schemas.microsoft.com/office/powerpoint/2010/main" val="1874092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18147"/>
            <a:ext cx="8596668" cy="5223215"/>
          </a:xfrm>
        </p:spPr>
        <p:txBody>
          <a:bodyPr>
            <a:normAutofit lnSpcReduction="10000"/>
          </a:bodyPr>
          <a:lstStyle/>
          <a:p>
            <a:r>
              <a:rPr lang="en-IN" dirty="0"/>
              <a:t>First will calculate Entropy, and then found difference in entropy and this is called information gain.</a:t>
            </a:r>
          </a:p>
          <a:p>
            <a:r>
              <a:rPr lang="en-IN" dirty="0"/>
              <a:t>Then we calculated </a:t>
            </a:r>
            <a:r>
              <a:rPr lang="en-IN" dirty="0" err="1"/>
              <a:t>Gini</a:t>
            </a:r>
            <a:r>
              <a:rPr lang="en-IN" dirty="0"/>
              <a:t>, and find diff (with 1) in </a:t>
            </a:r>
            <a:r>
              <a:rPr lang="en-IN" dirty="0" err="1"/>
              <a:t>gini</a:t>
            </a:r>
            <a:r>
              <a:rPr lang="en-IN" dirty="0"/>
              <a:t>, means 1 – </a:t>
            </a:r>
            <a:r>
              <a:rPr lang="en-IN" dirty="0" err="1"/>
              <a:t>gini</a:t>
            </a:r>
            <a:r>
              <a:rPr lang="en-IN" dirty="0"/>
              <a:t> called </a:t>
            </a:r>
            <a:r>
              <a:rPr lang="en-IN" dirty="0" err="1"/>
              <a:t>Gini</a:t>
            </a:r>
            <a:r>
              <a:rPr lang="en-IN" dirty="0"/>
              <a:t> impurity</a:t>
            </a:r>
          </a:p>
          <a:p>
            <a:r>
              <a:rPr lang="en-IN" dirty="0"/>
              <a:t>Decision tree will not work on Gradient descent, it will work on two criteria which is information gain and </a:t>
            </a:r>
            <a:r>
              <a:rPr lang="en-IN" dirty="0" err="1"/>
              <a:t>Gini</a:t>
            </a:r>
            <a:r>
              <a:rPr lang="en-IN" dirty="0"/>
              <a:t> Impurity</a:t>
            </a:r>
          </a:p>
          <a:p>
            <a:r>
              <a:rPr lang="en-IN" dirty="0"/>
              <a:t>And the goal is as we move down to decision tree, we reduced the randomness of the data, or we reduced the entropy of our data or we can say reduce the heterogeneity of our data </a:t>
            </a:r>
          </a:p>
          <a:p>
            <a:r>
              <a:rPr lang="en-IN" dirty="0"/>
              <a:t>The goal for doing this, reducing entropy and will be going for more purer form of class.</a:t>
            </a:r>
          </a:p>
          <a:p>
            <a:r>
              <a:rPr lang="en-IN" dirty="0"/>
              <a:t>So now when I am creating a split, in this particular class, I have more purer form means same class</a:t>
            </a:r>
          </a:p>
          <a:p>
            <a:r>
              <a:rPr lang="en-IN" dirty="0"/>
              <a:t>Decision tree follow a greedy approach. Greedy approach look for immediate benefit.</a:t>
            </a:r>
          </a:p>
          <a:p>
            <a:r>
              <a:rPr lang="en-US" dirty="0"/>
              <a:t>Means making locally optimal choices at each step with the hope of finding a globally optimal solution.</a:t>
            </a:r>
            <a:endParaRPr lang="en-IN" dirty="0"/>
          </a:p>
        </p:txBody>
      </p:sp>
    </p:spTree>
    <p:extLst>
      <p:ext uri="{BB962C8B-B14F-4D97-AF65-F5344CB8AC3E}">
        <p14:creationId xmlns:p14="http://schemas.microsoft.com/office/powerpoint/2010/main" val="153180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61474"/>
            <a:ext cx="8596668" cy="1320800"/>
          </a:xfrm>
        </p:spPr>
        <p:txBody>
          <a:bodyPr/>
          <a:lstStyle/>
          <a:p>
            <a:r>
              <a:rPr lang="en-IN" dirty="0"/>
              <a:t>Visualization of Decision Tree</a:t>
            </a:r>
          </a:p>
        </p:txBody>
      </p:sp>
      <p:sp>
        <p:nvSpPr>
          <p:cNvPr id="6" name="Content Placeholder 5"/>
          <p:cNvSpPr>
            <a:spLocks noGrp="1"/>
          </p:cNvSpPr>
          <p:nvPr>
            <p:ph idx="1"/>
          </p:nvPr>
        </p:nvSpPr>
        <p:spPr>
          <a:xfrm>
            <a:off x="677334" y="2014700"/>
            <a:ext cx="8596668" cy="3880773"/>
          </a:xfrm>
        </p:spPr>
        <p:txBody>
          <a:bodyPr/>
          <a:lstStyle/>
          <a:p>
            <a:r>
              <a:rPr lang="en-US" dirty="0" err="1">
                <a:solidFill>
                  <a:schemeClr val="tx1"/>
                </a:solidFill>
              </a:rPr>
              <a:t>DecisionTreeClassifier</a:t>
            </a:r>
            <a:r>
              <a:rPr lang="en-US" dirty="0">
                <a:solidFill>
                  <a:schemeClr val="tx1"/>
                </a:solidFill>
              </a:rPr>
              <a:t>: The main model you're using for classification.</a:t>
            </a:r>
          </a:p>
          <a:p>
            <a:r>
              <a:rPr lang="en-US" dirty="0" err="1">
                <a:solidFill>
                  <a:schemeClr val="tx1"/>
                </a:solidFill>
              </a:rPr>
              <a:t>Export_graphviz</a:t>
            </a:r>
            <a:r>
              <a:rPr lang="en-US" dirty="0">
                <a:solidFill>
                  <a:schemeClr val="tx1"/>
                </a:solidFill>
              </a:rPr>
              <a:t>: Allows you to export the decision tree in a .dot format (used by </a:t>
            </a:r>
            <a:r>
              <a:rPr lang="en-US" dirty="0" err="1">
                <a:solidFill>
                  <a:schemeClr val="tx1"/>
                </a:solidFill>
              </a:rPr>
              <a:t>Graphviz</a:t>
            </a:r>
            <a:r>
              <a:rPr lang="en-US" dirty="0">
                <a:solidFill>
                  <a:schemeClr val="tx1"/>
                </a:solidFill>
              </a:rPr>
              <a:t>) for visualization</a:t>
            </a:r>
          </a:p>
          <a:p>
            <a:pPr lvl="0"/>
            <a:r>
              <a:rPr lang="en-US" dirty="0" err="1">
                <a:solidFill>
                  <a:schemeClr val="tx1"/>
                </a:solidFill>
                <a:latin typeface="Arial" panose="020B0604020202020204" pitchFamily="34" charset="0"/>
              </a:rPr>
              <a:t>Graphviz</a:t>
            </a:r>
            <a:r>
              <a:rPr lang="en-US" dirty="0">
                <a:solidFill>
                  <a:schemeClr val="tx1"/>
                </a:solidFill>
                <a:latin typeface="Arial" panose="020B0604020202020204" pitchFamily="34" charset="0"/>
              </a:rPr>
              <a:t> :is a graph visualization tool.</a:t>
            </a:r>
          </a:p>
          <a:p>
            <a:r>
              <a:rPr lang="en-IN" dirty="0" err="1"/>
              <a:t>Dtreeviz</a:t>
            </a:r>
            <a:r>
              <a:rPr lang="en-IN" dirty="0"/>
              <a:t>: </a:t>
            </a:r>
            <a:r>
              <a:rPr lang="en-US" dirty="0">
                <a:solidFill>
                  <a:schemeClr val="tx1"/>
                </a:solidFill>
                <a:latin typeface="Arial" panose="020B0604020202020204" pitchFamily="34" charset="0"/>
              </a:rPr>
              <a:t>A specialized library to create beautiful, interactive decision tree visualizations</a:t>
            </a:r>
          </a:p>
          <a:p>
            <a:endParaRPr lang="en-IN" dirty="0"/>
          </a:p>
          <a:p>
            <a:pPr lvl="0"/>
            <a:endParaRPr lang="en-US" dirty="0">
              <a:solidFill>
                <a:schemeClr val="tx1"/>
              </a:solidFill>
              <a:latin typeface="Arial" panose="020B0604020202020204" pitchFamily="34" charset="0"/>
            </a:endParaRPr>
          </a:p>
          <a:p>
            <a:endParaRPr lang="en-US" dirty="0">
              <a:solidFill>
                <a:schemeClr val="tx1"/>
              </a:solidFill>
            </a:endParaRPr>
          </a:p>
          <a:p>
            <a:endParaRPr lang="en-US" dirty="0">
              <a:solidFill>
                <a:schemeClr val="tx1"/>
              </a:solidFill>
            </a:endParaRPr>
          </a:p>
          <a:p>
            <a:endParaRPr lang="en-IN" dirty="0"/>
          </a:p>
          <a:p>
            <a:endParaRPr lang="en-IN" dirty="0"/>
          </a:p>
        </p:txBody>
      </p:sp>
    </p:spTree>
    <p:extLst>
      <p:ext uri="{BB962C8B-B14F-4D97-AF65-F5344CB8AC3E}">
        <p14:creationId xmlns:p14="http://schemas.microsoft.com/office/powerpoint/2010/main" val="61904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803285593"/>
              </p:ext>
            </p:extLst>
          </p:nvPr>
        </p:nvGraphicFramePr>
        <p:xfrm>
          <a:off x="1909763" y="3452813"/>
          <a:ext cx="6092825" cy="2401887"/>
        </p:xfrm>
        <a:graphic>
          <a:graphicData uri="http://schemas.openxmlformats.org/presentationml/2006/ole">
            <mc:AlternateContent xmlns:mc="http://schemas.openxmlformats.org/markup-compatibility/2006">
              <mc:Choice xmlns:v="urn:schemas-microsoft-com:vml" Requires="v">
                <p:oleObj name="Packager Shell Object" showAsIcon="1" r:id="rId2" imgW="1305055" imgH="514350" progId="Package">
                  <p:embed/>
                </p:oleObj>
              </mc:Choice>
              <mc:Fallback>
                <p:oleObj name="Packager Shell Object" showAsIcon="1" r:id="rId2" imgW="1305055" imgH="514350" progId="Package">
                  <p:embed/>
                  <p:pic>
                    <p:nvPicPr>
                      <p:cNvPr id="0" name=""/>
                      <p:cNvPicPr/>
                      <p:nvPr/>
                    </p:nvPicPr>
                    <p:blipFill>
                      <a:blip r:embed="rId3"/>
                      <a:stretch>
                        <a:fillRect/>
                      </a:stretch>
                    </p:blipFill>
                    <p:spPr>
                      <a:xfrm>
                        <a:off x="1909763" y="3452813"/>
                        <a:ext cx="6092825" cy="2401887"/>
                      </a:xfrm>
                      <a:prstGeom prst="rect">
                        <a:avLst/>
                      </a:prstGeom>
                    </p:spPr>
                  </p:pic>
                </p:oleObj>
              </mc:Fallback>
            </mc:AlternateContent>
          </a:graphicData>
        </a:graphic>
      </p:graphicFrame>
      <p:sp>
        <p:nvSpPr>
          <p:cNvPr id="2" name="Rectangle 1"/>
          <p:cNvSpPr/>
          <p:nvPr/>
        </p:nvSpPr>
        <p:spPr>
          <a:xfrm>
            <a:off x="596766" y="859402"/>
            <a:ext cx="8961119" cy="646331"/>
          </a:xfrm>
          <a:prstGeom prst="rect">
            <a:avLst/>
          </a:prstGeom>
        </p:spPr>
        <p:txBody>
          <a:bodyPr wrap="square">
            <a:spAutoFit/>
          </a:bodyPr>
          <a:lstStyle/>
          <a:p>
            <a:r>
              <a:rPr lang="en-IN" b="1" dirty="0"/>
              <a:t>Official Document:-</a:t>
            </a:r>
          </a:p>
          <a:p>
            <a:r>
              <a:rPr lang="en-IN" dirty="0"/>
              <a:t>https://scikit-learn.org/stable/modules/tree.html</a:t>
            </a:r>
          </a:p>
        </p:txBody>
      </p:sp>
    </p:spTree>
    <p:extLst>
      <p:ext uri="{BB962C8B-B14F-4D97-AF65-F5344CB8AC3E}">
        <p14:creationId xmlns:p14="http://schemas.microsoft.com/office/powerpoint/2010/main" val="36168772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753</TotalTime>
  <Words>641</Words>
  <Application>Microsoft Office PowerPoint</Application>
  <PresentationFormat>Widescreen</PresentationFormat>
  <Paragraphs>42</Paragraphs>
  <Slides>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3" baseType="lpstr">
      <vt:lpstr>Arial</vt:lpstr>
      <vt:lpstr>Trebuchet MS</vt:lpstr>
      <vt:lpstr>Wingdings 3</vt:lpstr>
      <vt:lpstr>Facet</vt:lpstr>
      <vt:lpstr>Package</vt:lpstr>
      <vt:lpstr>Decision Tree</vt:lpstr>
      <vt:lpstr>Decision Tree</vt:lpstr>
      <vt:lpstr>How to measure homogeneity / Purity / Entropy</vt:lpstr>
      <vt:lpstr>PowerPoint Presentation</vt:lpstr>
      <vt:lpstr>PowerPoint Presentation</vt:lpstr>
      <vt:lpstr>PowerPoint Presentation</vt:lpstr>
      <vt:lpstr>Visualization of Decision Tree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Windows User</dc:creator>
  <cp:lastModifiedBy>sahil suvagiya</cp:lastModifiedBy>
  <cp:revision>34</cp:revision>
  <dcterms:created xsi:type="dcterms:W3CDTF">2025-04-24T05:19:40Z</dcterms:created>
  <dcterms:modified xsi:type="dcterms:W3CDTF">2025-05-25T13:38:57Z</dcterms:modified>
</cp:coreProperties>
</file>