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6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47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DB3812-BBD8-4769-A40C-C51861A72730}" type="datetimeFigureOut">
              <a:rPr lang="en-IN" smtClean="0"/>
              <a:t>22-05-2025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36D717-53D8-4928-83A5-51B0DD317F59}" type="slidenum">
              <a:rPr lang="en-IN" smtClean="0"/>
              <a:t>‹#›</a:t>
            </a:fld>
            <a:endParaRPr lang="en-IN"/>
          </a:p>
        </p:txBody>
      </p:sp>
    </p:spTree>
    <p:extLst>
      <p:ext uri="{BB962C8B-B14F-4D97-AF65-F5344CB8AC3E}">
        <p14:creationId xmlns:p14="http://schemas.microsoft.com/office/powerpoint/2010/main" val="1760634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DB3812-BBD8-4769-A40C-C51861A72730}" type="datetimeFigureOut">
              <a:rPr lang="en-IN" smtClean="0"/>
              <a:t>22-05-2025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36D717-53D8-4928-83A5-51B0DD317F59}" type="slidenum">
              <a:rPr lang="en-IN" smtClean="0"/>
              <a:t>‹#›</a:t>
            </a:fld>
            <a:endParaRPr lang="en-IN"/>
          </a:p>
        </p:txBody>
      </p:sp>
    </p:spTree>
    <p:extLst>
      <p:ext uri="{BB962C8B-B14F-4D97-AF65-F5344CB8AC3E}">
        <p14:creationId xmlns:p14="http://schemas.microsoft.com/office/powerpoint/2010/main" val="2869675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DB3812-BBD8-4769-A40C-C51861A72730}" type="datetimeFigureOut">
              <a:rPr lang="en-IN" smtClean="0"/>
              <a:t>22-05-2025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36D717-53D8-4928-83A5-51B0DD317F59}"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606676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DB3812-BBD8-4769-A40C-C51861A72730}" type="datetimeFigureOut">
              <a:rPr lang="en-IN" smtClean="0"/>
              <a:t>22-05-2025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36D717-53D8-4928-83A5-51B0DD317F59}" type="slidenum">
              <a:rPr lang="en-IN" smtClean="0"/>
              <a:t>‹#›</a:t>
            </a:fld>
            <a:endParaRPr lang="en-IN"/>
          </a:p>
        </p:txBody>
      </p:sp>
    </p:spTree>
    <p:extLst>
      <p:ext uri="{BB962C8B-B14F-4D97-AF65-F5344CB8AC3E}">
        <p14:creationId xmlns:p14="http://schemas.microsoft.com/office/powerpoint/2010/main" val="3304765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DB3812-BBD8-4769-A40C-C51861A72730}" type="datetimeFigureOut">
              <a:rPr lang="en-IN" smtClean="0"/>
              <a:t>22-05-2025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36D717-53D8-4928-83A5-51B0DD317F5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037070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DB3812-BBD8-4769-A40C-C51861A72730}" type="datetimeFigureOut">
              <a:rPr lang="en-IN" smtClean="0"/>
              <a:t>22-05-2025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36D717-53D8-4928-83A5-51B0DD317F59}" type="slidenum">
              <a:rPr lang="en-IN" smtClean="0"/>
              <a:t>‹#›</a:t>
            </a:fld>
            <a:endParaRPr lang="en-IN"/>
          </a:p>
        </p:txBody>
      </p:sp>
    </p:spTree>
    <p:extLst>
      <p:ext uri="{BB962C8B-B14F-4D97-AF65-F5344CB8AC3E}">
        <p14:creationId xmlns:p14="http://schemas.microsoft.com/office/powerpoint/2010/main" val="40043619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DB3812-BBD8-4769-A40C-C51861A72730}" type="datetimeFigureOut">
              <a:rPr lang="en-IN" smtClean="0"/>
              <a:t>22-05-2025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36D717-53D8-4928-83A5-51B0DD317F59}" type="slidenum">
              <a:rPr lang="en-IN" smtClean="0"/>
              <a:t>‹#›</a:t>
            </a:fld>
            <a:endParaRPr lang="en-IN"/>
          </a:p>
        </p:txBody>
      </p:sp>
    </p:spTree>
    <p:extLst>
      <p:ext uri="{BB962C8B-B14F-4D97-AF65-F5344CB8AC3E}">
        <p14:creationId xmlns:p14="http://schemas.microsoft.com/office/powerpoint/2010/main" val="21610389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DB3812-BBD8-4769-A40C-C51861A72730}" type="datetimeFigureOut">
              <a:rPr lang="en-IN" smtClean="0"/>
              <a:t>22-05-2025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36D717-53D8-4928-83A5-51B0DD317F59}" type="slidenum">
              <a:rPr lang="en-IN" smtClean="0"/>
              <a:t>‹#›</a:t>
            </a:fld>
            <a:endParaRPr lang="en-IN"/>
          </a:p>
        </p:txBody>
      </p:sp>
    </p:spTree>
    <p:extLst>
      <p:ext uri="{BB962C8B-B14F-4D97-AF65-F5344CB8AC3E}">
        <p14:creationId xmlns:p14="http://schemas.microsoft.com/office/powerpoint/2010/main" val="2123888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DB3812-BBD8-4769-A40C-C51861A72730}" type="datetimeFigureOut">
              <a:rPr lang="en-IN" smtClean="0"/>
              <a:t>22-05-2025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36D717-53D8-4928-83A5-51B0DD317F59}" type="slidenum">
              <a:rPr lang="en-IN" smtClean="0"/>
              <a:t>‹#›</a:t>
            </a:fld>
            <a:endParaRPr lang="en-IN"/>
          </a:p>
        </p:txBody>
      </p:sp>
    </p:spTree>
    <p:extLst>
      <p:ext uri="{BB962C8B-B14F-4D97-AF65-F5344CB8AC3E}">
        <p14:creationId xmlns:p14="http://schemas.microsoft.com/office/powerpoint/2010/main" val="1597963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DB3812-BBD8-4769-A40C-C51861A72730}" type="datetimeFigureOut">
              <a:rPr lang="en-IN" smtClean="0"/>
              <a:t>22-05-2025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36D717-53D8-4928-83A5-51B0DD317F59}" type="slidenum">
              <a:rPr lang="en-IN" smtClean="0"/>
              <a:t>‹#›</a:t>
            </a:fld>
            <a:endParaRPr lang="en-IN"/>
          </a:p>
        </p:txBody>
      </p:sp>
    </p:spTree>
    <p:extLst>
      <p:ext uri="{BB962C8B-B14F-4D97-AF65-F5344CB8AC3E}">
        <p14:creationId xmlns:p14="http://schemas.microsoft.com/office/powerpoint/2010/main" val="3956966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DB3812-BBD8-4769-A40C-C51861A72730}" type="datetimeFigureOut">
              <a:rPr lang="en-IN" smtClean="0"/>
              <a:t>22-05-2025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36D717-53D8-4928-83A5-51B0DD317F59}" type="slidenum">
              <a:rPr lang="en-IN" smtClean="0"/>
              <a:t>‹#›</a:t>
            </a:fld>
            <a:endParaRPr lang="en-IN"/>
          </a:p>
        </p:txBody>
      </p:sp>
    </p:spTree>
    <p:extLst>
      <p:ext uri="{BB962C8B-B14F-4D97-AF65-F5344CB8AC3E}">
        <p14:creationId xmlns:p14="http://schemas.microsoft.com/office/powerpoint/2010/main" val="761839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DB3812-BBD8-4769-A40C-C51861A72730}" type="datetimeFigureOut">
              <a:rPr lang="en-IN" smtClean="0"/>
              <a:t>22-05-2025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536D717-53D8-4928-83A5-51B0DD317F59}" type="slidenum">
              <a:rPr lang="en-IN" smtClean="0"/>
              <a:t>‹#›</a:t>
            </a:fld>
            <a:endParaRPr lang="en-IN"/>
          </a:p>
        </p:txBody>
      </p:sp>
    </p:spTree>
    <p:extLst>
      <p:ext uri="{BB962C8B-B14F-4D97-AF65-F5344CB8AC3E}">
        <p14:creationId xmlns:p14="http://schemas.microsoft.com/office/powerpoint/2010/main" val="535081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DB3812-BBD8-4769-A40C-C51861A72730}" type="datetimeFigureOut">
              <a:rPr lang="en-IN" smtClean="0"/>
              <a:t>22-05-2025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536D717-53D8-4928-83A5-51B0DD317F59}" type="slidenum">
              <a:rPr lang="en-IN" smtClean="0"/>
              <a:t>‹#›</a:t>
            </a:fld>
            <a:endParaRPr lang="en-IN"/>
          </a:p>
        </p:txBody>
      </p:sp>
    </p:spTree>
    <p:extLst>
      <p:ext uri="{BB962C8B-B14F-4D97-AF65-F5344CB8AC3E}">
        <p14:creationId xmlns:p14="http://schemas.microsoft.com/office/powerpoint/2010/main" val="1178350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DB3812-BBD8-4769-A40C-C51861A72730}" type="datetimeFigureOut">
              <a:rPr lang="en-IN" smtClean="0"/>
              <a:t>22-05-2025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536D717-53D8-4928-83A5-51B0DD317F59}" type="slidenum">
              <a:rPr lang="en-IN" smtClean="0"/>
              <a:t>‹#›</a:t>
            </a:fld>
            <a:endParaRPr lang="en-IN"/>
          </a:p>
        </p:txBody>
      </p:sp>
    </p:spTree>
    <p:extLst>
      <p:ext uri="{BB962C8B-B14F-4D97-AF65-F5344CB8AC3E}">
        <p14:creationId xmlns:p14="http://schemas.microsoft.com/office/powerpoint/2010/main" val="3190996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DB3812-BBD8-4769-A40C-C51861A72730}" type="datetimeFigureOut">
              <a:rPr lang="en-IN" smtClean="0"/>
              <a:t>22-05-2025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36D717-53D8-4928-83A5-51B0DD317F59}" type="slidenum">
              <a:rPr lang="en-IN" smtClean="0"/>
              <a:t>‹#›</a:t>
            </a:fld>
            <a:endParaRPr lang="en-IN"/>
          </a:p>
        </p:txBody>
      </p:sp>
    </p:spTree>
    <p:extLst>
      <p:ext uri="{BB962C8B-B14F-4D97-AF65-F5344CB8AC3E}">
        <p14:creationId xmlns:p14="http://schemas.microsoft.com/office/powerpoint/2010/main" val="429208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DB3812-BBD8-4769-A40C-C51861A72730}" type="datetimeFigureOut">
              <a:rPr lang="en-IN" smtClean="0"/>
              <a:t>22-05-2025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36D717-53D8-4928-83A5-51B0DD317F59}" type="slidenum">
              <a:rPr lang="en-IN" smtClean="0"/>
              <a:t>‹#›</a:t>
            </a:fld>
            <a:endParaRPr lang="en-IN"/>
          </a:p>
        </p:txBody>
      </p:sp>
    </p:spTree>
    <p:extLst>
      <p:ext uri="{BB962C8B-B14F-4D97-AF65-F5344CB8AC3E}">
        <p14:creationId xmlns:p14="http://schemas.microsoft.com/office/powerpoint/2010/main" val="63603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3DB3812-BBD8-4769-A40C-C51861A72730}" type="datetimeFigureOut">
              <a:rPr lang="en-IN" smtClean="0"/>
              <a:t>22-05-2025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536D717-53D8-4928-83A5-51B0DD317F59}" type="slidenum">
              <a:rPr lang="en-IN" smtClean="0"/>
              <a:t>‹#›</a:t>
            </a:fld>
            <a:endParaRPr lang="en-IN"/>
          </a:p>
        </p:txBody>
      </p:sp>
    </p:spTree>
    <p:extLst>
      <p:ext uri="{BB962C8B-B14F-4D97-AF65-F5344CB8AC3E}">
        <p14:creationId xmlns:p14="http://schemas.microsoft.com/office/powerpoint/2010/main" val="41548078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395188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There are multiple boosting algorithms like,</a:t>
            </a:r>
          </a:p>
          <a:p>
            <a:pPr lvl="1"/>
            <a:r>
              <a:rPr lang="en-IN" dirty="0"/>
              <a:t>Gradient Boosting Machine</a:t>
            </a:r>
          </a:p>
          <a:p>
            <a:pPr lvl="1"/>
            <a:r>
              <a:rPr lang="en-IN" dirty="0" err="1"/>
              <a:t>XGBoost</a:t>
            </a:r>
            <a:endParaRPr lang="en-IN" dirty="0"/>
          </a:p>
          <a:p>
            <a:pPr lvl="1"/>
            <a:r>
              <a:rPr lang="en-IN" dirty="0" err="1"/>
              <a:t>Adaboost</a:t>
            </a:r>
            <a:endParaRPr lang="en-IN" dirty="0"/>
          </a:p>
          <a:p>
            <a:pPr lvl="1"/>
            <a:r>
              <a:rPr lang="en-IN" dirty="0" err="1"/>
              <a:t>LightGBM</a:t>
            </a:r>
            <a:endParaRPr lang="en-IN" dirty="0"/>
          </a:p>
          <a:p>
            <a:pPr lvl="1"/>
            <a:r>
              <a:rPr lang="en-IN" dirty="0" err="1"/>
              <a:t>CatBoost</a:t>
            </a:r>
            <a:endParaRPr lang="en-IN" dirty="0"/>
          </a:p>
          <a:p>
            <a:pPr marL="0" indent="0">
              <a:buNone/>
            </a:pPr>
            <a:endParaRPr lang="en-IN" dirty="0"/>
          </a:p>
        </p:txBody>
      </p:sp>
    </p:spTree>
    <p:extLst>
      <p:ext uri="{BB962C8B-B14F-4D97-AF65-F5344CB8AC3E}">
        <p14:creationId xmlns:p14="http://schemas.microsoft.com/office/powerpoint/2010/main" val="2047897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Stacking</a:t>
            </a:r>
          </a:p>
        </p:txBody>
      </p:sp>
      <p:sp>
        <p:nvSpPr>
          <p:cNvPr id="3" name="Content Placeholder 2"/>
          <p:cNvSpPr>
            <a:spLocks noGrp="1"/>
          </p:cNvSpPr>
          <p:nvPr>
            <p:ph idx="1"/>
          </p:nvPr>
        </p:nvSpPr>
        <p:spPr/>
        <p:txBody>
          <a:bodyPr/>
          <a:lstStyle/>
          <a:p>
            <a:r>
              <a:rPr lang="en-IN" dirty="0"/>
              <a:t>Stacking is a bagging technique only and will not be using much</a:t>
            </a:r>
          </a:p>
          <a:p>
            <a:r>
              <a:rPr lang="en-US" dirty="0"/>
              <a:t>stacking is an ensemble technique that combines the predictions of multiple models (base models) to create a more accurate final prediction. Like, Decision Tree, Logistic regression etc..</a:t>
            </a:r>
          </a:p>
          <a:p>
            <a:pPr marL="0" indent="0">
              <a:buNone/>
            </a:pPr>
            <a:endParaRPr lang="en-IN" dirty="0"/>
          </a:p>
        </p:txBody>
      </p:sp>
    </p:spTree>
    <p:extLst>
      <p:ext uri="{BB962C8B-B14F-4D97-AF65-F5344CB8AC3E}">
        <p14:creationId xmlns:p14="http://schemas.microsoft.com/office/powerpoint/2010/main" val="3868459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068405"/>
            <a:ext cx="8596668" cy="4972958"/>
          </a:xfrm>
        </p:spPr>
        <p:txBody>
          <a:bodyPr/>
          <a:lstStyle/>
          <a:p>
            <a:r>
              <a:rPr lang="en-IN" dirty="0" err="1"/>
              <a:t>GridSearchCV</a:t>
            </a:r>
            <a:r>
              <a:rPr lang="en-IN" dirty="0"/>
              <a:t> :- </a:t>
            </a:r>
            <a:r>
              <a:rPr lang="en-US" dirty="0"/>
              <a:t>It exhaustively tries all combinations of a set of </a:t>
            </a:r>
            <a:r>
              <a:rPr lang="en-US" dirty="0" err="1"/>
              <a:t>hyperparameters</a:t>
            </a:r>
            <a:r>
              <a:rPr lang="en-US" dirty="0"/>
              <a:t> to find the best-performing model based on a scoring metric (like accuracy, AUC, etc.).</a:t>
            </a:r>
          </a:p>
          <a:p>
            <a:r>
              <a:rPr lang="en-IN" dirty="0" err="1"/>
              <a:t>roc_auc_score</a:t>
            </a:r>
            <a:r>
              <a:rPr lang="en-IN" dirty="0"/>
              <a:t> :- it </a:t>
            </a:r>
            <a:r>
              <a:rPr lang="en-US" dirty="0"/>
              <a:t>s useful for evaluating binary classification models. Measures how well the model distinguishes between classes.</a:t>
            </a:r>
          </a:p>
          <a:p>
            <a:r>
              <a:rPr lang="en-IN" dirty="0"/>
              <a:t> </a:t>
            </a:r>
            <a:r>
              <a:rPr lang="en-IN" dirty="0" err="1"/>
              <a:t>confusion_matrix</a:t>
            </a:r>
            <a:r>
              <a:rPr lang="en-IN" dirty="0"/>
              <a:t>:- it is </a:t>
            </a:r>
            <a:r>
              <a:rPr lang="en-US" dirty="0"/>
              <a:t>a summary of prediction results for classification problems.</a:t>
            </a:r>
          </a:p>
          <a:p>
            <a:r>
              <a:rPr lang="en-IN" dirty="0" err="1"/>
              <a:t>accuracy_score</a:t>
            </a:r>
            <a:r>
              <a:rPr lang="en-IN" dirty="0"/>
              <a:t> :- </a:t>
            </a:r>
            <a:r>
              <a:rPr lang="en-US" dirty="0"/>
              <a:t>the ratio of correctly predicted observations to the total observations.</a:t>
            </a:r>
          </a:p>
          <a:p>
            <a:endParaRPr lang="en-US" dirty="0"/>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010832217"/>
              </p:ext>
            </p:extLst>
          </p:nvPr>
        </p:nvGraphicFramePr>
        <p:xfrm>
          <a:off x="677334" y="4098900"/>
          <a:ext cx="8596312" cy="2103120"/>
        </p:xfrm>
        <a:graphic>
          <a:graphicData uri="http://schemas.openxmlformats.org/drawingml/2006/table">
            <a:tbl>
              <a:tblPr/>
              <a:tblGrid>
                <a:gridCol w="4298156">
                  <a:extLst>
                    <a:ext uri="{9D8B030D-6E8A-4147-A177-3AD203B41FA5}">
                      <a16:colId xmlns:a16="http://schemas.microsoft.com/office/drawing/2014/main" val="20000"/>
                    </a:ext>
                  </a:extLst>
                </a:gridCol>
                <a:gridCol w="4298156">
                  <a:extLst>
                    <a:ext uri="{9D8B030D-6E8A-4147-A177-3AD203B41FA5}">
                      <a16:colId xmlns:a16="http://schemas.microsoft.com/office/drawing/2014/main" val="20001"/>
                    </a:ext>
                  </a:extLst>
                </a:gridCol>
              </a:tblGrid>
              <a:tr h="0">
                <a:tc>
                  <a:txBody>
                    <a:bodyPr/>
                    <a:lstStyle/>
                    <a:p>
                      <a:r>
                        <a:rPr lang="en-IN"/>
                        <a:t>Function</a:t>
                      </a:r>
                    </a:p>
                  </a:txBody>
                  <a:tcPr anchor="ctr">
                    <a:lnL>
                      <a:noFill/>
                    </a:lnL>
                    <a:lnR>
                      <a:noFill/>
                    </a:lnR>
                    <a:lnT>
                      <a:noFill/>
                    </a:lnT>
                    <a:lnB>
                      <a:noFill/>
                    </a:lnB>
                  </a:tcPr>
                </a:tc>
                <a:tc>
                  <a:txBody>
                    <a:bodyPr/>
                    <a:lstStyle/>
                    <a:p>
                      <a:r>
                        <a:rPr lang="en-IN"/>
                        <a:t>Purpose</a:t>
                      </a:r>
                    </a:p>
                  </a:txBody>
                  <a:tcPr anchor="ctr">
                    <a:lnL>
                      <a:noFill/>
                    </a:lnL>
                    <a:lnR>
                      <a:noFill/>
                    </a:lnR>
                    <a:lnT>
                      <a:noFill/>
                    </a:lnT>
                    <a:lnB>
                      <a:noFill/>
                    </a:lnB>
                  </a:tcPr>
                </a:tc>
                <a:extLst>
                  <a:ext uri="{0D108BD9-81ED-4DB2-BD59-A6C34878D82A}">
                    <a16:rowId xmlns:a16="http://schemas.microsoft.com/office/drawing/2014/main" val="10000"/>
                  </a:ext>
                </a:extLst>
              </a:tr>
              <a:tr h="0">
                <a:tc>
                  <a:txBody>
                    <a:bodyPr/>
                    <a:lstStyle/>
                    <a:p>
                      <a:r>
                        <a:rPr lang="en-IN"/>
                        <a:t>GridSearchCV</a:t>
                      </a:r>
                    </a:p>
                  </a:txBody>
                  <a:tcPr anchor="ctr">
                    <a:lnL>
                      <a:noFill/>
                    </a:lnL>
                    <a:lnR>
                      <a:noFill/>
                    </a:lnR>
                    <a:lnT>
                      <a:noFill/>
                    </a:lnT>
                    <a:lnB>
                      <a:noFill/>
                    </a:lnB>
                  </a:tcPr>
                </a:tc>
                <a:tc>
                  <a:txBody>
                    <a:bodyPr/>
                    <a:lstStyle/>
                    <a:p>
                      <a:r>
                        <a:rPr lang="en-IN"/>
                        <a:t>Hyperparameter tuning via cross-validation</a:t>
                      </a:r>
                    </a:p>
                  </a:txBody>
                  <a:tcPr anchor="ctr">
                    <a:lnL>
                      <a:noFill/>
                    </a:lnL>
                    <a:lnR>
                      <a:noFill/>
                    </a:lnR>
                    <a:lnT>
                      <a:noFill/>
                    </a:lnT>
                    <a:lnB>
                      <a:noFill/>
                    </a:lnB>
                  </a:tcPr>
                </a:tc>
                <a:extLst>
                  <a:ext uri="{0D108BD9-81ED-4DB2-BD59-A6C34878D82A}">
                    <a16:rowId xmlns:a16="http://schemas.microsoft.com/office/drawing/2014/main" val="10001"/>
                  </a:ext>
                </a:extLst>
              </a:tr>
              <a:tr h="0">
                <a:tc>
                  <a:txBody>
                    <a:bodyPr/>
                    <a:lstStyle/>
                    <a:p>
                      <a:r>
                        <a:rPr lang="en-IN"/>
                        <a:t>roc_auc_score</a:t>
                      </a:r>
                    </a:p>
                  </a:txBody>
                  <a:tcPr anchor="ctr">
                    <a:lnL>
                      <a:noFill/>
                    </a:lnL>
                    <a:lnR>
                      <a:noFill/>
                    </a:lnR>
                    <a:lnT>
                      <a:noFill/>
                    </a:lnT>
                    <a:lnB>
                      <a:noFill/>
                    </a:lnB>
                  </a:tcPr>
                </a:tc>
                <a:tc>
                  <a:txBody>
                    <a:bodyPr/>
                    <a:lstStyle/>
                    <a:p>
                      <a:r>
                        <a:rPr lang="en-IN"/>
                        <a:t>Binary classification performance (AUC)</a:t>
                      </a:r>
                    </a:p>
                  </a:txBody>
                  <a:tcPr anchor="ctr">
                    <a:lnL>
                      <a:noFill/>
                    </a:lnL>
                    <a:lnR>
                      <a:noFill/>
                    </a:lnR>
                    <a:lnT>
                      <a:noFill/>
                    </a:lnT>
                    <a:lnB>
                      <a:noFill/>
                    </a:lnB>
                  </a:tcPr>
                </a:tc>
                <a:extLst>
                  <a:ext uri="{0D108BD9-81ED-4DB2-BD59-A6C34878D82A}">
                    <a16:rowId xmlns:a16="http://schemas.microsoft.com/office/drawing/2014/main" val="10002"/>
                  </a:ext>
                </a:extLst>
              </a:tr>
              <a:tr h="0">
                <a:tc>
                  <a:txBody>
                    <a:bodyPr/>
                    <a:lstStyle/>
                    <a:p>
                      <a:r>
                        <a:rPr lang="en-IN"/>
                        <a:t>confusion_matrix</a:t>
                      </a:r>
                    </a:p>
                  </a:txBody>
                  <a:tcPr anchor="ctr">
                    <a:lnL>
                      <a:noFill/>
                    </a:lnL>
                    <a:lnR>
                      <a:noFill/>
                    </a:lnR>
                    <a:lnT>
                      <a:noFill/>
                    </a:lnT>
                    <a:lnB>
                      <a:noFill/>
                    </a:lnB>
                  </a:tcPr>
                </a:tc>
                <a:tc>
                  <a:txBody>
                    <a:bodyPr/>
                    <a:lstStyle/>
                    <a:p>
                      <a:r>
                        <a:rPr lang="en-US"/>
                        <a:t>Prediction breakdown (TP, TN, FP, FN)</a:t>
                      </a:r>
                    </a:p>
                  </a:txBody>
                  <a:tcPr anchor="ctr">
                    <a:lnL>
                      <a:noFill/>
                    </a:lnL>
                    <a:lnR>
                      <a:noFill/>
                    </a:lnR>
                    <a:lnT>
                      <a:noFill/>
                    </a:lnT>
                    <a:lnB>
                      <a:noFill/>
                    </a:lnB>
                  </a:tcPr>
                </a:tc>
                <a:extLst>
                  <a:ext uri="{0D108BD9-81ED-4DB2-BD59-A6C34878D82A}">
                    <a16:rowId xmlns:a16="http://schemas.microsoft.com/office/drawing/2014/main" val="10003"/>
                  </a:ext>
                </a:extLst>
              </a:tr>
              <a:tr h="0">
                <a:tc>
                  <a:txBody>
                    <a:bodyPr/>
                    <a:lstStyle/>
                    <a:p>
                      <a:r>
                        <a:rPr lang="en-IN"/>
                        <a:t>accuracy_score</a:t>
                      </a:r>
                    </a:p>
                  </a:txBody>
                  <a:tcPr anchor="ctr">
                    <a:lnL>
                      <a:noFill/>
                    </a:lnL>
                    <a:lnR>
                      <a:noFill/>
                    </a:lnR>
                    <a:lnT>
                      <a:noFill/>
                    </a:lnT>
                    <a:lnB>
                      <a:noFill/>
                    </a:lnB>
                  </a:tcPr>
                </a:tc>
                <a:tc>
                  <a:txBody>
                    <a:bodyPr/>
                    <a:lstStyle/>
                    <a:p>
                      <a:r>
                        <a:rPr lang="en-IN" dirty="0"/>
                        <a:t>Overall correctness of predictions</a:t>
                      </a:r>
                    </a:p>
                  </a:txBody>
                  <a:tcPr anchor="ctr">
                    <a:lnL>
                      <a:noFill/>
                    </a:lnL>
                    <a:lnR>
                      <a:noFill/>
                    </a:lnR>
                    <a:lnT>
                      <a:noFill/>
                    </a:lnT>
                    <a:lnB>
                      <a:noFill/>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82421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798897"/>
            <a:ext cx="8596668" cy="5242465"/>
          </a:xfrm>
        </p:spPr>
        <p:txBody>
          <a:bodyPr>
            <a:normAutofit/>
          </a:bodyPr>
          <a:lstStyle/>
          <a:p>
            <a:pPr lvl="0"/>
            <a:r>
              <a:rPr lang="en-US" sz="2400" dirty="0" err="1">
                <a:solidFill>
                  <a:schemeClr val="tx1"/>
                </a:solidFill>
                <a:latin typeface="Arial Unicode MS" panose="020B0604020202020204" pitchFamily="34" charset="-128"/>
              </a:rPr>
              <a:t>rcParams</a:t>
            </a:r>
            <a:r>
              <a:rPr lang="en-US" dirty="0">
                <a:solidFill>
                  <a:schemeClr val="tx1"/>
                </a:solidFill>
              </a:rPr>
              <a:t> is a configuration dictionary in </a:t>
            </a:r>
            <a:r>
              <a:rPr lang="en-US" dirty="0" err="1">
                <a:solidFill>
                  <a:schemeClr val="tx1"/>
                </a:solidFill>
              </a:rPr>
              <a:t>Matplotlib</a:t>
            </a:r>
            <a:r>
              <a:rPr lang="en-US" dirty="0">
                <a:solidFill>
                  <a:schemeClr val="tx1"/>
                </a:solidFill>
              </a:rPr>
              <a:t> (and also available through </a:t>
            </a:r>
            <a:r>
              <a:rPr lang="en-US" dirty="0" err="1">
                <a:solidFill>
                  <a:schemeClr val="tx1"/>
                </a:solidFill>
              </a:rPr>
              <a:t>Pylab</a:t>
            </a:r>
            <a:r>
              <a:rPr lang="en-US" dirty="0">
                <a:solidFill>
                  <a:schemeClr val="tx1"/>
                </a:solidFill>
              </a:rPr>
              <a:t>) that controls the default styles and behaviors of plots.</a:t>
            </a:r>
          </a:p>
          <a:p>
            <a:r>
              <a:rPr lang="en-US" dirty="0">
                <a:solidFill>
                  <a:schemeClr val="tx1"/>
                </a:solidFill>
              </a:rPr>
              <a:t> .</a:t>
            </a:r>
            <a:r>
              <a:rPr lang="en-US" dirty="0" err="1">
                <a:solidFill>
                  <a:schemeClr val="tx1"/>
                </a:solidFill>
              </a:rPr>
              <a:t>iloc</a:t>
            </a:r>
            <a:r>
              <a:rPr lang="en-US" dirty="0">
                <a:solidFill>
                  <a:schemeClr val="tx1"/>
                </a:solidFill>
              </a:rPr>
              <a:t>[:, :-1] uses integer-location based indexing: </a:t>
            </a:r>
          </a:p>
          <a:p>
            <a:pPr lvl="1"/>
            <a:r>
              <a:rPr lang="en-IN" dirty="0" err="1"/>
              <a:t>Iloc</a:t>
            </a:r>
            <a:r>
              <a:rPr lang="en-IN" dirty="0"/>
              <a:t>:- </a:t>
            </a:r>
            <a:r>
              <a:rPr lang="en-US" b="1" dirty="0"/>
              <a:t>Integer Location</a:t>
            </a:r>
            <a:r>
              <a:rPr lang="en-US" dirty="0"/>
              <a:t> – it accesses rows and columns using </a:t>
            </a:r>
            <a:r>
              <a:rPr lang="en-US" b="1" dirty="0"/>
              <a:t>integer positions</a:t>
            </a:r>
            <a:r>
              <a:rPr lang="en-US" dirty="0"/>
              <a:t> (like you would in a </a:t>
            </a:r>
            <a:r>
              <a:rPr lang="en-US" dirty="0" err="1"/>
              <a:t>NumPy</a:t>
            </a:r>
            <a:r>
              <a:rPr lang="en-US" dirty="0"/>
              <a:t> array), not labels.</a:t>
            </a:r>
          </a:p>
          <a:p>
            <a:pPr lvl="1"/>
            <a:r>
              <a:rPr lang="en-US" dirty="0">
                <a:solidFill>
                  <a:schemeClr val="tx1"/>
                </a:solidFill>
              </a:rPr>
              <a:t>: all rows</a:t>
            </a:r>
          </a:p>
          <a:p>
            <a:pPr lvl="1"/>
            <a:r>
              <a:rPr lang="en-US" dirty="0">
                <a:solidFill>
                  <a:schemeClr val="tx1"/>
                </a:solidFill>
              </a:rPr>
              <a:t>-1 means </a:t>
            </a:r>
            <a:r>
              <a:rPr lang="en-US" b="1" dirty="0"/>
              <a:t>All columns except the last one</a:t>
            </a:r>
            <a:r>
              <a:rPr lang="en-US" dirty="0"/>
              <a:t>, using Python's slicing syntax.</a:t>
            </a:r>
          </a:p>
          <a:p>
            <a:pPr lvl="1"/>
            <a:r>
              <a:rPr lang="en-US" dirty="0"/>
              <a:t>:-1 means from the first column up to (but not including) the last column </a:t>
            </a:r>
            <a:endParaRPr lang="en-US" dirty="0">
              <a:solidFill>
                <a:schemeClr val="tx1"/>
              </a:solidFill>
            </a:endParaRPr>
          </a:p>
          <a:p>
            <a:r>
              <a:rPr lang="en-IN" dirty="0" err="1"/>
              <a:t>grid_values</a:t>
            </a:r>
            <a:r>
              <a:rPr lang="en-IN" dirty="0"/>
              <a:t>:- is a dictionary where</a:t>
            </a:r>
          </a:p>
          <a:p>
            <a:pPr lvl="1"/>
            <a:r>
              <a:rPr lang="en-US" dirty="0"/>
              <a:t>Keys are the names of </a:t>
            </a:r>
            <a:r>
              <a:rPr lang="en-US" dirty="0" err="1"/>
              <a:t>hyperparameters</a:t>
            </a:r>
            <a:r>
              <a:rPr lang="en-US" dirty="0"/>
              <a:t> of a model</a:t>
            </a:r>
          </a:p>
          <a:p>
            <a:pPr lvl="1"/>
            <a:r>
              <a:rPr lang="en-US" dirty="0"/>
              <a:t>Values are </a:t>
            </a:r>
            <a:r>
              <a:rPr lang="en-US" b="1" dirty="0"/>
              <a:t>lists of possible values</a:t>
            </a:r>
            <a:r>
              <a:rPr lang="en-US" dirty="0"/>
              <a:t> to try during grid search</a:t>
            </a:r>
            <a:endParaRPr lang="en-IN" dirty="0">
              <a:solidFill>
                <a:schemeClr val="tx1"/>
              </a:solidFill>
            </a:endParaRPr>
          </a:p>
          <a:p>
            <a:r>
              <a:rPr lang="en-IN" dirty="0"/>
              <a:t>'</a:t>
            </a:r>
            <a:r>
              <a:rPr lang="en-IN" dirty="0" err="1"/>
              <a:t>n_estimators</a:t>
            </a:r>
            <a:r>
              <a:rPr lang="en-IN" dirty="0"/>
              <a:t>': [50] :- Try using 50 Decision Trees</a:t>
            </a:r>
          </a:p>
          <a:p>
            <a:r>
              <a:rPr lang="en-IN" dirty="0" err="1"/>
              <a:t>GridSearchCV</a:t>
            </a:r>
            <a:r>
              <a:rPr lang="en-IN" dirty="0"/>
              <a:t>(...) :- grid search with cross-validation.</a:t>
            </a:r>
            <a:endParaRPr lang="en-US" dirty="0">
              <a:solidFill>
                <a:schemeClr val="tx1"/>
              </a:solidFill>
            </a:endParaRPr>
          </a:p>
          <a:p>
            <a:pPr lvl="0"/>
            <a:endParaRPr lang="en-US" sz="4800" dirty="0">
              <a:solidFill>
                <a:schemeClr val="tx1"/>
              </a:solidFill>
              <a:latin typeface="Arial" panose="020B0604020202020204" pitchFamily="34" charset="0"/>
            </a:endParaRPr>
          </a:p>
          <a:p>
            <a:endParaRPr lang="en-IN" dirty="0"/>
          </a:p>
        </p:txBody>
      </p:sp>
    </p:spTree>
    <p:extLst>
      <p:ext uri="{BB962C8B-B14F-4D97-AF65-F5344CB8AC3E}">
        <p14:creationId xmlns:p14="http://schemas.microsoft.com/office/powerpoint/2010/main" val="2241022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846237499"/>
              </p:ext>
            </p:extLst>
          </p:nvPr>
        </p:nvGraphicFramePr>
        <p:xfrm>
          <a:off x="658083" y="1121878"/>
          <a:ext cx="8596312" cy="1920240"/>
        </p:xfrm>
        <a:graphic>
          <a:graphicData uri="http://schemas.openxmlformats.org/drawingml/2006/table">
            <a:tbl>
              <a:tblPr/>
              <a:tblGrid>
                <a:gridCol w="2149078">
                  <a:extLst>
                    <a:ext uri="{9D8B030D-6E8A-4147-A177-3AD203B41FA5}">
                      <a16:colId xmlns:a16="http://schemas.microsoft.com/office/drawing/2014/main" val="20000"/>
                    </a:ext>
                  </a:extLst>
                </a:gridCol>
                <a:gridCol w="2149078">
                  <a:extLst>
                    <a:ext uri="{9D8B030D-6E8A-4147-A177-3AD203B41FA5}">
                      <a16:colId xmlns:a16="http://schemas.microsoft.com/office/drawing/2014/main" val="20001"/>
                    </a:ext>
                  </a:extLst>
                </a:gridCol>
                <a:gridCol w="2149078">
                  <a:extLst>
                    <a:ext uri="{9D8B030D-6E8A-4147-A177-3AD203B41FA5}">
                      <a16:colId xmlns:a16="http://schemas.microsoft.com/office/drawing/2014/main" val="20002"/>
                    </a:ext>
                  </a:extLst>
                </a:gridCol>
                <a:gridCol w="2149078">
                  <a:extLst>
                    <a:ext uri="{9D8B030D-6E8A-4147-A177-3AD203B41FA5}">
                      <a16:colId xmlns:a16="http://schemas.microsoft.com/office/drawing/2014/main" val="20003"/>
                    </a:ext>
                  </a:extLst>
                </a:gridCol>
              </a:tblGrid>
              <a:tr h="0">
                <a:tc>
                  <a:txBody>
                    <a:bodyPr/>
                    <a:lstStyle/>
                    <a:p>
                      <a:r>
                        <a:rPr lang="en-IN" dirty="0"/>
                        <a:t>Metric</a:t>
                      </a:r>
                    </a:p>
                  </a:txBody>
                  <a:tcPr anchor="ctr">
                    <a:lnL>
                      <a:noFill/>
                    </a:lnL>
                    <a:lnR>
                      <a:noFill/>
                    </a:lnR>
                    <a:lnT>
                      <a:noFill/>
                    </a:lnT>
                    <a:lnB>
                      <a:noFill/>
                    </a:lnB>
                  </a:tcPr>
                </a:tc>
                <a:tc>
                  <a:txBody>
                    <a:bodyPr/>
                    <a:lstStyle/>
                    <a:p>
                      <a:r>
                        <a:rPr lang="en-IN"/>
                        <a:t>Focus</a:t>
                      </a:r>
                    </a:p>
                  </a:txBody>
                  <a:tcPr anchor="ctr">
                    <a:lnL>
                      <a:noFill/>
                    </a:lnL>
                    <a:lnR>
                      <a:noFill/>
                    </a:lnR>
                    <a:lnT>
                      <a:noFill/>
                    </a:lnT>
                    <a:lnB>
                      <a:noFill/>
                    </a:lnB>
                  </a:tcPr>
                </a:tc>
                <a:tc>
                  <a:txBody>
                    <a:bodyPr/>
                    <a:lstStyle/>
                    <a:p>
                      <a:r>
                        <a:rPr lang="en-IN"/>
                        <a:t>Good For</a:t>
                      </a:r>
                    </a:p>
                  </a:txBody>
                  <a:tcPr anchor="ctr">
                    <a:lnL>
                      <a:noFill/>
                    </a:lnL>
                    <a:lnR>
                      <a:noFill/>
                    </a:lnR>
                    <a:lnT>
                      <a:noFill/>
                    </a:lnT>
                    <a:lnB>
                      <a:noFill/>
                    </a:lnB>
                  </a:tcPr>
                </a:tc>
                <a:tc>
                  <a:txBody>
                    <a:bodyPr/>
                    <a:lstStyle/>
                    <a:p>
                      <a:r>
                        <a:rPr lang="en-IN"/>
                        <a:t>Sensitive to Class Imbalance?</a:t>
                      </a:r>
                    </a:p>
                  </a:txBody>
                  <a:tcPr anchor="ctr">
                    <a:lnL>
                      <a:noFill/>
                    </a:lnL>
                    <a:lnR>
                      <a:noFill/>
                    </a:lnR>
                    <a:lnT>
                      <a:noFill/>
                    </a:lnT>
                    <a:lnB>
                      <a:noFill/>
                    </a:lnB>
                  </a:tcPr>
                </a:tc>
                <a:extLst>
                  <a:ext uri="{0D108BD9-81ED-4DB2-BD59-A6C34878D82A}">
                    <a16:rowId xmlns:a16="http://schemas.microsoft.com/office/drawing/2014/main" val="10000"/>
                  </a:ext>
                </a:extLst>
              </a:tr>
              <a:tr h="0">
                <a:tc>
                  <a:txBody>
                    <a:bodyPr/>
                    <a:lstStyle/>
                    <a:p>
                      <a:r>
                        <a:rPr lang="en-IN"/>
                        <a:t>Accuracy</a:t>
                      </a:r>
                    </a:p>
                  </a:txBody>
                  <a:tcPr anchor="ctr">
                    <a:lnL>
                      <a:noFill/>
                    </a:lnL>
                    <a:lnR>
                      <a:noFill/>
                    </a:lnR>
                    <a:lnT>
                      <a:noFill/>
                    </a:lnT>
                    <a:lnB>
                      <a:noFill/>
                    </a:lnB>
                  </a:tcPr>
                </a:tc>
                <a:tc>
                  <a:txBody>
                    <a:bodyPr/>
                    <a:lstStyle/>
                    <a:p>
                      <a:r>
                        <a:rPr lang="en-IN" dirty="0"/>
                        <a:t>Overall correct predictions</a:t>
                      </a:r>
                    </a:p>
                  </a:txBody>
                  <a:tcPr anchor="ctr">
                    <a:lnL>
                      <a:noFill/>
                    </a:lnL>
                    <a:lnR>
                      <a:noFill/>
                    </a:lnR>
                    <a:lnT>
                      <a:noFill/>
                    </a:lnT>
                    <a:lnB>
                      <a:noFill/>
                    </a:lnB>
                  </a:tcPr>
                </a:tc>
                <a:tc>
                  <a:txBody>
                    <a:bodyPr/>
                    <a:lstStyle/>
                    <a:p>
                      <a:r>
                        <a:rPr lang="en-IN"/>
                        <a:t>Balanced datasets</a:t>
                      </a:r>
                    </a:p>
                  </a:txBody>
                  <a:tcPr anchor="ctr">
                    <a:lnL>
                      <a:noFill/>
                    </a:lnL>
                    <a:lnR>
                      <a:noFill/>
                    </a:lnR>
                    <a:lnT>
                      <a:noFill/>
                    </a:lnT>
                    <a:lnB>
                      <a:noFill/>
                    </a:lnB>
                  </a:tcPr>
                </a:tc>
                <a:tc>
                  <a:txBody>
                    <a:bodyPr/>
                    <a:lstStyle/>
                    <a:p>
                      <a:r>
                        <a:rPr lang="en-IN"/>
                        <a:t>Yes ✅</a:t>
                      </a:r>
                    </a:p>
                  </a:txBody>
                  <a:tcPr anchor="ctr">
                    <a:lnL>
                      <a:noFill/>
                    </a:lnL>
                    <a:lnR>
                      <a:noFill/>
                    </a:lnR>
                    <a:lnT>
                      <a:noFill/>
                    </a:lnT>
                    <a:lnB>
                      <a:noFill/>
                    </a:lnB>
                  </a:tcPr>
                </a:tc>
                <a:extLst>
                  <a:ext uri="{0D108BD9-81ED-4DB2-BD59-A6C34878D82A}">
                    <a16:rowId xmlns:a16="http://schemas.microsoft.com/office/drawing/2014/main" val="10001"/>
                  </a:ext>
                </a:extLst>
              </a:tr>
              <a:tr h="0">
                <a:tc>
                  <a:txBody>
                    <a:bodyPr/>
                    <a:lstStyle/>
                    <a:p>
                      <a:r>
                        <a:rPr lang="en-IN"/>
                        <a:t>ROC AUC</a:t>
                      </a:r>
                    </a:p>
                  </a:txBody>
                  <a:tcPr anchor="ctr">
                    <a:lnL>
                      <a:noFill/>
                    </a:lnL>
                    <a:lnR>
                      <a:noFill/>
                    </a:lnR>
                    <a:lnT>
                      <a:noFill/>
                    </a:lnT>
                    <a:lnB>
                      <a:noFill/>
                    </a:lnB>
                  </a:tcPr>
                </a:tc>
                <a:tc>
                  <a:txBody>
                    <a:bodyPr/>
                    <a:lstStyle/>
                    <a:p>
                      <a:r>
                        <a:rPr lang="en-IN"/>
                        <a:t>Rank ordering &amp; class separability</a:t>
                      </a:r>
                    </a:p>
                  </a:txBody>
                  <a:tcPr anchor="ctr">
                    <a:lnL>
                      <a:noFill/>
                    </a:lnL>
                    <a:lnR>
                      <a:noFill/>
                    </a:lnR>
                    <a:lnT>
                      <a:noFill/>
                    </a:lnT>
                    <a:lnB>
                      <a:noFill/>
                    </a:lnB>
                  </a:tcPr>
                </a:tc>
                <a:tc>
                  <a:txBody>
                    <a:bodyPr/>
                    <a:lstStyle/>
                    <a:p>
                      <a:r>
                        <a:rPr lang="en-IN"/>
                        <a:t>Imbalanced datasets</a:t>
                      </a:r>
                    </a:p>
                  </a:txBody>
                  <a:tcPr anchor="ctr">
                    <a:lnL>
                      <a:noFill/>
                    </a:lnL>
                    <a:lnR>
                      <a:noFill/>
                    </a:lnR>
                    <a:lnT>
                      <a:noFill/>
                    </a:lnT>
                    <a:lnB>
                      <a:noFill/>
                    </a:lnB>
                  </a:tcPr>
                </a:tc>
                <a:tc>
                  <a:txBody>
                    <a:bodyPr/>
                    <a:lstStyle/>
                    <a:p>
                      <a:r>
                        <a:rPr lang="en-IN" dirty="0"/>
                        <a:t>No ❌</a:t>
                      </a:r>
                    </a:p>
                  </a:txBody>
                  <a:tcPr anchor="ctr">
                    <a:lnL>
                      <a:noFill/>
                    </a:lnL>
                    <a:lnR>
                      <a:noFill/>
                    </a:lnR>
                    <a:lnT>
                      <a:noFill/>
                    </a:lnT>
                    <a:lnB>
                      <a:noFill/>
                    </a:lnB>
                  </a:tcPr>
                </a:tc>
                <a:extLst>
                  <a:ext uri="{0D108BD9-81ED-4DB2-BD59-A6C34878D82A}">
                    <a16:rowId xmlns:a16="http://schemas.microsoft.com/office/drawing/2014/main" val="10002"/>
                  </a:ext>
                </a:extLst>
              </a:tr>
            </a:tbl>
          </a:graphicData>
        </a:graphic>
      </p:graphicFrame>
      <p:sp>
        <p:nvSpPr>
          <p:cNvPr id="5" name="Rectangle 1"/>
          <p:cNvSpPr>
            <a:spLocks noChangeArrowheads="1"/>
          </p:cNvSpPr>
          <p:nvPr/>
        </p:nvSpPr>
        <p:spPr bwMode="auto">
          <a:xfrm>
            <a:off x="385011" y="3603942"/>
            <a:ext cx="867096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indent="0" fontAlgn="base">
              <a:lnSpc>
                <a:spcPct val="100000"/>
              </a:lnSpc>
              <a:spcBef>
                <a:spcPct val="0"/>
              </a:spcBef>
              <a:spcAft>
                <a:spcPct val="0"/>
              </a:spcAft>
              <a:buClrTx/>
              <a:buSzTx/>
              <a:buFontTx/>
              <a:buChar char="•"/>
              <a:tabLst/>
            </a:pPr>
            <a:r>
              <a:rPr lang="en-US" dirty="0"/>
              <a:t>range(</a:t>
            </a:r>
            <a:r>
              <a:rPr lang="en-US" dirty="0" err="1"/>
              <a:t>len</a:t>
            </a:r>
            <a:r>
              <a:rPr lang="en-US" dirty="0"/>
              <a:t>(indices)) → Positions on the y-axis (one for each feature)</a:t>
            </a:r>
          </a:p>
          <a:p>
            <a:pPr marR="0" lvl="0" indent="0" fontAlgn="base">
              <a:lnSpc>
                <a:spcPct val="100000"/>
              </a:lnSpc>
              <a:spcBef>
                <a:spcPct val="0"/>
              </a:spcBef>
              <a:spcAft>
                <a:spcPct val="0"/>
              </a:spcAft>
              <a:buClrTx/>
              <a:buSzTx/>
              <a:buFontTx/>
              <a:buChar char="•"/>
              <a:tabLst/>
            </a:pPr>
            <a:r>
              <a:rPr lang="en-US" dirty="0" err="1"/>
              <a:t>importances</a:t>
            </a:r>
            <a:r>
              <a:rPr lang="en-US" dirty="0"/>
              <a:t>[indices] → Importance values, sorted in order (based on </a:t>
            </a:r>
            <a:r>
              <a:rPr lang="en-US" dirty="0" err="1"/>
              <a:t>np.argsort</a:t>
            </a:r>
            <a:r>
              <a:rPr lang="en-US" dirty="0"/>
              <a:t>)</a:t>
            </a:r>
            <a:endParaRPr kumimoji="0" 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038230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1073304391"/>
              </p:ext>
            </p:extLst>
          </p:nvPr>
        </p:nvGraphicFramePr>
        <p:xfrm>
          <a:off x="233363" y="3001963"/>
          <a:ext cx="9485312" cy="2198687"/>
        </p:xfrm>
        <a:graphic>
          <a:graphicData uri="http://schemas.openxmlformats.org/presentationml/2006/ole">
            <mc:AlternateContent xmlns:mc="http://schemas.openxmlformats.org/markup-compatibility/2006">
              <mc:Choice xmlns:v="urn:schemas-microsoft-com:vml" Requires="v">
                <p:oleObj name="Packager Shell Object" showAsIcon="1" r:id="rId2" imgW="2219455" imgH="514350" progId="Package">
                  <p:embed/>
                </p:oleObj>
              </mc:Choice>
              <mc:Fallback>
                <p:oleObj name="Packager Shell Object" showAsIcon="1" r:id="rId2" imgW="2219455" imgH="514350" progId="Package">
                  <p:embed/>
                  <p:pic>
                    <p:nvPicPr>
                      <p:cNvPr id="0" name=""/>
                      <p:cNvPicPr/>
                      <p:nvPr/>
                    </p:nvPicPr>
                    <p:blipFill>
                      <a:blip r:embed="rId3"/>
                      <a:stretch>
                        <a:fillRect/>
                      </a:stretch>
                    </p:blipFill>
                    <p:spPr>
                      <a:xfrm>
                        <a:off x="233363" y="3001963"/>
                        <a:ext cx="9485312" cy="2198687"/>
                      </a:xfrm>
                      <a:prstGeom prst="rect">
                        <a:avLst/>
                      </a:prstGeom>
                    </p:spPr>
                  </p:pic>
                </p:oleObj>
              </mc:Fallback>
            </mc:AlternateContent>
          </a:graphicData>
        </a:graphic>
      </p:graphicFrame>
    </p:spTree>
    <p:extLst>
      <p:ext uri="{BB962C8B-B14F-4D97-AF65-F5344CB8AC3E}">
        <p14:creationId xmlns:p14="http://schemas.microsoft.com/office/powerpoint/2010/main" val="3675077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Ensemble Learning</a:t>
            </a:r>
          </a:p>
        </p:txBody>
      </p:sp>
      <p:sp>
        <p:nvSpPr>
          <p:cNvPr id="3" name="Content Placeholder 2"/>
          <p:cNvSpPr>
            <a:spLocks noGrp="1"/>
          </p:cNvSpPr>
          <p:nvPr>
            <p:ph idx="1"/>
          </p:nvPr>
        </p:nvSpPr>
        <p:spPr/>
        <p:txBody>
          <a:bodyPr>
            <a:normAutofit lnSpcReduction="10000"/>
          </a:bodyPr>
          <a:lstStyle/>
          <a:p>
            <a:r>
              <a:rPr lang="en-US" dirty="0"/>
              <a:t>Ensemble models are a machine learning approach that combine multiple individual models (known as base estimators) in the prediction process. </a:t>
            </a:r>
          </a:p>
          <a:p>
            <a:r>
              <a:rPr lang="en-US" dirty="0"/>
              <a:t>Ensemble models offer a solution to overcome the technical challenges of building a single estimator.</a:t>
            </a:r>
          </a:p>
          <a:p>
            <a:r>
              <a:rPr lang="en-US" dirty="0"/>
              <a:t>Ensemble model comes from thought that instead of using one model, you use multiple model</a:t>
            </a:r>
          </a:p>
          <a:p>
            <a:r>
              <a:rPr lang="en-US" dirty="0"/>
              <a:t>Wisdom of crowd:- combining the predictions or decisions of multiple, diverse models can lead to a more accurate and robust result than relying on a single model.</a:t>
            </a:r>
          </a:p>
          <a:p>
            <a:r>
              <a:rPr lang="en-IN" dirty="0"/>
              <a:t>In normal, we are using one model in which we are giving input and taking output from their. On the opposite side in ensemble model you are giving input to many model and taking output using multiple model (like mean or mode depend on data)</a:t>
            </a:r>
          </a:p>
        </p:txBody>
      </p:sp>
    </p:spTree>
    <p:extLst>
      <p:ext uri="{BB962C8B-B14F-4D97-AF65-F5344CB8AC3E}">
        <p14:creationId xmlns:p14="http://schemas.microsoft.com/office/powerpoint/2010/main" val="3189605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Why We Need Ensemble Model </a:t>
            </a:r>
          </a:p>
        </p:txBody>
      </p:sp>
      <p:sp>
        <p:nvSpPr>
          <p:cNvPr id="3" name="Content Placeholder 2"/>
          <p:cNvSpPr>
            <a:spLocks noGrp="1"/>
          </p:cNvSpPr>
          <p:nvPr>
            <p:ph idx="1"/>
          </p:nvPr>
        </p:nvSpPr>
        <p:spPr>
          <a:xfrm>
            <a:off x="677334" y="1501541"/>
            <a:ext cx="8596668" cy="4539821"/>
          </a:xfrm>
        </p:spPr>
        <p:txBody>
          <a:bodyPr>
            <a:normAutofit lnSpcReduction="10000"/>
          </a:bodyPr>
          <a:lstStyle/>
          <a:p>
            <a:r>
              <a:rPr lang="en-US" dirty="0"/>
              <a:t>Ensemble models are crucial in machine learning because they can significantly improve accuracy, reduce </a:t>
            </a:r>
            <a:r>
              <a:rPr lang="en-US" dirty="0" err="1"/>
              <a:t>overfitting</a:t>
            </a:r>
            <a:r>
              <a:rPr lang="en-US" dirty="0"/>
              <a:t>, and enhance generalization, making them more robust than individual models.</a:t>
            </a:r>
          </a:p>
          <a:p>
            <a:r>
              <a:rPr lang="en-US" dirty="0"/>
              <a:t>By combining predictions from multiple models, ensembles leverage the "wisdom of the crowd" to make more accurate predictions, particularly when individual models have limitations.</a:t>
            </a:r>
          </a:p>
          <a:p>
            <a:r>
              <a:rPr lang="en-US" dirty="0"/>
              <a:t>When we the depth is increasing in decision tree means number of layer increasing, will observe more </a:t>
            </a:r>
            <a:r>
              <a:rPr lang="en-US" dirty="0" err="1"/>
              <a:t>overfitting</a:t>
            </a:r>
            <a:r>
              <a:rPr lang="en-US" dirty="0"/>
              <a:t> or high variance.</a:t>
            </a:r>
          </a:p>
          <a:p>
            <a:r>
              <a:rPr lang="en-US" dirty="0"/>
              <a:t>In ensemble model, instead of having one complex decision tree, we take multiple weak decision trees</a:t>
            </a:r>
          </a:p>
          <a:p>
            <a:r>
              <a:rPr lang="en-US" dirty="0"/>
              <a:t> weak learner’s have higher bias (Just better than random model) </a:t>
            </a:r>
            <a:r>
              <a:rPr lang="en-US" dirty="0" err="1"/>
              <a:t>thand</a:t>
            </a:r>
            <a:r>
              <a:rPr lang="en-US" dirty="0"/>
              <a:t> low variance.</a:t>
            </a:r>
          </a:p>
          <a:p>
            <a:r>
              <a:rPr lang="en-US" dirty="0"/>
              <a:t>Using their individual weaker model output for starting point of </a:t>
            </a:r>
            <a:r>
              <a:rPr lang="en-US"/>
              <a:t>ensemble model </a:t>
            </a:r>
            <a:endParaRPr lang="en-US" dirty="0"/>
          </a:p>
          <a:p>
            <a:endParaRPr lang="en-IN" dirty="0"/>
          </a:p>
        </p:txBody>
      </p:sp>
    </p:spTree>
    <p:extLst>
      <p:ext uri="{BB962C8B-B14F-4D97-AF65-F5344CB8AC3E}">
        <p14:creationId xmlns:p14="http://schemas.microsoft.com/office/powerpoint/2010/main" val="1895477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010653"/>
            <a:ext cx="8596668" cy="5030709"/>
          </a:xfrm>
        </p:spPr>
        <p:txBody>
          <a:bodyPr/>
          <a:lstStyle/>
          <a:p>
            <a:r>
              <a:rPr lang="en-IN" dirty="0"/>
              <a:t>While taking contribution from multiple machine learning model, we can have two way</a:t>
            </a:r>
            <a:br>
              <a:rPr lang="en-IN" dirty="0"/>
            </a:br>
            <a:r>
              <a:rPr lang="en-IN" dirty="0"/>
              <a:t>1. Parallel sequence</a:t>
            </a:r>
          </a:p>
          <a:p>
            <a:pPr marL="0" indent="0">
              <a:buNone/>
            </a:pPr>
            <a:r>
              <a:rPr lang="en-IN" dirty="0"/>
              <a:t>     2. Series Sequence</a:t>
            </a:r>
          </a:p>
          <a:p>
            <a:r>
              <a:rPr lang="en-IN" dirty="0"/>
              <a:t>P</a:t>
            </a:r>
            <a:r>
              <a:rPr lang="en-US" dirty="0" err="1"/>
              <a:t>arallel</a:t>
            </a:r>
            <a:r>
              <a:rPr lang="en-US" dirty="0"/>
              <a:t> ensembles train base learners in parallel and independent of one another.</a:t>
            </a:r>
          </a:p>
          <a:p>
            <a:r>
              <a:rPr lang="en-US" dirty="0"/>
              <a:t>Sequential methods train a new base learner so that it minimizes errors made by the previous model trained in the preceding step. In other words, sequential methods construct base models sequentially in stages.</a:t>
            </a:r>
          </a:p>
          <a:p>
            <a:endParaRPr lang="en-IN" dirty="0"/>
          </a:p>
          <a:p>
            <a:endParaRPr lang="en-IN" dirty="0"/>
          </a:p>
        </p:txBody>
      </p:sp>
      <p:pic>
        <p:nvPicPr>
          <p:cNvPr id="2" name="Picture 1"/>
          <p:cNvPicPr>
            <a:picLocks noChangeAspect="1"/>
          </p:cNvPicPr>
          <p:nvPr/>
        </p:nvPicPr>
        <p:blipFill>
          <a:blip r:embed="rId2"/>
          <a:stretch>
            <a:fillRect/>
          </a:stretch>
        </p:blipFill>
        <p:spPr>
          <a:xfrm>
            <a:off x="2753527" y="3985661"/>
            <a:ext cx="4040482" cy="2703897"/>
          </a:xfrm>
          <a:prstGeom prst="rect">
            <a:avLst/>
          </a:prstGeom>
        </p:spPr>
      </p:pic>
    </p:spTree>
    <p:extLst>
      <p:ext uri="{BB962C8B-B14F-4D97-AF65-F5344CB8AC3E}">
        <p14:creationId xmlns:p14="http://schemas.microsoft.com/office/powerpoint/2010/main" val="2462285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078029"/>
            <a:ext cx="8596668" cy="4963333"/>
          </a:xfrm>
        </p:spPr>
        <p:txBody>
          <a:bodyPr/>
          <a:lstStyle/>
          <a:p>
            <a:r>
              <a:rPr lang="en-IN" dirty="0"/>
              <a:t>Any model lead to over fitting as complexity increases.</a:t>
            </a:r>
          </a:p>
          <a:p>
            <a:r>
              <a:rPr lang="en-IN" dirty="0"/>
              <a:t>But parallel decision Tree will not </a:t>
            </a:r>
            <a:r>
              <a:rPr lang="en-IN" dirty="0" err="1"/>
              <a:t>overfit</a:t>
            </a:r>
            <a:r>
              <a:rPr lang="en-IN" dirty="0"/>
              <a:t> because of all of them are weak learner</a:t>
            </a:r>
          </a:p>
          <a:p>
            <a:r>
              <a:rPr lang="en-IN" dirty="0"/>
              <a:t>Non of these model are complex model</a:t>
            </a:r>
          </a:p>
          <a:p>
            <a:r>
              <a:rPr lang="en-IN" dirty="0" err="1"/>
              <a:t>Eg</a:t>
            </a:r>
            <a:r>
              <a:rPr lang="en-IN" dirty="0"/>
              <a:t>, 1 Judge with strong knowledge </a:t>
            </a:r>
            <a:r>
              <a:rPr lang="en-IN" dirty="0" err="1"/>
              <a:t>vs</a:t>
            </a:r>
            <a:r>
              <a:rPr lang="en-IN" dirty="0"/>
              <a:t> multiple judges with good knowledge </a:t>
            </a:r>
          </a:p>
          <a:p>
            <a:r>
              <a:rPr lang="en-IN" dirty="0"/>
              <a:t>So in ensemble machine learning model, we use multiple learning model. That is based on idea of wisdom of crowd means instead of having one model, we are using multiple model.</a:t>
            </a:r>
          </a:p>
          <a:p>
            <a:r>
              <a:rPr lang="en-IN" dirty="0"/>
              <a:t>There is not any standard accuracy score, it’s depend on </a:t>
            </a:r>
            <a:r>
              <a:rPr lang="en-IN" dirty="0" err="1"/>
              <a:t>usecase</a:t>
            </a:r>
            <a:r>
              <a:rPr lang="en-IN" dirty="0"/>
              <a:t>.</a:t>
            </a:r>
          </a:p>
          <a:p>
            <a:r>
              <a:rPr lang="en-IN" dirty="0"/>
              <a:t>In Parallel Sequence, we take model in parallel range and we take output of it and then we take majority output as final output.</a:t>
            </a:r>
          </a:p>
          <a:p>
            <a:r>
              <a:rPr lang="en-IN" dirty="0"/>
              <a:t>Series Sequence, we take multiple model in sequence and one model will improve over other model</a:t>
            </a: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4013965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Bagging and Boosting Technique</a:t>
            </a:r>
          </a:p>
        </p:txBody>
      </p:sp>
      <p:sp>
        <p:nvSpPr>
          <p:cNvPr id="3" name="Content Placeholder 2"/>
          <p:cNvSpPr>
            <a:spLocks noGrp="1"/>
          </p:cNvSpPr>
          <p:nvPr>
            <p:ph idx="1"/>
          </p:nvPr>
        </p:nvSpPr>
        <p:spPr/>
        <p:txBody>
          <a:bodyPr/>
          <a:lstStyle/>
          <a:p>
            <a:r>
              <a:rPr lang="en-IN" dirty="0"/>
              <a:t>In ensemble, two branches parallel and sequence</a:t>
            </a:r>
          </a:p>
          <a:p>
            <a:r>
              <a:rPr lang="en-IN" dirty="0"/>
              <a:t>Biggest parallel category is called Bagging technique. In which you can see bootstrap sampling, Random Forest Model, Same ML model , Bag of error </a:t>
            </a:r>
          </a:p>
          <a:p>
            <a:r>
              <a:rPr lang="en-IN" dirty="0"/>
              <a:t>Boosting techniques is part of sequential modelling where you have model like GBM, </a:t>
            </a:r>
            <a:r>
              <a:rPr lang="en-IN" dirty="0" err="1"/>
              <a:t>XJBoost</a:t>
            </a:r>
            <a:endParaRPr lang="en-IN" dirty="0"/>
          </a:p>
          <a:p>
            <a:r>
              <a:rPr lang="en-IN" dirty="0"/>
              <a:t>In Stacking you have different ML model, Meta Model </a:t>
            </a:r>
          </a:p>
          <a:p>
            <a:r>
              <a:rPr lang="en-IN" dirty="0"/>
              <a:t>Bagging and stacking are parallel processes and Boosting is sequential processing</a:t>
            </a:r>
          </a:p>
          <a:p>
            <a:pPr marL="0" indent="0">
              <a:buNone/>
            </a:pPr>
            <a:r>
              <a:rPr lang="en-IN" dirty="0"/>
              <a:t>	</a:t>
            </a:r>
          </a:p>
        </p:txBody>
      </p:sp>
    </p:spTree>
    <p:extLst>
      <p:ext uri="{BB962C8B-B14F-4D97-AF65-F5344CB8AC3E}">
        <p14:creationId xmlns:p14="http://schemas.microsoft.com/office/powerpoint/2010/main" val="1823334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529389"/>
            <a:ext cx="8596668" cy="6006165"/>
          </a:xfrm>
        </p:spPr>
        <p:txBody>
          <a:bodyPr>
            <a:normAutofit/>
          </a:bodyPr>
          <a:lstStyle/>
          <a:p>
            <a:r>
              <a:rPr lang="en-IN" dirty="0"/>
              <a:t>Bootstrap sampling mean that random sampling with replacement </a:t>
            </a:r>
          </a:p>
          <a:p>
            <a:r>
              <a:rPr lang="en-IN" dirty="0"/>
              <a:t>Like we have bunch of number [1,2,5,9,11,25,35,47,56] and I am creating a sample of 3 number with bootstrap sampling</a:t>
            </a:r>
          </a:p>
          <a:p>
            <a:r>
              <a:rPr lang="en-IN" dirty="0"/>
              <a:t>[2,35,11] , [2,1,47], [1,35,56]</a:t>
            </a:r>
          </a:p>
          <a:p>
            <a:r>
              <a:rPr lang="en-IN" dirty="0"/>
              <a:t>Means we are using random sampling with replacement</a:t>
            </a:r>
          </a:p>
          <a:p>
            <a:r>
              <a:rPr lang="en-IN" dirty="0"/>
              <a:t>In case of random forest, you have initial data and you can create sample using bootstrap sampling </a:t>
            </a:r>
          </a:p>
          <a:p>
            <a:r>
              <a:rPr lang="en-IN" dirty="0"/>
              <a:t>Like If you have Data D and you are making four sample using bootstrap sampling like D1, D2, D3, D4 with 2/3 of the sample size selected randomly same with feature as well, we are not taking all the feature. We are taking some of the feature</a:t>
            </a:r>
          </a:p>
          <a:p>
            <a:r>
              <a:rPr lang="en-IN" dirty="0"/>
              <a:t>Because it’s random forest your individual model are decision tree, (multiple tree make forest) this will be your decision tree model.</a:t>
            </a:r>
          </a:p>
          <a:p>
            <a:r>
              <a:rPr lang="en-IN" dirty="0"/>
              <a:t>Let’s say Classifier 1 for D1 , C2 for D2, C3 for D3	and C4 for D4</a:t>
            </a:r>
          </a:p>
          <a:p>
            <a:r>
              <a:rPr lang="en-IN" dirty="0"/>
              <a:t>So if you have 100 data points then you have 66 data points in each sample and 33 data points for testing of this particular model and that is called bag of error</a:t>
            </a:r>
          </a:p>
          <a:p>
            <a:pPr marL="0" indent="0">
              <a:buNone/>
            </a:pPr>
            <a:endParaRPr lang="en-IN" dirty="0"/>
          </a:p>
          <a:p>
            <a:endParaRPr lang="en-IN" dirty="0"/>
          </a:p>
        </p:txBody>
      </p:sp>
    </p:spTree>
    <p:extLst>
      <p:ext uri="{BB962C8B-B14F-4D97-AF65-F5344CB8AC3E}">
        <p14:creationId xmlns:p14="http://schemas.microsoft.com/office/powerpoint/2010/main" val="1676570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8459" y="928556"/>
            <a:ext cx="8596668" cy="3880773"/>
          </a:xfrm>
        </p:spPr>
        <p:txBody>
          <a:bodyPr/>
          <a:lstStyle/>
          <a:p>
            <a:r>
              <a:rPr lang="en-IN" dirty="0"/>
              <a:t>Now this model is ready, next time new data point will come  all the model will give me result like 0 , 0, 1, 0 so will take majority of output and majority of output is 0</a:t>
            </a:r>
          </a:p>
          <a:p>
            <a:r>
              <a:rPr lang="en-IN" dirty="0"/>
              <a:t>This is the basic architecture of random forest</a:t>
            </a:r>
          </a:p>
          <a:p>
            <a:r>
              <a:rPr lang="en-IN" dirty="0"/>
              <a:t>And that is why it act as a weak learner because it’s trained on less feature, less complex model and less data as well but we have lot of model like thousands of model so learning will not miss </a:t>
            </a:r>
          </a:p>
          <a:p>
            <a:r>
              <a:rPr lang="en-IN" dirty="0"/>
              <a:t>In Black Box model is when you are giving input and taking output through ML model. If you are not understanding how this model is giving output means we don’t have any reason behind it this model is called black box model</a:t>
            </a:r>
          </a:p>
          <a:p>
            <a:endParaRPr lang="en-IN" dirty="0"/>
          </a:p>
          <a:p>
            <a:endParaRPr lang="en-IN" dirty="0"/>
          </a:p>
        </p:txBody>
      </p:sp>
    </p:spTree>
    <p:extLst>
      <p:ext uri="{BB962C8B-B14F-4D97-AF65-F5344CB8AC3E}">
        <p14:creationId xmlns:p14="http://schemas.microsoft.com/office/powerpoint/2010/main" val="468210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Boosting</a:t>
            </a:r>
          </a:p>
        </p:txBody>
      </p:sp>
      <p:sp>
        <p:nvSpPr>
          <p:cNvPr id="3" name="Content Placeholder 2"/>
          <p:cNvSpPr>
            <a:spLocks noGrp="1"/>
          </p:cNvSpPr>
          <p:nvPr>
            <p:ph idx="1"/>
          </p:nvPr>
        </p:nvSpPr>
        <p:spPr/>
        <p:txBody>
          <a:bodyPr>
            <a:normAutofit fontScale="92500" lnSpcReduction="20000"/>
          </a:bodyPr>
          <a:lstStyle/>
          <a:p>
            <a:r>
              <a:rPr lang="en-IN" dirty="0"/>
              <a:t>Simple architecture</a:t>
            </a:r>
          </a:p>
          <a:p>
            <a:r>
              <a:rPr lang="en-IN" dirty="0"/>
              <a:t>You have one ML model and then  you improve other ML model and then other ML model</a:t>
            </a:r>
          </a:p>
          <a:p>
            <a:r>
              <a:rPr lang="en-IN" dirty="0"/>
              <a:t>One model basically adding to the previous ML model</a:t>
            </a:r>
          </a:p>
          <a:p>
            <a:r>
              <a:rPr lang="en-IN" dirty="0"/>
              <a:t>You are boosting your algorithm after each step</a:t>
            </a:r>
          </a:p>
          <a:p>
            <a:r>
              <a:rPr lang="en-IN" dirty="0"/>
              <a:t>Here we are taking weak model means around 60 to 70% accuracy. The model which have no contact of variance simple medium bias kind of model with lower variance </a:t>
            </a:r>
          </a:p>
          <a:p>
            <a:r>
              <a:rPr lang="en-IN" dirty="0"/>
              <a:t>If individual model perform, then it will be </a:t>
            </a:r>
            <a:r>
              <a:rPr lang="en-IN" dirty="0" err="1"/>
              <a:t>overfitting</a:t>
            </a:r>
            <a:r>
              <a:rPr lang="en-IN" dirty="0"/>
              <a:t>. Here, we are taking multiple model with lower complexity and taking mode or mean of the model depend on use case. So this model will not </a:t>
            </a:r>
            <a:r>
              <a:rPr lang="en-IN" dirty="0" err="1"/>
              <a:t>overfit</a:t>
            </a:r>
            <a:endParaRPr lang="en-IN" dirty="0"/>
          </a:p>
          <a:p>
            <a:r>
              <a:rPr lang="en-IN" dirty="0"/>
              <a:t>When we are boosting our data, it is giving weightage to the wrong data predicted by the last model and that’s why your model is improving</a:t>
            </a:r>
          </a:p>
          <a:p>
            <a:endParaRPr lang="en-IN" dirty="0"/>
          </a:p>
          <a:p>
            <a:endParaRPr lang="en-IN" dirty="0"/>
          </a:p>
          <a:p>
            <a:endParaRPr lang="en-IN" dirty="0"/>
          </a:p>
        </p:txBody>
      </p:sp>
    </p:spTree>
    <p:extLst>
      <p:ext uri="{BB962C8B-B14F-4D97-AF65-F5344CB8AC3E}">
        <p14:creationId xmlns:p14="http://schemas.microsoft.com/office/powerpoint/2010/main" val="392477807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2572</TotalTime>
  <Words>1407</Words>
  <Application>Microsoft Office PowerPoint</Application>
  <PresentationFormat>Widescreen</PresentationFormat>
  <Paragraphs>104</Paragraphs>
  <Slides>15</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1" baseType="lpstr">
      <vt:lpstr>Arial</vt:lpstr>
      <vt:lpstr>Arial Unicode MS</vt:lpstr>
      <vt:lpstr>Trebuchet MS</vt:lpstr>
      <vt:lpstr>Wingdings 3</vt:lpstr>
      <vt:lpstr>Facet</vt:lpstr>
      <vt:lpstr>Package</vt:lpstr>
      <vt:lpstr>PowerPoint Presentation</vt:lpstr>
      <vt:lpstr>Ensemble Learning</vt:lpstr>
      <vt:lpstr>Why We Need Ensemble Model </vt:lpstr>
      <vt:lpstr>PowerPoint Presentation</vt:lpstr>
      <vt:lpstr>PowerPoint Presentation</vt:lpstr>
      <vt:lpstr>Bagging and Boosting Technique</vt:lpstr>
      <vt:lpstr>PowerPoint Presentation</vt:lpstr>
      <vt:lpstr>PowerPoint Presentation</vt:lpstr>
      <vt:lpstr>Boosting</vt:lpstr>
      <vt:lpstr>PowerPoint Presentation</vt:lpstr>
      <vt:lpstr>Stacking</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sahil suvagiya</cp:lastModifiedBy>
  <cp:revision>75</cp:revision>
  <dcterms:created xsi:type="dcterms:W3CDTF">2025-04-27T06:04:04Z</dcterms:created>
  <dcterms:modified xsi:type="dcterms:W3CDTF">2025-05-22T06:47:45Z</dcterms:modified>
</cp:coreProperties>
</file>