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66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2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2F3-8782-4D26-88B6-A54403870A8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5E-1CE2-41E8-9354-8F1958BE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90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2F3-8782-4D26-88B6-A54403870A8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5E-1CE2-41E8-9354-8F1958BE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03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2F3-8782-4D26-88B6-A54403870A8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5E-1CE2-41E8-9354-8F1958BEA68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6583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2F3-8782-4D26-88B6-A54403870A8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5E-1CE2-41E8-9354-8F1958BE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326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2F3-8782-4D26-88B6-A54403870A8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5E-1CE2-41E8-9354-8F1958BEA68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05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2F3-8782-4D26-88B6-A54403870A8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5E-1CE2-41E8-9354-8F1958BE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438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2F3-8782-4D26-88B6-A54403870A8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5E-1CE2-41E8-9354-8F1958BE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524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2F3-8782-4D26-88B6-A54403870A8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5E-1CE2-41E8-9354-8F1958BE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15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2F3-8782-4D26-88B6-A54403870A8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5E-1CE2-41E8-9354-8F1958BE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43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2F3-8782-4D26-88B6-A54403870A8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5E-1CE2-41E8-9354-8F1958BE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2F3-8782-4D26-88B6-A54403870A8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5E-1CE2-41E8-9354-8F1958BE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5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2F3-8782-4D26-88B6-A54403870A8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5E-1CE2-41E8-9354-8F1958BE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47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2F3-8782-4D26-88B6-A54403870A8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5E-1CE2-41E8-9354-8F1958BE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13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2F3-8782-4D26-88B6-A54403870A8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5E-1CE2-41E8-9354-8F1958BE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69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2F3-8782-4D26-88B6-A54403870A8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5E-1CE2-41E8-9354-8F1958BE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68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D52F3-8782-4D26-88B6-A54403870A8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5E-1CE2-41E8-9354-8F1958BE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36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D52F3-8782-4D26-88B6-A54403870A86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1A6E5E-1CE2-41E8-9354-8F1958BEA6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54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Hypothesis Testing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14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Rare Event Rule for Inferential Statistics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29928"/>
            <a:ext cx="8596312" cy="16016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334" y="4154989"/>
            <a:ext cx="8596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</a:t>
            </a:r>
            <a:r>
              <a:rPr lang="en-IN" dirty="0"/>
              <a:t>Hypothesis we are not finding the probability, we are finding the probability of null </a:t>
            </a:r>
            <a:r>
              <a:rPr lang="en-IN" dirty="0" smtClean="0"/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approach is find the probability and compare with significance level of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Alpha of 0.05 give you the 95% significant means whatever we are doing is 95% significant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If particular event has very low chance of happening then it’s quite extreme event and we will reject that event.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Our extreme event will always alternate hypothesis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45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62413"/>
            <a:ext cx="8596312" cy="335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2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5882"/>
            <a:ext cx="8596312" cy="34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7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 of a formal Hypothesis Test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807577"/>
            <a:ext cx="8596312" cy="331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5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Null Hypothesis H0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01541"/>
            <a:ext cx="8596668" cy="4539821"/>
          </a:xfrm>
        </p:spPr>
        <p:txBody>
          <a:bodyPr/>
          <a:lstStyle/>
          <a:p>
            <a:r>
              <a:rPr lang="en-US" dirty="0"/>
              <a:t>A null hypothesis is a hypothesis that says there is no statistical significance between the two </a:t>
            </a:r>
            <a:r>
              <a:rPr lang="en-US" dirty="0" smtClean="0"/>
              <a:t>variables.</a:t>
            </a:r>
          </a:p>
          <a:p>
            <a:r>
              <a:rPr lang="en-US" dirty="0" smtClean="0"/>
              <a:t>Below are the example of null hypothesis. Like original statement is Does the </a:t>
            </a:r>
            <a:r>
              <a:rPr lang="en-US" dirty="0" err="1" smtClean="0"/>
              <a:t>higgs</a:t>
            </a:r>
            <a:r>
              <a:rPr lang="en-US" dirty="0" smtClean="0"/>
              <a:t> boson exist? </a:t>
            </a:r>
          </a:p>
          <a:p>
            <a:r>
              <a:rPr lang="en-US" dirty="0" smtClean="0"/>
              <a:t>Whatever your question is whether this happen is consider that thing as a fact and that becomes your null hypothesis.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645246"/>
            <a:ext cx="7773647" cy="292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441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89" y="1083377"/>
            <a:ext cx="8596312" cy="32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11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Alternate Hypothesis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3251200"/>
            <a:ext cx="8596312" cy="20799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334" y="1930400"/>
            <a:ext cx="6066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Whatever you want to prove is your alternate hypothesis</a:t>
            </a:r>
          </a:p>
        </p:txBody>
      </p:sp>
    </p:spTree>
    <p:extLst>
      <p:ext uri="{BB962C8B-B14F-4D97-AF65-F5344CB8AC3E}">
        <p14:creationId xmlns:p14="http://schemas.microsoft.com/office/powerpoint/2010/main" val="673201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to form your claim or Hypothesis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30076"/>
            <a:ext cx="8596312" cy="178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97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175098"/>
            <a:ext cx="8596312" cy="331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20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Identify the Null and Alternate Hypothesis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98173"/>
            <a:ext cx="8596312" cy="28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2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74282"/>
            <a:ext cx="8596668" cy="5197641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Till now we have learned about descriptive statistics, in which we are finding put different values from given dataset. </a:t>
            </a:r>
          </a:p>
          <a:p>
            <a:r>
              <a:rPr lang="en-IN" dirty="0" smtClean="0"/>
              <a:t>In Inferential statistics, we are figuring out something regarding population from given sample data.</a:t>
            </a:r>
          </a:p>
          <a:p>
            <a:r>
              <a:rPr lang="en-IN" dirty="0" smtClean="0"/>
              <a:t>In hypothesis testing we are forming a hypothesis</a:t>
            </a:r>
          </a:p>
          <a:p>
            <a:r>
              <a:rPr lang="en-IN" dirty="0" smtClean="0"/>
              <a:t>Hypo means hypothetically and thesis means something research thing and factually proven.</a:t>
            </a:r>
          </a:p>
          <a:p>
            <a:r>
              <a:rPr lang="en-IN" dirty="0" smtClean="0"/>
              <a:t>Hypothesis is something, we are assuming.</a:t>
            </a:r>
          </a:p>
          <a:p>
            <a:r>
              <a:rPr lang="en-IN" dirty="0" smtClean="0"/>
              <a:t>Goal of hypothesis testing is to either prove something or reject statistics</a:t>
            </a:r>
          </a:p>
          <a:p>
            <a:r>
              <a:rPr lang="en-IN" dirty="0" smtClean="0"/>
              <a:t>Like average voting in 2024 is 64%. So through hypothesis you are proving it or rejecting it. </a:t>
            </a:r>
          </a:p>
          <a:p>
            <a:r>
              <a:rPr lang="en-IN" dirty="0" smtClean="0"/>
              <a:t>The sentence you are preparing for hypothesis testing is really important</a:t>
            </a:r>
          </a:p>
          <a:p>
            <a:r>
              <a:rPr lang="en-IN" dirty="0" smtClean="0"/>
              <a:t>Like Mumbai </a:t>
            </a:r>
            <a:r>
              <a:rPr lang="en-IN" dirty="0" err="1" smtClean="0"/>
              <a:t>indians</a:t>
            </a:r>
            <a:r>
              <a:rPr lang="en-IN" dirty="0" smtClean="0"/>
              <a:t> will score more than 60 runs in first 10 overs.</a:t>
            </a:r>
          </a:p>
          <a:p>
            <a:r>
              <a:rPr lang="en-IN" dirty="0" smtClean="0"/>
              <a:t>My goal will be either prove this thing or reject this thing. For that we are using statistics techniques</a:t>
            </a:r>
          </a:p>
          <a:p>
            <a:endParaRPr lang="en-IN" dirty="0" smtClean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208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583890"/>
            <a:ext cx="8596312" cy="2324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908214"/>
            <a:ext cx="8613203" cy="240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1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Statistics - Formula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270000"/>
            <a:ext cx="8596312" cy="193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09743"/>
            <a:ext cx="6223980" cy="344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80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816245"/>
            <a:ext cx="8596312" cy="35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13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Significance Level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930400"/>
            <a:ext cx="8596312" cy="10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85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Critical Region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148924"/>
            <a:ext cx="8596312" cy="10556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7334" y="4089745"/>
            <a:ext cx="8596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your values fall under rejection area, then there is very low probability of </a:t>
            </a:r>
            <a:r>
              <a:rPr lang="en-IN" dirty="0" smtClean="0"/>
              <a:t>occurring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we are rejecting the null hypothesis and going with the alternate hypothesis</a:t>
            </a:r>
          </a:p>
        </p:txBody>
      </p:sp>
    </p:spTree>
    <p:extLst>
      <p:ext uri="{BB962C8B-B14F-4D97-AF65-F5344CB8AC3E}">
        <p14:creationId xmlns:p14="http://schemas.microsoft.com/office/powerpoint/2010/main" val="2531194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Critical Value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57137"/>
            <a:ext cx="8596312" cy="150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54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Two tailed, Right tailed and left tailed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47814"/>
            <a:ext cx="8596312" cy="30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34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494997"/>
            <a:ext cx="8596312" cy="199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46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 - Value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629526"/>
            <a:ext cx="8596312" cy="259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34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 in Hypothesis Testing based on P - Value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009997"/>
            <a:ext cx="8596312" cy="189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7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835" y="928556"/>
            <a:ext cx="8596668" cy="3880773"/>
          </a:xfrm>
        </p:spPr>
        <p:txBody>
          <a:bodyPr/>
          <a:lstStyle/>
          <a:p>
            <a:r>
              <a:rPr lang="en-IN" dirty="0" smtClean="0"/>
              <a:t>Whatever outcome I am giving is basis on probability.</a:t>
            </a:r>
            <a:r>
              <a:rPr lang="en-IN" dirty="0"/>
              <a:t> </a:t>
            </a:r>
            <a:r>
              <a:rPr lang="en-IN" dirty="0" smtClean="0"/>
              <a:t>Probability help us to put threshold or cut off.</a:t>
            </a:r>
          </a:p>
          <a:p>
            <a:r>
              <a:rPr lang="en-IN" dirty="0" smtClean="0"/>
              <a:t>So we can set a initial probability and that is called significance level.</a:t>
            </a:r>
          </a:p>
          <a:p>
            <a:r>
              <a:rPr lang="en-IN" dirty="0" smtClean="0"/>
              <a:t>Significance level can be taken as 0.05</a:t>
            </a:r>
          </a:p>
          <a:p>
            <a:r>
              <a:rPr lang="en-IN" dirty="0" smtClean="0"/>
              <a:t> If I can able to statistically prove either score is &gt; 60 or &lt;60 and find the probability on this</a:t>
            </a:r>
          </a:p>
          <a:p>
            <a:r>
              <a:rPr lang="en-IN" dirty="0" smtClean="0"/>
              <a:t>Based on this probability, I will compare this with cut off probability</a:t>
            </a:r>
          </a:p>
          <a:p>
            <a:r>
              <a:rPr lang="en-IN" dirty="0" smtClean="0"/>
              <a:t>If it’s above the cut of probability then my answer is Yes means approve and if not then No means rejection</a:t>
            </a:r>
          </a:p>
          <a:p>
            <a:r>
              <a:rPr lang="en-IN" dirty="0" smtClean="0"/>
              <a:t>This is basic hypothesis testing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782746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761548"/>
            <a:ext cx="8596312" cy="31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8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596312" cy="331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75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– 1 Error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743494"/>
            <a:ext cx="8596312" cy="107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07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2 Error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56852"/>
            <a:ext cx="8596312" cy="11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74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Confusion Matrix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669794"/>
            <a:ext cx="8596312" cy="351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40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A/B 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Nothing but fancy name of hypothesis testing or more industry oriented name</a:t>
            </a:r>
            <a:r>
              <a:rPr lang="en-IN" dirty="0"/>
              <a:t> </a:t>
            </a:r>
            <a:r>
              <a:rPr lang="en-IN" dirty="0" smtClean="0"/>
              <a:t>for hypothesis testing</a:t>
            </a:r>
          </a:p>
          <a:p>
            <a:r>
              <a:rPr lang="en-IN" dirty="0" smtClean="0"/>
              <a:t>Whatever hypothesis you have, means if you have two production line A &amp; B and both of have same efficiency 80%</a:t>
            </a:r>
          </a:p>
          <a:p>
            <a:r>
              <a:rPr lang="en-IN" dirty="0" smtClean="0"/>
              <a:t>Now R&amp;D team wanted to improve the process in B production line </a:t>
            </a:r>
          </a:p>
          <a:p>
            <a:r>
              <a:rPr lang="en-IN" dirty="0" smtClean="0"/>
              <a:t>Means you are not changing anything in A and you making improvement in B </a:t>
            </a:r>
          </a:p>
          <a:p>
            <a:r>
              <a:rPr lang="en-IN" dirty="0" smtClean="0"/>
              <a:t>So now your Null Hypothesis is Pa = </a:t>
            </a:r>
            <a:r>
              <a:rPr lang="en-IN" dirty="0" err="1" smtClean="0"/>
              <a:t>Pb</a:t>
            </a:r>
            <a:r>
              <a:rPr lang="en-IN" dirty="0" smtClean="0"/>
              <a:t> and your alternate hypothesis is          Pa &lt; </a:t>
            </a:r>
            <a:r>
              <a:rPr lang="en-IN" dirty="0" err="1" smtClean="0"/>
              <a:t>Pb</a:t>
            </a:r>
            <a:r>
              <a:rPr lang="en-IN" dirty="0" smtClean="0"/>
              <a:t> (because in belt B we are making changes or we are doing some treatment or doing testing)</a:t>
            </a:r>
          </a:p>
          <a:p>
            <a:r>
              <a:rPr lang="en-IN" dirty="0" smtClean="0"/>
              <a:t>In A / B testing A is our control group (Like Production Line A) and B is your treatment group or experiment group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56718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4165"/>
            <a:ext cx="8596668" cy="5053262"/>
          </a:xfrm>
        </p:spPr>
        <p:txBody>
          <a:bodyPr>
            <a:normAutofit/>
          </a:bodyPr>
          <a:lstStyle/>
          <a:p>
            <a:r>
              <a:rPr lang="en-IN" dirty="0" err="1" smtClean="0"/>
              <a:t>Eg</a:t>
            </a:r>
            <a:r>
              <a:rPr lang="en-IN" dirty="0" smtClean="0"/>
              <a:t>, I am preparing for government exam from last five years and this time giving 6</a:t>
            </a:r>
            <a:r>
              <a:rPr lang="en-IN" baseline="30000" dirty="0" smtClean="0"/>
              <a:t>th</a:t>
            </a:r>
            <a:r>
              <a:rPr lang="en-IN" dirty="0" smtClean="0"/>
              <a:t> attempt. In last five years got a marks of 70, 64, 51, 82, 72</a:t>
            </a:r>
          </a:p>
          <a:p>
            <a:r>
              <a:rPr lang="en-IN" dirty="0" smtClean="0"/>
              <a:t>Now I will form a hypothesis and general statement is government decide that cut off for the exam will be &gt;60 and will move to the next step.</a:t>
            </a:r>
          </a:p>
          <a:p>
            <a:r>
              <a:rPr lang="en-IN" dirty="0" smtClean="0"/>
              <a:t>So my hypothesis will be in my 6</a:t>
            </a:r>
            <a:r>
              <a:rPr lang="en-IN" baseline="30000" dirty="0" smtClean="0"/>
              <a:t>th</a:t>
            </a:r>
            <a:r>
              <a:rPr lang="en-IN" dirty="0" smtClean="0"/>
              <a:t> attempt I will get the marks more than 60</a:t>
            </a:r>
          </a:p>
          <a:p>
            <a:r>
              <a:rPr lang="en-IN" dirty="0" smtClean="0"/>
              <a:t>Null Hypothesis:- it means that the condition already there or given in that</a:t>
            </a:r>
          </a:p>
          <a:p>
            <a:pPr lvl="1"/>
            <a:r>
              <a:rPr lang="en-IN" dirty="0" smtClean="0"/>
              <a:t>In this case, H0 =  My marks equal to 60</a:t>
            </a:r>
          </a:p>
          <a:p>
            <a:r>
              <a:rPr lang="en-IN" dirty="0" smtClean="0"/>
              <a:t>Alternate hypothesis:- the condition that we want to happen</a:t>
            </a:r>
          </a:p>
          <a:p>
            <a:pPr lvl="1"/>
            <a:r>
              <a:rPr lang="en-IN" dirty="0" smtClean="0"/>
              <a:t>In this case, H1 = Marks &gt; 60</a:t>
            </a:r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81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49155"/>
            <a:ext cx="8596668" cy="4992208"/>
          </a:xfrm>
        </p:spPr>
        <p:txBody>
          <a:bodyPr/>
          <a:lstStyle/>
          <a:p>
            <a:r>
              <a:rPr lang="en-IN" dirty="0" smtClean="0"/>
              <a:t>After deciding null hypothesis and alternate hypothesis, we will do statistical analysis to find the probability of Marks = 60 consider as a P1</a:t>
            </a:r>
          </a:p>
          <a:p>
            <a:r>
              <a:rPr lang="en-IN" dirty="0" smtClean="0"/>
              <a:t>Now will compare P1 value to significant value or Alpha value. If alpha is not given then value will be 0.05</a:t>
            </a:r>
          </a:p>
          <a:p>
            <a:r>
              <a:rPr lang="en-US" dirty="0"/>
              <a:t>The 0.05 value is a widely used convention, meaning there's a 5% chance of incorrectly rejecting the null hypothesis.</a:t>
            </a:r>
            <a:endParaRPr lang="en-IN" dirty="0" smtClean="0"/>
          </a:p>
          <a:p>
            <a:r>
              <a:rPr lang="en-IN" dirty="0" smtClean="0"/>
              <a:t>If P1 &gt; Alpha that means that means that we have enough evidence of sample data saying that your marks will be 60</a:t>
            </a:r>
          </a:p>
          <a:p>
            <a:r>
              <a:rPr lang="en-IN" dirty="0" smtClean="0"/>
              <a:t>If P1 &lt; Alpha means you will reject the null hypothesis and will go to the alternate hypothesis (Marks would be &gt; 60)</a:t>
            </a:r>
          </a:p>
          <a:p>
            <a:r>
              <a:rPr lang="en-IN" dirty="0" smtClean="0"/>
              <a:t> If marks is &lt; 60 then we are going for tail test and defining the null hypothesis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05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Below are all types of questions which we can not quantify. These are just vague statement, no numbers in that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47" y="2743099"/>
            <a:ext cx="8546355" cy="312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3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1659"/>
            <a:ext cx="8596668" cy="4799703"/>
          </a:xfrm>
        </p:spPr>
        <p:txBody>
          <a:bodyPr/>
          <a:lstStyle/>
          <a:p>
            <a:r>
              <a:rPr lang="en-IN" dirty="0" smtClean="0"/>
              <a:t>On some parameter, we have to quantify the statement and then make the hypothesis</a:t>
            </a:r>
          </a:p>
          <a:p>
            <a:r>
              <a:rPr lang="en-IN" dirty="0" smtClean="0"/>
              <a:t>We convert those questions to statement in which numbers involved. So we can do something with number.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93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Hypothesis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75677"/>
            <a:ext cx="8596312" cy="31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Hypothesis Test?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137777"/>
            <a:ext cx="8596312" cy="163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358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1113</TotalTime>
  <Words>894</Words>
  <Application>Microsoft Office PowerPoint</Application>
  <PresentationFormat>Widescreen</PresentationFormat>
  <Paragraphs>85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Trebuchet MS</vt:lpstr>
      <vt:lpstr>Wingdings 3</vt:lpstr>
      <vt:lpstr>Facet</vt:lpstr>
      <vt:lpstr>Hypothesis Testing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What is Hypothesis</vt:lpstr>
      <vt:lpstr>What is Hypothesis Test?</vt:lpstr>
      <vt:lpstr>Rare Event Rule for Inferential Statistics</vt:lpstr>
      <vt:lpstr>Example</vt:lpstr>
      <vt:lpstr>PowerPoint Presentation</vt:lpstr>
      <vt:lpstr>Component of a formal Hypothesis Test</vt:lpstr>
      <vt:lpstr>Null Hypothesis H0</vt:lpstr>
      <vt:lpstr>PowerPoint Presentation</vt:lpstr>
      <vt:lpstr>Alternate Hypothesis</vt:lpstr>
      <vt:lpstr>How to form your claim or Hypothesis</vt:lpstr>
      <vt:lpstr>PowerPoint Presentation</vt:lpstr>
      <vt:lpstr>Identify the Null and Alternate Hypothesis</vt:lpstr>
      <vt:lpstr>Example</vt:lpstr>
      <vt:lpstr>Test Statistics - Formula</vt:lpstr>
      <vt:lpstr>Example</vt:lpstr>
      <vt:lpstr>Significance Level</vt:lpstr>
      <vt:lpstr>Critical Region</vt:lpstr>
      <vt:lpstr>Critical Value</vt:lpstr>
      <vt:lpstr>Two tailed, Right tailed and left tailed</vt:lpstr>
      <vt:lpstr>PowerPoint Presentation</vt:lpstr>
      <vt:lpstr>P - Value</vt:lpstr>
      <vt:lpstr>Conclusion in Hypothesis Testing based on P - Value</vt:lpstr>
      <vt:lpstr>Example</vt:lpstr>
      <vt:lpstr>Example</vt:lpstr>
      <vt:lpstr>Type – 1 Error</vt:lpstr>
      <vt:lpstr>Type 2 Error</vt:lpstr>
      <vt:lpstr>Confusion Matrix</vt:lpstr>
      <vt:lpstr>A/B Testing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</dc:title>
  <dc:creator>Windows User</dc:creator>
  <cp:lastModifiedBy>Windows User</cp:lastModifiedBy>
  <cp:revision>75</cp:revision>
  <dcterms:created xsi:type="dcterms:W3CDTF">2025-03-15T09:15:59Z</dcterms:created>
  <dcterms:modified xsi:type="dcterms:W3CDTF">2025-03-20T06:51:27Z</dcterms:modified>
</cp:coreProperties>
</file>