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9"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360767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24171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947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9476345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3558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2634834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160319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83381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242146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7188F0-5444-4CF8-ACE7-D1753A8D8CC8}"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71463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7188F0-5444-4CF8-ACE7-D1753A8D8CC8}"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74894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7188F0-5444-4CF8-ACE7-D1753A8D8CC8}"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15429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7188F0-5444-4CF8-ACE7-D1753A8D8CC8}"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423308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7188F0-5444-4CF8-ACE7-D1753A8D8CC8}"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223494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188F0-5444-4CF8-ACE7-D1753A8D8CC8}"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563572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7188F0-5444-4CF8-ACE7-D1753A8D8CC8}"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9B535B-0E90-4491-99FF-8B354D5644B3}" type="slidenum">
              <a:rPr lang="en-IN" smtClean="0"/>
              <a:t>‹#›</a:t>
            </a:fld>
            <a:endParaRPr lang="en-IN"/>
          </a:p>
        </p:txBody>
      </p:sp>
    </p:spTree>
    <p:extLst>
      <p:ext uri="{BB962C8B-B14F-4D97-AF65-F5344CB8AC3E}">
        <p14:creationId xmlns:p14="http://schemas.microsoft.com/office/powerpoint/2010/main" val="15638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7188F0-5444-4CF8-ACE7-D1753A8D8CC8}" type="datetimeFigureOut">
              <a:rPr lang="en-IN" smtClean="0"/>
              <a:t>03-04-2025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39B535B-0E90-4491-99FF-8B354D5644B3}" type="slidenum">
              <a:rPr lang="en-IN" smtClean="0"/>
              <a:t>‹#›</a:t>
            </a:fld>
            <a:endParaRPr lang="en-IN"/>
          </a:p>
        </p:txBody>
      </p:sp>
    </p:spTree>
    <p:extLst>
      <p:ext uri="{BB962C8B-B14F-4D97-AF65-F5344CB8AC3E}">
        <p14:creationId xmlns:p14="http://schemas.microsoft.com/office/powerpoint/2010/main" val="39148737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ML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3517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3502453"/>
          </a:xfrm>
          <a:prstGeom prst="rect">
            <a:avLst/>
          </a:prstGeom>
        </p:spPr>
      </p:pic>
    </p:spTree>
    <p:extLst>
      <p:ext uri="{BB962C8B-B14F-4D97-AF65-F5344CB8AC3E}">
        <p14:creationId xmlns:p14="http://schemas.microsoft.com/office/powerpoint/2010/main" val="272461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24025"/>
            <a:ext cx="8596668" cy="5117337"/>
          </a:xfrm>
        </p:spPr>
        <p:txBody>
          <a:bodyPr/>
          <a:lstStyle/>
          <a:p>
            <a:r>
              <a:rPr lang="en-IN" dirty="0" smtClean="0"/>
              <a:t>In supervised learning, we are using classification where in </a:t>
            </a:r>
            <a:r>
              <a:rPr lang="en-IN" dirty="0" err="1" smtClean="0"/>
              <a:t>unsupervise</a:t>
            </a:r>
            <a:r>
              <a:rPr lang="en-IN" dirty="0" smtClean="0"/>
              <a:t> we are using clustering </a:t>
            </a:r>
          </a:p>
          <a:p>
            <a:r>
              <a:rPr lang="en-IN" dirty="0" smtClean="0"/>
              <a:t>There is no learning in clustering because there is no past learning.</a:t>
            </a:r>
          </a:p>
          <a:p>
            <a:r>
              <a:rPr lang="en-IN" dirty="0" smtClean="0"/>
              <a:t>Confusion matrix will use to evaluate your classification model</a:t>
            </a:r>
          </a:p>
          <a:p>
            <a:r>
              <a:rPr lang="en-US" dirty="0"/>
              <a:t>A confusion matrix is a table that is used to define the performance of a classification algorithm. A confusion matrix visualizes and summarizes the performance of a classification algorithm</a:t>
            </a:r>
            <a:r>
              <a:rPr lang="en-US" dirty="0" smtClean="0"/>
              <a:t>.</a:t>
            </a:r>
          </a:p>
          <a:p>
            <a:endParaRPr lang="en-IN" dirty="0" smtClean="0"/>
          </a:p>
          <a:p>
            <a:endParaRPr lang="en-IN" dirty="0"/>
          </a:p>
        </p:txBody>
      </p:sp>
      <p:pic>
        <p:nvPicPr>
          <p:cNvPr id="4" name="Picture 3"/>
          <p:cNvPicPr>
            <a:picLocks noChangeAspect="1"/>
          </p:cNvPicPr>
          <p:nvPr/>
        </p:nvPicPr>
        <p:blipFill>
          <a:blip r:embed="rId2"/>
          <a:stretch>
            <a:fillRect/>
          </a:stretch>
        </p:blipFill>
        <p:spPr>
          <a:xfrm>
            <a:off x="2632518" y="4537810"/>
            <a:ext cx="4686300" cy="2190750"/>
          </a:xfrm>
          <a:prstGeom prst="rect">
            <a:avLst/>
          </a:prstGeom>
        </p:spPr>
      </p:pic>
    </p:spTree>
    <p:extLst>
      <p:ext uri="{BB962C8B-B14F-4D97-AF65-F5344CB8AC3E}">
        <p14:creationId xmlns:p14="http://schemas.microsoft.com/office/powerpoint/2010/main" val="2684872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in Supervised Learning </a:t>
            </a:r>
            <a:endParaRPr lang="en-IN" dirty="0"/>
          </a:p>
        </p:txBody>
      </p:sp>
      <p:pic>
        <p:nvPicPr>
          <p:cNvPr id="4" name="Content Placeholder 3"/>
          <p:cNvPicPr>
            <a:picLocks noGrp="1" noChangeAspect="1"/>
          </p:cNvPicPr>
          <p:nvPr>
            <p:ph idx="1"/>
          </p:nvPr>
        </p:nvPicPr>
        <p:blipFill>
          <a:blip r:embed="rId2"/>
          <a:stretch>
            <a:fillRect/>
          </a:stretch>
        </p:blipFill>
        <p:spPr>
          <a:xfrm>
            <a:off x="677690" y="2015770"/>
            <a:ext cx="8596312" cy="3632057"/>
          </a:xfrm>
          <a:prstGeom prst="rect">
            <a:avLst/>
          </a:prstGeom>
        </p:spPr>
      </p:pic>
    </p:spTree>
    <p:extLst>
      <p:ext uri="{BB962C8B-B14F-4D97-AF65-F5344CB8AC3E}">
        <p14:creationId xmlns:p14="http://schemas.microsoft.com/office/powerpoint/2010/main" val="210346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Classification and regression are same but they both have different application </a:t>
            </a:r>
          </a:p>
          <a:p>
            <a:r>
              <a:rPr lang="en-IN" dirty="0" smtClean="0"/>
              <a:t>Whenever you are predicting continuous you are using regression and at the time of discrete, you are </a:t>
            </a:r>
            <a:r>
              <a:rPr lang="en-IN" smtClean="0"/>
              <a:t>using classification </a:t>
            </a:r>
            <a:endParaRPr lang="en-IN" dirty="0"/>
          </a:p>
        </p:txBody>
      </p:sp>
      <p:pic>
        <p:nvPicPr>
          <p:cNvPr id="4" name="Content Placeholder 3"/>
          <p:cNvPicPr>
            <a:picLocks noChangeAspect="1"/>
          </p:cNvPicPr>
          <p:nvPr/>
        </p:nvPicPr>
        <p:blipFill>
          <a:blip r:embed="rId2"/>
          <a:stretch>
            <a:fillRect/>
          </a:stretch>
        </p:blipFill>
        <p:spPr>
          <a:xfrm>
            <a:off x="677334" y="3599848"/>
            <a:ext cx="5815673" cy="2840931"/>
          </a:xfrm>
          <a:prstGeom prst="rect">
            <a:avLst/>
          </a:prstGeom>
        </p:spPr>
      </p:pic>
    </p:spTree>
    <p:extLst>
      <p:ext uri="{BB962C8B-B14F-4D97-AF65-F5344CB8AC3E}">
        <p14:creationId xmlns:p14="http://schemas.microsoft.com/office/powerpoint/2010/main" val="1503650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Unsupervised Learning</a:t>
            </a:r>
            <a:endParaRPr lang="en-IN" dirty="0"/>
          </a:p>
        </p:txBody>
      </p:sp>
      <p:pic>
        <p:nvPicPr>
          <p:cNvPr id="3" name="Content Placeholder 2"/>
          <p:cNvPicPr>
            <a:picLocks noGrp="1" noChangeAspect="1"/>
          </p:cNvPicPr>
          <p:nvPr>
            <p:ph idx="1"/>
          </p:nvPr>
        </p:nvPicPr>
        <p:blipFill>
          <a:blip r:embed="rId2"/>
          <a:stretch>
            <a:fillRect/>
          </a:stretch>
        </p:blipFill>
        <p:spPr>
          <a:xfrm>
            <a:off x="600861" y="1930400"/>
            <a:ext cx="8596312" cy="3395994"/>
          </a:xfrm>
          <a:prstGeom prst="rect">
            <a:avLst/>
          </a:prstGeom>
        </p:spPr>
      </p:pic>
    </p:spTree>
    <p:extLst>
      <p:ext uri="{BB962C8B-B14F-4D97-AF65-F5344CB8AC3E}">
        <p14:creationId xmlns:p14="http://schemas.microsoft.com/office/powerpoint/2010/main" val="2676947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in </a:t>
            </a:r>
            <a:r>
              <a:rPr lang="en-IN" dirty="0" smtClean="0"/>
              <a:t>Unsupervised </a:t>
            </a:r>
            <a:r>
              <a:rPr lang="en-IN" dirty="0"/>
              <a:t>Learning </a:t>
            </a:r>
          </a:p>
        </p:txBody>
      </p:sp>
      <p:pic>
        <p:nvPicPr>
          <p:cNvPr id="4" name="Content Placeholder 3"/>
          <p:cNvPicPr>
            <a:picLocks noGrp="1" noChangeAspect="1"/>
          </p:cNvPicPr>
          <p:nvPr>
            <p:ph idx="1"/>
          </p:nvPr>
        </p:nvPicPr>
        <p:blipFill>
          <a:blip r:embed="rId2"/>
          <a:stretch>
            <a:fillRect/>
          </a:stretch>
        </p:blipFill>
        <p:spPr>
          <a:xfrm>
            <a:off x="677690" y="2062872"/>
            <a:ext cx="8596312" cy="3460852"/>
          </a:xfrm>
          <a:prstGeom prst="rect">
            <a:avLst/>
          </a:prstGeom>
        </p:spPr>
      </p:pic>
    </p:spTree>
    <p:extLst>
      <p:ext uri="{BB962C8B-B14F-4D97-AF65-F5344CB8AC3E}">
        <p14:creationId xmlns:p14="http://schemas.microsoft.com/office/powerpoint/2010/main" val="922229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of Unsupervised Learning</a:t>
            </a:r>
            <a:endParaRPr lang="en-IN" dirty="0"/>
          </a:p>
        </p:txBody>
      </p:sp>
      <p:pic>
        <p:nvPicPr>
          <p:cNvPr id="4" name="Content Placeholder 3"/>
          <p:cNvPicPr>
            <a:picLocks noGrp="1" noChangeAspect="1"/>
          </p:cNvPicPr>
          <p:nvPr>
            <p:ph idx="1"/>
          </p:nvPr>
        </p:nvPicPr>
        <p:blipFill>
          <a:blip r:embed="rId2"/>
          <a:stretch>
            <a:fillRect/>
          </a:stretch>
        </p:blipFill>
        <p:spPr>
          <a:xfrm>
            <a:off x="3038517" y="1930400"/>
            <a:ext cx="3874302" cy="3881437"/>
          </a:xfrm>
          <a:prstGeom prst="rect">
            <a:avLst/>
          </a:prstGeom>
        </p:spPr>
      </p:pic>
    </p:spTree>
    <p:extLst>
      <p:ext uri="{BB962C8B-B14F-4D97-AF65-F5344CB8AC3E}">
        <p14:creationId xmlns:p14="http://schemas.microsoft.com/office/powerpoint/2010/main" val="68719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Reinforcement Learning</a:t>
            </a:r>
            <a:endParaRPr lang="en-IN" dirty="0"/>
          </a:p>
        </p:txBody>
      </p:sp>
      <p:pic>
        <p:nvPicPr>
          <p:cNvPr id="4" name="Content Placeholder 3"/>
          <p:cNvPicPr>
            <a:picLocks noGrp="1" noChangeAspect="1"/>
          </p:cNvPicPr>
          <p:nvPr>
            <p:ph idx="1"/>
          </p:nvPr>
        </p:nvPicPr>
        <p:blipFill>
          <a:blip r:embed="rId2"/>
          <a:stretch>
            <a:fillRect/>
          </a:stretch>
        </p:blipFill>
        <p:spPr>
          <a:xfrm>
            <a:off x="677690" y="2120130"/>
            <a:ext cx="8596312" cy="3750597"/>
          </a:xfrm>
          <a:prstGeom prst="rect">
            <a:avLst/>
          </a:prstGeom>
        </p:spPr>
      </p:pic>
    </p:spTree>
    <p:extLst>
      <p:ext uri="{BB962C8B-B14F-4D97-AF65-F5344CB8AC3E}">
        <p14:creationId xmlns:p14="http://schemas.microsoft.com/office/powerpoint/2010/main" val="224506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81777"/>
            <a:ext cx="8596668" cy="5059585"/>
          </a:xfrm>
        </p:spPr>
        <p:txBody>
          <a:bodyPr>
            <a:normAutofit fontScale="92500" lnSpcReduction="10000"/>
          </a:bodyPr>
          <a:lstStyle/>
          <a:p>
            <a:r>
              <a:rPr lang="en-US" dirty="0"/>
              <a:t>Reinforcement learning (RL) is a machine learning technique where an agent learns to make decisions in an environment to maximize a reward signal by interacting with it through trial and error. </a:t>
            </a:r>
            <a:endParaRPr lang="en-US" dirty="0" smtClean="0"/>
          </a:p>
          <a:p>
            <a:r>
              <a:rPr lang="en-US" dirty="0" smtClean="0"/>
              <a:t>Reinforcement learning take action quickly whether model is good or not.</a:t>
            </a:r>
          </a:p>
          <a:p>
            <a:r>
              <a:rPr lang="en-US" dirty="0" smtClean="0"/>
              <a:t>A </a:t>
            </a:r>
            <a:r>
              <a:rPr lang="en-US" dirty="0"/>
              <a:t>classic example is a self-driving car learning to navigate traffic, where the car is the agent, the environment is the road, and rewards/penalties are based on successful/unsuccessful maneuvers</a:t>
            </a:r>
            <a:r>
              <a:rPr lang="en-US" dirty="0" smtClean="0"/>
              <a:t>.</a:t>
            </a:r>
          </a:p>
          <a:p>
            <a:r>
              <a:rPr lang="en-US" dirty="0" smtClean="0"/>
              <a:t>In ML, your goal should be your ML model more generalize rather then memorized</a:t>
            </a:r>
          </a:p>
          <a:p>
            <a:r>
              <a:rPr lang="en-US" dirty="0" smtClean="0"/>
              <a:t>Where you have less training error and high test error so this will be memorizing because you are good on training data but if new data test will come then you have less error. </a:t>
            </a:r>
          </a:p>
          <a:p>
            <a:r>
              <a:rPr lang="en-US" dirty="0"/>
              <a:t> </a:t>
            </a:r>
            <a:r>
              <a:rPr lang="en-US" dirty="0" smtClean="0"/>
              <a:t>If you train error in good then your learning is not happened you have neither memorize or generalize your ML. You come and retrain your data</a:t>
            </a:r>
          </a:p>
          <a:p>
            <a:r>
              <a:rPr lang="en-US" dirty="0" smtClean="0"/>
              <a:t>So in any of the large error you come back and revaluate your model. If both the things are fine then you can deploy your ML model</a:t>
            </a:r>
          </a:p>
          <a:p>
            <a:r>
              <a:rPr lang="en-US" dirty="0" smtClean="0"/>
              <a:t>If your model will not run good (because of new data or </a:t>
            </a:r>
            <a:r>
              <a:rPr lang="en-US" smtClean="0"/>
              <a:t>some change) </a:t>
            </a:r>
            <a:r>
              <a:rPr lang="en-US" dirty="0" smtClean="0"/>
              <a:t>after deployment then you will come back and revaluate </a:t>
            </a:r>
            <a:r>
              <a:rPr lang="en-US" smtClean="0"/>
              <a:t>your model</a:t>
            </a:r>
            <a:endParaRPr lang="en-US" dirty="0" smtClean="0"/>
          </a:p>
          <a:p>
            <a:endParaRPr lang="en-US" dirty="0" smtClean="0"/>
          </a:p>
          <a:p>
            <a:endParaRPr lang="en-US" dirty="0" smtClean="0"/>
          </a:p>
          <a:p>
            <a:endParaRPr lang="en-IN" dirty="0"/>
          </a:p>
        </p:txBody>
      </p:sp>
    </p:spTree>
    <p:extLst>
      <p:ext uri="{BB962C8B-B14F-4D97-AF65-F5344CB8AC3E}">
        <p14:creationId xmlns:p14="http://schemas.microsoft.com/office/powerpoint/2010/main" val="3752233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Steps in Supervised ML </a:t>
            </a:r>
            <a:r>
              <a:rPr lang="en-IN" dirty="0" err="1" smtClean="0"/>
              <a:t>Modeling</a:t>
            </a:r>
            <a:endParaRPr lang="en-IN" dirty="0"/>
          </a:p>
        </p:txBody>
      </p:sp>
      <p:pic>
        <p:nvPicPr>
          <p:cNvPr id="4" name="Content Placeholder 3"/>
          <p:cNvPicPr>
            <a:picLocks noGrp="1" noChangeAspect="1"/>
          </p:cNvPicPr>
          <p:nvPr>
            <p:ph idx="1"/>
          </p:nvPr>
        </p:nvPicPr>
        <p:blipFill>
          <a:blip r:embed="rId2"/>
          <a:stretch>
            <a:fillRect/>
          </a:stretch>
        </p:blipFill>
        <p:spPr>
          <a:xfrm>
            <a:off x="677863" y="2236131"/>
            <a:ext cx="8596312" cy="3730350"/>
          </a:xfrm>
          <a:prstGeom prst="rect">
            <a:avLst/>
          </a:prstGeom>
        </p:spPr>
      </p:pic>
    </p:spTree>
    <p:extLst>
      <p:ext uri="{BB962C8B-B14F-4D97-AF65-F5344CB8AC3E}">
        <p14:creationId xmlns:p14="http://schemas.microsoft.com/office/powerpoint/2010/main" val="24817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Machine Learning</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Where we tried to train machine to make prediction</a:t>
            </a:r>
          </a:p>
          <a:p>
            <a:r>
              <a:rPr lang="en-IN" dirty="0" err="1" smtClean="0"/>
              <a:t>Eg</a:t>
            </a:r>
            <a:r>
              <a:rPr lang="en-IN" dirty="0" smtClean="0"/>
              <a:t>. </a:t>
            </a:r>
            <a:r>
              <a:rPr lang="en-IN" b="1" dirty="0"/>
              <a:t>Medical Diagnosis</a:t>
            </a:r>
            <a:r>
              <a:rPr lang="en-IN" b="1" dirty="0" smtClean="0"/>
              <a:t>: </a:t>
            </a:r>
            <a:r>
              <a:rPr lang="en-US" dirty="0"/>
              <a:t>Machine learning can analyze patient data to predict the likelihood of a disease. </a:t>
            </a:r>
            <a:endParaRPr lang="en-US" dirty="0" smtClean="0"/>
          </a:p>
          <a:p>
            <a:r>
              <a:rPr lang="en-IN" b="1" dirty="0"/>
              <a:t>Image Recognition</a:t>
            </a:r>
            <a:r>
              <a:rPr lang="en-IN" b="1" dirty="0" smtClean="0"/>
              <a:t>: </a:t>
            </a:r>
            <a:r>
              <a:rPr lang="en-US" dirty="0"/>
              <a:t>Algorithms can be trained to identify objects in images, like cats or dogs. </a:t>
            </a:r>
            <a:endParaRPr lang="en-US" dirty="0" smtClean="0"/>
          </a:p>
          <a:p>
            <a:r>
              <a:rPr lang="en-US" b="1" dirty="0" smtClean="0"/>
              <a:t>Tourist example:</a:t>
            </a:r>
          </a:p>
          <a:p>
            <a:r>
              <a:rPr lang="en-US" dirty="0" smtClean="0"/>
              <a:t>Initially you took 10 or more years to understand the trend, where machine will take less time to understand this</a:t>
            </a:r>
          </a:p>
          <a:p>
            <a:r>
              <a:rPr lang="en-US" dirty="0" smtClean="0"/>
              <a:t>So will try to teach machine, which given the same data can learn everything in less than 10 years </a:t>
            </a:r>
          </a:p>
          <a:p>
            <a:r>
              <a:rPr lang="en-US" dirty="0" smtClean="0"/>
              <a:t>When certainty comes in mind, through machine we tried to measure and quantify the certainty </a:t>
            </a:r>
          </a:p>
          <a:p>
            <a:r>
              <a:rPr lang="en-US" dirty="0" smtClean="0"/>
              <a:t>We are reducing uncertainty by quantifying certainty</a:t>
            </a:r>
          </a:p>
          <a:p>
            <a:endParaRPr lang="en-IN" dirty="0"/>
          </a:p>
        </p:txBody>
      </p:sp>
    </p:spTree>
    <p:extLst>
      <p:ext uri="{BB962C8B-B14F-4D97-AF65-F5344CB8AC3E}">
        <p14:creationId xmlns:p14="http://schemas.microsoft.com/office/powerpoint/2010/main" val="306558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Field of Data Science </a:t>
            </a:r>
            <a:endParaRPr lang="en-IN" dirty="0"/>
          </a:p>
        </p:txBody>
      </p:sp>
      <p:pic>
        <p:nvPicPr>
          <p:cNvPr id="4" name="Content Placeholder 3"/>
          <p:cNvPicPr>
            <a:picLocks noGrp="1" noChangeAspect="1"/>
          </p:cNvPicPr>
          <p:nvPr>
            <p:ph idx="1"/>
          </p:nvPr>
        </p:nvPicPr>
        <p:blipFill>
          <a:blip r:embed="rId2"/>
          <a:stretch>
            <a:fillRect/>
          </a:stretch>
        </p:blipFill>
        <p:spPr>
          <a:xfrm>
            <a:off x="677334" y="1930400"/>
            <a:ext cx="6213066" cy="3881437"/>
          </a:xfrm>
          <a:prstGeom prst="rect">
            <a:avLst/>
          </a:prstGeom>
        </p:spPr>
      </p:pic>
    </p:spTree>
    <p:extLst>
      <p:ext uri="{BB962C8B-B14F-4D97-AF65-F5344CB8AC3E}">
        <p14:creationId xmlns:p14="http://schemas.microsoft.com/office/powerpoint/2010/main" val="195328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humans learn?</a:t>
            </a:r>
            <a:endParaRPr lang="en-IN" dirty="0"/>
          </a:p>
        </p:txBody>
      </p:sp>
      <p:pic>
        <p:nvPicPr>
          <p:cNvPr id="4" name="Content Placeholder 3"/>
          <p:cNvPicPr>
            <a:picLocks noGrp="1" noChangeAspect="1"/>
          </p:cNvPicPr>
          <p:nvPr>
            <p:ph idx="1"/>
          </p:nvPr>
        </p:nvPicPr>
        <p:blipFill>
          <a:blip r:embed="rId2"/>
          <a:stretch>
            <a:fillRect/>
          </a:stretch>
        </p:blipFill>
        <p:spPr>
          <a:xfrm>
            <a:off x="677690" y="2183441"/>
            <a:ext cx="8596312" cy="3643227"/>
          </a:xfrm>
          <a:prstGeom prst="rect">
            <a:avLst/>
          </a:prstGeom>
        </p:spPr>
      </p:pic>
    </p:spTree>
    <p:extLst>
      <p:ext uri="{BB962C8B-B14F-4D97-AF65-F5344CB8AC3E}">
        <p14:creationId xmlns:p14="http://schemas.microsoft.com/office/powerpoint/2010/main" val="2721797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3670098"/>
          </a:xfrm>
          <a:prstGeom prst="rect">
            <a:avLst/>
          </a:prstGeom>
        </p:spPr>
      </p:pic>
    </p:spTree>
    <p:extLst>
      <p:ext uri="{BB962C8B-B14F-4D97-AF65-F5344CB8AC3E}">
        <p14:creationId xmlns:p14="http://schemas.microsoft.com/office/powerpoint/2010/main" val="127910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334" y="1640823"/>
            <a:ext cx="8285247" cy="3881437"/>
          </a:xfrm>
          <a:prstGeom prst="rect">
            <a:avLst/>
          </a:prstGeom>
        </p:spPr>
      </p:pic>
    </p:spTree>
    <p:extLst>
      <p:ext uri="{BB962C8B-B14F-4D97-AF65-F5344CB8AC3E}">
        <p14:creationId xmlns:p14="http://schemas.microsoft.com/office/powerpoint/2010/main" val="163553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334" y="2143604"/>
            <a:ext cx="8596312" cy="3453392"/>
          </a:xfrm>
          <a:prstGeom prst="rect">
            <a:avLst/>
          </a:prstGeom>
        </p:spPr>
      </p:pic>
    </p:spTree>
    <p:extLst>
      <p:ext uri="{BB962C8B-B14F-4D97-AF65-F5344CB8AC3E}">
        <p14:creationId xmlns:p14="http://schemas.microsoft.com/office/powerpoint/2010/main" val="188874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ML</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3658813"/>
          </a:xfrm>
          <a:prstGeom prst="rect">
            <a:avLst/>
          </a:prstGeom>
        </p:spPr>
      </p:pic>
    </p:spTree>
    <p:extLst>
      <p:ext uri="{BB962C8B-B14F-4D97-AF65-F5344CB8AC3E}">
        <p14:creationId xmlns:p14="http://schemas.microsoft.com/office/powerpoint/2010/main" val="314807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7773"/>
            <a:ext cx="8596668" cy="5213589"/>
          </a:xfrm>
        </p:spPr>
        <p:txBody>
          <a:bodyPr/>
          <a:lstStyle/>
          <a:p>
            <a:r>
              <a:rPr lang="en-US" dirty="0"/>
              <a:t>Supervised </a:t>
            </a:r>
            <a:r>
              <a:rPr lang="en-US" dirty="0" smtClean="0"/>
              <a:t>learning:- It </a:t>
            </a:r>
            <a:r>
              <a:rPr lang="en-US" dirty="0"/>
              <a:t>is a machine learning approach where algorithms learn from labeled datasets to predict outcomes or recognize patterns, essentially "learning" from examples where the correct output is known. </a:t>
            </a:r>
            <a:endParaRPr lang="en-US" dirty="0" smtClean="0"/>
          </a:p>
          <a:p>
            <a:r>
              <a:rPr lang="en-US" dirty="0"/>
              <a:t>Common applications include spam filtering, image classification, fraud detection, and predicting stock prices. </a:t>
            </a:r>
            <a:endParaRPr lang="en-US" dirty="0" smtClean="0"/>
          </a:p>
          <a:p>
            <a:r>
              <a:rPr lang="en-US" dirty="0"/>
              <a:t>Unsupervised </a:t>
            </a:r>
            <a:r>
              <a:rPr lang="en-US" dirty="0" smtClean="0"/>
              <a:t>learning:-  It is a machine </a:t>
            </a:r>
            <a:r>
              <a:rPr lang="en-US" dirty="0"/>
              <a:t>learning involves training models on unlabeled data to discover hidden patterns, structures, and relationships without explicit guidance or predefined outcomes. </a:t>
            </a:r>
            <a:endParaRPr lang="en-US" dirty="0" smtClean="0"/>
          </a:p>
          <a:p>
            <a:r>
              <a:rPr lang="en-IN" dirty="0" err="1" smtClean="0"/>
              <a:t>Eg</a:t>
            </a:r>
            <a:r>
              <a:rPr lang="en-IN" dirty="0" smtClean="0"/>
              <a:t>:- Customer </a:t>
            </a:r>
            <a:r>
              <a:rPr lang="en-IN" dirty="0"/>
              <a:t>Segmentation</a:t>
            </a:r>
            <a:r>
              <a:rPr lang="en-IN" dirty="0" smtClean="0"/>
              <a:t>:- </a:t>
            </a:r>
            <a:r>
              <a:rPr lang="en-US" dirty="0"/>
              <a:t>Grouping customers based on their </a:t>
            </a:r>
            <a:r>
              <a:rPr lang="en-US" dirty="0" smtClean="0"/>
              <a:t>purchasing behavior and </a:t>
            </a:r>
            <a:r>
              <a:rPr lang="en-IN" dirty="0"/>
              <a:t>Fraud </a:t>
            </a:r>
            <a:r>
              <a:rPr lang="en-IN" dirty="0" smtClean="0"/>
              <a:t>Detection </a:t>
            </a:r>
            <a:r>
              <a:rPr lang="en-US" dirty="0"/>
              <a:t>Identifying unusual transactions or patterns that may </a:t>
            </a:r>
            <a:r>
              <a:rPr lang="en-US" dirty="0" smtClean="0"/>
              <a:t>indicate </a:t>
            </a:r>
            <a:r>
              <a:rPr lang="en-IN" dirty="0"/>
              <a:t>fraudulent activity. </a:t>
            </a:r>
            <a:endParaRPr lang="en-IN" dirty="0" smtClean="0"/>
          </a:p>
          <a:p>
            <a:r>
              <a:rPr lang="en-US" dirty="0"/>
              <a:t>Reinforcement Learning (RL)</a:t>
            </a:r>
            <a:r>
              <a:rPr lang="en-US" b="1" dirty="0"/>
              <a:t> </a:t>
            </a:r>
            <a:r>
              <a:rPr lang="en-US" dirty="0"/>
              <a:t>is a branch of machine learning that focuses on how agents can learn to make decisions through trial and error to maximize cumulative rewards. RL allows machines to learn by interacting with an environment and receiving feedback based on their actions. This feedback comes in the form of</a:t>
            </a:r>
            <a:r>
              <a:rPr lang="en-US" b="1" dirty="0"/>
              <a:t> </a:t>
            </a:r>
            <a:r>
              <a:rPr lang="en-US" dirty="0"/>
              <a:t>rewards or penalties.</a:t>
            </a:r>
            <a:endParaRPr lang="en-US" dirty="0" smtClean="0"/>
          </a:p>
          <a:p>
            <a:endParaRPr lang="en-US" dirty="0" smtClean="0"/>
          </a:p>
          <a:p>
            <a:endParaRPr lang="en-IN" dirty="0"/>
          </a:p>
        </p:txBody>
      </p:sp>
    </p:spTree>
    <p:extLst>
      <p:ext uri="{BB962C8B-B14F-4D97-AF65-F5344CB8AC3E}">
        <p14:creationId xmlns:p14="http://schemas.microsoft.com/office/powerpoint/2010/main" val="1644959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538</TotalTime>
  <Words>155</Words>
  <Application>Microsoft Office PowerPoint</Application>
  <PresentationFormat>Widescreen</PresentationFormat>
  <Paragraphs>41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Introduction to ML</vt:lpstr>
      <vt:lpstr>What is Machine Learning</vt:lpstr>
      <vt:lpstr>Field of Data Science </vt:lpstr>
      <vt:lpstr>How do humans learn?</vt:lpstr>
      <vt:lpstr>Machine Learning </vt:lpstr>
      <vt:lpstr>PowerPoint Presentation</vt:lpstr>
      <vt:lpstr>PowerPoint Presentation</vt:lpstr>
      <vt:lpstr>Types of ML</vt:lpstr>
      <vt:lpstr>PowerPoint Presentation</vt:lpstr>
      <vt:lpstr>Supervised Learning</vt:lpstr>
      <vt:lpstr>PowerPoint Presentation</vt:lpstr>
      <vt:lpstr>Dataset in Supervised Learning </vt:lpstr>
      <vt:lpstr>PowerPoint Presentation</vt:lpstr>
      <vt:lpstr>Unsupervised Learning</vt:lpstr>
      <vt:lpstr>Dataset in Unsupervised Learning </vt:lpstr>
      <vt:lpstr>Application of Unsupervised Learning</vt:lpstr>
      <vt:lpstr>Reinforcement Learning</vt:lpstr>
      <vt:lpstr>PowerPoint Presentation</vt:lpstr>
      <vt:lpstr>Steps in Supervised ML Modeling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ML</dc:title>
  <dc:creator>Windows User</dc:creator>
  <cp:lastModifiedBy>Windows User</cp:lastModifiedBy>
  <cp:revision>48</cp:revision>
  <dcterms:created xsi:type="dcterms:W3CDTF">2025-03-31T05:59:39Z</dcterms:created>
  <dcterms:modified xsi:type="dcterms:W3CDTF">2025-04-03T05:27:15Z</dcterms:modified>
</cp:coreProperties>
</file>