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0" d="100"/>
          <a:sy n="70" d="100"/>
        </p:scale>
        <p:origin x="48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2354479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2146728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678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23173097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56575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1501861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3325932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1315429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4238625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17C5922-F3E4-43B2-B622-8E3BF58203E3}"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1313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17C5922-F3E4-43B2-B622-8E3BF58203E3}"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3757497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17C5922-F3E4-43B2-B622-8E3BF58203E3}" type="datetimeFigureOut">
              <a:rPr lang="en-IN" smtClean="0"/>
              <a:t>04-04-2025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426796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17C5922-F3E4-43B2-B622-8E3BF58203E3}"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213279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7C5922-F3E4-43B2-B622-8E3BF58203E3}" type="datetimeFigureOut">
              <a:rPr lang="en-IN" smtClean="0"/>
              <a:t>04-04-2025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40114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5922-F3E4-43B2-B622-8E3BF58203E3}"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617626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17C5922-F3E4-43B2-B622-8E3BF58203E3}"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9F77B67-41C3-4DBD-8885-171AF4FE36AA}" type="slidenum">
              <a:rPr lang="en-IN" smtClean="0"/>
              <a:t>‹#›</a:t>
            </a:fld>
            <a:endParaRPr lang="en-IN"/>
          </a:p>
        </p:txBody>
      </p:sp>
    </p:spTree>
    <p:extLst>
      <p:ext uri="{BB962C8B-B14F-4D97-AF65-F5344CB8AC3E}">
        <p14:creationId xmlns:p14="http://schemas.microsoft.com/office/powerpoint/2010/main" val="572705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7C5922-F3E4-43B2-B622-8E3BF58203E3}" type="datetimeFigureOut">
              <a:rPr lang="en-IN" smtClean="0"/>
              <a:t>04-04-2025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9F77B67-41C3-4DBD-8885-171AF4FE36AA}" type="slidenum">
              <a:rPr lang="en-IN" smtClean="0"/>
              <a:t>‹#›</a:t>
            </a:fld>
            <a:endParaRPr lang="en-IN"/>
          </a:p>
        </p:txBody>
      </p:sp>
    </p:spTree>
    <p:extLst>
      <p:ext uri="{BB962C8B-B14F-4D97-AF65-F5344CB8AC3E}">
        <p14:creationId xmlns:p14="http://schemas.microsoft.com/office/powerpoint/2010/main" val="34196854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Regression</a:t>
            </a:r>
            <a:endParaRPr lang="en-IN" dirty="0"/>
          </a:p>
        </p:txBody>
      </p:sp>
      <p:sp>
        <p:nvSpPr>
          <p:cNvPr id="3" name="Subtitle 2"/>
          <p:cNvSpPr>
            <a:spLocks noGrp="1"/>
          </p:cNvSpPr>
          <p:nvPr>
            <p:ph type="subTitle" idx="1"/>
          </p:nvPr>
        </p:nvSpPr>
        <p:spPr/>
        <p:txBody>
          <a:bodyPr/>
          <a:lstStyle/>
          <a:p>
            <a:r>
              <a:rPr lang="en-IN" dirty="0" smtClean="0"/>
              <a:t>Linear Regression</a:t>
            </a:r>
            <a:endParaRPr lang="en-IN" dirty="0"/>
          </a:p>
        </p:txBody>
      </p:sp>
    </p:spTree>
    <p:extLst>
      <p:ext uri="{BB962C8B-B14F-4D97-AF65-F5344CB8AC3E}">
        <p14:creationId xmlns:p14="http://schemas.microsoft.com/office/powerpoint/2010/main" val="3824874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Derivative = 0</a:t>
            </a:r>
            <a:endParaRPr lang="en-IN" dirty="0"/>
          </a:p>
        </p:txBody>
      </p:sp>
      <p:pic>
        <p:nvPicPr>
          <p:cNvPr id="4" name="Content Placeholder 3"/>
          <p:cNvPicPr>
            <a:picLocks noGrp="1" noChangeAspect="1"/>
          </p:cNvPicPr>
          <p:nvPr>
            <p:ph idx="1"/>
          </p:nvPr>
        </p:nvPicPr>
        <p:blipFill>
          <a:blip r:embed="rId2"/>
          <a:stretch>
            <a:fillRect/>
          </a:stretch>
        </p:blipFill>
        <p:spPr>
          <a:xfrm>
            <a:off x="677690" y="1930400"/>
            <a:ext cx="8596312" cy="2969935"/>
          </a:xfrm>
          <a:prstGeom prst="rect">
            <a:avLst/>
          </a:prstGeom>
        </p:spPr>
      </p:pic>
    </p:spTree>
    <p:extLst>
      <p:ext uri="{BB962C8B-B14F-4D97-AF65-F5344CB8AC3E}">
        <p14:creationId xmlns:p14="http://schemas.microsoft.com/office/powerpoint/2010/main" val="178435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596882" y="1260444"/>
            <a:ext cx="8594610" cy="3881437"/>
          </a:xfrm>
          <a:prstGeom prst="rect">
            <a:avLst/>
          </a:prstGeom>
        </p:spPr>
      </p:pic>
    </p:spTree>
    <p:extLst>
      <p:ext uri="{BB962C8B-B14F-4D97-AF65-F5344CB8AC3E}">
        <p14:creationId xmlns:p14="http://schemas.microsoft.com/office/powerpoint/2010/main" val="1871619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47246" y="1707915"/>
            <a:ext cx="5822155" cy="3881437"/>
          </a:xfrm>
          <a:prstGeom prst="rect">
            <a:avLst/>
          </a:prstGeom>
        </p:spPr>
      </p:pic>
    </p:spTree>
    <p:extLst>
      <p:ext uri="{BB962C8B-B14F-4D97-AF65-F5344CB8AC3E}">
        <p14:creationId xmlns:p14="http://schemas.microsoft.com/office/powerpoint/2010/main" val="171076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pic>
        <p:nvPicPr>
          <p:cNvPr id="4" name="object 3"/>
          <p:cNvPicPr>
            <a:picLocks noGrp="1"/>
          </p:cNvPicPr>
          <p:nvPr>
            <p:ph idx="1"/>
          </p:nvPr>
        </p:nvPicPr>
        <p:blipFill>
          <a:blip r:embed="rId2" cstate="print"/>
          <a:stretch>
            <a:fillRect/>
          </a:stretch>
        </p:blipFill>
        <p:spPr>
          <a:xfrm>
            <a:off x="677333" y="1707915"/>
            <a:ext cx="7832923" cy="4194944"/>
          </a:xfrm>
          <a:prstGeom prst="rect">
            <a:avLst/>
          </a:prstGeom>
        </p:spPr>
      </p:pic>
    </p:spTree>
    <p:extLst>
      <p:ext uri="{BB962C8B-B14F-4D97-AF65-F5344CB8AC3E}">
        <p14:creationId xmlns:p14="http://schemas.microsoft.com/office/powerpoint/2010/main" val="3780116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a:picLocks noGrp="1"/>
          </p:cNvPicPr>
          <p:nvPr>
            <p:ph idx="1"/>
          </p:nvPr>
        </p:nvPicPr>
        <p:blipFill>
          <a:blip r:embed="rId2" cstate="print"/>
          <a:stretch>
            <a:fillRect/>
          </a:stretch>
        </p:blipFill>
        <p:spPr>
          <a:xfrm>
            <a:off x="677334" y="995882"/>
            <a:ext cx="8457613" cy="4815956"/>
          </a:xfrm>
          <a:prstGeom prst="rect">
            <a:avLst/>
          </a:prstGeom>
        </p:spPr>
      </p:pic>
    </p:spTree>
    <p:extLst>
      <p:ext uri="{BB962C8B-B14F-4D97-AF65-F5344CB8AC3E}">
        <p14:creationId xmlns:p14="http://schemas.microsoft.com/office/powerpoint/2010/main" val="2480147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2"/>
          <p:cNvPicPr>
            <a:picLocks noGrp="1"/>
          </p:cNvPicPr>
          <p:nvPr>
            <p:ph idx="1"/>
          </p:nvPr>
        </p:nvPicPr>
        <p:blipFill>
          <a:blip r:embed="rId2" cstate="print"/>
          <a:stretch>
            <a:fillRect/>
          </a:stretch>
        </p:blipFill>
        <p:spPr>
          <a:xfrm>
            <a:off x="677334" y="932508"/>
            <a:ext cx="8231276" cy="5109518"/>
          </a:xfrm>
          <a:prstGeom prst="rect">
            <a:avLst/>
          </a:prstGeom>
        </p:spPr>
      </p:pic>
    </p:spTree>
    <p:extLst>
      <p:ext uri="{BB962C8B-B14F-4D97-AF65-F5344CB8AC3E}">
        <p14:creationId xmlns:p14="http://schemas.microsoft.com/office/powerpoint/2010/main" val="42116173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85" dirty="0"/>
              <a:t>Best</a:t>
            </a:r>
            <a:r>
              <a:rPr lang="en-IN" spc="-180" dirty="0"/>
              <a:t> </a:t>
            </a:r>
            <a:r>
              <a:rPr lang="en-IN" spc="-110" dirty="0"/>
              <a:t>possible</a:t>
            </a:r>
            <a:r>
              <a:rPr lang="en-IN" spc="-180" dirty="0"/>
              <a:t> </a:t>
            </a:r>
            <a:r>
              <a:rPr lang="en-IN" spc="-965" dirty="0">
                <a:latin typeface="Arial"/>
                <a:cs typeface="Arial"/>
              </a:rPr>
              <a:t>𝛽</a:t>
            </a:r>
            <a:r>
              <a:rPr lang="en-IN" spc="-30" baseline="-31944" dirty="0"/>
              <a:t>p</a:t>
            </a:r>
            <a:endParaRPr lang="en-IN" dirty="0"/>
          </a:p>
        </p:txBody>
      </p:sp>
      <p:sp>
        <p:nvSpPr>
          <p:cNvPr id="3" name="Content Placeholder 2"/>
          <p:cNvSpPr>
            <a:spLocks noGrp="1"/>
          </p:cNvSpPr>
          <p:nvPr>
            <p:ph idx="1"/>
          </p:nvPr>
        </p:nvSpPr>
        <p:spPr/>
        <p:txBody>
          <a:bodyPr/>
          <a:lstStyle/>
          <a:p>
            <a:pPr marL="25400" marR="17780">
              <a:lnSpc>
                <a:spcPct val="114599"/>
              </a:lnSpc>
              <a:spcBef>
                <a:spcPts val="100"/>
              </a:spcBef>
            </a:pPr>
            <a:r>
              <a:rPr lang="en-US" spc="65" dirty="0">
                <a:solidFill>
                  <a:srgbClr val="134F5C"/>
                </a:solidFill>
                <a:latin typeface="Verdana"/>
                <a:cs typeface="Verdana"/>
              </a:rPr>
              <a:t>With</a:t>
            </a:r>
            <a:r>
              <a:rPr lang="en-US" spc="-160" dirty="0">
                <a:solidFill>
                  <a:srgbClr val="134F5C"/>
                </a:solidFill>
                <a:latin typeface="Verdana"/>
                <a:cs typeface="Verdana"/>
              </a:rPr>
              <a:t> </a:t>
            </a:r>
            <a:r>
              <a:rPr lang="en-US" spc="35" dirty="0">
                <a:solidFill>
                  <a:srgbClr val="134F5C"/>
                </a:solidFill>
                <a:latin typeface="Verdana"/>
                <a:cs typeface="Verdana"/>
              </a:rPr>
              <a:t>inﬁnite</a:t>
            </a:r>
            <a:r>
              <a:rPr lang="en-US" spc="-160" dirty="0">
                <a:solidFill>
                  <a:srgbClr val="134F5C"/>
                </a:solidFill>
                <a:latin typeface="Verdana"/>
                <a:cs typeface="Verdana"/>
              </a:rPr>
              <a:t> </a:t>
            </a:r>
            <a:r>
              <a:rPr lang="en-US" dirty="0">
                <a:solidFill>
                  <a:srgbClr val="134F5C"/>
                </a:solidFill>
                <a:latin typeface="Verdana"/>
                <a:cs typeface="Verdana"/>
              </a:rPr>
              <a:t>possibilities</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20" dirty="0">
                <a:solidFill>
                  <a:srgbClr val="134F5C"/>
                </a:solidFill>
                <a:latin typeface="Verdana"/>
                <a:cs typeface="Verdana"/>
              </a:rPr>
              <a:t>values</a:t>
            </a:r>
            <a:r>
              <a:rPr lang="en-US" spc="-155" dirty="0">
                <a:solidFill>
                  <a:srgbClr val="134F5C"/>
                </a:solidFill>
                <a:latin typeface="Verdana"/>
                <a:cs typeface="Verdana"/>
              </a:rPr>
              <a:t> </a:t>
            </a:r>
            <a:r>
              <a:rPr lang="en-US" spc="60" dirty="0">
                <a:solidFill>
                  <a:srgbClr val="134F5C"/>
                </a:solidFill>
                <a:latin typeface="Verdana"/>
                <a:cs typeface="Verdana"/>
              </a:rPr>
              <a:t>which</a:t>
            </a:r>
            <a:r>
              <a:rPr lang="en-US" spc="-160" dirty="0">
                <a:solidFill>
                  <a:srgbClr val="134F5C"/>
                </a:solidFill>
                <a:latin typeface="Verdana"/>
                <a:cs typeface="Verdana"/>
              </a:rPr>
              <a:t> </a:t>
            </a:r>
            <a:r>
              <a:rPr lang="en-US" spc="10" dirty="0">
                <a:solidFill>
                  <a:srgbClr val="134F5C"/>
                </a:solidFill>
                <a:latin typeface="Verdana"/>
                <a:cs typeface="Verdana"/>
              </a:rPr>
              <a:t>parameter</a:t>
            </a:r>
            <a:r>
              <a:rPr lang="en-US" spc="-160" dirty="0">
                <a:solidFill>
                  <a:srgbClr val="134F5C"/>
                </a:solidFill>
                <a:latin typeface="Verdana"/>
                <a:cs typeface="Verdana"/>
              </a:rPr>
              <a:t> </a:t>
            </a:r>
            <a:r>
              <a:rPr lang="en-US" spc="45" dirty="0">
                <a:solidFill>
                  <a:srgbClr val="134F5C"/>
                </a:solidFill>
                <a:latin typeface="Verdana"/>
                <a:cs typeface="Verdana"/>
              </a:rPr>
              <a:t>can</a:t>
            </a:r>
            <a:r>
              <a:rPr lang="en-US" spc="-160" dirty="0">
                <a:solidFill>
                  <a:srgbClr val="134F5C"/>
                </a:solidFill>
                <a:latin typeface="Verdana"/>
                <a:cs typeface="Verdana"/>
              </a:rPr>
              <a:t> </a:t>
            </a:r>
            <a:r>
              <a:rPr lang="en-US" spc="-60" dirty="0">
                <a:solidFill>
                  <a:srgbClr val="134F5C"/>
                </a:solidFill>
                <a:latin typeface="Verdana"/>
                <a:cs typeface="Verdana"/>
              </a:rPr>
              <a:t>take,</a:t>
            </a:r>
            <a:r>
              <a:rPr lang="en-US" spc="-160" dirty="0">
                <a:solidFill>
                  <a:srgbClr val="134F5C"/>
                </a:solidFill>
                <a:latin typeface="Verdana"/>
                <a:cs typeface="Verdana"/>
              </a:rPr>
              <a:t> </a:t>
            </a:r>
            <a:r>
              <a:rPr lang="en-US" spc="60" dirty="0">
                <a:solidFill>
                  <a:srgbClr val="134F5C"/>
                </a:solidFill>
                <a:latin typeface="Verdana"/>
                <a:cs typeface="Verdana"/>
              </a:rPr>
              <a:t>how</a:t>
            </a:r>
            <a:r>
              <a:rPr lang="en-US" spc="-155" dirty="0">
                <a:solidFill>
                  <a:srgbClr val="134F5C"/>
                </a:solidFill>
                <a:latin typeface="Verdana"/>
                <a:cs typeface="Verdana"/>
              </a:rPr>
              <a:t> </a:t>
            </a:r>
            <a:r>
              <a:rPr lang="en-US" spc="65" dirty="0">
                <a:solidFill>
                  <a:srgbClr val="134F5C"/>
                </a:solidFill>
                <a:latin typeface="Verdana"/>
                <a:cs typeface="Verdana"/>
              </a:rPr>
              <a:t>do</a:t>
            </a:r>
            <a:r>
              <a:rPr lang="en-US" spc="-160" dirty="0">
                <a:solidFill>
                  <a:srgbClr val="134F5C"/>
                </a:solidFill>
                <a:latin typeface="Verdana"/>
                <a:cs typeface="Verdana"/>
              </a:rPr>
              <a:t> </a:t>
            </a:r>
            <a:r>
              <a:rPr lang="en-US" spc="45" dirty="0">
                <a:solidFill>
                  <a:srgbClr val="134F5C"/>
                </a:solidFill>
                <a:latin typeface="Verdana"/>
                <a:cs typeface="Verdana"/>
              </a:rPr>
              <a:t>we </a:t>
            </a:r>
            <a:r>
              <a:rPr lang="en-US" spc="-620" dirty="0">
                <a:solidFill>
                  <a:srgbClr val="134F5C"/>
                </a:solidFill>
                <a:latin typeface="Verdana"/>
                <a:cs typeface="Verdana"/>
              </a:rPr>
              <a:t> </a:t>
            </a:r>
            <a:r>
              <a:rPr lang="en-US" spc="-45" dirty="0">
                <a:solidFill>
                  <a:srgbClr val="134F5C"/>
                </a:solidFill>
                <a:latin typeface="Verdana"/>
                <a:cs typeface="Verdana"/>
              </a:rPr>
              <a:t>arrive</a:t>
            </a:r>
            <a:r>
              <a:rPr lang="en-US" spc="-165" dirty="0">
                <a:solidFill>
                  <a:srgbClr val="134F5C"/>
                </a:solidFill>
                <a:latin typeface="Verdana"/>
                <a:cs typeface="Verdana"/>
              </a:rPr>
              <a:t> </a:t>
            </a:r>
            <a:r>
              <a:rPr lang="en-US" dirty="0">
                <a:solidFill>
                  <a:srgbClr val="134F5C"/>
                </a:solidFill>
                <a:latin typeface="Verdana"/>
                <a:cs typeface="Verdana"/>
              </a:rPr>
              <a:t>at</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15" dirty="0">
                <a:solidFill>
                  <a:srgbClr val="134F5C"/>
                </a:solidFill>
                <a:latin typeface="Verdana"/>
                <a:cs typeface="Verdana"/>
              </a:rPr>
              <a:t>best</a:t>
            </a:r>
            <a:r>
              <a:rPr lang="en-US" spc="-165" dirty="0">
                <a:solidFill>
                  <a:srgbClr val="134F5C"/>
                </a:solidFill>
                <a:latin typeface="Verdana"/>
                <a:cs typeface="Verdana"/>
              </a:rPr>
              <a:t> </a:t>
            </a:r>
            <a:r>
              <a:rPr lang="en-US" spc="10" dirty="0">
                <a:solidFill>
                  <a:srgbClr val="134F5C"/>
                </a:solidFill>
                <a:latin typeface="Verdana"/>
                <a:cs typeface="Verdana"/>
              </a:rPr>
              <a:t>possible</a:t>
            </a:r>
            <a:r>
              <a:rPr lang="en-US" spc="-165" dirty="0">
                <a:solidFill>
                  <a:srgbClr val="134F5C"/>
                </a:solidFill>
                <a:latin typeface="Verdana"/>
                <a:cs typeface="Verdana"/>
              </a:rPr>
              <a:t> </a:t>
            </a:r>
            <a:r>
              <a:rPr lang="en-US" spc="-185" dirty="0">
                <a:solidFill>
                  <a:srgbClr val="134F5C"/>
                </a:solidFill>
                <a:latin typeface="Lucida Sans Unicode"/>
                <a:cs typeface="Lucida Sans Unicode"/>
              </a:rPr>
              <a:t>𝛽</a:t>
            </a:r>
            <a:r>
              <a:rPr lang="en-US" spc="-277" baseline="-32407" dirty="0">
                <a:solidFill>
                  <a:srgbClr val="134F5C"/>
                </a:solidFill>
                <a:latin typeface="Verdana"/>
                <a:cs typeface="Verdana"/>
              </a:rPr>
              <a:t>p</a:t>
            </a:r>
            <a:r>
              <a:rPr lang="en-US" spc="-165" baseline="-32407" dirty="0">
                <a:solidFill>
                  <a:srgbClr val="134F5C"/>
                </a:solidFill>
                <a:latin typeface="Verdana"/>
                <a:cs typeface="Verdana"/>
              </a:rPr>
              <a:t> </a:t>
            </a:r>
            <a:r>
              <a:rPr lang="en-US" spc="50" dirty="0">
                <a:solidFill>
                  <a:srgbClr val="134F5C"/>
                </a:solidFill>
                <a:latin typeface="Verdana"/>
                <a:cs typeface="Verdana"/>
              </a:rPr>
              <a:t>with</a:t>
            </a:r>
            <a:r>
              <a:rPr lang="en-US" spc="-165" dirty="0">
                <a:solidFill>
                  <a:srgbClr val="134F5C"/>
                </a:solidFill>
                <a:latin typeface="Verdana"/>
                <a:cs typeface="Verdana"/>
              </a:rPr>
              <a:t> </a:t>
            </a:r>
            <a:r>
              <a:rPr lang="en-US" spc="85" dirty="0">
                <a:solidFill>
                  <a:srgbClr val="134F5C"/>
                </a:solidFill>
                <a:latin typeface="Verdana"/>
                <a:cs typeface="Verdana"/>
              </a:rPr>
              <a:t>minimum</a:t>
            </a:r>
            <a:r>
              <a:rPr lang="en-US" spc="-165" dirty="0">
                <a:solidFill>
                  <a:srgbClr val="134F5C"/>
                </a:solidFill>
                <a:latin typeface="Verdana"/>
                <a:cs typeface="Verdana"/>
              </a:rPr>
              <a:t> </a:t>
            </a:r>
            <a:r>
              <a:rPr lang="en-US" spc="-25" dirty="0">
                <a:solidFill>
                  <a:srgbClr val="134F5C"/>
                </a:solidFill>
                <a:latin typeface="Verdana"/>
                <a:cs typeface="Verdana"/>
              </a:rPr>
              <a:t>iteration.</a:t>
            </a:r>
            <a:endParaRPr lang="en-US" dirty="0">
              <a:latin typeface="Verdana"/>
              <a:cs typeface="Verdana"/>
            </a:endParaRPr>
          </a:p>
          <a:p>
            <a:pPr>
              <a:lnSpc>
                <a:spcPct val="100000"/>
              </a:lnSpc>
              <a:spcBef>
                <a:spcPts val="40"/>
              </a:spcBef>
            </a:pPr>
            <a:endParaRPr lang="en-US" sz="2000" dirty="0">
              <a:latin typeface="Verdana"/>
              <a:cs typeface="Verdana"/>
            </a:endParaRPr>
          </a:p>
          <a:p>
            <a:pPr marL="25400" marR="321310">
              <a:lnSpc>
                <a:spcPct val="114599"/>
              </a:lnSpc>
            </a:pPr>
            <a:r>
              <a:rPr lang="en-US" spc="10" dirty="0">
                <a:solidFill>
                  <a:srgbClr val="134F5C"/>
                </a:solidFill>
                <a:latin typeface="Verdana"/>
                <a:cs typeface="Verdana"/>
              </a:rPr>
              <a:t>Gradient </a:t>
            </a:r>
            <a:r>
              <a:rPr lang="en-US" spc="30" dirty="0">
                <a:solidFill>
                  <a:srgbClr val="134F5C"/>
                </a:solidFill>
                <a:latin typeface="Verdana"/>
                <a:cs typeface="Verdana"/>
              </a:rPr>
              <a:t>Descent </a:t>
            </a:r>
            <a:r>
              <a:rPr lang="en-US" spc="-35" dirty="0">
                <a:solidFill>
                  <a:srgbClr val="134F5C"/>
                </a:solidFill>
                <a:latin typeface="Verdana"/>
                <a:cs typeface="Verdana"/>
              </a:rPr>
              <a:t>is </a:t>
            </a:r>
            <a:r>
              <a:rPr lang="en-US" spc="30" dirty="0">
                <a:solidFill>
                  <a:srgbClr val="134F5C"/>
                </a:solidFill>
                <a:latin typeface="Verdana"/>
                <a:cs typeface="Verdana"/>
              </a:rPr>
              <a:t>an optimization algorithm </a:t>
            </a:r>
            <a:r>
              <a:rPr lang="en-US" spc="25" dirty="0">
                <a:solidFill>
                  <a:srgbClr val="134F5C"/>
                </a:solidFill>
                <a:latin typeface="Verdana"/>
                <a:cs typeface="Verdana"/>
              </a:rPr>
              <a:t>that helps </a:t>
            </a:r>
            <a:r>
              <a:rPr lang="en-US" spc="50" dirty="0">
                <a:solidFill>
                  <a:srgbClr val="134F5C"/>
                </a:solidFill>
                <a:latin typeface="Verdana"/>
                <a:cs typeface="Verdana"/>
              </a:rPr>
              <a:t>machine </a:t>
            </a:r>
            <a:r>
              <a:rPr lang="en-US" spc="55" dirty="0">
                <a:solidFill>
                  <a:srgbClr val="134F5C"/>
                </a:solidFill>
                <a:latin typeface="Verdana"/>
                <a:cs typeface="Verdana"/>
              </a:rPr>
              <a:t> </a:t>
            </a:r>
            <a:r>
              <a:rPr lang="en-US" spc="15" dirty="0">
                <a:solidFill>
                  <a:srgbClr val="134F5C"/>
                </a:solidFill>
                <a:latin typeface="Verdana"/>
                <a:cs typeface="Verdana"/>
              </a:rPr>
              <a:t>learning</a:t>
            </a:r>
            <a:r>
              <a:rPr lang="en-US" spc="-165" dirty="0">
                <a:solidFill>
                  <a:srgbClr val="134F5C"/>
                </a:solidFill>
                <a:latin typeface="Verdana"/>
                <a:cs typeface="Verdana"/>
              </a:rPr>
              <a:t> </a:t>
            </a:r>
            <a:r>
              <a:rPr lang="en-US" spc="40" dirty="0">
                <a:solidFill>
                  <a:srgbClr val="134F5C"/>
                </a:solidFill>
                <a:latin typeface="Verdana"/>
                <a:cs typeface="Verdana"/>
              </a:rPr>
              <a:t>models</a:t>
            </a:r>
            <a:r>
              <a:rPr lang="en-US" spc="-160" dirty="0">
                <a:solidFill>
                  <a:srgbClr val="134F5C"/>
                </a:solidFill>
                <a:latin typeface="Verdana"/>
                <a:cs typeface="Verdana"/>
              </a:rPr>
              <a:t> </a:t>
            </a:r>
            <a:r>
              <a:rPr lang="en-US" spc="10" dirty="0">
                <a:solidFill>
                  <a:srgbClr val="134F5C"/>
                </a:solidFill>
                <a:latin typeface="Verdana"/>
                <a:cs typeface="Verdana"/>
              </a:rPr>
              <a:t>to</a:t>
            </a:r>
            <a:r>
              <a:rPr lang="en-US" spc="-160" dirty="0">
                <a:solidFill>
                  <a:srgbClr val="134F5C"/>
                </a:solidFill>
                <a:latin typeface="Verdana"/>
                <a:cs typeface="Verdana"/>
              </a:rPr>
              <a:t> </a:t>
            </a:r>
            <a:r>
              <a:rPr lang="en-US" spc="95" dirty="0">
                <a:solidFill>
                  <a:srgbClr val="134F5C"/>
                </a:solidFill>
                <a:latin typeface="Verdana"/>
                <a:cs typeface="Verdana"/>
              </a:rPr>
              <a:t>ﬁnd</a:t>
            </a:r>
            <a:r>
              <a:rPr lang="en-US" spc="-160" dirty="0">
                <a:solidFill>
                  <a:srgbClr val="134F5C"/>
                </a:solidFill>
                <a:latin typeface="Verdana"/>
                <a:cs typeface="Verdana"/>
              </a:rPr>
              <a:t> </a:t>
            </a:r>
            <a:r>
              <a:rPr lang="en-US" spc="40" dirty="0">
                <a:solidFill>
                  <a:srgbClr val="134F5C"/>
                </a:solidFill>
                <a:latin typeface="Verdana"/>
                <a:cs typeface="Verdana"/>
              </a:rPr>
              <a:t>out</a:t>
            </a:r>
            <a:r>
              <a:rPr lang="en-US" spc="-160" dirty="0">
                <a:solidFill>
                  <a:srgbClr val="134F5C"/>
                </a:solidFill>
                <a:latin typeface="Verdana"/>
                <a:cs typeface="Verdana"/>
              </a:rPr>
              <a:t> </a:t>
            </a:r>
            <a:r>
              <a:rPr lang="en-US" spc="20" dirty="0">
                <a:solidFill>
                  <a:srgbClr val="134F5C"/>
                </a:solidFill>
                <a:latin typeface="Verdana"/>
                <a:cs typeface="Verdana"/>
              </a:rPr>
              <a:t>paths</a:t>
            </a:r>
            <a:r>
              <a:rPr lang="en-US" spc="-160" dirty="0">
                <a:solidFill>
                  <a:srgbClr val="134F5C"/>
                </a:solidFill>
                <a:latin typeface="Verdana"/>
                <a:cs typeface="Verdana"/>
              </a:rPr>
              <a:t> </a:t>
            </a:r>
            <a:r>
              <a:rPr lang="en-US" spc="10" dirty="0">
                <a:solidFill>
                  <a:srgbClr val="134F5C"/>
                </a:solidFill>
                <a:latin typeface="Verdana"/>
                <a:cs typeface="Verdana"/>
              </a:rPr>
              <a:t>to</a:t>
            </a:r>
            <a:r>
              <a:rPr lang="en-US" spc="-160" dirty="0">
                <a:solidFill>
                  <a:srgbClr val="134F5C"/>
                </a:solidFill>
                <a:latin typeface="Verdana"/>
                <a:cs typeface="Verdana"/>
              </a:rPr>
              <a:t> </a:t>
            </a:r>
            <a:r>
              <a:rPr lang="en-US" spc="-20" dirty="0">
                <a:solidFill>
                  <a:srgbClr val="134F5C"/>
                </a:solidFill>
                <a:latin typeface="Verdana"/>
                <a:cs typeface="Verdana"/>
              </a:rPr>
              <a:t>a</a:t>
            </a:r>
            <a:r>
              <a:rPr lang="en-US" spc="-160" dirty="0">
                <a:solidFill>
                  <a:srgbClr val="134F5C"/>
                </a:solidFill>
                <a:latin typeface="Verdana"/>
                <a:cs typeface="Verdana"/>
              </a:rPr>
              <a:t> </a:t>
            </a:r>
            <a:r>
              <a:rPr lang="en-US" spc="85" dirty="0">
                <a:solidFill>
                  <a:srgbClr val="134F5C"/>
                </a:solidFill>
                <a:latin typeface="Verdana"/>
                <a:cs typeface="Verdana"/>
              </a:rPr>
              <a:t>minimum</a:t>
            </a:r>
            <a:r>
              <a:rPr lang="en-US" spc="-160" dirty="0">
                <a:solidFill>
                  <a:srgbClr val="134F5C"/>
                </a:solidFill>
                <a:latin typeface="Verdana"/>
                <a:cs typeface="Verdana"/>
              </a:rPr>
              <a:t> </a:t>
            </a:r>
            <a:r>
              <a:rPr lang="en-US" spc="-15" dirty="0">
                <a:solidFill>
                  <a:srgbClr val="134F5C"/>
                </a:solidFill>
                <a:latin typeface="Verdana"/>
                <a:cs typeface="Verdana"/>
              </a:rPr>
              <a:t>value</a:t>
            </a:r>
            <a:r>
              <a:rPr lang="en-US" spc="-160" dirty="0">
                <a:solidFill>
                  <a:srgbClr val="134F5C"/>
                </a:solidFill>
                <a:latin typeface="Verdana"/>
                <a:cs typeface="Verdana"/>
              </a:rPr>
              <a:t> </a:t>
            </a:r>
            <a:r>
              <a:rPr lang="en-US" spc="35" dirty="0">
                <a:solidFill>
                  <a:srgbClr val="134F5C"/>
                </a:solidFill>
                <a:latin typeface="Verdana"/>
                <a:cs typeface="Verdana"/>
              </a:rPr>
              <a:t>using</a:t>
            </a:r>
            <a:r>
              <a:rPr lang="en-US" spc="-160" dirty="0">
                <a:solidFill>
                  <a:srgbClr val="134F5C"/>
                </a:solidFill>
                <a:latin typeface="Verdana"/>
                <a:cs typeface="Verdana"/>
              </a:rPr>
              <a:t> </a:t>
            </a:r>
            <a:r>
              <a:rPr lang="en-US" spc="10" dirty="0">
                <a:solidFill>
                  <a:srgbClr val="134F5C"/>
                </a:solidFill>
                <a:latin typeface="Verdana"/>
                <a:cs typeface="Verdana"/>
              </a:rPr>
              <a:t>repeated </a:t>
            </a:r>
            <a:r>
              <a:rPr lang="en-US" spc="-615" dirty="0">
                <a:solidFill>
                  <a:srgbClr val="134F5C"/>
                </a:solidFill>
                <a:latin typeface="Verdana"/>
                <a:cs typeface="Verdana"/>
              </a:rPr>
              <a:t> </a:t>
            </a:r>
            <a:r>
              <a:rPr lang="en-US" spc="-50" dirty="0">
                <a:solidFill>
                  <a:srgbClr val="134F5C"/>
                </a:solidFill>
                <a:latin typeface="Verdana"/>
                <a:cs typeface="Verdana"/>
              </a:rPr>
              <a:t>steps.</a:t>
            </a:r>
            <a:endParaRPr lang="en-US" dirty="0">
              <a:latin typeface="Verdana"/>
              <a:cs typeface="Verdana"/>
            </a:endParaRPr>
          </a:p>
          <a:p>
            <a:pPr marL="25400" marR="173990">
              <a:lnSpc>
                <a:spcPct val="114599"/>
              </a:lnSpc>
            </a:pPr>
            <a:r>
              <a:rPr lang="en-US" spc="10" dirty="0">
                <a:solidFill>
                  <a:srgbClr val="134F5C"/>
                </a:solidFill>
                <a:latin typeface="Verdana"/>
                <a:cs typeface="Verdana"/>
              </a:rPr>
              <a:t>Gradient </a:t>
            </a:r>
            <a:r>
              <a:rPr lang="en-US" spc="30" dirty="0">
                <a:solidFill>
                  <a:srgbClr val="134F5C"/>
                </a:solidFill>
                <a:latin typeface="Verdana"/>
                <a:cs typeface="Verdana"/>
              </a:rPr>
              <a:t>descent </a:t>
            </a:r>
            <a:r>
              <a:rPr lang="en-US" spc="-35" dirty="0">
                <a:solidFill>
                  <a:srgbClr val="134F5C"/>
                </a:solidFill>
                <a:latin typeface="Verdana"/>
                <a:cs typeface="Verdana"/>
              </a:rPr>
              <a:t>is </a:t>
            </a:r>
            <a:r>
              <a:rPr lang="en-US" spc="30" dirty="0">
                <a:solidFill>
                  <a:srgbClr val="134F5C"/>
                </a:solidFill>
                <a:latin typeface="Verdana"/>
                <a:cs typeface="Verdana"/>
              </a:rPr>
              <a:t>used </a:t>
            </a:r>
            <a:r>
              <a:rPr lang="en-US" spc="10" dirty="0">
                <a:solidFill>
                  <a:srgbClr val="134F5C"/>
                </a:solidFill>
                <a:latin typeface="Verdana"/>
                <a:cs typeface="Verdana"/>
              </a:rPr>
              <a:t>to </a:t>
            </a:r>
            <a:r>
              <a:rPr lang="en-US" spc="40" dirty="0">
                <a:solidFill>
                  <a:srgbClr val="134F5C"/>
                </a:solidFill>
                <a:latin typeface="Verdana"/>
                <a:cs typeface="Verdana"/>
              </a:rPr>
              <a:t>minimize </a:t>
            </a:r>
            <a:r>
              <a:rPr lang="en-US" spc="-20" dirty="0">
                <a:solidFill>
                  <a:srgbClr val="134F5C"/>
                </a:solidFill>
                <a:latin typeface="Verdana"/>
                <a:cs typeface="Verdana"/>
              </a:rPr>
              <a:t>a </a:t>
            </a:r>
            <a:r>
              <a:rPr lang="en-US" spc="40" dirty="0">
                <a:solidFill>
                  <a:srgbClr val="134F5C"/>
                </a:solidFill>
                <a:latin typeface="Verdana"/>
                <a:cs typeface="Verdana"/>
              </a:rPr>
              <a:t>function </a:t>
            </a:r>
            <a:r>
              <a:rPr lang="en-US" spc="-15" dirty="0">
                <a:solidFill>
                  <a:srgbClr val="134F5C"/>
                </a:solidFill>
                <a:latin typeface="Verdana"/>
                <a:cs typeface="Verdana"/>
              </a:rPr>
              <a:t>so </a:t>
            </a:r>
            <a:r>
              <a:rPr lang="en-US" spc="25" dirty="0">
                <a:solidFill>
                  <a:srgbClr val="134F5C"/>
                </a:solidFill>
                <a:latin typeface="Verdana"/>
                <a:cs typeface="Verdana"/>
              </a:rPr>
              <a:t>that </a:t>
            </a:r>
            <a:r>
              <a:rPr lang="en-US" spc="5" dirty="0">
                <a:solidFill>
                  <a:srgbClr val="134F5C"/>
                </a:solidFill>
                <a:latin typeface="Verdana"/>
                <a:cs typeface="Verdana"/>
              </a:rPr>
              <a:t>it </a:t>
            </a:r>
            <a:r>
              <a:rPr lang="en-US" spc="-15" dirty="0">
                <a:solidFill>
                  <a:srgbClr val="134F5C"/>
                </a:solidFill>
                <a:latin typeface="Verdana"/>
                <a:cs typeface="Verdana"/>
              </a:rPr>
              <a:t>gives </a:t>
            </a:r>
            <a:r>
              <a:rPr lang="en-US" spc="35" dirty="0">
                <a:solidFill>
                  <a:srgbClr val="134F5C"/>
                </a:solidFill>
                <a:latin typeface="Verdana"/>
                <a:cs typeface="Verdana"/>
              </a:rPr>
              <a:t>the </a:t>
            </a:r>
            <a:r>
              <a:rPr lang="en-US" spc="40" dirty="0">
                <a:solidFill>
                  <a:srgbClr val="134F5C"/>
                </a:solidFill>
                <a:latin typeface="Verdana"/>
                <a:cs typeface="Verdana"/>
              </a:rPr>
              <a:t> </a:t>
            </a:r>
            <a:r>
              <a:rPr lang="en-US" spc="5" dirty="0">
                <a:solidFill>
                  <a:srgbClr val="134F5C"/>
                </a:solidFill>
                <a:latin typeface="Verdana"/>
                <a:cs typeface="Verdana"/>
              </a:rPr>
              <a:t>lowest</a:t>
            </a:r>
            <a:r>
              <a:rPr lang="en-US" spc="-160" dirty="0">
                <a:solidFill>
                  <a:srgbClr val="134F5C"/>
                </a:solidFill>
                <a:latin typeface="Verdana"/>
                <a:cs typeface="Verdana"/>
              </a:rPr>
              <a:t> </a:t>
            </a:r>
            <a:r>
              <a:rPr lang="en-US" spc="50" dirty="0">
                <a:solidFill>
                  <a:srgbClr val="134F5C"/>
                </a:solidFill>
                <a:latin typeface="Verdana"/>
                <a:cs typeface="Verdana"/>
              </a:rPr>
              <a:t>output</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25" dirty="0">
                <a:solidFill>
                  <a:srgbClr val="134F5C"/>
                </a:solidFill>
                <a:latin typeface="Verdana"/>
                <a:cs typeface="Verdana"/>
              </a:rPr>
              <a:t>that</a:t>
            </a:r>
            <a:r>
              <a:rPr lang="en-US" spc="-160" dirty="0">
                <a:solidFill>
                  <a:srgbClr val="134F5C"/>
                </a:solidFill>
                <a:latin typeface="Verdana"/>
                <a:cs typeface="Verdana"/>
              </a:rPr>
              <a:t> </a:t>
            </a:r>
            <a:r>
              <a:rPr lang="en-US" spc="5" dirty="0">
                <a:solidFill>
                  <a:srgbClr val="134F5C"/>
                </a:solidFill>
                <a:latin typeface="Verdana"/>
                <a:cs typeface="Verdana"/>
              </a:rPr>
              <a:t>function.</a:t>
            </a:r>
            <a:r>
              <a:rPr lang="en-US" spc="-160" dirty="0">
                <a:solidFill>
                  <a:srgbClr val="134F5C"/>
                </a:solidFill>
                <a:latin typeface="Verdana"/>
                <a:cs typeface="Verdana"/>
              </a:rPr>
              <a:t> </a:t>
            </a:r>
            <a:r>
              <a:rPr lang="en-US" spc="-20" dirty="0">
                <a:solidFill>
                  <a:srgbClr val="134F5C"/>
                </a:solidFill>
                <a:latin typeface="Verdana"/>
                <a:cs typeface="Verdana"/>
              </a:rPr>
              <a:t>This</a:t>
            </a:r>
            <a:r>
              <a:rPr lang="en-US" spc="-160" dirty="0">
                <a:solidFill>
                  <a:srgbClr val="134F5C"/>
                </a:solidFill>
                <a:latin typeface="Verdana"/>
                <a:cs typeface="Verdana"/>
              </a:rPr>
              <a:t> </a:t>
            </a:r>
            <a:r>
              <a:rPr lang="en-US" spc="40" dirty="0">
                <a:solidFill>
                  <a:srgbClr val="134F5C"/>
                </a:solidFill>
                <a:latin typeface="Verdana"/>
                <a:cs typeface="Verdana"/>
              </a:rPr>
              <a:t>function</a:t>
            </a:r>
            <a:r>
              <a:rPr lang="en-US" spc="-160"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25" dirty="0">
                <a:solidFill>
                  <a:srgbClr val="134F5C"/>
                </a:solidFill>
                <a:latin typeface="Verdana"/>
                <a:cs typeface="Verdana"/>
              </a:rPr>
              <a:t>called</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10" dirty="0">
                <a:solidFill>
                  <a:srgbClr val="134F5C"/>
                </a:solidFill>
                <a:latin typeface="Verdana"/>
                <a:cs typeface="Verdana"/>
              </a:rPr>
              <a:t>Loss</a:t>
            </a:r>
            <a:r>
              <a:rPr lang="en-US" spc="-160" dirty="0">
                <a:solidFill>
                  <a:srgbClr val="134F5C"/>
                </a:solidFill>
                <a:latin typeface="Verdana"/>
                <a:cs typeface="Verdana"/>
              </a:rPr>
              <a:t> </a:t>
            </a:r>
            <a:r>
              <a:rPr lang="en-US" spc="15" dirty="0">
                <a:solidFill>
                  <a:srgbClr val="134F5C"/>
                </a:solidFill>
                <a:latin typeface="Verdana"/>
                <a:cs typeface="Verdana"/>
              </a:rPr>
              <a:t>Function.</a:t>
            </a:r>
            <a:endParaRPr lang="en-US" dirty="0">
              <a:latin typeface="Verdana"/>
              <a:cs typeface="Verdana"/>
            </a:endParaRPr>
          </a:p>
          <a:p>
            <a:pPr marL="0" indent="0">
              <a:buNone/>
            </a:pPr>
            <a:endParaRPr lang="en-IN" dirty="0"/>
          </a:p>
        </p:txBody>
      </p:sp>
    </p:spTree>
    <p:extLst>
      <p:ext uri="{BB962C8B-B14F-4D97-AF65-F5344CB8AC3E}">
        <p14:creationId xmlns:p14="http://schemas.microsoft.com/office/powerpoint/2010/main" val="19266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Gradient Descent</a:t>
            </a:r>
            <a:endParaRPr lang="en-IN" dirty="0"/>
          </a:p>
        </p:txBody>
      </p:sp>
      <p:pic>
        <p:nvPicPr>
          <p:cNvPr id="4" name="Content Placeholder 3"/>
          <p:cNvPicPr>
            <a:picLocks noGrp="1" noChangeAspect="1"/>
          </p:cNvPicPr>
          <p:nvPr>
            <p:ph idx="1"/>
          </p:nvPr>
        </p:nvPicPr>
        <p:blipFill>
          <a:blip r:embed="rId2"/>
          <a:stretch>
            <a:fillRect/>
          </a:stretch>
        </p:blipFill>
        <p:spPr>
          <a:xfrm>
            <a:off x="677334" y="2142862"/>
            <a:ext cx="8596312" cy="3536642"/>
          </a:xfrm>
          <a:prstGeom prst="rect">
            <a:avLst/>
          </a:prstGeom>
        </p:spPr>
      </p:pic>
    </p:spTree>
    <p:extLst>
      <p:ext uri="{BB962C8B-B14F-4D97-AF65-F5344CB8AC3E}">
        <p14:creationId xmlns:p14="http://schemas.microsoft.com/office/powerpoint/2010/main" val="3328796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does Gradient Descent Work?</a:t>
            </a:r>
            <a:endParaRPr lang="en-IN" dirty="0"/>
          </a:p>
        </p:txBody>
      </p:sp>
      <p:pic>
        <p:nvPicPr>
          <p:cNvPr id="4" name="Content Placeholder 3"/>
          <p:cNvPicPr>
            <a:picLocks noGrp="1" noChangeAspect="1"/>
          </p:cNvPicPr>
          <p:nvPr>
            <p:ph idx="1"/>
          </p:nvPr>
        </p:nvPicPr>
        <p:blipFill>
          <a:blip r:embed="rId2"/>
          <a:stretch>
            <a:fillRect/>
          </a:stretch>
        </p:blipFill>
        <p:spPr>
          <a:xfrm>
            <a:off x="677334" y="2061000"/>
            <a:ext cx="8373771" cy="3881437"/>
          </a:xfrm>
          <a:prstGeom prst="rect">
            <a:avLst/>
          </a:prstGeom>
        </p:spPr>
      </p:pic>
    </p:spTree>
    <p:extLst>
      <p:ext uri="{BB962C8B-B14F-4D97-AF65-F5344CB8AC3E}">
        <p14:creationId xmlns:p14="http://schemas.microsoft.com/office/powerpoint/2010/main" val="3827021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Initialize</a:t>
            </a:r>
            <a:endParaRPr lang="en-IN" dirty="0"/>
          </a:p>
        </p:txBody>
      </p:sp>
      <p:pic>
        <p:nvPicPr>
          <p:cNvPr id="4" name="Content Placeholder 3"/>
          <p:cNvPicPr>
            <a:picLocks noGrp="1" noChangeAspect="1"/>
          </p:cNvPicPr>
          <p:nvPr>
            <p:ph idx="1"/>
          </p:nvPr>
        </p:nvPicPr>
        <p:blipFill>
          <a:blip r:embed="rId2"/>
          <a:stretch>
            <a:fillRect/>
          </a:stretch>
        </p:blipFill>
        <p:spPr>
          <a:xfrm>
            <a:off x="677334" y="2087259"/>
            <a:ext cx="8596312" cy="3267603"/>
          </a:xfrm>
          <a:prstGeom prst="rect">
            <a:avLst/>
          </a:prstGeom>
        </p:spPr>
      </p:pic>
    </p:spTree>
    <p:extLst>
      <p:ext uri="{BB962C8B-B14F-4D97-AF65-F5344CB8AC3E}">
        <p14:creationId xmlns:p14="http://schemas.microsoft.com/office/powerpoint/2010/main" val="345691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We will talk about…</a:t>
            </a:r>
            <a:endParaRPr lang="en-IN" dirty="0"/>
          </a:p>
        </p:txBody>
      </p:sp>
      <p:sp>
        <p:nvSpPr>
          <p:cNvPr id="3" name="Content Placeholder 2"/>
          <p:cNvSpPr>
            <a:spLocks noGrp="1"/>
          </p:cNvSpPr>
          <p:nvPr>
            <p:ph idx="1"/>
          </p:nvPr>
        </p:nvSpPr>
        <p:spPr/>
        <p:txBody>
          <a:bodyPr/>
          <a:lstStyle/>
          <a:p>
            <a:pPr marL="379095" indent="-367030">
              <a:lnSpc>
                <a:spcPct val="100000"/>
              </a:lnSpc>
              <a:spcBef>
                <a:spcPts val="415"/>
              </a:spcBef>
              <a:buFont typeface="Arial MT"/>
              <a:buChar char="●"/>
              <a:tabLst>
                <a:tab pos="379095" algn="l"/>
                <a:tab pos="379730" algn="l"/>
              </a:tabLst>
            </a:pPr>
            <a:r>
              <a:rPr lang="en-US" spc="15" dirty="0">
                <a:solidFill>
                  <a:srgbClr val="134F5C"/>
                </a:solidFill>
                <a:latin typeface="Verdana"/>
                <a:cs typeface="Verdana"/>
              </a:rPr>
              <a:t>Introduction</a:t>
            </a:r>
            <a:endParaRPr lang="en-US" dirty="0">
              <a:latin typeface="Verdana"/>
              <a:cs typeface="Verdana"/>
            </a:endParaRPr>
          </a:p>
          <a:p>
            <a:pPr marL="379095" indent="-367030">
              <a:lnSpc>
                <a:spcPct val="100000"/>
              </a:lnSpc>
              <a:spcBef>
                <a:spcPts val="315"/>
              </a:spcBef>
              <a:buFont typeface="Arial MT"/>
              <a:buChar char="●"/>
              <a:tabLst>
                <a:tab pos="379095" algn="l"/>
                <a:tab pos="379730" algn="l"/>
              </a:tabLst>
            </a:pPr>
            <a:r>
              <a:rPr lang="en-US" spc="10" dirty="0">
                <a:solidFill>
                  <a:srgbClr val="134F5C"/>
                </a:solidFill>
                <a:latin typeface="Verdana"/>
                <a:cs typeface="Verdana"/>
              </a:rPr>
              <a:t>Hypothesis</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5" dirty="0">
                <a:solidFill>
                  <a:srgbClr val="134F5C"/>
                </a:solidFill>
                <a:latin typeface="Verdana"/>
                <a:cs typeface="Verdana"/>
              </a:rPr>
              <a:t>linear</a:t>
            </a:r>
            <a:r>
              <a:rPr lang="en-US" spc="-165" dirty="0">
                <a:solidFill>
                  <a:srgbClr val="134F5C"/>
                </a:solidFill>
                <a:latin typeface="Verdana"/>
                <a:cs typeface="Verdana"/>
              </a:rPr>
              <a:t> </a:t>
            </a:r>
            <a:r>
              <a:rPr lang="en-US" spc="-5" dirty="0">
                <a:solidFill>
                  <a:srgbClr val="134F5C"/>
                </a:solidFill>
                <a:latin typeface="Verdana"/>
                <a:cs typeface="Verdana"/>
              </a:rPr>
              <a:t>regression</a:t>
            </a:r>
            <a:endParaRPr lang="en-US" dirty="0">
              <a:latin typeface="Verdana"/>
              <a:cs typeface="Verdana"/>
            </a:endParaRPr>
          </a:p>
          <a:p>
            <a:pPr marL="379095" indent="-367030">
              <a:lnSpc>
                <a:spcPct val="100000"/>
              </a:lnSpc>
              <a:spcBef>
                <a:spcPts val="315"/>
              </a:spcBef>
              <a:buFont typeface="Arial MT"/>
              <a:buChar char="●"/>
              <a:tabLst>
                <a:tab pos="379095" algn="l"/>
                <a:tab pos="379730" algn="l"/>
              </a:tabLst>
            </a:pPr>
            <a:r>
              <a:rPr lang="en-US" spc="50" dirty="0">
                <a:solidFill>
                  <a:srgbClr val="134F5C"/>
                </a:solidFill>
                <a:latin typeface="Verdana"/>
                <a:cs typeface="Verdana"/>
              </a:rPr>
              <a:t>A</a:t>
            </a:r>
            <a:r>
              <a:rPr lang="en-US" spc="35" dirty="0">
                <a:solidFill>
                  <a:srgbClr val="134F5C"/>
                </a:solidFill>
                <a:latin typeface="Verdana"/>
                <a:cs typeface="Verdana"/>
              </a:rPr>
              <a:t>ssumption</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75" dirty="0">
                <a:solidFill>
                  <a:srgbClr val="134F5C"/>
                </a:solidFill>
                <a:latin typeface="Verdana"/>
                <a:cs typeface="Verdana"/>
              </a:rPr>
              <a:t>r</a:t>
            </a:r>
            <a:r>
              <a:rPr lang="en-US" spc="30" dirty="0">
                <a:solidFill>
                  <a:srgbClr val="134F5C"/>
                </a:solidFill>
                <a:latin typeface="Verdana"/>
                <a:cs typeface="Verdana"/>
              </a:rPr>
              <a:t>eg</a:t>
            </a:r>
            <a:r>
              <a:rPr lang="en-US" spc="-5" dirty="0">
                <a:solidFill>
                  <a:srgbClr val="134F5C"/>
                </a:solidFill>
                <a:latin typeface="Verdana"/>
                <a:cs typeface="Verdana"/>
              </a:rPr>
              <a:t>r</a:t>
            </a:r>
            <a:r>
              <a:rPr lang="en-US" dirty="0">
                <a:solidFill>
                  <a:srgbClr val="134F5C"/>
                </a:solidFill>
                <a:latin typeface="Verdana"/>
                <a:cs typeface="Verdana"/>
              </a:rPr>
              <a:t>ession</a:t>
            </a:r>
            <a:endParaRPr lang="en-US" dirty="0">
              <a:latin typeface="Verdana"/>
              <a:cs typeface="Verdana"/>
            </a:endParaRPr>
          </a:p>
          <a:p>
            <a:pPr marL="379095" indent="-367030">
              <a:lnSpc>
                <a:spcPct val="100000"/>
              </a:lnSpc>
              <a:spcBef>
                <a:spcPts val="315"/>
              </a:spcBef>
              <a:buFont typeface="Arial MT"/>
              <a:buChar char="●"/>
              <a:tabLst>
                <a:tab pos="379095" algn="l"/>
                <a:tab pos="379730" algn="l"/>
              </a:tabLst>
            </a:pPr>
            <a:r>
              <a:rPr lang="en-US" spc="160" dirty="0">
                <a:solidFill>
                  <a:srgbClr val="134F5C"/>
                </a:solidFill>
                <a:latin typeface="Verdana"/>
                <a:cs typeface="Verdana"/>
              </a:rPr>
              <a:t>P</a:t>
            </a:r>
            <a:r>
              <a:rPr lang="en-US" spc="-75" dirty="0">
                <a:solidFill>
                  <a:srgbClr val="134F5C"/>
                </a:solidFill>
                <a:latin typeface="Verdana"/>
                <a:cs typeface="Verdana"/>
              </a:rPr>
              <a:t>r</a:t>
            </a:r>
            <a:r>
              <a:rPr lang="en-US" spc="25" dirty="0">
                <a:solidFill>
                  <a:srgbClr val="134F5C"/>
                </a:solidFill>
                <a:latin typeface="Verdana"/>
                <a:cs typeface="Verdana"/>
              </a:rPr>
              <a:t>ope</a:t>
            </a:r>
            <a:r>
              <a:rPr lang="en-US" spc="40" dirty="0">
                <a:solidFill>
                  <a:srgbClr val="134F5C"/>
                </a:solidFill>
                <a:latin typeface="Verdana"/>
                <a:cs typeface="Verdana"/>
              </a:rPr>
              <a:t>r</a:t>
            </a:r>
            <a:r>
              <a:rPr lang="en-US" spc="-10" dirty="0">
                <a:solidFill>
                  <a:srgbClr val="134F5C"/>
                </a:solidFill>
                <a:latin typeface="Verdana"/>
                <a:cs typeface="Verdana"/>
              </a:rPr>
              <a:t>ties</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75" dirty="0">
                <a:solidFill>
                  <a:srgbClr val="134F5C"/>
                </a:solidFill>
                <a:latin typeface="Verdana"/>
                <a:cs typeface="Verdana"/>
              </a:rPr>
              <a:t>r</a:t>
            </a:r>
            <a:r>
              <a:rPr lang="en-US" spc="30" dirty="0">
                <a:solidFill>
                  <a:srgbClr val="134F5C"/>
                </a:solidFill>
                <a:latin typeface="Verdana"/>
                <a:cs typeface="Verdana"/>
              </a:rPr>
              <a:t>eg</a:t>
            </a:r>
            <a:r>
              <a:rPr lang="en-US" spc="-5" dirty="0">
                <a:solidFill>
                  <a:srgbClr val="134F5C"/>
                </a:solidFill>
                <a:latin typeface="Verdana"/>
                <a:cs typeface="Verdana"/>
              </a:rPr>
              <a:t>r</a:t>
            </a:r>
            <a:r>
              <a:rPr lang="en-US" dirty="0">
                <a:solidFill>
                  <a:srgbClr val="134F5C"/>
                </a:solidFill>
                <a:latin typeface="Verdana"/>
                <a:cs typeface="Verdana"/>
              </a:rPr>
              <a:t>ession</a:t>
            </a:r>
            <a:r>
              <a:rPr lang="en-US" spc="-165" dirty="0">
                <a:solidFill>
                  <a:srgbClr val="134F5C"/>
                </a:solidFill>
                <a:latin typeface="Verdana"/>
                <a:cs typeface="Verdana"/>
              </a:rPr>
              <a:t> </a:t>
            </a:r>
            <a:r>
              <a:rPr lang="en-US" spc="20" dirty="0">
                <a:solidFill>
                  <a:srgbClr val="134F5C"/>
                </a:solidFill>
                <a:latin typeface="Verdana"/>
                <a:cs typeface="Verdana"/>
              </a:rPr>
              <a:t>lin</a:t>
            </a:r>
            <a:r>
              <a:rPr lang="en-US" spc="10" dirty="0">
                <a:solidFill>
                  <a:srgbClr val="134F5C"/>
                </a:solidFill>
                <a:latin typeface="Verdana"/>
                <a:cs typeface="Verdana"/>
              </a:rPr>
              <a:t>e</a:t>
            </a:r>
            <a:endParaRPr lang="en-US" dirty="0">
              <a:latin typeface="Verdana"/>
              <a:cs typeface="Verdana"/>
            </a:endParaRPr>
          </a:p>
          <a:p>
            <a:pPr marL="379095" indent="-367030">
              <a:lnSpc>
                <a:spcPct val="100000"/>
              </a:lnSpc>
              <a:spcBef>
                <a:spcPts val="315"/>
              </a:spcBef>
              <a:buFont typeface="Arial MT"/>
              <a:buChar char="●"/>
              <a:tabLst>
                <a:tab pos="379095" algn="l"/>
                <a:tab pos="379730" algn="l"/>
              </a:tabLst>
            </a:pPr>
            <a:r>
              <a:rPr lang="en-US" spc="50" dirty="0">
                <a:solidFill>
                  <a:srgbClr val="134F5C"/>
                </a:solidFill>
                <a:latin typeface="Verdana"/>
                <a:cs typeface="Verdana"/>
              </a:rPr>
              <a:t>A</a:t>
            </a:r>
            <a:r>
              <a:rPr lang="en-US" dirty="0">
                <a:solidFill>
                  <a:srgbClr val="134F5C"/>
                </a:solidFill>
                <a:latin typeface="Verdana"/>
                <a:cs typeface="Verdana"/>
              </a:rPr>
              <a:t>d</a:t>
            </a:r>
            <a:r>
              <a:rPr lang="en-US" spc="-30" dirty="0">
                <a:solidFill>
                  <a:srgbClr val="134F5C"/>
                </a:solidFill>
                <a:latin typeface="Verdana"/>
                <a:cs typeface="Verdana"/>
              </a:rPr>
              <a:t>v</a:t>
            </a:r>
            <a:r>
              <a:rPr lang="en-US" spc="15" dirty="0">
                <a:solidFill>
                  <a:srgbClr val="134F5C"/>
                </a:solidFill>
                <a:latin typeface="Verdana"/>
                <a:cs typeface="Verdana"/>
              </a:rPr>
              <a:t>anta</a:t>
            </a:r>
            <a:r>
              <a:rPr lang="en-US" spc="20" dirty="0">
                <a:solidFill>
                  <a:srgbClr val="134F5C"/>
                </a:solidFill>
                <a:latin typeface="Verdana"/>
                <a:cs typeface="Verdana"/>
              </a:rPr>
              <a:t>ges</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20" dirty="0">
                <a:solidFill>
                  <a:srgbClr val="134F5C"/>
                </a:solidFill>
                <a:latin typeface="Verdana"/>
                <a:cs typeface="Verdana"/>
              </a:rPr>
              <a:t>lin</a:t>
            </a:r>
            <a:r>
              <a:rPr lang="en-US" spc="-20" dirty="0">
                <a:solidFill>
                  <a:srgbClr val="134F5C"/>
                </a:solidFill>
                <a:latin typeface="Verdana"/>
                <a:cs typeface="Verdana"/>
              </a:rPr>
              <a:t>e</a:t>
            </a:r>
            <a:r>
              <a:rPr lang="en-US" spc="-35" dirty="0">
                <a:solidFill>
                  <a:srgbClr val="134F5C"/>
                </a:solidFill>
                <a:latin typeface="Verdana"/>
                <a:cs typeface="Verdana"/>
              </a:rPr>
              <a:t>ar</a:t>
            </a:r>
            <a:r>
              <a:rPr lang="en-US" spc="-165" dirty="0">
                <a:solidFill>
                  <a:srgbClr val="134F5C"/>
                </a:solidFill>
                <a:latin typeface="Verdana"/>
                <a:cs typeface="Verdana"/>
              </a:rPr>
              <a:t> </a:t>
            </a:r>
            <a:r>
              <a:rPr lang="en-US" spc="-75" dirty="0">
                <a:solidFill>
                  <a:srgbClr val="134F5C"/>
                </a:solidFill>
                <a:latin typeface="Verdana"/>
                <a:cs typeface="Verdana"/>
              </a:rPr>
              <a:t>r</a:t>
            </a:r>
            <a:r>
              <a:rPr lang="en-US" spc="30" dirty="0">
                <a:solidFill>
                  <a:srgbClr val="134F5C"/>
                </a:solidFill>
                <a:latin typeface="Verdana"/>
                <a:cs typeface="Verdana"/>
              </a:rPr>
              <a:t>eg</a:t>
            </a:r>
            <a:r>
              <a:rPr lang="en-US" spc="-5" dirty="0">
                <a:solidFill>
                  <a:srgbClr val="134F5C"/>
                </a:solidFill>
                <a:latin typeface="Verdana"/>
                <a:cs typeface="Verdana"/>
              </a:rPr>
              <a:t>r</a:t>
            </a:r>
            <a:r>
              <a:rPr lang="en-US" dirty="0">
                <a:solidFill>
                  <a:srgbClr val="134F5C"/>
                </a:solidFill>
                <a:latin typeface="Verdana"/>
                <a:cs typeface="Verdana"/>
              </a:rPr>
              <a:t>ession</a:t>
            </a:r>
            <a:endParaRPr lang="en-US" dirty="0">
              <a:latin typeface="Verdana"/>
              <a:cs typeface="Verdana"/>
            </a:endParaRPr>
          </a:p>
          <a:p>
            <a:pPr marL="379095" indent="-367030">
              <a:lnSpc>
                <a:spcPct val="100000"/>
              </a:lnSpc>
              <a:spcBef>
                <a:spcPts val="315"/>
              </a:spcBef>
              <a:buFont typeface="Arial MT"/>
              <a:buChar char="●"/>
              <a:tabLst>
                <a:tab pos="379095" algn="l"/>
                <a:tab pos="379730" algn="l"/>
              </a:tabLst>
            </a:pPr>
            <a:r>
              <a:rPr lang="en-US" spc="20" dirty="0">
                <a:solidFill>
                  <a:srgbClr val="134F5C"/>
                </a:solidFill>
                <a:latin typeface="Verdana"/>
                <a:cs typeface="Verdana"/>
              </a:rPr>
              <a:t>Limitations</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5" dirty="0">
                <a:solidFill>
                  <a:srgbClr val="134F5C"/>
                </a:solidFill>
                <a:latin typeface="Verdana"/>
                <a:cs typeface="Verdana"/>
              </a:rPr>
              <a:t>linear</a:t>
            </a:r>
            <a:r>
              <a:rPr lang="en-US" spc="-165" dirty="0">
                <a:solidFill>
                  <a:srgbClr val="134F5C"/>
                </a:solidFill>
                <a:latin typeface="Verdana"/>
                <a:cs typeface="Verdana"/>
              </a:rPr>
              <a:t> </a:t>
            </a:r>
            <a:r>
              <a:rPr lang="en-US" spc="-5" dirty="0">
                <a:solidFill>
                  <a:srgbClr val="134F5C"/>
                </a:solidFill>
                <a:latin typeface="Verdana"/>
                <a:cs typeface="Verdana"/>
              </a:rPr>
              <a:t>regression</a:t>
            </a:r>
            <a:endParaRPr lang="en-US" dirty="0">
              <a:latin typeface="Verdana"/>
              <a:cs typeface="Verdana"/>
            </a:endParaRPr>
          </a:p>
          <a:p>
            <a:pPr marL="379095" indent="-367030">
              <a:lnSpc>
                <a:spcPct val="100000"/>
              </a:lnSpc>
              <a:spcBef>
                <a:spcPts val="315"/>
              </a:spcBef>
              <a:buFont typeface="Arial MT"/>
              <a:buChar char="●"/>
              <a:tabLst>
                <a:tab pos="379095" algn="l"/>
                <a:tab pos="379730" algn="l"/>
              </a:tabLst>
            </a:pPr>
            <a:r>
              <a:rPr lang="en-US" spc="20" dirty="0">
                <a:solidFill>
                  <a:srgbClr val="134F5C"/>
                </a:solidFill>
                <a:latin typeface="Verdana"/>
                <a:cs typeface="Verdana"/>
              </a:rPr>
              <a:t>Data</a:t>
            </a:r>
            <a:r>
              <a:rPr lang="en-US" spc="-165" dirty="0">
                <a:solidFill>
                  <a:srgbClr val="134F5C"/>
                </a:solidFill>
                <a:latin typeface="Verdana"/>
                <a:cs typeface="Verdana"/>
              </a:rPr>
              <a:t> </a:t>
            </a:r>
            <a:r>
              <a:rPr lang="en-US" spc="10" dirty="0">
                <a:solidFill>
                  <a:srgbClr val="134F5C"/>
                </a:solidFill>
                <a:latin typeface="Verdana"/>
                <a:cs typeface="Verdana"/>
              </a:rPr>
              <a:t>preparation</a:t>
            </a:r>
            <a:r>
              <a:rPr lang="en-US" spc="-165" dirty="0">
                <a:solidFill>
                  <a:srgbClr val="134F5C"/>
                </a:solidFill>
                <a:latin typeface="Verdana"/>
                <a:cs typeface="Verdana"/>
              </a:rPr>
              <a:t> </a:t>
            </a:r>
            <a:r>
              <a:rPr lang="en-US" spc="-20" dirty="0">
                <a:solidFill>
                  <a:srgbClr val="134F5C"/>
                </a:solidFill>
                <a:latin typeface="Verdana"/>
                <a:cs typeface="Verdana"/>
              </a:rPr>
              <a:t>for</a:t>
            </a:r>
            <a:r>
              <a:rPr lang="en-US" spc="-165" dirty="0">
                <a:solidFill>
                  <a:srgbClr val="134F5C"/>
                </a:solidFill>
                <a:latin typeface="Verdana"/>
                <a:cs typeface="Verdana"/>
              </a:rPr>
              <a:t> </a:t>
            </a:r>
            <a:r>
              <a:rPr lang="en-US" spc="-5" dirty="0">
                <a:solidFill>
                  <a:srgbClr val="134F5C"/>
                </a:solidFill>
                <a:latin typeface="Verdana"/>
                <a:cs typeface="Verdana"/>
              </a:rPr>
              <a:t>linear</a:t>
            </a:r>
            <a:r>
              <a:rPr lang="en-US" spc="-160" dirty="0">
                <a:solidFill>
                  <a:srgbClr val="134F5C"/>
                </a:solidFill>
                <a:latin typeface="Verdana"/>
                <a:cs typeface="Verdana"/>
              </a:rPr>
              <a:t> </a:t>
            </a:r>
            <a:r>
              <a:rPr lang="en-US" spc="-5" dirty="0">
                <a:solidFill>
                  <a:srgbClr val="134F5C"/>
                </a:solidFill>
                <a:latin typeface="Verdana"/>
                <a:cs typeface="Verdana"/>
              </a:rPr>
              <a:t>regression</a:t>
            </a:r>
            <a:endParaRPr lang="en-US" dirty="0">
              <a:latin typeface="Verdana"/>
              <a:cs typeface="Verdana"/>
            </a:endParaRPr>
          </a:p>
          <a:p>
            <a:pPr marL="379095" indent="-367030">
              <a:lnSpc>
                <a:spcPct val="100000"/>
              </a:lnSpc>
              <a:spcBef>
                <a:spcPts val="315"/>
              </a:spcBef>
              <a:buFont typeface="Arial MT"/>
              <a:buChar char="●"/>
              <a:tabLst>
                <a:tab pos="379095" algn="l"/>
                <a:tab pos="379730" algn="l"/>
              </a:tabLst>
            </a:pPr>
            <a:r>
              <a:rPr lang="en-US" spc="35" dirty="0">
                <a:solidFill>
                  <a:srgbClr val="134F5C"/>
                </a:solidFill>
                <a:latin typeface="Verdana"/>
                <a:cs typeface="Verdana"/>
              </a:rPr>
              <a:t>Reg</a:t>
            </a:r>
            <a:r>
              <a:rPr lang="en-US" spc="-5" dirty="0">
                <a:solidFill>
                  <a:srgbClr val="134F5C"/>
                </a:solidFill>
                <a:latin typeface="Verdana"/>
                <a:cs typeface="Verdana"/>
              </a:rPr>
              <a:t>r</a:t>
            </a:r>
            <a:r>
              <a:rPr lang="en-US" dirty="0">
                <a:solidFill>
                  <a:srgbClr val="134F5C"/>
                </a:solidFill>
                <a:latin typeface="Verdana"/>
                <a:cs typeface="Verdana"/>
              </a:rPr>
              <a:t>ession</a:t>
            </a:r>
            <a:r>
              <a:rPr lang="en-US" spc="-165" dirty="0">
                <a:solidFill>
                  <a:srgbClr val="134F5C"/>
                </a:solidFill>
                <a:latin typeface="Verdana"/>
                <a:cs typeface="Verdana"/>
              </a:rPr>
              <a:t> </a:t>
            </a:r>
            <a:r>
              <a:rPr lang="en-US" spc="65" dirty="0">
                <a:solidFill>
                  <a:srgbClr val="134F5C"/>
                </a:solidFill>
                <a:latin typeface="Verdana"/>
                <a:cs typeface="Verdana"/>
              </a:rPr>
              <a:t>Model</a:t>
            </a:r>
            <a:r>
              <a:rPr lang="en-US" spc="-165" dirty="0">
                <a:solidFill>
                  <a:srgbClr val="134F5C"/>
                </a:solidFill>
                <a:latin typeface="Verdana"/>
                <a:cs typeface="Verdana"/>
              </a:rPr>
              <a:t> </a:t>
            </a:r>
            <a:r>
              <a:rPr lang="en-US" spc="45" dirty="0">
                <a:solidFill>
                  <a:srgbClr val="134F5C"/>
                </a:solidFill>
                <a:latin typeface="Verdana"/>
                <a:cs typeface="Verdana"/>
              </a:rPr>
              <a:t>E</a:t>
            </a:r>
            <a:r>
              <a:rPr lang="en-US" spc="-120" dirty="0">
                <a:solidFill>
                  <a:srgbClr val="134F5C"/>
                </a:solidFill>
                <a:latin typeface="Verdana"/>
                <a:cs typeface="Verdana"/>
              </a:rPr>
              <a:t>v</a:t>
            </a:r>
            <a:r>
              <a:rPr lang="en-US" spc="15" dirty="0">
                <a:solidFill>
                  <a:srgbClr val="134F5C"/>
                </a:solidFill>
                <a:latin typeface="Verdana"/>
                <a:cs typeface="Verdana"/>
              </a:rPr>
              <a:t>aluation</a:t>
            </a:r>
            <a:r>
              <a:rPr lang="en-US" spc="-165" dirty="0">
                <a:solidFill>
                  <a:srgbClr val="134F5C"/>
                </a:solidFill>
                <a:latin typeface="Verdana"/>
                <a:cs typeface="Verdana"/>
              </a:rPr>
              <a:t> </a:t>
            </a:r>
            <a:r>
              <a:rPr lang="en-US" spc="50" dirty="0">
                <a:solidFill>
                  <a:srgbClr val="134F5C"/>
                </a:solidFill>
                <a:latin typeface="Verdana"/>
                <a:cs typeface="Verdana"/>
              </a:rPr>
              <a:t>Met</a:t>
            </a:r>
            <a:r>
              <a:rPr lang="en-US" spc="20" dirty="0">
                <a:solidFill>
                  <a:srgbClr val="134F5C"/>
                </a:solidFill>
                <a:latin typeface="Verdana"/>
                <a:cs typeface="Verdana"/>
              </a:rPr>
              <a:t>r</a:t>
            </a:r>
            <a:r>
              <a:rPr lang="en-US" dirty="0">
                <a:solidFill>
                  <a:srgbClr val="134F5C"/>
                </a:solidFill>
                <a:latin typeface="Verdana"/>
                <a:cs typeface="Verdana"/>
              </a:rPr>
              <a:t>ics</a:t>
            </a:r>
            <a:endParaRPr lang="en-US" dirty="0">
              <a:latin typeface="Verdana"/>
              <a:cs typeface="Verdana"/>
            </a:endParaRPr>
          </a:p>
          <a:p>
            <a:pPr marL="0" indent="0">
              <a:buNone/>
            </a:pPr>
            <a:endParaRPr lang="en-IN" dirty="0"/>
          </a:p>
        </p:txBody>
      </p:sp>
    </p:spTree>
    <p:extLst>
      <p:ext uri="{BB962C8B-B14F-4D97-AF65-F5344CB8AC3E}">
        <p14:creationId xmlns:p14="http://schemas.microsoft.com/office/powerpoint/2010/main" val="21562350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Delta</a:t>
            </a:r>
            <a:endParaRPr lang="en-IN" dirty="0"/>
          </a:p>
        </p:txBody>
      </p:sp>
      <p:pic>
        <p:nvPicPr>
          <p:cNvPr id="4" name="Content Placeholder 3"/>
          <p:cNvPicPr>
            <a:picLocks noGrp="1" noChangeAspect="1"/>
          </p:cNvPicPr>
          <p:nvPr>
            <p:ph idx="1"/>
          </p:nvPr>
        </p:nvPicPr>
        <p:blipFill>
          <a:blip r:embed="rId2"/>
          <a:stretch>
            <a:fillRect/>
          </a:stretch>
        </p:blipFill>
        <p:spPr>
          <a:xfrm>
            <a:off x="677334" y="2010500"/>
            <a:ext cx="8596312" cy="3403015"/>
          </a:xfrm>
          <a:prstGeom prst="rect">
            <a:avLst/>
          </a:prstGeom>
        </p:spPr>
      </p:pic>
    </p:spTree>
    <p:extLst>
      <p:ext uri="{BB962C8B-B14F-4D97-AF65-F5344CB8AC3E}">
        <p14:creationId xmlns:p14="http://schemas.microsoft.com/office/powerpoint/2010/main" val="737162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Repeat until Convergence</a:t>
            </a:r>
            <a:endParaRPr lang="en-IN" dirty="0"/>
          </a:p>
        </p:txBody>
      </p:sp>
      <p:pic>
        <p:nvPicPr>
          <p:cNvPr id="4" name="Content Placeholder 3"/>
          <p:cNvPicPr>
            <a:picLocks noGrp="1" noChangeAspect="1"/>
          </p:cNvPicPr>
          <p:nvPr>
            <p:ph idx="1"/>
          </p:nvPr>
        </p:nvPicPr>
        <p:blipFill>
          <a:blip r:embed="rId2"/>
          <a:stretch>
            <a:fillRect/>
          </a:stretch>
        </p:blipFill>
        <p:spPr>
          <a:xfrm>
            <a:off x="677334" y="1753182"/>
            <a:ext cx="8583216" cy="3881437"/>
          </a:xfrm>
          <a:prstGeom prst="rect">
            <a:avLst/>
          </a:prstGeom>
        </p:spPr>
      </p:pic>
    </p:spTree>
    <p:extLst>
      <p:ext uri="{BB962C8B-B14F-4D97-AF65-F5344CB8AC3E}">
        <p14:creationId xmlns:p14="http://schemas.microsoft.com/office/powerpoint/2010/main" val="36961715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Learning Rate (</a:t>
            </a:r>
            <a:r>
              <a:rPr lang="en-IN" spc="-580" dirty="0" smtClean="0">
                <a:latin typeface="Arial"/>
                <a:cs typeface="Arial"/>
              </a:rPr>
              <a:t>𝛂)</a:t>
            </a:r>
            <a:endParaRPr lang="en-IN" dirty="0"/>
          </a:p>
        </p:txBody>
      </p:sp>
      <p:pic>
        <p:nvPicPr>
          <p:cNvPr id="4" name="Content Placeholder 3"/>
          <p:cNvPicPr>
            <a:picLocks noGrp="1" noChangeAspect="1"/>
          </p:cNvPicPr>
          <p:nvPr>
            <p:ph idx="1"/>
          </p:nvPr>
        </p:nvPicPr>
        <p:blipFill>
          <a:blip r:embed="rId2"/>
          <a:stretch>
            <a:fillRect/>
          </a:stretch>
        </p:blipFill>
        <p:spPr>
          <a:xfrm>
            <a:off x="677334" y="2068502"/>
            <a:ext cx="8596312" cy="2309234"/>
          </a:xfrm>
          <a:prstGeom prst="rect">
            <a:avLst/>
          </a:prstGeom>
        </p:spPr>
      </p:pic>
    </p:spTree>
    <p:extLst>
      <p:ext uri="{BB962C8B-B14F-4D97-AF65-F5344CB8AC3E}">
        <p14:creationId xmlns:p14="http://schemas.microsoft.com/office/powerpoint/2010/main" val="1222299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77334" y="1930400"/>
            <a:ext cx="7072311" cy="3881437"/>
          </a:xfrm>
          <a:prstGeom prst="rect">
            <a:avLst/>
          </a:prstGeom>
        </p:spPr>
      </p:pic>
    </p:spTree>
    <p:extLst>
      <p:ext uri="{BB962C8B-B14F-4D97-AF65-F5344CB8AC3E}">
        <p14:creationId xmlns:p14="http://schemas.microsoft.com/office/powerpoint/2010/main" val="2517345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60" dirty="0"/>
              <a:t>E</a:t>
            </a:r>
            <a:r>
              <a:rPr lang="en-IN" spc="-140" dirty="0"/>
              <a:t>xplo</a:t>
            </a:r>
            <a:r>
              <a:rPr lang="en-IN" spc="-130" dirty="0"/>
              <a:t>r</a:t>
            </a:r>
            <a:r>
              <a:rPr lang="en-IN" spc="-65" dirty="0"/>
              <a:t>i</a:t>
            </a:r>
            <a:r>
              <a:rPr lang="en-IN" spc="-114" dirty="0"/>
              <a:t>n</a:t>
            </a:r>
            <a:r>
              <a:rPr lang="en-IN" dirty="0"/>
              <a:t>g</a:t>
            </a:r>
            <a:r>
              <a:rPr lang="en-IN" spc="-180" dirty="0"/>
              <a:t> </a:t>
            </a:r>
            <a:r>
              <a:rPr lang="el-GR" dirty="0">
                <a:latin typeface="Arial"/>
                <a:cs typeface="Arial"/>
              </a:rPr>
              <a:t>β</a:t>
            </a:r>
            <a:endParaRPr lang="en-IN" dirty="0"/>
          </a:p>
        </p:txBody>
      </p:sp>
      <p:pic>
        <p:nvPicPr>
          <p:cNvPr id="4" name="Content Placeholder 3"/>
          <p:cNvPicPr>
            <a:picLocks noGrp="1" noChangeAspect="1"/>
          </p:cNvPicPr>
          <p:nvPr>
            <p:ph idx="1"/>
          </p:nvPr>
        </p:nvPicPr>
        <p:blipFill>
          <a:blip r:embed="rId2"/>
          <a:stretch>
            <a:fillRect/>
          </a:stretch>
        </p:blipFill>
        <p:spPr>
          <a:xfrm>
            <a:off x="677334" y="1930400"/>
            <a:ext cx="8596312" cy="3493174"/>
          </a:xfrm>
          <a:prstGeom prst="rect">
            <a:avLst/>
          </a:prstGeom>
        </p:spPr>
      </p:pic>
    </p:spTree>
    <p:extLst>
      <p:ext uri="{BB962C8B-B14F-4D97-AF65-F5344CB8AC3E}">
        <p14:creationId xmlns:p14="http://schemas.microsoft.com/office/powerpoint/2010/main" val="33047503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Assumption of Regression Line</a:t>
            </a:r>
            <a:endParaRPr lang="en-IN" dirty="0"/>
          </a:p>
        </p:txBody>
      </p:sp>
      <p:sp>
        <p:nvSpPr>
          <p:cNvPr id="3" name="Content Placeholder 2"/>
          <p:cNvSpPr>
            <a:spLocks noGrp="1"/>
          </p:cNvSpPr>
          <p:nvPr>
            <p:ph idx="1"/>
          </p:nvPr>
        </p:nvSpPr>
        <p:spPr/>
        <p:txBody>
          <a:bodyPr/>
          <a:lstStyle/>
          <a:p>
            <a:pPr marL="445134" marR="451484" indent="-360045">
              <a:lnSpc>
                <a:spcPct val="114599"/>
              </a:lnSpc>
              <a:spcBef>
                <a:spcPts val="100"/>
              </a:spcBef>
              <a:buAutoNum type="arabicPeriod"/>
              <a:tabLst>
                <a:tab pos="445134" algn="l"/>
                <a:tab pos="445770" algn="l"/>
              </a:tabLst>
            </a:pPr>
            <a:r>
              <a:rPr lang="en-US" spc="5" dirty="0">
                <a:solidFill>
                  <a:srgbClr val="134F5C"/>
                </a:solidFill>
                <a:latin typeface="Verdana"/>
                <a:cs typeface="Verdana"/>
              </a:rPr>
              <a:t>The</a:t>
            </a:r>
            <a:r>
              <a:rPr lang="en-US" spc="-160" dirty="0">
                <a:solidFill>
                  <a:srgbClr val="134F5C"/>
                </a:solidFill>
                <a:latin typeface="Verdana"/>
                <a:cs typeface="Verdana"/>
              </a:rPr>
              <a:t> </a:t>
            </a:r>
            <a:r>
              <a:rPr lang="en-US" spc="5" dirty="0">
                <a:solidFill>
                  <a:srgbClr val="134F5C"/>
                </a:solidFill>
                <a:latin typeface="Verdana"/>
                <a:cs typeface="Verdana"/>
              </a:rPr>
              <a:t>relation</a:t>
            </a:r>
            <a:r>
              <a:rPr lang="en-US" spc="-155" dirty="0">
                <a:solidFill>
                  <a:srgbClr val="134F5C"/>
                </a:solidFill>
                <a:latin typeface="Verdana"/>
                <a:cs typeface="Verdana"/>
              </a:rPr>
              <a:t> </a:t>
            </a:r>
            <a:r>
              <a:rPr lang="en-US" spc="40" dirty="0">
                <a:solidFill>
                  <a:srgbClr val="134F5C"/>
                </a:solidFill>
                <a:latin typeface="Verdana"/>
                <a:cs typeface="Verdana"/>
              </a:rPr>
              <a:t>between</a:t>
            </a:r>
            <a:r>
              <a:rPr lang="en-US" spc="-155"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55" dirty="0">
                <a:solidFill>
                  <a:srgbClr val="134F5C"/>
                </a:solidFill>
                <a:latin typeface="Verdana"/>
                <a:cs typeface="Verdana"/>
              </a:rPr>
              <a:t>dependent</a:t>
            </a:r>
            <a:r>
              <a:rPr lang="en-US" spc="-155" dirty="0">
                <a:solidFill>
                  <a:srgbClr val="134F5C"/>
                </a:solidFill>
                <a:latin typeface="Verdana"/>
                <a:cs typeface="Verdana"/>
              </a:rPr>
              <a:t> </a:t>
            </a:r>
            <a:r>
              <a:rPr lang="en-US" spc="50" dirty="0">
                <a:solidFill>
                  <a:srgbClr val="134F5C"/>
                </a:solidFill>
                <a:latin typeface="Verdana"/>
                <a:cs typeface="Verdana"/>
              </a:rPr>
              <a:t>and</a:t>
            </a:r>
            <a:r>
              <a:rPr lang="en-US" spc="-155" dirty="0">
                <a:solidFill>
                  <a:srgbClr val="134F5C"/>
                </a:solidFill>
                <a:latin typeface="Verdana"/>
                <a:cs typeface="Verdana"/>
              </a:rPr>
              <a:t> </a:t>
            </a:r>
            <a:r>
              <a:rPr lang="en-US" spc="50" dirty="0">
                <a:solidFill>
                  <a:srgbClr val="134F5C"/>
                </a:solidFill>
                <a:latin typeface="Verdana"/>
                <a:cs typeface="Verdana"/>
              </a:rPr>
              <a:t>independent</a:t>
            </a:r>
            <a:r>
              <a:rPr lang="en-US" spc="-155" dirty="0">
                <a:solidFill>
                  <a:srgbClr val="134F5C"/>
                </a:solidFill>
                <a:latin typeface="Verdana"/>
                <a:cs typeface="Verdana"/>
              </a:rPr>
              <a:t> </a:t>
            </a:r>
            <a:r>
              <a:rPr lang="en-US" spc="-25" dirty="0">
                <a:solidFill>
                  <a:srgbClr val="134F5C"/>
                </a:solidFill>
                <a:latin typeface="Verdana"/>
                <a:cs typeface="Verdana"/>
              </a:rPr>
              <a:t>variables </a:t>
            </a:r>
            <a:r>
              <a:rPr lang="en-US" spc="-620" dirty="0">
                <a:solidFill>
                  <a:srgbClr val="134F5C"/>
                </a:solidFill>
                <a:latin typeface="Verdana"/>
                <a:cs typeface="Verdana"/>
              </a:rPr>
              <a:t> </a:t>
            </a:r>
            <a:r>
              <a:rPr lang="en-US" spc="10" dirty="0">
                <a:solidFill>
                  <a:srgbClr val="134F5C"/>
                </a:solidFill>
                <a:latin typeface="Verdana"/>
                <a:cs typeface="Verdana"/>
              </a:rPr>
              <a:t>sh</a:t>
            </a:r>
            <a:r>
              <a:rPr lang="en-US" spc="45" dirty="0">
                <a:solidFill>
                  <a:srgbClr val="134F5C"/>
                </a:solidFill>
                <a:latin typeface="Verdana"/>
                <a:cs typeface="Verdana"/>
              </a:rPr>
              <a:t>ould</a:t>
            </a:r>
            <a:r>
              <a:rPr lang="en-US" spc="-165" dirty="0">
                <a:solidFill>
                  <a:srgbClr val="134F5C"/>
                </a:solidFill>
                <a:latin typeface="Verdana"/>
                <a:cs typeface="Verdana"/>
              </a:rPr>
              <a:t> </a:t>
            </a:r>
            <a:r>
              <a:rPr lang="en-US" spc="55" dirty="0">
                <a:solidFill>
                  <a:srgbClr val="134F5C"/>
                </a:solidFill>
                <a:latin typeface="Verdana"/>
                <a:cs typeface="Verdana"/>
              </a:rPr>
              <a:t>be</a:t>
            </a:r>
            <a:r>
              <a:rPr lang="en-US" spc="-165" dirty="0">
                <a:solidFill>
                  <a:srgbClr val="134F5C"/>
                </a:solidFill>
                <a:latin typeface="Verdana"/>
                <a:cs typeface="Verdana"/>
              </a:rPr>
              <a:t> </a:t>
            </a:r>
            <a:r>
              <a:rPr lang="en-US" spc="40" dirty="0">
                <a:solidFill>
                  <a:srgbClr val="134F5C"/>
                </a:solidFill>
                <a:latin typeface="Verdana"/>
                <a:cs typeface="Verdana"/>
              </a:rPr>
              <a:t>alm</a:t>
            </a:r>
            <a:r>
              <a:rPr lang="en-US" dirty="0">
                <a:solidFill>
                  <a:srgbClr val="134F5C"/>
                </a:solidFill>
                <a:latin typeface="Verdana"/>
                <a:cs typeface="Verdana"/>
              </a:rPr>
              <a:t>ost</a:t>
            </a:r>
            <a:r>
              <a:rPr lang="en-US" spc="-165" dirty="0">
                <a:solidFill>
                  <a:srgbClr val="134F5C"/>
                </a:solidFill>
                <a:latin typeface="Verdana"/>
                <a:cs typeface="Verdana"/>
              </a:rPr>
              <a:t> </a:t>
            </a:r>
            <a:r>
              <a:rPr lang="en-US" spc="20" dirty="0">
                <a:solidFill>
                  <a:srgbClr val="134F5C"/>
                </a:solidFill>
                <a:latin typeface="Verdana"/>
                <a:cs typeface="Verdana"/>
              </a:rPr>
              <a:t>lin</a:t>
            </a:r>
            <a:r>
              <a:rPr lang="en-US" spc="-20" dirty="0">
                <a:solidFill>
                  <a:srgbClr val="134F5C"/>
                </a:solidFill>
                <a:latin typeface="Verdana"/>
                <a:cs typeface="Verdana"/>
              </a:rPr>
              <a:t>e</a:t>
            </a:r>
            <a:r>
              <a:rPr lang="en-US" spc="-40" dirty="0">
                <a:solidFill>
                  <a:srgbClr val="134F5C"/>
                </a:solidFill>
                <a:latin typeface="Verdana"/>
                <a:cs typeface="Verdana"/>
              </a:rPr>
              <a:t>a</a:t>
            </a:r>
            <a:r>
              <a:rPr lang="en-US" spc="-50" dirty="0">
                <a:solidFill>
                  <a:srgbClr val="134F5C"/>
                </a:solidFill>
                <a:latin typeface="Verdana"/>
                <a:cs typeface="Verdana"/>
              </a:rPr>
              <a:t>r</a:t>
            </a:r>
            <a:r>
              <a:rPr lang="en-US" spc="-275" dirty="0">
                <a:solidFill>
                  <a:srgbClr val="134F5C"/>
                </a:solidFill>
                <a:latin typeface="Verdana"/>
                <a:cs typeface="Verdana"/>
              </a:rPr>
              <a:t>.</a:t>
            </a:r>
            <a:endParaRPr lang="en-US" dirty="0">
              <a:latin typeface="Verdana"/>
              <a:cs typeface="Verdana"/>
            </a:endParaRPr>
          </a:p>
          <a:p>
            <a:pPr marL="445134" marR="5080" indent="-409575">
              <a:lnSpc>
                <a:spcPct val="114599"/>
              </a:lnSpc>
              <a:buAutoNum type="arabicPeriod"/>
              <a:tabLst>
                <a:tab pos="445134" algn="l"/>
                <a:tab pos="445770" algn="l"/>
              </a:tabLst>
            </a:pPr>
            <a:r>
              <a:rPr lang="en-US" spc="60" dirty="0">
                <a:solidFill>
                  <a:srgbClr val="134F5C"/>
                </a:solidFill>
                <a:latin typeface="Verdana"/>
                <a:cs typeface="Verdana"/>
              </a:rPr>
              <a:t>Mean</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5" dirty="0">
                <a:solidFill>
                  <a:srgbClr val="134F5C"/>
                </a:solidFill>
                <a:latin typeface="Verdana"/>
                <a:cs typeface="Verdana"/>
              </a:rPr>
              <a:t>residuals</a:t>
            </a:r>
            <a:r>
              <a:rPr lang="en-US" spc="-160" dirty="0">
                <a:solidFill>
                  <a:srgbClr val="134F5C"/>
                </a:solidFill>
                <a:latin typeface="Verdana"/>
                <a:cs typeface="Verdana"/>
              </a:rPr>
              <a:t> </a:t>
            </a:r>
            <a:r>
              <a:rPr lang="en-US" spc="35" dirty="0">
                <a:solidFill>
                  <a:srgbClr val="134F5C"/>
                </a:solidFill>
                <a:latin typeface="Verdana"/>
                <a:cs typeface="Verdana"/>
              </a:rPr>
              <a:t>should</a:t>
            </a:r>
            <a:r>
              <a:rPr lang="en-US" spc="-165" dirty="0">
                <a:solidFill>
                  <a:srgbClr val="134F5C"/>
                </a:solidFill>
                <a:latin typeface="Verdana"/>
                <a:cs typeface="Verdana"/>
              </a:rPr>
              <a:t> </a:t>
            </a:r>
            <a:r>
              <a:rPr lang="en-US" spc="55" dirty="0">
                <a:solidFill>
                  <a:srgbClr val="134F5C"/>
                </a:solidFill>
                <a:latin typeface="Verdana"/>
                <a:cs typeface="Verdana"/>
              </a:rPr>
              <a:t>be</a:t>
            </a:r>
            <a:r>
              <a:rPr lang="en-US" spc="-165" dirty="0">
                <a:solidFill>
                  <a:srgbClr val="134F5C"/>
                </a:solidFill>
                <a:latin typeface="Verdana"/>
                <a:cs typeface="Verdana"/>
              </a:rPr>
              <a:t> </a:t>
            </a:r>
            <a:r>
              <a:rPr lang="en-US" spc="-20" dirty="0">
                <a:solidFill>
                  <a:srgbClr val="134F5C"/>
                </a:solidFill>
                <a:latin typeface="Verdana"/>
                <a:cs typeface="Verdana"/>
              </a:rPr>
              <a:t>zero</a:t>
            </a:r>
            <a:r>
              <a:rPr lang="en-US" spc="-160" dirty="0">
                <a:solidFill>
                  <a:srgbClr val="134F5C"/>
                </a:solidFill>
                <a:latin typeface="Verdana"/>
                <a:cs typeface="Verdana"/>
              </a:rPr>
              <a:t> </a:t>
            </a:r>
            <a:r>
              <a:rPr lang="en-US" spc="-10" dirty="0">
                <a:solidFill>
                  <a:srgbClr val="134F5C"/>
                </a:solidFill>
                <a:latin typeface="Verdana"/>
                <a:cs typeface="Verdana"/>
              </a:rPr>
              <a:t>or</a:t>
            </a:r>
            <a:r>
              <a:rPr lang="en-US" spc="-165" dirty="0">
                <a:solidFill>
                  <a:srgbClr val="134F5C"/>
                </a:solidFill>
                <a:latin typeface="Verdana"/>
                <a:cs typeface="Verdana"/>
              </a:rPr>
              <a:t> </a:t>
            </a:r>
            <a:r>
              <a:rPr lang="en-US" spc="5" dirty="0">
                <a:solidFill>
                  <a:srgbClr val="134F5C"/>
                </a:solidFill>
                <a:latin typeface="Verdana"/>
                <a:cs typeface="Verdana"/>
              </a:rPr>
              <a:t>close</a:t>
            </a:r>
            <a:r>
              <a:rPr lang="en-US" spc="-165" dirty="0">
                <a:solidFill>
                  <a:srgbClr val="134F5C"/>
                </a:solidFill>
                <a:latin typeface="Verdana"/>
                <a:cs typeface="Verdana"/>
              </a:rPr>
              <a:t> </a:t>
            </a:r>
            <a:r>
              <a:rPr lang="en-US" spc="10" dirty="0">
                <a:solidFill>
                  <a:srgbClr val="134F5C"/>
                </a:solidFill>
                <a:latin typeface="Verdana"/>
                <a:cs typeface="Verdana"/>
              </a:rPr>
              <a:t>to</a:t>
            </a:r>
            <a:r>
              <a:rPr lang="en-US" spc="-160" dirty="0">
                <a:solidFill>
                  <a:srgbClr val="134F5C"/>
                </a:solidFill>
                <a:latin typeface="Verdana"/>
                <a:cs typeface="Verdana"/>
              </a:rPr>
              <a:t> </a:t>
            </a:r>
            <a:r>
              <a:rPr lang="en-US" spc="45" dirty="0">
                <a:solidFill>
                  <a:srgbClr val="134F5C"/>
                </a:solidFill>
                <a:latin typeface="Verdana"/>
                <a:cs typeface="Verdana"/>
              </a:rPr>
              <a:t>0</a:t>
            </a:r>
            <a:r>
              <a:rPr lang="en-US" spc="-165" dirty="0">
                <a:solidFill>
                  <a:srgbClr val="134F5C"/>
                </a:solidFill>
                <a:latin typeface="Verdana"/>
                <a:cs typeface="Verdana"/>
              </a:rPr>
              <a:t> </a:t>
            </a:r>
            <a:r>
              <a:rPr lang="en-US" spc="-40" dirty="0">
                <a:solidFill>
                  <a:srgbClr val="134F5C"/>
                </a:solidFill>
                <a:latin typeface="Verdana"/>
                <a:cs typeface="Verdana"/>
              </a:rPr>
              <a:t>as</a:t>
            </a:r>
            <a:r>
              <a:rPr lang="en-US" spc="-165" dirty="0">
                <a:solidFill>
                  <a:srgbClr val="134F5C"/>
                </a:solidFill>
                <a:latin typeface="Verdana"/>
                <a:cs typeface="Verdana"/>
              </a:rPr>
              <a:t> </a:t>
            </a:r>
            <a:r>
              <a:rPr lang="en-US" spc="90" dirty="0">
                <a:solidFill>
                  <a:srgbClr val="134F5C"/>
                </a:solidFill>
                <a:latin typeface="Verdana"/>
                <a:cs typeface="Verdana"/>
              </a:rPr>
              <a:t>much</a:t>
            </a:r>
            <a:r>
              <a:rPr lang="en-US" spc="-160" dirty="0">
                <a:solidFill>
                  <a:srgbClr val="134F5C"/>
                </a:solidFill>
                <a:latin typeface="Verdana"/>
                <a:cs typeface="Verdana"/>
              </a:rPr>
              <a:t> </a:t>
            </a:r>
            <a:r>
              <a:rPr lang="en-US" spc="-40" dirty="0">
                <a:solidFill>
                  <a:srgbClr val="134F5C"/>
                </a:solidFill>
                <a:latin typeface="Verdana"/>
                <a:cs typeface="Verdana"/>
              </a:rPr>
              <a:t>as</a:t>
            </a:r>
            <a:r>
              <a:rPr lang="en-US" spc="-165" dirty="0">
                <a:solidFill>
                  <a:srgbClr val="134F5C"/>
                </a:solidFill>
                <a:latin typeface="Verdana"/>
                <a:cs typeface="Verdana"/>
              </a:rPr>
              <a:t> </a:t>
            </a:r>
            <a:r>
              <a:rPr lang="en-US" spc="-20" dirty="0">
                <a:solidFill>
                  <a:srgbClr val="134F5C"/>
                </a:solidFill>
                <a:latin typeface="Verdana"/>
                <a:cs typeface="Verdana"/>
              </a:rPr>
              <a:t>possible.</a:t>
            </a:r>
            <a:r>
              <a:rPr lang="en-US" spc="-165" dirty="0">
                <a:solidFill>
                  <a:srgbClr val="134F5C"/>
                </a:solidFill>
                <a:latin typeface="Verdana"/>
                <a:cs typeface="Verdana"/>
              </a:rPr>
              <a:t> </a:t>
            </a:r>
            <a:r>
              <a:rPr lang="en-US" spc="-100" dirty="0">
                <a:solidFill>
                  <a:srgbClr val="134F5C"/>
                </a:solidFill>
                <a:latin typeface="Verdana"/>
                <a:cs typeface="Verdana"/>
              </a:rPr>
              <a:t>It </a:t>
            </a:r>
            <a:r>
              <a:rPr lang="en-US" spc="-615"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55" dirty="0">
                <a:solidFill>
                  <a:srgbClr val="134F5C"/>
                </a:solidFill>
                <a:latin typeface="Verdana"/>
                <a:cs typeface="Verdana"/>
              </a:rPr>
              <a:t>done</a:t>
            </a:r>
            <a:r>
              <a:rPr lang="en-US" spc="-165" dirty="0">
                <a:solidFill>
                  <a:srgbClr val="134F5C"/>
                </a:solidFill>
                <a:latin typeface="Verdana"/>
                <a:cs typeface="Verdana"/>
              </a:rPr>
              <a:t> </a:t>
            </a:r>
            <a:r>
              <a:rPr lang="en-US" spc="10" dirty="0">
                <a:solidFill>
                  <a:srgbClr val="134F5C"/>
                </a:solidFill>
                <a:latin typeface="Verdana"/>
                <a:cs typeface="Verdana"/>
              </a:rPr>
              <a:t>to</a:t>
            </a:r>
            <a:r>
              <a:rPr lang="en-US" spc="-160" dirty="0">
                <a:solidFill>
                  <a:srgbClr val="134F5C"/>
                </a:solidFill>
                <a:latin typeface="Verdana"/>
                <a:cs typeface="Verdana"/>
              </a:rPr>
              <a:t> </a:t>
            </a:r>
            <a:r>
              <a:rPr lang="en-US" spc="45" dirty="0">
                <a:solidFill>
                  <a:srgbClr val="134F5C"/>
                </a:solidFill>
                <a:latin typeface="Verdana"/>
                <a:cs typeface="Verdana"/>
              </a:rPr>
              <a:t>check</a:t>
            </a:r>
            <a:r>
              <a:rPr lang="en-US" spc="-165" dirty="0">
                <a:solidFill>
                  <a:srgbClr val="134F5C"/>
                </a:solidFill>
                <a:latin typeface="Verdana"/>
                <a:cs typeface="Verdana"/>
              </a:rPr>
              <a:t> </a:t>
            </a:r>
            <a:r>
              <a:rPr lang="en-US" spc="35" dirty="0">
                <a:solidFill>
                  <a:srgbClr val="134F5C"/>
                </a:solidFill>
                <a:latin typeface="Verdana"/>
                <a:cs typeface="Verdana"/>
              </a:rPr>
              <a:t>whether</a:t>
            </a:r>
            <a:r>
              <a:rPr lang="en-US" spc="-160" dirty="0">
                <a:solidFill>
                  <a:srgbClr val="134F5C"/>
                </a:solidFill>
                <a:latin typeface="Verdana"/>
                <a:cs typeface="Verdana"/>
              </a:rPr>
              <a:t> </a:t>
            </a:r>
            <a:r>
              <a:rPr lang="en-US" spc="20" dirty="0">
                <a:solidFill>
                  <a:srgbClr val="134F5C"/>
                </a:solidFill>
                <a:latin typeface="Verdana"/>
                <a:cs typeface="Verdana"/>
              </a:rPr>
              <a:t>our</a:t>
            </a:r>
            <a:r>
              <a:rPr lang="en-US" spc="-165" dirty="0">
                <a:solidFill>
                  <a:srgbClr val="134F5C"/>
                </a:solidFill>
                <a:latin typeface="Verdana"/>
                <a:cs typeface="Verdana"/>
              </a:rPr>
              <a:t> </a:t>
            </a:r>
            <a:r>
              <a:rPr lang="en-US" spc="15" dirty="0">
                <a:solidFill>
                  <a:srgbClr val="134F5C"/>
                </a:solidFill>
                <a:latin typeface="Verdana"/>
                <a:cs typeface="Verdana"/>
              </a:rPr>
              <a:t>line</a:t>
            </a:r>
            <a:r>
              <a:rPr lang="en-US" spc="-160"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dirty="0">
                <a:solidFill>
                  <a:srgbClr val="134F5C"/>
                </a:solidFill>
                <a:latin typeface="Verdana"/>
                <a:cs typeface="Verdana"/>
              </a:rPr>
              <a:t>actually</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15" dirty="0">
                <a:solidFill>
                  <a:srgbClr val="134F5C"/>
                </a:solidFill>
                <a:latin typeface="Verdana"/>
                <a:cs typeface="Verdana"/>
              </a:rPr>
              <a:t>line</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15" dirty="0">
                <a:solidFill>
                  <a:srgbClr val="134F5C"/>
                </a:solidFill>
                <a:latin typeface="Verdana"/>
                <a:cs typeface="Verdana"/>
              </a:rPr>
              <a:t>“best</a:t>
            </a:r>
            <a:r>
              <a:rPr lang="en-US" spc="-165" dirty="0">
                <a:solidFill>
                  <a:srgbClr val="134F5C"/>
                </a:solidFill>
                <a:latin typeface="Verdana"/>
                <a:cs typeface="Verdana"/>
              </a:rPr>
              <a:t> </a:t>
            </a:r>
            <a:r>
              <a:rPr lang="en-US" spc="-80" dirty="0">
                <a:solidFill>
                  <a:srgbClr val="134F5C"/>
                </a:solidFill>
                <a:latin typeface="Verdana"/>
                <a:cs typeface="Verdana"/>
              </a:rPr>
              <a:t>ﬁt”.</a:t>
            </a:r>
            <a:endParaRPr lang="en-US" dirty="0">
              <a:latin typeface="Verdana"/>
              <a:cs typeface="Verdana"/>
            </a:endParaRPr>
          </a:p>
          <a:p>
            <a:pPr marL="445134" marR="93980" indent="-406400">
              <a:lnSpc>
                <a:spcPct val="114599"/>
              </a:lnSpc>
              <a:buAutoNum type="arabicPeriod"/>
              <a:tabLst>
                <a:tab pos="445134" algn="l"/>
                <a:tab pos="445770" algn="l"/>
              </a:tabLst>
            </a:pPr>
            <a:r>
              <a:rPr lang="en-US" spc="-10" dirty="0">
                <a:solidFill>
                  <a:srgbClr val="134F5C"/>
                </a:solidFill>
                <a:latin typeface="Verdana"/>
                <a:cs typeface="Verdana"/>
              </a:rPr>
              <a:t>There</a:t>
            </a:r>
            <a:r>
              <a:rPr lang="en-US" spc="-165" dirty="0">
                <a:solidFill>
                  <a:srgbClr val="134F5C"/>
                </a:solidFill>
                <a:latin typeface="Verdana"/>
                <a:cs typeface="Verdana"/>
              </a:rPr>
              <a:t> </a:t>
            </a:r>
            <a:r>
              <a:rPr lang="en-US" spc="35" dirty="0">
                <a:solidFill>
                  <a:srgbClr val="134F5C"/>
                </a:solidFill>
                <a:latin typeface="Verdana"/>
                <a:cs typeface="Verdana"/>
              </a:rPr>
              <a:t>should</a:t>
            </a:r>
            <a:r>
              <a:rPr lang="en-US" spc="-165" dirty="0">
                <a:solidFill>
                  <a:srgbClr val="134F5C"/>
                </a:solidFill>
                <a:latin typeface="Verdana"/>
                <a:cs typeface="Verdana"/>
              </a:rPr>
              <a:t> </a:t>
            </a:r>
            <a:r>
              <a:rPr lang="en-US" spc="55" dirty="0">
                <a:solidFill>
                  <a:srgbClr val="134F5C"/>
                </a:solidFill>
                <a:latin typeface="Verdana"/>
                <a:cs typeface="Verdana"/>
              </a:rPr>
              <a:t>be</a:t>
            </a:r>
            <a:r>
              <a:rPr lang="en-US" spc="-165" dirty="0">
                <a:solidFill>
                  <a:srgbClr val="134F5C"/>
                </a:solidFill>
                <a:latin typeface="Verdana"/>
                <a:cs typeface="Verdana"/>
              </a:rPr>
              <a:t> </a:t>
            </a:r>
            <a:r>
              <a:rPr lang="en-US" spc="20" dirty="0">
                <a:solidFill>
                  <a:srgbClr val="134F5C"/>
                </a:solidFill>
                <a:latin typeface="Verdana"/>
                <a:cs typeface="Verdana"/>
              </a:rPr>
              <a:t>homoscedasticity</a:t>
            </a:r>
            <a:r>
              <a:rPr lang="en-US" spc="-165" dirty="0">
                <a:solidFill>
                  <a:srgbClr val="134F5C"/>
                </a:solidFill>
                <a:latin typeface="Verdana"/>
                <a:cs typeface="Verdana"/>
              </a:rPr>
              <a:t> </a:t>
            </a:r>
            <a:r>
              <a:rPr lang="en-US" spc="-10" dirty="0">
                <a:solidFill>
                  <a:srgbClr val="134F5C"/>
                </a:solidFill>
                <a:latin typeface="Verdana"/>
                <a:cs typeface="Verdana"/>
              </a:rPr>
              <a:t>or</a:t>
            </a:r>
            <a:r>
              <a:rPr lang="en-US" spc="-160" dirty="0">
                <a:solidFill>
                  <a:srgbClr val="134F5C"/>
                </a:solidFill>
                <a:latin typeface="Verdana"/>
                <a:cs typeface="Verdana"/>
              </a:rPr>
              <a:t> </a:t>
            </a:r>
            <a:r>
              <a:rPr lang="en-US" spc="30" dirty="0">
                <a:solidFill>
                  <a:srgbClr val="134F5C"/>
                </a:solidFill>
                <a:latin typeface="Verdana"/>
                <a:cs typeface="Verdana"/>
              </a:rPr>
              <a:t>equal</a:t>
            </a:r>
            <a:r>
              <a:rPr lang="en-US" spc="-165" dirty="0">
                <a:solidFill>
                  <a:srgbClr val="134F5C"/>
                </a:solidFill>
                <a:latin typeface="Verdana"/>
                <a:cs typeface="Verdana"/>
              </a:rPr>
              <a:t> </a:t>
            </a:r>
            <a:r>
              <a:rPr lang="en-US" spc="-10" dirty="0">
                <a:solidFill>
                  <a:srgbClr val="134F5C"/>
                </a:solidFill>
                <a:latin typeface="Verdana"/>
                <a:cs typeface="Verdana"/>
              </a:rPr>
              <a:t>variance</a:t>
            </a:r>
            <a:r>
              <a:rPr lang="en-US" spc="-165" dirty="0">
                <a:solidFill>
                  <a:srgbClr val="134F5C"/>
                </a:solidFill>
                <a:latin typeface="Verdana"/>
                <a:cs typeface="Verdana"/>
              </a:rPr>
              <a:t> </a:t>
            </a:r>
            <a:r>
              <a:rPr lang="en-US" spc="30" dirty="0">
                <a:solidFill>
                  <a:srgbClr val="134F5C"/>
                </a:solidFill>
                <a:latin typeface="Verdana"/>
                <a:cs typeface="Verdana"/>
              </a:rPr>
              <a:t>in</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60" dirty="0">
                <a:solidFill>
                  <a:srgbClr val="134F5C"/>
                </a:solidFill>
                <a:latin typeface="Verdana"/>
                <a:cs typeface="Verdana"/>
              </a:rPr>
              <a:t> </a:t>
            </a:r>
            <a:r>
              <a:rPr lang="en-US" spc="-5" dirty="0">
                <a:solidFill>
                  <a:srgbClr val="134F5C"/>
                </a:solidFill>
                <a:latin typeface="Verdana"/>
                <a:cs typeface="Verdana"/>
              </a:rPr>
              <a:t>regression </a:t>
            </a:r>
            <a:r>
              <a:rPr lang="en-US" spc="-620" dirty="0">
                <a:solidFill>
                  <a:srgbClr val="134F5C"/>
                </a:solidFill>
                <a:latin typeface="Verdana"/>
                <a:cs typeface="Verdana"/>
              </a:rPr>
              <a:t> </a:t>
            </a:r>
            <a:r>
              <a:rPr lang="en-US" dirty="0">
                <a:solidFill>
                  <a:srgbClr val="134F5C"/>
                </a:solidFill>
                <a:latin typeface="Verdana"/>
                <a:cs typeface="Verdana"/>
              </a:rPr>
              <a:t>model. </a:t>
            </a:r>
            <a:r>
              <a:rPr lang="en-US" spc="-20" dirty="0">
                <a:solidFill>
                  <a:srgbClr val="134F5C"/>
                </a:solidFill>
                <a:latin typeface="Verdana"/>
                <a:cs typeface="Verdana"/>
              </a:rPr>
              <a:t>This </a:t>
            </a:r>
            <a:r>
              <a:rPr lang="en-US" spc="30" dirty="0">
                <a:solidFill>
                  <a:srgbClr val="134F5C"/>
                </a:solidFill>
                <a:latin typeface="Verdana"/>
                <a:cs typeface="Verdana"/>
              </a:rPr>
              <a:t>assumption </a:t>
            </a:r>
            <a:r>
              <a:rPr lang="en-US" spc="25" dirty="0">
                <a:solidFill>
                  <a:srgbClr val="134F5C"/>
                </a:solidFill>
                <a:latin typeface="Verdana"/>
                <a:cs typeface="Verdana"/>
              </a:rPr>
              <a:t>means that </a:t>
            </a:r>
            <a:r>
              <a:rPr lang="en-US" spc="35" dirty="0">
                <a:solidFill>
                  <a:srgbClr val="134F5C"/>
                </a:solidFill>
                <a:latin typeface="Verdana"/>
                <a:cs typeface="Verdana"/>
              </a:rPr>
              <a:t>the </a:t>
            </a:r>
            <a:r>
              <a:rPr lang="en-US" spc="-10" dirty="0">
                <a:solidFill>
                  <a:srgbClr val="134F5C"/>
                </a:solidFill>
                <a:latin typeface="Verdana"/>
                <a:cs typeface="Verdana"/>
              </a:rPr>
              <a:t>variance </a:t>
            </a:r>
            <a:r>
              <a:rPr lang="en-US" spc="30" dirty="0">
                <a:solidFill>
                  <a:srgbClr val="134F5C"/>
                </a:solidFill>
                <a:latin typeface="Verdana"/>
                <a:cs typeface="Verdana"/>
              </a:rPr>
              <a:t>around </a:t>
            </a:r>
            <a:r>
              <a:rPr lang="en-US" spc="35" dirty="0">
                <a:solidFill>
                  <a:srgbClr val="134F5C"/>
                </a:solidFill>
                <a:latin typeface="Verdana"/>
                <a:cs typeface="Verdana"/>
              </a:rPr>
              <a:t>the </a:t>
            </a:r>
            <a:r>
              <a:rPr lang="en-US" spc="40" dirty="0">
                <a:solidFill>
                  <a:srgbClr val="134F5C"/>
                </a:solidFill>
                <a:latin typeface="Verdana"/>
                <a:cs typeface="Verdana"/>
              </a:rPr>
              <a:t> </a:t>
            </a:r>
            <a:r>
              <a:rPr lang="en-US" spc="-5" dirty="0">
                <a:solidFill>
                  <a:srgbClr val="134F5C"/>
                </a:solidFill>
                <a:latin typeface="Verdana"/>
                <a:cs typeface="Verdana"/>
              </a:rPr>
              <a:t>regression</a:t>
            </a:r>
            <a:r>
              <a:rPr lang="en-US" spc="-160" dirty="0">
                <a:solidFill>
                  <a:srgbClr val="134F5C"/>
                </a:solidFill>
                <a:latin typeface="Verdana"/>
                <a:cs typeface="Verdana"/>
              </a:rPr>
              <a:t> </a:t>
            </a:r>
            <a:r>
              <a:rPr lang="en-US" spc="15" dirty="0">
                <a:solidFill>
                  <a:srgbClr val="134F5C"/>
                </a:solidFill>
                <a:latin typeface="Verdana"/>
                <a:cs typeface="Verdana"/>
              </a:rPr>
              <a:t>line</a:t>
            </a:r>
            <a:r>
              <a:rPr lang="en-US" spc="-160"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20" dirty="0">
                <a:solidFill>
                  <a:srgbClr val="134F5C"/>
                </a:solidFill>
                <a:latin typeface="Verdana"/>
                <a:cs typeface="Verdana"/>
              </a:rPr>
              <a:t>same</a:t>
            </a:r>
            <a:r>
              <a:rPr lang="en-US" spc="-160" dirty="0">
                <a:solidFill>
                  <a:srgbClr val="134F5C"/>
                </a:solidFill>
                <a:latin typeface="Verdana"/>
                <a:cs typeface="Verdana"/>
              </a:rPr>
              <a:t> </a:t>
            </a:r>
            <a:r>
              <a:rPr lang="en-US" spc="-20" dirty="0">
                <a:solidFill>
                  <a:srgbClr val="134F5C"/>
                </a:solidFill>
                <a:latin typeface="Verdana"/>
                <a:cs typeface="Verdana"/>
              </a:rPr>
              <a:t>for</a:t>
            </a:r>
            <a:r>
              <a:rPr lang="en-US" spc="-160" dirty="0">
                <a:solidFill>
                  <a:srgbClr val="134F5C"/>
                </a:solidFill>
                <a:latin typeface="Verdana"/>
                <a:cs typeface="Verdana"/>
              </a:rPr>
              <a:t> </a:t>
            </a:r>
            <a:r>
              <a:rPr lang="en-US" spc="-15" dirty="0">
                <a:solidFill>
                  <a:srgbClr val="134F5C"/>
                </a:solidFill>
                <a:latin typeface="Verdana"/>
                <a:cs typeface="Verdana"/>
              </a:rPr>
              <a:t>all</a:t>
            </a:r>
            <a:r>
              <a:rPr lang="en-US" spc="-160" dirty="0">
                <a:solidFill>
                  <a:srgbClr val="134F5C"/>
                </a:solidFill>
                <a:latin typeface="Verdana"/>
                <a:cs typeface="Verdana"/>
              </a:rPr>
              <a:t> </a:t>
            </a:r>
            <a:r>
              <a:rPr lang="en-US" spc="-20" dirty="0">
                <a:solidFill>
                  <a:srgbClr val="134F5C"/>
                </a:solidFill>
                <a:latin typeface="Verdana"/>
                <a:cs typeface="Verdana"/>
              </a:rPr>
              <a:t>values</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20" dirty="0">
                <a:solidFill>
                  <a:srgbClr val="134F5C"/>
                </a:solidFill>
                <a:latin typeface="Verdana"/>
                <a:cs typeface="Verdana"/>
              </a:rPr>
              <a:t>predictor</a:t>
            </a:r>
            <a:r>
              <a:rPr lang="en-US" spc="-160" dirty="0">
                <a:solidFill>
                  <a:srgbClr val="134F5C"/>
                </a:solidFill>
                <a:latin typeface="Verdana"/>
                <a:cs typeface="Verdana"/>
              </a:rPr>
              <a:t> </a:t>
            </a:r>
            <a:r>
              <a:rPr lang="en-US" spc="-20" dirty="0">
                <a:solidFill>
                  <a:srgbClr val="134F5C"/>
                </a:solidFill>
                <a:latin typeface="Verdana"/>
                <a:cs typeface="Verdana"/>
              </a:rPr>
              <a:t>variable</a:t>
            </a:r>
            <a:r>
              <a:rPr lang="en-US" spc="-160" dirty="0">
                <a:solidFill>
                  <a:srgbClr val="134F5C"/>
                </a:solidFill>
                <a:latin typeface="Verdana"/>
                <a:cs typeface="Verdana"/>
              </a:rPr>
              <a:t> </a:t>
            </a:r>
            <a:r>
              <a:rPr lang="en-US" spc="-195" dirty="0">
                <a:solidFill>
                  <a:srgbClr val="134F5C"/>
                </a:solidFill>
                <a:latin typeface="Verdana"/>
                <a:cs typeface="Verdana"/>
              </a:rPr>
              <a:t>(X).</a:t>
            </a:r>
            <a:endParaRPr lang="en-US" dirty="0">
              <a:latin typeface="Verdana"/>
              <a:cs typeface="Verdana"/>
            </a:endParaRPr>
          </a:p>
          <a:p>
            <a:pPr marL="445134" marR="236220" indent="-433070">
              <a:lnSpc>
                <a:spcPct val="114599"/>
              </a:lnSpc>
              <a:buAutoNum type="arabicPeriod"/>
              <a:tabLst>
                <a:tab pos="445134" algn="l"/>
                <a:tab pos="445770" algn="l"/>
              </a:tabLst>
            </a:pPr>
            <a:r>
              <a:rPr lang="en-US" spc="-10" dirty="0">
                <a:solidFill>
                  <a:srgbClr val="134F5C"/>
                </a:solidFill>
                <a:latin typeface="Verdana"/>
                <a:cs typeface="Verdana"/>
              </a:rPr>
              <a:t>There </a:t>
            </a:r>
            <a:r>
              <a:rPr lang="en-US" spc="35" dirty="0">
                <a:solidFill>
                  <a:srgbClr val="134F5C"/>
                </a:solidFill>
                <a:latin typeface="Verdana"/>
                <a:cs typeface="Verdana"/>
              </a:rPr>
              <a:t>should </a:t>
            </a:r>
            <a:r>
              <a:rPr lang="en-US" spc="45" dirty="0">
                <a:solidFill>
                  <a:srgbClr val="134F5C"/>
                </a:solidFill>
                <a:latin typeface="Verdana"/>
                <a:cs typeface="Verdana"/>
              </a:rPr>
              <a:t>not </a:t>
            </a:r>
            <a:r>
              <a:rPr lang="en-US" spc="55" dirty="0">
                <a:solidFill>
                  <a:srgbClr val="134F5C"/>
                </a:solidFill>
                <a:latin typeface="Verdana"/>
                <a:cs typeface="Verdana"/>
              </a:rPr>
              <a:t>be </a:t>
            </a:r>
            <a:r>
              <a:rPr lang="en-US" spc="10" dirty="0" err="1">
                <a:solidFill>
                  <a:srgbClr val="134F5C"/>
                </a:solidFill>
                <a:latin typeface="Verdana"/>
                <a:cs typeface="Verdana"/>
              </a:rPr>
              <a:t>multicollinearity</a:t>
            </a:r>
            <a:r>
              <a:rPr lang="en-US" spc="10" dirty="0">
                <a:solidFill>
                  <a:srgbClr val="134F5C"/>
                </a:solidFill>
                <a:latin typeface="Verdana"/>
                <a:cs typeface="Verdana"/>
              </a:rPr>
              <a:t> </a:t>
            </a:r>
            <a:r>
              <a:rPr lang="en-US" spc="30" dirty="0">
                <a:solidFill>
                  <a:srgbClr val="134F5C"/>
                </a:solidFill>
                <a:latin typeface="Verdana"/>
                <a:cs typeface="Verdana"/>
              </a:rPr>
              <a:t>in </a:t>
            </a:r>
            <a:r>
              <a:rPr lang="en-US" spc="-5" dirty="0">
                <a:solidFill>
                  <a:srgbClr val="134F5C"/>
                </a:solidFill>
                <a:latin typeface="Verdana"/>
                <a:cs typeface="Verdana"/>
              </a:rPr>
              <a:t>regression </a:t>
            </a:r>
            <a:r>
              <a:rPr lang="en-US" dirty="0">
                <a:solidFill>
                  <a:srgbClr val="134F5C"/>
                </a:solidFill>
                <a:latin typeface="Verdana"/>
                <a:cs typeface="Verdana"/>
              </a:rPr>
              <a:t>model. </a:t>
            </a:r>
            <a:r>
              <a:rPr lang="en-US" spc="5" dirty="0">
                <a:solidFill>
                  <a:srgbClr val="134F5C"/>
                </a:solidFill>
                <a:latin typeface="Verdana"/>
                <a:cs typeface="Verdana"/>
              </a:rPr>
              <a:t> </a:t>
            </a:r>
            <a:r>
              <a:rPr lang="en-US" spc="10" dirty="0" err="1">
                <a:solidFill>
                  <a:srgbClr val="134F5C"/>
                </a:solidFill>
                <a:latin typeface="Verdana"/>
                <a:cs typeface="Verdana"/>
              </a:rPr>
              <a:t>Multicollinearity</a:t>
            </a:r>
            <a:r>
              <a:rPr lang="en-US" spc="-165" dirty="0">
                <a:solidFill>
                  <a:srgbClr val="134F5C"/>
                </a:solidFill>
                <a:latin typeface="Verdana"/>
                <a:cs typeface="Verdana"/>
              </a:rPr>
              <a:t> </a:t>
            </a:r>
            <a:r>
              <a:rPr lang="en-US" dirty="0">
                <a:solidFill>
                  <a:srgbClr val="134F5C"/>
                </a:solidFill>
                <a:latin typeface="Verdana"/>
                <a:cs typeface="Verdana"/>
              </a:rPr>
              <a:t>generally</a:t>
            </a:r>
            <a:r>
              <a:rPr lang="en-US" spc="-160" dirty="0">
                <a:solidFill>
                  <a:srgbClr val="134F5C"/>
                </a:solidFill>
                <a:latin typeface="Verdana"/>
                <a:cs typeface="Verdana"/>
              </a:rPr>
              <a:t> </a:t>
            </a:r>
            <a:r>
              <a:rPr lang="en-US" spc="20" dirty="0">
                <a:solidFill>
                  <a:srgbClr val="134F5C"/>
                </a:solidFill>
                <a:latin typeface="Verdana"/>
                <a:cs typeface="Verdana"/>
              </a:rPr>
              <a:t>occurs</a:t>
            </a:r>
            <a:r>
              <a:rPr lang="en-US" spc="-160" dirty="0">
                <a:solidFill>
                  <a:srgbClr val="134F5C"/>
                </a:solidFill>
                <a:latin typeface="Verdana"/>
                <a:cs typeface="Verdana"/>
              </a:rPr>
              <a:t> </a:t>
            </a:r>
            <a:r>
              <a:rPr lang="en-US" spc="70" dirty="0">
                <a:solidFill>
                  <a:srgbClr val="134F5C"/>
                </a:solidFill>
                <a:latin typeface="Verdana"/>
                <a:cs typeface="Verdana"/>
              </a:rPr>
              <a:t>when</a:t>
            </a:r>
            <a:r>
              <a:rPr lang="en-US" spc="-160" dirty="0">
                <a:solidFill>
                  <a:srgbClr val="134F5C"/>
                </a:solidFill>
                <a:latin typeface="Verdana"/>
                <a:cs typeface="Verdana"/>
              </a:rPr>
              <a:t> </a:t>
            </a:r>
            <a:r>
              <a:rPr lang="en-US" spc="10" dirty="0">
                <a:solidFill>
                  <a:srgbClr val="134F5C"/>
                </a:solidFill>
                <a:latin typeface="Verdana"/>
                <a:cs typeface="Verdana"/>
              </a:rPr>
              <a:t>there</a:t>
            </a:r>
            <a:r>
              <a:rPr lang="en-US" spc="-160" dirty="0">
                <a:solidFill>
                  <a:srgbClr val="134F5C"/>
                </a:solidFill>
                <a:latin typeface="Verdana"/>
                <a:cs typeface="Verdana"/>
              </a:rPr>
              <a:t> </a:t>
            </a:r>
            <a:r>
              <a:rPr lang="en-US" spc="-30" dirty="0">
                <a:solidFill>
                  <a:srgbClr val="134F5C"/>
                </a:solidFill>
                <a:latin typeface="Verdana"/>
                <a:cs typeface="Verdana"/>
              </a:rPr>
              <a:t>are</a:t>
            </a:r>
            <a:r>
              <a:rPr lang="en-US" spc="-160" dirty="0">
                <a:solidFill>
                  <a:srgbClr val="134F5C"/>
                </a:solidFill>
                <a:latin typeface="Verdana"/>
                <a:cs typeface="Verdana"/>
              </a:rPr>
              <a:t> </a:t>
            </a:r>
            <a:r>
              <a:rPr lang="en-US" spc="65" dirty="0">
                <a:solidFill>
                  <a:srgbClr val="134F5C"/>
                </a:solidFill>
                <a:latin typeface="Verdana"/>
                <a:cs typeface="Verdana"/>
              </a:rPr>
              <a:t>high</a:t>
            </a:r>
            <a:r>
              <a:rPr lang="en-US" spc="-160" dirty="0">
                <a:solidFill>
                  <a:srgbClr val="134F5C"/>
                </a:solidFill>
                <a:latin typeface="Verdana"/>
                <a:cs typeface="Verdana"/>
              </a:rPr>
              <a:t> </a:t>
            </a:r>
            <a:r>
              <a:rPr lang="en-US" dirty="0">
                <a:solidFill>
                  <a:srgbClr val="134F5C"/>
                </a:solidFill>
                <a:latin typeface="Verdana"/>
                <a:cs typeface="Verdana"/>
              </a:rPr>
              <a:t>correlations </a:t>
            </a:r>
            <a:r>
              <a:rPr lang="en-US" spc="-615" dirty="0">
                <a:solidFill>
                  <a:srgbClr val="134F5C"/>
                </a:solidFill>
                <a:latin typeface="Verdana"/>
                <a:cs typeface="Verdana"/>
              </a:rPr>
              <a:t> </a:t>
            </a:r>
            <a:r>
              <a:rPr lang="en-US" spc="40" dirty="0">
                <a:solidFill>
                  <a:srgbClr val="134F5C"/>
                </a:solidFill>
                <a:latin typeface="Verdana"/>
                <a:cs typeface="Verdana"/>
              </a:rPr>
              <a:t>between</a:t>
            </a:r>
            <a:r>
              <a:rPr lang="en-US" spc="-165" dirty="0">
                <a:solidFill>
                  <a:srgbClr val="134F5C"/>
                </a:solidFill>
                <a:latin typeface="Verdana"/>
                <a:cs typeface="Verdana"/>
              </a:rPr>
              <a:t> </a:t>
            </a:r>
            <a:r>
              <a:rPr lang="en-US" spc="35" dirty="0">
                <a:solidFill>
                  <a:srgbClr val="134F5C"/>
                </a:solidFill>
                <a:latin typeface="Verdana"/>
                <a:cs typeface="Verdana"/>
              </a:rPr>
              <a:t>two</a:t>
            </a:r>
            <a:r>
              <a:rPr lang="en-US" spc="-165" dirty="0">
                <a:solidFill>
                  <a:srgbClr val="134F5C"/>
                </a:solidFill>
                <a:latin typeface="Verdana"/>
                <a:cs typeface="Verdana"/>
              </a:rPr>
              <a:t> </a:t>
            </a:r>
            <a:r>
              <a:rPr lang="en-US" spc="-10" dirty="0">
                <a:solidFill>
                  <a:srgbClr val="134F5C"/>
                </a:solidFill>
                <a:latin typeface="Verdana"/>
                <a:cs typeface="Verdana"/>
              </a:rPr>
              <a:t>or</a:t>
            </a:r>
            <a:r>
              <a:rPr lang="en-US" spc="-165" dirty="0">
                <a:solidFill>
                  <a:srgbClr val="134F5C"/>
                </a:solidFill>
                <a:latin typeface="Verdana"/>
                <a:cs typeface="Verdana"/>
              </a:rPr>
              <a:t> </a:t>
            </a:r>
            <a:r>
              <a:rPr lang="en-US" spc="30" dirty="0">
                <a:solidFill>
                  <a:srgbClr val="134F5C"/>
                </a:solidFill>
                <a:latin typeface="Verdana"/>
                <a:cs typeface="Verdana"/>
              </a:rPr>
              <a:t>more</a:t>
            </a:r>
            <a:r>
              <a:rPr lang="en-US" spc="-165" dirty="0">
                <a:solidFill>
                  <a:srgbClr val="134F5C"/>
                </a:solidFill>
                <a:latin typeface="Verdana"/>
                <a:cs typeface="Verdana"/>
              </a:rPr>
              <a:t> </a:t>
            </a:r>
            <a:r>
              <a:rPr lang="en-US" spc="50" dirty="0">
                <a:solidFill>
                  <a:srgbClr val="134F5C"/>
                </a:solidFill>
                <a:latin typeface="Verdana"/>
                <a:cs typeface="Verdana"/>
              </a:rPr>
              <a:t>independent</a:t>
            </a:r>
            <a:r>
              <a:rPr lang="en-US" spc="-160" dirty="0">
                <a:solidFill>
                  <a:srgbClr val="134F5C"/>
                </a:solidFill>
                <a:latin typeface="Verdana"/>
                <a:cs typeface="Verdana"/>
              </a:rPr>
              <a:t> </a:t>
            </a:r>
            <a:r>
              <a:rPr lang="en-US" spc="-50" dirty="0">
                <a:solidFill>
                  <a:srgbClr val="134F5C"/>
                </a:solidFill>
                <a:latin typeface="Verdana"/>
                <a:cs typeface="Verdana"/>
              </a:rPr>
              <a:t>variables.</a:t>
            </a:r>
            <a:endParaRPr lang="en-US" dirty="0">
              <a:latin typeface="Verdana"/>
              <a:cs typeface="Verdana"/>
            </a:endParaRPr>
          </a:p>
          <a:p>
            <a:endParaRPr lang="en-IN" dirty="0"/>
          </a:p>
        </p:txBody>
      </p:sp>
    </p:spTree>
    <p:extLst>
      <p:ext uri="{BB962C8B-B14F-4D97-AF65-F5344CB8AC3E}">
        <p14:creationId xmlns:p14="http://schemas.microsoft.com/office/powerpoint/2010/main" val="19214027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Relationship</a:t>
            </a:r>
            <a:endParaRPr lang="en-IN" dirty="0"/>
          </a:p>
        </p:txBody>
      </p:sp>
      <p:pic>
        <p:nvPicPr>
          <p:cNvPr id="4" name="object 2"/>
          <p:cNvPicPr>
            <a:picLocks noGrp="1"/>
          </p:cNvPicPr>
          <p:nvPr>
            <p:ph idx="1"/>
          </p:nvPr>
        </p:nvPicPr>
        <p:blipFill>
          <a:blip r:embed="rId2" cstate="print"/>
          <a:stretch>
            <a:fillRect/>
          </a:stretch>
        </p:blipFill>
        <p:spPr>
          <a:xfrm>
            <a:off x="2058536" y="2003541"/>
            <a:ext cx="5834264" cy="3500965"/>
          </a:xfrm>
          <a:prstGeom prst="rect">
            <a:avLst/>
          </a:prstGeom>
        </p:spPr>
      </p:pic>
    </p:spTree>
    <p:extLst>
      <p:ext uri="{BB962C8B-B14F-4D97-AF65-F5344CB8AC3E}">
        <p14:creationId xmlns:p14="http://schemas.microsoft.com/office/powerpoint/2010/main" val="3909111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65" dirty="0"/>
              <a:t>Ho</a:t>
            </a:r>
            <a:r>
              <a:rPr lang="en-IN" spc="-75" dirty="0"/>
              <a:t>m</a:t>
            </a:r>
            <a:r>
              <a:rPr lang="en-IN" spc="-95" dirty="0"/>
              <a:t>os</a:t>
            </a:r>
            <a:r>
              <a:rPr lang="en-IN" spc="-110" dirty="0"/>
              <a:t>c</a:t>
            </a:r>
            <a:r>
              <a:rPr lang="en-IN" spc="-95" dirty="0"/>
              <a:t>edastici</a:t>
            </a:r>
            <a:r>
              <a:rPr lang="en-IN" spc="-110" dirty="0"/>
              <a:t>t</a:t>
            </a:r>
            <a:r>
              <a:rPr lang="en-IN" spc="-160" dirty="0"/>
              <a:t>y</a:t>
            </a:r>
            <a:endParaRPr lang="en-IN" dirty="0"/>
          </a:p>
        </p:txBody>
      </p:sp>
      <p:sp>
        <p:nvSpPr>
          <p:cNvPr id="3" name="Content Placeholder 2"/>
          <p:cNvSpPr>
            <a:spLocks noGrp="1"/>
          </p:cNvSpPr>
          <p:nvPr>
            <p:ph idx="1"/>
          </p:nvPr>
        </p:nvSpPr>
        <p:spPr>
          <a:xfrm>
            <a:off x="677334" y="1466661"/>
            <a:ext cx="8596668" cy="4574701"/>
          </a:xfrm>
        </p:spPr>
        <p:txBody>
          <a:bodyPr/>
          <a:lstStyle/>
          <a:p>
            <a:pPr marL="12700" marR="97790" algn="just">
              <a:lnSpc>
                <a:spcPct val="114599"/>
              </a:lnSpc>
              <a:spcBef>
                <a:spcPts val="100"/>
              </a:spcBef>
            </a:pPr>
            <a:r>
              <a:rPr lang="en-US" dirty="0"/>
              <a:t>Homoscedasticity (meaning “same variance”) describes a situation in  which the error term is the same across all values of the independent  variables.</a:t>
            </a:r>
          </a:p>
          <a:p>
            <a:pPr marL="12700" marR="5080">
              <a:lnSpc>
                <a:spcPct val="114599"/>
              </a:lnSpc>
            </a:pPr>
            <a:r>
              <a:rPr lang="en-US" dirty="0" err="1"/>
              <a:t>Heteroscedasticity</a:t>
            </a:r>
            <a:r>
              <a:rPr lang="en-US" dirty="0"/>
              <a:t> (the violation of homoscedasticity) is present when  the size of the error term differs across values of an independent  variable. (Scatter plot : Residual </a:t>
            </a:r>
            <a:r>
              <a:rPr lang="en-US" dirty="0" err="1"/>
              <a:t>vs</a:t>
            </a:r>
            <a:r>
              <a:rPr lang="en-US" dirty="0"/>
              <a:t> Fitted value)</a:t>
            </a:r>
          </a:p>
          <a:p>
            <a:pPr marL="12700" marR="5080">
              <a:lnSpc>
                <a:spcPct val="114599"/>
              </a:lnSpc>
            </a:pPr>
            <a:r>
              <a:rPr lang="en-US" dirty="0"/>
              <a:t>Imagine you're trying to predict someone's income based on their years of education. If the spread of income values (the error terms) is the same regardless of the years of education, then the data is homoscedastic. </a:t>
            </a:r>
            <a:endParaRPr lang="en-US" dirty="0">
              <a:latin typeface="Verdana"/>
              <a:cs typeface="Verdana"/>
            </a:endParaRPr>
          </a:p>
          <a:p>
            <a:endParaRPr lang="en-IN" dirty="0"/>
          </a:p>
        </p:txBody>
      </p:sp>
      <p:pic>
        <p:nvPicPr>
          <p:cNvPr id="4" name="object 4"/>
          <p:cNvPicPr/>
          <p:nvPr/>
        </p:nvPicPr>
        <p:blipFill>
          <a:blip r:embed="rId2" cstate="print"/>
          <a:stretch>
            <a:fillRect/>
          </a:stretch>
        </p:blipFill>
        <p:spPr>
          <a:xfrm>
            <a:off x="677334" y="4664590"/>
            <a:ext cx="8583153" cy="1557841"/>
          </a:xfrm>
          <a:prstGeom prst="rect">
            <a:avLst/>
          </a:prstGeom>
        </p:spPr>
      </p:pic>
    </p:spTree>
    <p:extLst>
      <p:ext uri="{BB962C8B-B14F-4D97-AF65-F5344CB8AC3E}">
        <p14:creationId xmlns:p14="http://schemas.microsoft.com/office/powerpoint/2010/main" val="3916263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45" dirty="0"/>
              <a:t>What</a:t>
            </a:r>
            <a:r>
              <a:rPr lang="en-IN" spc="-180" dirty="0"/>
              <a:t> </a:t>
            </a:r>
            <a:r>
              <a:rPr lang="en-IN" spc="-114" dirty="0"/>
              <a:t>if</a:t>
            </a:r>
            <a:r>
              <a:rPr lang="en-IN" spc="-180" dirty="0"/>
              <a:t> </a:t>
            </a:r>
            <a:r>
              <a:rPr lang="en-IN" i="1" spc="-100" dirty="0" err="1">
                <a:latin typeface="Verdana"/>
                <a:cs typeface="Verdana"/>
              </a:rPr>
              <a:t>He</a:t>
            </a:r>
            <a:r>
              <a:rPr lang="en-IN" i="1" spc="-114" dirty="0" err="1">
                <a:latin typeface="Verdana"/>
                <a:cs typeface="Verdana"/>
              </a:rPr>
              <a:t>t</a:t>
            </a:r>
            <a:r>
              <a:rPr lang="en-IN" i="1" spc="-180" dirty="0" err="1">
                <a:latin typeface="Verdana"/>
                <a:cs typeface="Verdana"/>
              </a:rPr>
              <a:t>e</a:t>
            </a:r>
            <a:r>
              <a:rPr lang="en-IN" i="1" spc="-165" dirty="0" err="1">
                <a:latin typeface="Verdana"/>
                <a:cs typeface="Verdana"/>
              </a:rPr>
              <a:t>r</a:t>
            </a:r>
            <a:r>
              <a:rPr lang="en-IN" i="1" spc="-95" dirty="0" err="1">
                <a:latin typeface="Verdana"/>
                <a:cs typeface="Verdana"/>
              </a:rPr>
              <a:t>os</a:t>
            </a:r>
            <a:r>
              <a:rPr lang="en-IN" i="1" spc="-110" dirty="0" err="1">
                <a:latin typeface="Verdana"/>
                <a:cs typeface="Verdana"/>
              </a:rPr>
              <a:t>c</a:t>
            </a:r>
            <a:r>
              <a:rPr lang="en-IN" i="1" spc="-70" dirty="0" err="1">
                <a:latin typeface="Verdana"/>
                <a:cs typeface="Verdana"/>
              </a:rPr>
              <a:t>edastici</a:t>
            </a:r>
            <a:r>
              <a:rPr lang="en-IN" i="1" spc="-90" dirty="0" err="1">
                <a:latin typeface="Verdana"/>
                <a:cs typeface="Verdana"/>
              </a:rPr>
              <a:t>t</a:t>
            </a:r>
            <a:r>
              <a:rPr lang="en-IN" i="1" spc="-170" dirty="0" err="1">
                <a:latin typeface="Verdana"/>
                <a:cs typeface="Verdana"/>
              </a:rPr>
              <a:t>y</a:t>
            </a:r>
            <a:r>
              <a:rPr lang="en-IN" spc="-85" dirty="0"/>
              <a:t>?</a:t>
            </a:r>
            <a:endParaRPr lang="en-IN" dirty="0"/>
          </a:p>
        </p:txBody>
      </p:sp>
      <p:sp>
        <p:nvSpPr>
          <p:cNvPr id="3" name="Content Placeholder 2"/>
          <p:cNvSpPr>
            <a:spLocks noGrp="1"/>
          </p:cNvSpPr>
          <p:nvPr>
            <p:ph idx="1"/>
          </p:nvPr>
        </p:nvSpPr>
        <p:spPr/>
        <p:txBody>
          <a:bodyPr/>
          <a:lstStyle/>
          <a:p>
            <a:pPr marL="12700" marR="5080">
              <a:lnSpc>
                <a:spcPct val="114599"/>
              </a:lnSpc>
              <a:spcBef>
                <a:spcPts val="100"/>
              </a:spcBef>
            </a:pPr>
            <a:r>
              <a:rPr lang="en-US" spc="5" dirty="0" err="1">
                <a:solidFill>
                  <a:srgbClr val="134F5C"/>
                </a:solidFill>
                <a:latin typeface="Verdana"/>
                <a:cs typeface="Verdana"/>
              </a:rPr>
              <a:t>Heteroscedasticity</a:t>
            </a:r>
            <a:r>
              <a:rPr lang="en-US" spc="-160" dirty="0">
                <a:solidFill>
                  <a:srgbClr val="134F5C"/>
                </a:solidFill>
                <a:latin typeface="Verdana"/>
                <a:cs typeface="Verdana"/>
              </a:rPr>
              <a:t> </a:t>
            </a:r>
            <a:r>
              <a:rPr lang="en-US" spc="20" dirty="0">
                <a:solidFill>
                  <a:srgbClr val="134F5C"/>
                </a:solidFill>
                <a:latin typeface="Verdana"/>
                <a:cs typeface="Verdana"/>
              </a:rPr>
              <a:t>does</a:t>
            </a:r>
            <a:r>
              <a:rPr lang="en-US" spc="-160" dirty="0">
                <a:solidFill>
                  <a:srgbClr val="134F5C"/>
                </a:solidFill>
                <a:latin typeface="Verdana"/>
                <a:cs typeface="Verdana"/>
              </a:rPr>
              <a:t> </a:t>
            </a:r>
            <a:r>
              <a:rPr lang="en-US" spc="45" dirty="0">
                <a:solidFill>
                  <a:srgbClr val="134F5C"/>
                </a:solidFill>
                <a:latin typeface="Verdana"/>
                <a:cs typeface="Verdana"/>
              </a:rPr>
              <a:t>not</a:t>
            </a:r>
            <a:r>
              <a:rPr lang="en-US" spc="-160" dirty="0">
                <a:solidFill>
                  <a:srgbClr val="134F5C"/>
                </a:solidFill>
                <a:latin typeface="Verdana"/>
                <a:cs typeface="Verdana"/>
              </a:rPr>
              <a:t> </a:t>
            </a:r>
            <a:r>
              <a:rPr lang="en-US" spc="15" dirty="0">
                <a:solidFill>
                  <a:srgbClr val="134F5C"/>
                </a:solidFill>
                <a:latin typeface="Verdana"/>
                <a:cs typeface="Verdana"/>
              </a:rPr>
              <a:t>cause</a:t>
            </a:r>
            <a:r>
              <a:rPr lang="en-US" spc="-160" dirty="0">
                <a:solidFill>
                  <a:srgbClr val="134F5C"/>
                </a:solidFill>
                <a:latin typeface="Verdana"/>
                <a:cs typeface="Verdana"/>
              </a:rPr>
              <a:t> </a:t>
            </a:r>
            <a:r>
              <a:rPr lang="en-US" dirty="0">
                <a:solidFill>
                  <a:srgbClr val="134F5C"/>
                </a:solidFill>
                <a:latin typeface="Verdana"/>
                <a:cs typeface="Verdana"/>
              </a:rPr>
              <a:t>bias</a:t>
            </a:r>
            <a:r>
              <a:rPr lang="en-US" spc="-160" dirty="0">
                <a:solidFill>
                  <a:srgbClr val="134F5C"/>
                </a:solidFill>
                <a:latin typeface="Verdana"/>
                <a:cs typeface="Verdana"/>
              </a:rPr>
              <a:t> </a:t>
            </a:r>
            <a:r>
              <a:rPr lang="en-US" spc="30" dirty="0">
                <a:solidFill>
                  <a:srgbClr val="134F5C"/>
                </a:solidFill>
                <a:latin typeface="Verdana"/>
                <a:cs typeface="Verdana"/>
              </a:rPr>
              <a:t>in</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35" dirty="0">
                <a:solidFill>
                  <a:srgbClr val="134F5C"/>
                </a:solidFill>
                <a:latin typeface="Verdana"/>
                <a:cs typeface="Verdana"/>
              </a:rPr>
              <a:t>coefﬁcient</a:t>
            </a:r>
            <a:r>
              <a:rPr lang="en-US" spc="-160" dirty="0">
                <a:solidFill>
                  <a:srgbClr val="134F5C"/>
                </a:solidFill>
                <a:latin typeface="Verdana"/>
                <a:cs typeface="Verdana"/>
              </a:rPr>
              <a:t> </a:t>
            </a:r>
            <a:r>
              <a:rPr lang="en-US" spc="-25" dirty="0">
                <a:solidFill>
                  <a:srgbClr val="134F5C"/>
                </a:solidFill>
                <a:latin typeface="Verdana"/>
                <a:cs typeface="Verdana"/>
              </a:rPr>
              <a:t>estimates,</a:t>
            </a:r>
            <a:r>
              <a:rPr lang="en-US" spc="-160" dirty="0">
                <a:solidFill>
                  <a:srgbClr val="134F5C"/>
                </a:solidFill>
                <a:latin typeface="Verdana"/>
                <a:cs typeface="Verdana"/>
              </a:rPr>
              <a:t> </a:t>
            </a:r>
            <a:r>
              <a:rPr lang="en-US" spc="5" dirty="0">
                <a:solidFill>
                  <a:srgbClr val="134F5C"/>
                </a:solidFill>
                <a:latin typeface="Verdana"/>
                <a:cs typeface="Verdana"/>
              </a:rPr>
              <a:t>it </a:t>
            </a:r>
            <a:r>
              <a:rPr lang="en-US" spc="-620" dirty="0">
                <a:solidFill>
                  <a:srgbClr val="134F5C"/>
                </a:solidFill>
                <a:latin typeface="Verdana"/>
                <a:cs typeface="Verdana"/>
              </a:rPr>
              <a:t> </a:t>
            </a:r>
            <a:r>
              <a:rPr lang="en-US" spc="20" dirty="0">
                <a:solidFill>
                  <a:srgbClr val="134F5C"/>
                </a:solidFill>
                <a:latin typeface="Verdana"/>
                <a:cs typeface="Verdana"/>
              </a:rPr>
              <a:t>does</a:t>
            </a:r>
            <a:r>
              <a:rPr lang="en-US" spc="-165" dirty="0">
                <a:solidFill>
                  <a:srgbClr val="134F5C"/>
                </a:solidFill>
                <a:latin typeface="Verdana"/>
                <a:cs typeface="Verdana"/>
              </a:rPr>
              <a:t> </a:t>
            </a:r>
            <a:r>
              <a:rPr lang="en-US" spc="55" dirty="0">
                <a:solidFill>
                  <a:srgbClr val="134F5C"/>
                </a:solidFill>
                <a:latin typeface="Verdana"/>
                <a:cs typeface="Verdana"/>
              </a:rPr>
              <a:t>ma</a:t>
            </a:r>
            <a:r>
              <a:rPr lang="en-US" dirty="0">
                <a:solidFill>
                  <a:srgbClr val="134F5C"/>
                </a:solidFill>
                <a:latin typeface="Verdana"/>
                <a:cs typeface="Verdana"/>
              </a:rPr>
              <a:t>k</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50" dirty="0">
                <a:solidFill>
                  <a:srgbClr val="134F5C"/>
                </a:solidFill>
                <a:latin typeface="Verdana"/>
                <a:cs typeface="Verdana"/>
              </a:rPr>
              <a:t>th</a:t>
            </a:r>
            <a:r>
              <a:rPr lang="en-US" spc="85" dirty="0">
                <a:solidFill>
                  <a:srgbClr val="134F5C"/>
                </a:solidFill>
                <a:latin typeface="Verdana"/>
                <a:cs typeface="Verdana"/>
              </a:rPr>
              <a:t>em</a:t>
            </a:r>
            <a:r>
              <a:rPr lang="en-US" spc="-165" dirty="0">
                <a:solidFill>
                  <a:srgbClr val="134F5C"/>
                </a:solidFill>
                <a:latin typeface="Verdana"/>
                <a:cs typeface="Verdana"/>
              </a:rPr>
              <a:t> </a:t>
            </a:r>
            <a:r>
              <a:rPr lang="en-US" spc="-30" dirty="0">
                <a:solidFill>
                  <a:srgbClr val="134F5C"/>
                </a:solidFill>
                <a:latin typeface="Verdana"/>
                <a:cs typeface="Verdana"/>
              </a:rPr>
              <a:t>less</a:t>
            </a:r>
            <a:r>
              <a:rPr lang="en-US" spc="-165" dirty="0">
                <a:solidFill>
                  <a:srgbClr val="134F5C"/>
                </a:solidFill>
                <a:latin typeface="Verdana"/>
                <a:cs typeface="Verdana"/>
              </a:rPr>
              <a:t> </a:t>
            </a:r>
            <a:r>
              <a:rPr lang="en-US" spc="30" dirty="0">
                <a:solidFill>
                  <a:srgbClr val="134F5C"/>
                </a:solidFill>
                <a:latin typeface="Verdana"/>
                <a:cs typeface="Verdana"/>
              </a:rPr>
              <a:t>p</a:t>
            </a:r>
            <a:r>
              <a:rPr lang="en-US" spc="-5" dirty="0">
                <a:solidFill>
                  <a:srgbClr val="134F5C"/>
                </a:solidFill>
                <a:latin typeface="Verdana"/>
                <a:cs typeface="Verdana"/>
              </a:rPr>
              <a:t>r</a:t>
            </a:r>
            <a:r>
              <a:rPr lang="en-US" spc="-40" dirty="0">
                <a:solidFill>
                  <a:srgbClr val="134F5C"/>
                </a:solidFill>
                <a:latin typeface="Verdana"/>
                <a:cs typeface="Verdana"/>
              </a:rPr>
              <a:t>ecise.</a:t>
            </a:r>
            <a:endParaRPr lang="en-US" dirty="0">
              <a:latin typeface="Verdana"/>
              <a:cs typeface="Verdana"/>
            </a:endParaRPr>
          </a:p>
          <a:p>
            <a:pPr>
              <a:lnSpc>
                <a:spcPct val="100000"/>
              </a:lnSpc>
              <a:spcBef>
                <a:spcPts val="55"/>
              </a:spcBef>
            </a:pPr>
            <a:endParaRPr lang="en-US" sz="2250" dirty="0">
              <a:latin typeface="Verdana"/>
              <a:cs typeface="Verdana"/>
            </a:endParaRPr>
          </a:p>
          <a:p>
            <a:pPr marL="12700">
              <a:lnSpc>
                <a:spcPct val="100000"/>
              </a:lnSpc>
            </a:pPr>
            <a:r>
              <a:rPr lang="en-US" spc="30" dirty="0">
                <a:solidFill>
                  <a:srgbClr val="134F5C"/>
                </a:solidFill>
                <a:latin typeface="Verdana"/>
                <a:cs typeface="Verdana"/>
              </a:rPr>
              <a:t>Dealing</a:t>
            </a:r>
            <a:r>
              <a:rPr lang="en-US" spc="-165" dirty="0">
                <a:solidFill>
                  <a:srgbClr val="134F5C"/>
                </a:solidFill>
                <a:latin typeface="Verdana"/>
                <a:cs typeface="Verdana"/>
              </a:rPr>
              <a:t> </a:t>
            </a:r>
            <a:r>
              <a:rPr lang="en-US" spc="50" dirty="0">
                <a:solidFill>
                  <a:srgbClr val="134F5C"/>
                </a:solidFill>
                <a:latin typeface="Verdana"/>
                <a:cs typeface="Verdana"/>
              </a:rPr>
              <a:t>with</a:t>
            </a:r>
            <a:r>
              <a:rPr lang="en-US" spc="-165" dirty="0">
                <a:solidFill>
                  <a:srgbClr val="134F5C"/>
                </a:solidFill>
                <a:latin typeface="Verdana"/>
                <a:cs typeface="Verdana"/>
              </a:rPr>
              <a:t> </a:t>
            </a:r>
            <a:r>
              <a:rPr lang="en-US" spc="-20" dirty="0" err="1">
                <a:solidFill>
                  <a:srgbClr val="134F5C"/>
                </a:solidFill>
                <a:latin typeface="Verdana"/>
                <a:cs typeface="Verdana"/>
              </a:rPr>
              <a:t>Heteroscedasticity</a:t>
            </a:r>
            <a:r>
              <a:rPr lang="en-US" spc="-20" dirty="0">
                <a:solidFill>
                  <a:srgbClr val="134F5C"/>
                </a:solidFill>
                <a:latin typeface="Verdana"/>
                <a:cs typeface="Verdana"/>
              </a:rPr>
              <a:t>:</a:t>
            </a:r>
            <a:endParaRPr lang="en-US" dirty="0">
              <a:latin typeface="Verdana"/>
              <a:cs typeface="Verdana"/>
            </a:endParaRPr>
          </a:p>
          <a:p>
            <a:pPr marL="469900" indent="-360045">
              <a:lnSpc>
                <a:spcPct val="100000"/>
              </a:lnSpc>
              <a:spcBef>
                <a:spcPts val="315"/>
              </a:spcBef>
              <a:buAutoNum type="arabicPeriod"/>
              <a:tabLst>
                <a:tab pos="469265" algn="l"/>
                <a:tab pos="469900" algn="l"/>
              </a:tabLst>
            </a:pPr>
            <a:r>
              <a:rPr lang="en-US" spc="40" dirty="0">
                <a:solidFill>
                  <a:srgbClr val="134F5C"/>
                </a:solidFill>
                <a:latin typeface="Verdana"/>
                <a:cs typeface="Verdana"/>
              </a:rPr>
              <a:t>L</a:t>
            </a:r>
            <a:r>
              <a:rPr lang="en-US" spc="5" dirty="0">
                <a:solidFill>
                  <a:srgbClr val="134F5C"/>
                </a:solidFill>
                <a:latin typeface="Verdana"/>
                <a:cs typeface="Verdana"/>
              </a:rPr>
              <a:t>og</a:t>
            </a:r>
            <a:r>
              <a:rPr lang="en-US" spc="20" dirty="0">
                <a:solidFill>
                  <a:srgbClr val="134F5C"/>
                </a:solidFill>
                <a:latin typeface="Verdana"/>
                <a:cs typeface="Verdana"/>
              </a:rPr>
              <a:t>-</a:t>
            </a:r>
            <a:r>
              <a:rPr lang="en-US" spc="-15" dirty="0">
                <a:solidFill>
                  <a:srgbClr val="134F5C"/>
                </a:solidFill>
                <a:latin typeface="Verdana"/>
                <a:cs typeface="Verdana"/>
              </a:rPr>
              <a:t>t</a:t>
            </a:r>
            <a:r>
              <a:rPr lang="en-US" spc="-35" dirty="0">
                <a:solidFill>
                  <a:srgbClr val="134F5C"/>
                </a:solidFill>
                <a:latin typeface="Verdana"/>
                <a:cs typeface="Verdana"/>
              </a:rPr>
              <a:t>r</a:t>
            </a:r>
            <a:r>
              <a:rPr lang="en-US" spc="-10" dirty="0">
                <a:solidFill>
                  <a:srgbClr val="134F5C"/>
                </a:solidFill>
                <a:latin typeface="Verdana"/>
                <a:cs typeface="Verdana"/>
              </a:rPr>
              <a:t>ans</a:t>
            </a:r>
            <a:r>
              <a:rPr lang="en-US" spc="-25" dirty="0">
                <a:solidFill>
                  <a:srgbClr val="134F5C"/>
                </a:solidFill>
                <a:latin typeface="Verdana"/>
                <a:cs typeface="Verdana"/>
              </a:rPr>
              <a:t>f</a:t>
            </a:r>
            <a:r>
              <a:rPr lang="en-US" spc="-10" dirty="0">
                <a:solidFill>
                  <a:srgbClr val="134F5C"/>
                </a:solidFill>
                <a:latin typeface="Verdana"/>
                <a:cs typeface="Verdana"/>
              </a:rPr>
              <a:t>o</a:t>
            </a:r>
            <a:r>
              <a:rPr lang="en-US" spc="-20" dirty="0">
                <a:solidFill>
                  <a:srgbClr val="134F5C"/>
                </a:solidFill>
                <a:latin typeface="Verdana"/>
                <a:cs typeface="Verdana"/>
              </a:rPr>
              <a:t>r</a:t>
            </a:r>
            <a:r>
              <a:rPr lang="en-US" spc="40" dirty="0">
                <a:solidFill>
                  <a:srgbClr val="134F5C"/>
                </a:solidFill>
                <a:latin typeface="Verdana"/>
                <a:cs typeface="Verdana"/>
              </a:rPr>
              <a:t>mation</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45" dirty="0">
                <a:solidFill>
                  <a:srgbClr val="134F5C"/>
                </a:solidFill>
                <a:latin typeface="Verdana"/>
                <a:cs typeface="Verdana"/>
              </a:rPr>
              <a:t>f</a:t>
            </a:r>
            <a:r>
              <a:rPr lang="en-US" spc="-20" dirty="0">
                <a:solidFill>
                  <a:srgbClr val="134F5C"/>
                </a:solidFill>
                <a:latin typeface="Verdana"/>
                <a:cs typeface="Verdana"/>
              </a:rPr>
              <a:t>e</a:t>
            </a:r>
            <a:r>
              <a:rPr lang="en-US" spc="5" dirty="0">
                <a:solidFill>
                  <a:srgbClr val="134F5C"/>
                </a:solidFill>
                <a:latin typeface="Verdana"/>
                <a:cs typeface="Verdana"/>
              </a:rPr>
              <a:t>atu</a:t>
            </a:r>
            <a:r>
              <a:rPr lang="en-US" spc="-20" dirty="0">
                <a:solidFill>
                  <a:srgbClr val="134F5C"/>
                </a:solidFill>
                <a:latin typeface="Verdana"/>
                <a:cs typeface="Verdana"/>
              </a:rPr>
              <a:t>r</a:t>
            </a:r>
            <a:r>
              <a:rPr lang="en-US" spc="-25" dirty="0">
                <a:solidFill>
                  <a:srgbClr val="134F5C"/>
                </a:solidFill>
                <a:latin typeface="Verdana"/>
                <a:cs typeface="Verdana"/>
              </a:rPr>
              <a:t>es</a:t>
            </a:r>
            <a:endParaRPr lang="en-US" dirty="0">
              <a:latin typeface="Verdana"/>
              <a:cs typeface="Verdana"/>
            </a:endParaRPr>
          </a:p>
          <a:p>
            <a:pPr marL="469900" indent="-409575">
              <a:lnSpc>
                <a:spcPct val="100000"/>
              </a:lnSpc>
              <a:spcBef>
                <a:spcPts val="315"/>
              </a:spcBef>
              <a:buAutoNum type="arabicPeriod"/>
              <a:tabLst>
                <a:tab pos="469265" algn="l"/>
                <a:tab pos="469900" algn="l"/>
              </a:tabLst>
            </a:pPr>
            <a:r>
              <a:rPr lang="en-US" spc="15" dirty="0">
                <a:solidFill>
                  <a:srgbClr val="134F5C"/>
                </a:solidFill>
                <a:latin typeface="Verdana"/>
                <a:cs typeface="Verdana"/>
              </a:rPr>
              <a:t>Outlier</a:t>
            </a:r>
            <a:r>
              <a:rPr lang="en-US" spc="-165" dirty="0">
                <a:solidFill>
                  <a:srgbClr val="134F5C"/>
                </a:solidFill>
                <a:latin typeface="Verdana"/>
                <a:cs typeface="Verdana"/>
              </a:rPr>
              <a:t> </a:t>
            </a:r>
            <a:r>
              <a:rPr lang="en-US" spc="-15" dirty="0">
                <a:solidFill>
                  <a:srgbClr val="134F5C"/>
                </a:solidFill>
                <a:latin typeface="Verdana"/>
                <a:cs typeface="Verdana"/>
              </a:rPr>
              <a:t>t</a:t>
            </a:r>
            <a:r>
              <a:rPr lang="en-US" spc="-40" dirty="0">
                <a:solidFill>
                  <a:srgbClr val="134F5C"/>
                </a:solidFill>
                <a:latin typeface="Verdana"/>
                <a:cs typeface="Verdana"/>
              </a:rPr>
              <a:t>r</a:t>
            </a:r>
            <a:r>
              <a:rPr lang="en-US" spc="-20" dirty="0">
                <a:solidFill>
                  <a:srgbClr val="134F5C"/>
                </a:solidFill>
                <a:latin typeface="Verdana"/>
                <a:cs typeface="Verdana"/>
              </a:rPr>
              <a:t>e</a:t>
            </a:r>
            <a:r>
              <a:rPr lang="en-US" spc="50" dirty="0">
                <a:solidFill>
                  <a:srgbClr val="134F5C"/>
                </a:solidFill>
                <a:latin typeface="Verdana"/>
                <a:cs typeface="Verdana"/>
              </a:rPr>
              <a:t>atm</a:t>
            </a:r>
            <a:r>
              <a:rPr lang="en-US" spc="35" dirty="0">
                <a:solidFill>
                  <a:srgbClr val="134F5C"/>
                </a:solidFill>
                <a:latin typeface="Verdana"/>
                <a:cs typeface="Verdana"/>
              </a:rPr>
              <a:t>ent</a:t>
            </a:r>
            <a:endParaRPr lang="en-US" dirty="0">
              <a:latin typeface="Verdana"/>
              <a:cs typeface="Verdana"/>
            </a:endParaRPr>
          </a:p>
          <a:p>
            <a:pPr marL="469900" indent="-406400">
              <a:lnSpc>
                <a:spcPct val="100000"/>
              </a:lnSpc>
              <a:spcBef>
                <a:spcPts val="315"/>
              </a:spcBef>
              <a:buAutoNum type="arabicPeriod"/>
              <a:tabLst>
                <a:tab pos="469265" algn="l"/>
                <a:tab pos="469900" algn="l"/>
              </a:tabLst>
            </a:pPr>
            <a:r>
              <a:rPr lang="en-US" spc="-105" dirty="0">
                <a:solidFill>
                  <a:srgbClr val="134F5C"/>
                </a:solidFill>
                <a:latin typeface="Verdana"/>
                <a:cs typeface="Verdana"/>
              </a:rPr>
              <a:t>T</a:t>
            </a:r>
            <a:r>
              <a:rPr lang="en-US" spc="-25" dirty="0">
                <a:solidFill>
                  <a:srgbClr val="134F5C"/>
                </a:solidFill>
                <a:latin typeface="Verdana"/>
                <a:cs typeface="Verdana"/>
              </a:rPr>
              <a:t>r</a:t>
            </a:r>
            <a:r>
              <a:rPr lang="en-US" spc="-90" dirty="0">
                <a:solidFill>
                  <a:srgbClr val="134F5C"/>
                </a:solidFill>
                <a:latin typeface="Verdana"/>
                <a:cs typeface="Verdana"/>
              </a:rPr>
              <a:t>y</a:t>
            </a:r>
            <a:r>
              <a:rPr lang="en-US" spc="-165" dirty="0">
                <a:solidFill>
                  <a:srgbClr val="134F5C"/>
                </a:solidFill>
                <a:latin typeface="Verdana"/>
                <a:cs typeface="Verdana"/>
              </a:rPr>
              <a:t> </a:t>
            </a:r>
            <a:r>
              <a:rPr lang="en-US" spc="20" dirty="0">
                <a:solidFill>
                  <a:srgbClr val="134F5C"/>
                </a:solidFill>
                <a:latin typeface="Verdana"/>
                <a:cs typeface="Verdana"/>
              </a:rPr>
              <a:t>polyn</a:t>
            </a:r>
            <a:r>
              <a:rPr lang="en-US" spc="30" dirty="0">
                <a:solidFill>
                  <a:srgbClr val="134F5C"/>
                </a:solidFill>
                <a:latin typeface="Verdana"/>
                <a:cs typeface="Verdana"/>
              </a:rPr>
              <a:t>omial</a:t>
            </a:r>
            <a:r>
              <a:rPr lang="en-US" spc="-165" dirty="0">
                <a:solidFill>
                  <a:srgbClr val="134F5C"/>
                </a:solidFill>
                <a:latin typeface="Verdana"/>
                <a:cs typeface="Verdana"/>
              </a:rPr>
              <a:t> </a:t>
            </a:r>
            <a:r>
              <a:rPr lang="en-US" spc="65" dirty="0">
                <a:solidFill>
                  <a:srgbClr val="134F5C"/>
                </a:solidFill>
                <a:latin typeface="Verdana"/>
                <a:cs typeface="Verdana"/>
              </a:rPr>
              <a:t>ﬁt</a:t>
            </a:r>
            <a:endParaRPr lang="en-US" dirty="0">
              <a:latin typeface="Verdana"/>
              <a:cs typeface="Verdana"/>
            </a:endParaRPr>
          </a:p>
          <a:p>
            <a:endParaRPr lang="en-IN" dirty="0"/>
          </a:p>
        </p:txBody>
      </p:sp>
    </p:spTree>
    <p:extLst>
      <p:ext uri="{BB962C8B-B14F-4D97-AF65-F5344CB8AC3E}">
        <p14:creationId xmlns:p14="http://schemas.microsoft.com/office/powerpoint/2010/main" val="3010432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0" dirty="0" err="1"/>
              <a:t>Multicollinearity</a:t>
            </a:r>
            <a:endParaRPr lang="en-IN" dirty="0"/>
          </a:p>
        </p:txBody>
      </p:sp>
      <p:pic>
        <p:nvPicPr>
          <p:cNvPr id="4" name="Content Placeholder 3"/>
          <p:cNvPicPr>
            <a:picLocks noGrp="1" noChangeAspect="1"/>
          </p:cNvPicPr>
          <p:nvPr>
            <p:ph idx="1"/>
          </p:nvPr>
        </p:nvPicPr>
        <p:blipFill>
          <a:blip r:embed="rId2"/>
          <a:stretch>
            <a:fillRect/>
          </a:stretch>
        </p:blipFill>
        <p:spPr>
          <a:xfrm>
            <a:off x="677690" y="1998764"/>
            <a:ext cx="8596312" cy="3571343"/>
          </a:xfrm>
          <a:prstGeom prst="rect">
            <a:avLst/>
          </a:prstGeom>
        </p:spPr>
      </p:pic>
    </p:spTree>
    <p:extLst>
      <p:ext uri="{BB962C8B-B14F-4D97-AF65-F5344CB8AC3E}">
        <p14:creationId xmlns:p14="http://schemas.microsoft.com/office/powerpoint/2010/main" val="216762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677334" y="1394235"/>
            <a:ext cx="8596668" cy="4647128"/>
          </a:xfrm>
        </p:spPr>
        <p:txBody>
          <a:bodyPr/>
          <a:lstStyle/>
          <a:p>
            <a:pPr marL="12700" marR="5080">
              <a:lnSpc>
                <a:spcPct val="114599"/>
              </a:lnSpc>
              <a:spcBef>
                <a:spcPts val="100"/>
              </a:spcBef>
            </a:pPr>
            <a:r>
              <a:rPr lang="en-US" spc="5" dirty="0">
                <a:solidFill>
                  <a:srgbClr val="134F5C"/>
                </a:solidFill>
                <a:latin typeface="Verdana"/>
                <a:cs typeface="Verdana"/>
              </a:rPr>
              <a:t>Linear </a:t>
            </a:r>
            <a:r>
              <a:rPr lang="en-US" spc="-5" dirty="0">
                <a:solidFill>
                  <a:srgbClr val="134F5C"/>
                </a:solidFill>
                <a:latin typeface="Verdana"/>
                <a:cs typeface="Verdana"/>
              </a:rPr>
              <a:t>regression </a:t>
            </a:r>
            <a:r>
              <a:rPr lang="en-US" spc="-35" dirty="0">
                <a:solidFill>
                  <a:srgbClr val="134F5C"/>
                </a:solidFill>
                <a:latin typeface="Verdana"/>
                <a:cs typeface="Verdana"/>
              </a:rPr>
              <a:t>is </a:t>
            </a:r>
            <a:r>
              <a:rPr lang="en-US" spc="40" dirty="0">
                <a:solidFill>
                  <a:srgbClr val="134F5C"/>
                </a:solidFill>
                <a:latin typeface="Verdana"/>
                <a:cs typeface="Verdana"/>
              </a:rPr>
              <a:t>one </a:t>
            </a:r>
            <a:r>
              <a:rPr lang="en-US" spc="5" dirty="0">
                <a:solidFill>
                  <a:srgbClr val="134F5C"/>
                </a:solidFill>
                <a:latin typeface="Verdana"/>
                <a:cs typeface="Verdana"/>
              </a:rPr>
              <a:t>of </a:t>
            </a:r>
            <a:r>
              <a:rPr lang="en-US" spc="35" dirty="0">
                <a:solidFill>
                  <a:srgbClr val="134F5C"/>
                </a:solidFill>
                <a:latin typeface="Verdana"/>
                <a:cs typeface="Verdana"/>
              </a:rPr>
              <a:t>the most </a:t>
            </a:r>
            <a:r>
              <a:rPr lang="en-US" spc="15" dirty="0">
                <a:solidFill>
                  <a:srgbClr val="134F5C"/>
                </a:solidFill>
                <a:latin typeface="Verdana"/>
                <a:cs typeface="Verdana"/>
              </a:rPr>
              <a:t>basic </a:t>
            </a:r>
            <a:r>
              <a:rPr lang="en-US" spc="-10" dirty="0">
                <a:solidFill>
                  <a:srgbClr val="134F5C"/>
                </a:solidFill>
                <a:latin typeface="Verdana"/>
                <a:cs typeface="Verdana"/>
              </a:rPr>
              <a:t>types </a:t>
            </a:r>
            <a:r>
              <a:rPr lang="en-US" spc="5" dirty="0">
                <a:solidFill>
                  <a:srgbClr val="134F5C"/>
                </a:solidFill>
                <a:latin typeface="Verdana"/>
                <a:cs typeface="Verdana"/>
              </a:rPr>
              <a:t>of </a:t>
            </a:r>
            <a:r>
              <a:rPr lang="en-US" spc="-5" dirty="0">
                <a:solidFill>
                  <a:srgbClr val="134F5C"/>
                </a:solidFill>
                <a:latin typeface="Verdana"/>
                <a:cs typeface="Verdana"/>
              </a:rPr>
              <a:t>regression </a:t>
            </a:r>
            <a:r>
              <a:rPr lang="en-US" spc="30" dirty="0">
                <a:solidFill>
                  <a:srgbClr val="134F5C"/>
                </a:solidFill>
                <a:latin typeface="Verdana"/>
                <a:cs typeface="Verdana"/>
              </a:rPr>
              <a:t>in </a:t>
            </a:r>
            <a:r>
              <a:rPr lang="en-US" spc="35" dirty="0">
                <a:solidFill>
                  <a:srgbClr val="134F5C"/>
                </a:solidFill>
                <a:latin typeface="Verdana"/>
                <a:cs typeface="Verdana"/>
              </a:rPr>
              <a:t> </a:t>
            </a:r>
            <a:r>
              <a:rPr lang="en-US" spc="5" dirty="0">
                <a:solidFill>
                  <a:srgbClr val="134F5C"/>
                </a:solidFill>
                <a:latin typeface="Verdana"/>
                <a:cs typeface="Verdana"/>
              </a:rPr>
              <a:t>supervised</a:t>
            </a:r>
            <a:r>
              <a:rPr lang="en-US" spc="-165" dirty="0">
                <a:solidFill>
                  <a:srgbClr val="134F5C"/>
                </a:solidFill>
                <a:latin typeface="Verdana"/>
                <a:cs typeface="Verdana"/>
              </a:rPr>
              <a:t> </a:t>
            </a:r>
            <a:r>
              <a:rPr lang="en-US" spc="50" dirty="0">
                <a:solidFill>
                  <a:srgbClr val="134F5C"/>
                </a:solidFill>
                <a:latin typeface="Verdana"/>
                <a:cs typeface="Verdana"/>
              </a:rPr>
              <a:t>machine</a:t>
            </a:r>
            <a:r>
              <a:rPr lang="en-US" spc="-160" dirty="0">
                <a:solidFill>
                  <a:srgbClr val="134F5C"/>
                </a:solidFill>
                <a:latin typeface="Verdana"/>
                <a:cs typeface="Verdana"/>
              </a:rPr>
              <a:t> </a:t>
            </a:r>
            <a:r>
              <a:rPr lang="en-US" spc="-15" dirty="0">
                <a:solidFill>
                  <a:srgbClr val="134F5C"/>
                </a:solidFill>
                <a:latin typeface="Verdana"/>
                <a:cs typeface="Verdana"/>
              </a:rPr>
              <a:t>learning.</a:t>
            </a:r>
            <a:r>
              <a:rPr lang="en-US" spc="-160" dirty="0">
                <a:solidFill>
                  <a:srgbClr val="134F5C"/>
                </a:solidFill>
                <a:latin typeface="Verdana"/>
                <a:cs typeface="Verdana"/>
              </a:rPr>
              <a:t> </a:t>
            </a:r>
            <a:r>
              <a:rPr lang="en-US" spc="5" dirty="0">
                <a:solidFill>
                  <a:srgbClr val="134F5C"/>
                </a:solidFill>
                <a:latin typeface="Verdana"/>
                <a:cs typeface="Verdana"/>
              </a:rPr>
              <a:t>The</a:t>
            </a:r>
            <a:r>
              <a:rPr lang="en-US" spc="-160" dirty="0">
                <a:solidFill>
                  <a:srgbClr val="134F5C"/>
                </a:solidFill>
                <a:latin typeface="Verdana"/>
                <a:cs typeface="Verdana"/>
              </a:rPr>
              <a:t> </a:t>
            </a:r>
            <a:r>
              <a:rPr lang="en-US" spc="-5" dirty="0">
                <a:solidFill>
                  <a:srgbClr val="134F5C"/>
                </a:solidFill>
                <a:latin typeface="Verdana"/>
                <a:cs typeface="Verdana"/>
              </a:rPr>
              <a:t>linear</a:t>
            </a:r>
            <a:r>
              <a:rPr lang="en-US" spc="-160" dirty="0">
                <a:solidFill>
                  <a:srgbClr val="134F5C"/>
                </a:solidFill>
                <a:latin typeface="Verdana"/>
                <a:cs typeface="Verdana"/>
              </a:rPr>
              <a:t> </a:t>
            </a:r>
            <a:r>
              <a:rPr lang="en-US" spc="-5" dirty="0">
                <a:solidFill>
                  <a:srgbClr val="134F5C"/>
                </a:solidFill>
                <a:latin typeface="Verdana"/>
                <a:cs typeface="Verdana"/>
              </a:rPr>
              <a:t>regression</a:t>
            </a:r>
            <a:r>
              <a:rPr lang="en-US" spc="-160" dirty="0">
                <a:solidFill>
                  <a:srgbClr val="134F5C"/>
                </a:solidFill>
                <a:latin typeface="Verdana"/>
                <a:cs typeface="Verdana"/>
              </a:rPr>
              <a:t> </a:t>
            </a:r>
            <a:r>
              <a:rPr lang="en-US" spc="55" dirty="0">
                <a:solidFill>
                  <a:srgbClr val="134F5C"/>
                </a:solidFill>
                <a:latin typeface="Verdana"/>
                <a:cs typeface="Verdana"/>
              </a:rPr>
              <a:t>model</a:t>
            </a:r>
            <a:r>
              <a:rPr lang="en-US" spc="-160" dirty="0">
                <a:solidFill>
                  <a:srgbClr val="134F5C"/>
                </a:solidFill>
                <a:latin typeface="Verdana"/>
                <a:cs typeface="Verdana"/>
              </a:rPr>
              <a:t> </a:t>
            </a:r>
            <a:r>
              <a:rPr lang="en-US" dirty="0">
                <a:solidFill>
                  <a:srgbClr val="134F5C"/>
                </a:solidFill>
                <a:latin typeface="Verdana"/>
                <a:cs typeface="Verdana"/>
              </a:rPr>
              <a:t>consists</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20" dirty="0">
                <a:solidFill>
                  <a:srgbClr val="134F5C"/>
                </a:solidFill>
                <a:latin typeface="Verdana"/>
                <a:cs typeface="Verdana"/>
              </a:rPr>
              <a:t>a </a:t>
            </a:r>
            <a:r>
              <a:rPr lang="en-US" spc="-620" dirty="0">
                <a:solidFill>
                  <a:srgbClr val="134F5C"/>
                </a:solidFill>
                <a:latin typeface="Verdana"/>
                <a:cs typeface="Verdana"/>
              </a:rPr>
              <a:t> </a:t>
            </a:r>
            <a:r>
              <a:rPr lang="en-US" spc="20" dirty="0">
                <a:solidFill>
                  <a:srgbClr val="134F5C"/>
                </a:solidFill>
                <a:latin typeface="Verdana"/>
                <a:cs typeface="Verdana"/>
              </a:rPr>
              <a:t>predictor </a:t>
            </a:r>
            <a:r>
              <a:rPr lang="en-US" spc="-20" dirty="0">
                <a:solidFill>
                  <a:srgbClr val="134F5C"/>
                </a:solidFill>
                <a:latin typeface="Verdana"/>
                <a:cs typeface="Verdana"/>
              </a:rPr>
              <a:t>variable </a:t>
            </a:r>
            <a:r>
              <a:rPr lang="en-US" spc="50" dirty="0">
                <a:solidFill>
                  <a:srgbClr val="134F5C"/>
                </a:solidFill>
                <a:latin typeface="Verdana"/>
                <a:cs typeface="Verdana"/>
              </a:rPr>
              <a:t>and </a:t>
            </a:r>
            <a:r>
              <a:rPr lang="en-US" spc="-20" dirty="0">
                <a:solidFill>
                  <a:srgbClr val="134F5C"/>
                </a:solidFill>
                <a:latin typeface="Verdana"/>
                <a:cs typeface="Verdana"/>
              </a:rPr>
              <a:t>a </a:t>
            </a:r>
            <a:r>
              <a:rPr lang="en-US" spc="55" dirty="0">
                <a:solidFill>
                  <a:srgbClr val="134F5C"/>
                </a:solidFill>
                <a:latin typeface="Verdana"/>
                <a:cs typeface="Verdana"/>
              </a:rPr>
              <a:t>dependent </a:t>
            </a:r>
            <a:r>
              <a:rPr lang="en-US" spc="-20" dirty="0">
                <a:solidFill>
                  <a:srgbClr val="134F5C"/>
                </a:solidFill>
                <a:latin typeface="Verdana"/>
                <a:cs typeface="Verdana"/>
              </a:rPr>
              <a:t>variable </a:t>
            </a:r>
            <a:r>
              <a:rPr lang="en-US" dirty="0">
                <a:solidFill>
                  <a:srgbClr val="134F5C"/>
                </a:solidFill>
                <a:latin typeface="Verdana"/>
                <a:cs typeface="Verdana"/>
              </a:rPr>
              <a:t>related </a:t>
            </a:r>
            <a:r>
              <a:rPr lang="en-US" b="1" i="1" spc="-65" dirty="0">
                <a:solidFill>
                  <a:srgbClr val="134F5C"/>
                </a:solidFill>
                <a:latin typeface="Verdana"/>
                <a:cs typeface="Verdana"/>
              </a:rPr>
              <a:t>linearly </a:t>
            </a:r>
            <a:r>
              <a:rPr lang="en-US" spc="10" dirty="0">
                <a:solidFill>
                  <a:srgbClr val="134F5C"/>
                </a:solidFill>
                <a:latin typeface="Verdana"/>
                <a:cs typeface="Verdana"/>
              </a:rPr>
              <a:t>to </a:t>
            </a:r>
            <a:r>
              <a:rPr lang="en-US" spc="25" dirty="0">
                <a:solidFill>
                  <a:srgbClr val="134F5C"/>
                </a:solidFill>
                <a:latin typeface="Verdana"/>
                <a:cs typeface="Verdana"/>
              </a:rPr>
              <a:t>each </a:t>
            </a:r>
            <a:r>
              <a:rPr lang="en-US" spc="30" dirty="0">
                <a:solidFill>
                  <a:srgbClr val="134F5C"/>
                </a:solidFill>
                <a:latin typeface="Verdana"/>
                <a:cs typeface="Verdana"/>
              </a:rPr>
              <a:t> </a:t>
            </a:r>
            <a:r>
              <a:rPr lang="en-US" spc="-35" dirty="0">
                <a:solidFill>
                  <a:srgbClr val="134F5C"/>
                </a:solidFill>
                <a:latin typeface="Verdana"/>
                <a:cs typeface="Verdana"/>
              </a:rPr>
              <a:t>other.</a:t>
            </a:r>
            <a:r>
              <a:rPr lang="en-US" spc="-160" dirty="0">
                <a:solidFill>
                  <a:srgbClr val="134F5C"/>
                </a:solidFill>
                <a:latin typeface="Verdana"/>
                <a:cs typeface="Verdana"/>
              </a:rPr>
              <a:t> </a:t>
            </a:r>
            <a:r>
              <a:rPr lang="en-US" spc="65" dirty="0">
                <a:solidFill>
                  <a:srgbClr val="134F5C"/>
                </a:solidFill>
                <a:latin typeface="Verdana"/>
                <a:cs typeface="Verdana"/>
              </a:rPr>
              <a:t>We</a:t>
            </a:r>
            <a:r>
              <a:rPr lang="en-US" spc="-155" dirty="0">
                <a:solidFill>
                  <a:srgbClr val="134F5C"/>
                </a:solidFill>
                <a:latin typeface="Verdana"/>
                <a:cs typeface="Verdana"/>
              </a:rPr>
              <a:t> </a:t>
            </a:r>
            <a:r>
              <a:rPr lang="en-US" spc="-30" dirty="0">
                <a:solidFill>
                  <a:srgbClr val="134F5C"/>
                </a:solidFill>
                <a:latin typeface="Verdana"/>
                <a:cs typeface="Verdana"/>
              </a:rPr>
              <a:t>try</a:t>
            </a:r>
            <a:r>
              <a:rPr lang="en-US" spc="-160" dirty="0">
                <a:solidFill>
                  <a:srgbClr val="134F5C"/>
                </a:solidFill>
                <a:latin typeface="Verdana"/>
                <a:cs typeface="Verdana"/>
              </a:rPr>
              <a:t> </a:t>
            </a:r>
            <a:r>
              <a:rPr lang="en-US" spc="10" dirty="0">
                <a:solidFill>
                  <a:srgbClr val="134F5C"/>
                </a:solidFill>
                <a:latin typeface="Verdana"/>
                <a:cs typeface="Verdana"/>
              </a:rPr>
              <a:t>to</a:t>
            </a:r>
            <a:r>
              <a:rPr lang="en-US" spc="-155" dirty="0">
                <a:solidFill>
                  <a:srgbClr val="134F5C"/>
                </a:solidFill>
                <a:latin typeface="Verdana"/>
                <a:cs typeface="Verdana"/>
              </a:rPr>
              <a:t> </a:t>
            </a:r>
            <a:r>
              <a:rPr lang="en-US" spc="95" dirty="0">
                <a:solidFill>
                  <a:srgbClr val="134F5C"/>
                </a:solidFill>
                <a:latin typeface="Verdana"/>
                <a:cs typeface="Verdana"/>
              </a:rPr>
              <a:t>ﬁnd</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b="1" i="1" spc="-60" dirty="0">
                <a:solidFill>
                  <a:srgbClr val="134F5C"/>
                </a:solidFill>
                <a:latin typeface="Verdana"/>
                <a:cs typeface="Verdana"/>
              </a:rPr>
              <a:t>relationship</a:t>
            </a:r>
            <a:r>
              <a:rPr lang="en-US" b="1" i="1" spc="-140" dirty="0">
                <a:solidFill>
                  <a:srgbClr val="134F5C"/>
                </a:solidFill>
                <a:latin typeface="Verdana"/>
                <a:cs typeface="Verdana"/>
              </a:rPr>
              <a:t> </a:t>
            </a:r>
            <a:r>
              <a:rPr lang="en-US" spc="40" dirty="0">
                <a:solidFill>
                  <a:srgbClr val="134F5C"/>
                </a:solidFill>
                <a:latin typeface="Verdana"/>
                <a:cs typeface="Verdana"/>
              </a:rPr>
              <a:t>between</a:t>
            </a:r>
            <a:r>
              <a:rPr lang="en-US" spc="-155" dirty="0">
                <a:solidFill>
                  <a:srgbClr val="134F5C"/>
                </a:solidFill>
                <a:latin typeface="Verdana"/>
                <a:cs typeface="Verdana"/>
              </a:rPr>
              <a:t> </a:t>
            </a:r>
            <a:r>
              <a:rPr lang="en-US" b="1" i="1" spc="-45" dirty="0">
                <a:solidFill>
                  <a:srgbClr val="134F5C"/>
                </a:solidFill>
                <a:latin typeface="Verdana"/>
                <a:cs typeface="Verdana"/>
              </a:rPr>
              <a:t>independent</a:t>
            </a:r>
            <a:r>
              <a:rPr lang="en-US" b="1" i="1" spc="-100" dirty="0">
                <a:solidFill>
                  <a:srgbClr val="134F5C"/>
                </a:solidFill>
                <a:latin typeface="Verdana"/>
                <a:cs typeface="Verdana"/>
              </a:rPr>
              <a:t> </a:t>
            </a:r>
            <a:r>
              <a:rPr lang="en-US" b="1" i="1" spc="-55" dirty="0">
                <a:solidFill>
                  <a:srgbClr val="134F5C"/>
                </a:solidFill>
                <a:latin typeface="Verdana"/>
                <a:cs typeface="Verdana"/>
              </a:rPr>
              <a:t>variable </a:t>
            </a:r>
            <a:r>
              <a:rPr lang="en-US" b="1" i="1" spc="-50" dirty="0">
                <a:solidFill>
                  <a:srgbClr val="134F5C"/>
                </a:solidFill>
                <a:latin typeface="Verdana"/>
                <a:cs typeface="Verdana"/>
              </a:rPr>
              <a:t> </a:t>
            </a:r>
            <a:r>
              <a:rPr lang="en-US" spc="-30" dirty="0">
                <a:solidFill>
                  <a:srgbClr val="134F5C"/>
                </a:solidFill>
                <a:latin typeface="Verdana"/>
                <a:cs typeface="Verdana"/>
              </a:rPr>
              <a:t>(input)</a:t>
            </a:r>
            <a:r>
              <a:rPr lang="en-US" spc="-165" dirty="0">
                <a:solidFill>
                  <a:srgbClr val="134F5C"/>
                </a:solidFill>
                <a:latin typeface="Verdana"/>
                <a:cs typeface="Verdana"/>
              </a:rPr>
              <a:t> </a:t>
            </a:r>
            <a:r>
              <a:rPr lang="en-US" spc="50" dirty="0">
                <a:solidFill>
                  <a:srgbClr val="134F5C"/>
                </a:solidFill>
                <a:latin typeface="Verdana"/>
                <a:cs typeface="Verdana"/>
              </a:rPr>
              <a:t>and</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65" dirty="0">
                <a:solidFill>
                  <a:srgbClr val="134F5C"/>
                </a:solidFill>
                <a:latin typeface="Verdana"/>
                <a:cs typeface="Verdana"/>
              </a:rPr>
              <a:t> </a:t>
            </a:r>
            <a:r>
              <a:rPr lang="en-US" spc="30" dirty="0">
                <a:solidFill>
                  <a:srgbClr val="134F5C"/>
                </a:solidFill>
                <a:latin typeface="Verdana"/>
                <a:cs typeface="Verdana"/>
              </a:rPr>
              <a:t>corresponding</a:t>
            </a:r>
            <a:r>
              <a:rPr lang="en-US" spc="-165" dirty="0">
                <a:solidFill>
                  <a:srgbClr val="134F5C"/>
                </a:solidFill>
                <a:latin typeface="Verdana"/>
                <a:cs typeface="Verdana"/>
              </a:rPr>
              <a:t> </a:t>
            </a:r>
            <a:r>
              <a:rPr lang="en-US" b="1" i="1" spc="-40" dirty="0">
                <a:solidFill>
                  <a:srgbClr val="134F5C"/>
                </a:solidFill>
                <a:latin typeface="Verdana"/>
                <a:cs typeface="Verdana"/>
              </a:rPr>
              <a:t>dependent</a:t>
            </a:r>
            <a:r>
              <a:rPr lang="en-US" b="1" i="1" spc="-110" dirty="0">
                <a:solidFill>
                  <a:srgbClr val="134F5C"/>
                </a:solidFill>
                <a:latin typeface="Verdana"/>
                <a:cs typeface="Verdana"/>
              </a:rPr>
              <a:t> </a:t>
            </a:r>
            <a:r>
              <a:rPr lang="en-US" b="1" i="1" spc="-55" dirty="0">
                <a:solidFill>
                  <a:srgbClr val="134F5C"/>
                </a:solidFill>
                <a:latin typeface="Verdana"/>
                <a:cs typeface="Verdana"/>
              </a:rPr>
              <a:t>variable</a:t>
            </a:r>
            <a:r>
              <a:rPr lang="en-US" b="1" i="1" spc="-145" dirty="0">
                <a:solidFill>
                  <a:srgbClr val="134F5C"/>
                </a:solidFill>
                <a:latin typeface="Verdana"/>
                <a:cs typeface="Verdana"/>
              </a:rPr>
              <a:t> </a:t>
            </a:r>
            <a:r>
              <a:rPr lang="en-US" spc="-45" dirty="0">
                <a:solidFill>
                  <a:srgbClr val="134F5C"/>
                </a:solidFill>
                <a:latin typeface="Verdana"/>
                <a:cs typeface="Verdana"/>
              </a:rPr>
              <a:t>(output).</a:t>
            </a:r>
            <a:endParaRPr lang="en-US" dirty="0">
              <a:latin typeface="Verdana"/>
              <a:cs typeface="Verdana"/>
            </a:endParaRPr>
          </a:p>
          <a:p>
            <a:pPr>
              <a:lnSpc>
                <a:spcPct val="100000"/>
              </a:lnSpc>
              <a:spcBef>
                <a:spcPts val="55"/>
              </a:spcBef>
            </a:pPr>
            <a:endParaRPr lang="en-US" sz="2250" dirty="0">
              <a:latin typeface="Verdana"/>
              <a:cs typeface="Verdana"/>
            </a:endParaRPr>
          </a:p>
          <a:p>
            <a:pPr marL="12700">
              <a:lnSpc>
                <a:spcPct val="100000"/>
              </a:lnSpc>
            </a:pPr>
            <a:r>
              <a:rPr lang="en-US" spc="-20" dirty="0">
                <a:solidFill>
                  <a:srgbClr val="134F5C"/>
                </a:solidFill>
                <a:latin typeface="Verdana"/>
                <a:cs typeface="Verdana"/>
              </a:rPr>
              <a:t>This</a:t>
            </a:r>
            <a:r>
              <a:rPr lang="en-US" spc="-165" dirty="0">
                <a:solidFill>
                  <a:srgbClr val="134F5C"/>
                </a:solidFill>
                <a:latin typeface="Verdana"/>
                <a:cs typeface="Verdana"/>
              </a:rPr>
              <a:t> </a:t>
            </a:r>
            <a:r>
              <a:rPr lang="en-US" spc="45" dirty="0">
                <a:solidFill>
                  <a:srgbClr val="134F5C"/>
                </a:solidFill>
                <a:latin typeface="Verdana"/>
                <a:cs typeface="Verdana"/>
              </a:rPr>
              <a:t>can</a:t>
            </a:r>
            <a:r>
              <a:rPr lang="en-US" spc="-165" dirty="0">
                <a:solidFill>
                  <a:srgbClr val="134F5C"/>
                </a:solidFill>
                <a:latin typeface="Verdana"/>
                <a:cs typeface="Verdana"/>
              </a:rPr>
              <a:t> </a:t>
            </a:r>
            <a:r>
              <a:rPr lang="en-US" spc="55" dirty="0">
                <a:solidFill>
                  <a:srgbClr val="134F5C"/>
                </a:solidFill>
                <a:latin typeface="Verdana"/>
                <a:cs typeface="Verdana"/>
              </a:rPr>
              <a:t>be</a:t>
            </a:r>
            <a:r>
              <a:rPr lang="en-US" spc="-165" dirty="0">
                <a:solidFill>
                  <a:srgbClr val="134F5C"/>
                </a:solidFill>
                <a:latin typeface="Verdana"/>
                <a:cs typeface="Verdana"/>
              </a:rPr>
              <a:t> </a:t>
            </a:r>
            <a:r>
              <a:rPr lang="en-US" spc="-20" dirty="0">
                <a:solidFill>
                  <a:srgbClr val="134F5C"/>
                </a:solidFill>
                <a:latin typeface="Verdana"/>
                <a:cs typeface="Verdana"/>
              </a:rPr>
              <a:t>exp</a:t>
            </a:r>
            <a:r>
              <a:rPr lang="en-US" spc="-40" dirty="0">
                <a:solidFill>
                  <a:srgbClr val="134F5C"/>
                </a:solidFill>
                <a:latin typeface="Verdana"/>
                <a:cs typeface="Verdana"/>
              </a:rPr>
              <a:t>r</a:t>
            </a:r>
            <a:r>
              <a:rPr lang="en-US" dirty="0">
                <a:solidFill>
                  <a:srgbClr val="134F5C"/>
                </a:solidFill>
                <a:latin typeface="Verdana"/>
                <a:cs typeface="Verdana"/>
              </a:rPr>
              <a:t>essed</a:t>
            </a:r>
            <a:r>
              <a:rPr lang="en-US" spc="-165" dirty="0">
                <a:solidFill>
                  <a:srgbClr val="134F5C"/>
                </a:solidFill>
                <a:latin typeface="Verdana"/>
                <a:cs typeface="Verdana"/>
              </a:rPr>
              <a:t> </a:t>
            </a:r>
            <a:r>
              <a:rPr lang="en-US" spc="30" dirty="0">
                <a:solidFill>
                  <a:srgbClr val="134F5C"/>
                </a:solidFill>
                <a:latin typeface="Verdana"/>
                <a:cs typeface="Verdana"/>
              </a:rPr>
              <a:t>in</a:t>
            </a:r>
            <a:r>
              <a:rPr lang="en-US" spc="-165" dirty="0">
                <a:solidFill>
                  <a:srgbClr val="134F5C"/>
                </a:solidFill>
                <a:latin typeface="Verdana"/>
                <a:cs typeface="Verdana"/>
              </a:rPr>
              <a:t> </a:t>
            </a:r>
            <a:r>
              <a:rPr lang="en-US" spc="50" dirty="0">
                <a:solidFill>
                  <a:srgbClr val="134F5C"/>
                </a:solidFill>
                <a:latin typeface="Verdana"/>
                <a:cs typeface="Verdana"/>
              </a:rPr>
              <a:t>th</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45" dirty="0">
                <a:solidFill>
                  <a:srgbClr val="134F5C"/>
                </a:solidFill>
                <a:latin typeface="Verdana"/>
                <a:cs typeface="Verdana"/>
              </a:rPr>
              <a:t>f</a:t>
            </a:r>
            <a:r>
              <a:rPr lang="en-US" spc="-10" dirty="0">
                <a:solidFill>
                  <a:srgbClr val="134F5C"/>
                </a:solidFill>
                <a:latin typeface="Verdana"/>
                <a:cs typeface="Verdana"/>
              </a:rPr>
              <a:t>o</a:t>
            </a:r>
            <a:r>
              <a:rPr lang="en-US" spc="-20" dirty="0">
                <a:solidFill>
                  <a:srgbClr val="134F5C"/>
                </a:solidFill>
                <a:latin typeface="Verdana"/>
                <a:cs typeface="Verdana"/>
              </a:rPr>
              <a:t>r</a:t>
            </a:r>
            <a:r>
              <a:rPr lang="en-US" spc="155" dirty="0">
                <a:solidFill>
                  <a:srgbClr val="134F5C"/>
                </a:solidFill>
                <a:latin typeface="Verdana"/>
                <a:cs typeface="Verdana"/>
              </a:rPr>
              <a:t>m</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65" dirty="0">
                <a:solidFill>
                  <a:srgbClr val="134F5C"/>
                </a:solidFill>
                <a:latin typeface="Verdana"/>
                <a:cs typeface="Verdana"/>
              </a:rPr>
              <a:t> </a:t>
            </a:r>
            <a:r>
              <a:rPr lang="en-US" spc="-30" dirty="0">
                <a:solidFill>
                  <a:srgbClr val="134F5C"/>
                </a:solidFill>
                <a:latin typeface="Verdana"/>
                <a:cs typeface="Verdana"/>
              </a:rPr>
              <a:t>st</a:t>
            </a:r>
            <a:r>
              <a:rPr lang="en-US" spc="-50" dirty="0">
                <a:solidFill>
                  <a:srgbClr val="134F5C"/>
                </a:solidFill>
                <a:latin typeface="Verdana"/>
                <a:cs typeface="Verdana"/>
              </a:rPr>
              <a:t>r</a:t>
            </a:r>
            <a:r>
              <a:rPr lang="en-US" spc="35" dirty="0">
                <a:solidFill>
                  <a:srgbClr val="134F5C"/>
                </a:solidFill>
                <a:latin typeface="Verdana"/>
                <a:cs typeface="Verdana"/>
              </a:rPr>
              <a:t>aight</a:t>
            </a:r>
            <a:r>
              <a:rPr lang="en-US" spc="-165" dirty="0">
                <a:solidFill>
                  <a:srgbClr val="134F5C"/>
                </a:solidFill>
                <a:latin typeface="Verdana"/>
                <a:cs typeface="Verdana"/>
              </a:rPr>
              <a:t> </a:t>
            </a:r>
            <a:r>
              <a:rPr lang="en-US" spc="20" dirty="0" smtClean="0">
                <a:solidFill>
                  <a:srgbClr val="134F5C"/>
                </a:solidFill>
                <a:latin typeface="Verdana"/>
                <a:cs typeface="Verdana"/>
              </a:rPr>
              <a:t>lin</a:t>
            </a:r>
            <a:r>
              <a:rPr lang="en-US" spc="10" dirty="0" smtClean="0">
                <a:solidFill>
                  <a:srgbClr val="134F5C"/>
                </a:solidFill>
                <a:latin typeface="Verdana"/>
                <a:cs typeface="Verdana"/>
              </a:rPr>
              <a:t>e </a:t>
            </a:r>
            <a:endParaRPr lang="en-US" dirty="0">
              <a:latin typeface="Verdana"/>
              <a:cs typeface="Verdana"/>
            </a:endParaRPr>
          </a:p>
          <a:p>
            <a:pPr>
              <a:lnSpc>
                <a:spcPct val="100000"/>
              </a:lnSpc>
              <a:spcBef>
                <a:spcPts val="55"/>
              </a:spcBef>
            </a:pPr>
            <a:endParaRPr lang="en-US" sz="2250" dirty="0">
              <a:latin typeface="Verdana"/>
              <a:cs typeface="Verdana"/>
            </a:endParaRPr>
          </a:p>
          <a:p>
            <a:pPr marL="12700">
              <a:lnSpc>
                <a:spcPct val="100000"/>
              </a:lnSpc>
            </a:pPr>
            <a:r>
              <a:rPr lang="en-US" spc="5" dirty="0">
                <a:solidFill>
                  <a:srgbClr val="134F5C"/>
                </a:solidFill>
                <a:latin typeface="Verdana"/>
                <a:cs typeface="Verdana"/>
              </a:rPr>
              <a:t>Linear</a:t>
            </a:r>
            <a:r>
              <a:rPr lang="en-US" spc="-165" dirty="0">
                <a:solidFill>
                  <a:srgbClr val="134F5C"/>
                </a:solidFill>
                <a:latin typeface="Verdana"/>
                <a:cs typeface="Verdana"/>
              </a:rPr>
              <a:t> </a:t>
            </a:r>
            <a:r>
              <a:rPr lang="en-US" spc="-30" dirty="0">
                <a:solidFill>
                  <a:srgbClr val="134F5C"/>
                </a:solidFill>
                <a:latin typeface="Verdana"/>
                <a:cs typeface="Verdana"/>
              </a:rPr>
              <a:t>regression,</a:t>
            </a:r>
            <a:r>
              <a:rPr lang="en-US" spc="-160" dirty="0">
                <a:solidFill>
                  <a:srgbClr val="134F5C"/>
                </a:solidFill>
                <a:latin typeface="Verdana"/>
                <a:cs typeface="Verdana"/>
              </a:rPr>
              <a:t> </a:t>
            </a:r>
            <a:r>
              <a:rPr lang="en-US" spc="-15" dirty="0">
                <a:solidFill>
                  <a:srgbClr val="134F5C"/>
                </a:solidFill>
                <a:latin typeface="Verdana"/>
                <a:cs typeface="Verdana"/>
              </a:rPr>
              <a:t>also</a:t>
            </a:r>
            <a:r>
              <a:rPr lang="en-US" spc="-165" dirty="0">
                <a:solidFill>
                  <a:srgbClr val="134F5C"/>
                </a:solidFill>
                <a:latin typeface="Verdana"/>
                <a:cs typeface="Verdana"/>
              </a:rPr>
              <a:t> </a:t>
            </a:r>
            <a:r>
              <a:rPr lang="en-US" spc="55" dirty="0">
                <a:solidFill>
                  <a:srgbClr val="134F5C"/>
                </a:solidFill>
                <a:latin typeface="Verdana"/>
                <a:cs typeface="Verdana"/>
              </a:rPr>
              <a:t>known</a:t>
            </a:r>
            <a:r>
              <a:rPr lang="en-US" spc="-165" dirty="0">
                <a:solidFill>
                  <a:srgbClr val="134F5C"/>
                </a:solidFill>
                <a:latin typeface="Verdana"/>
                <a:cs typeface="Verdana"/>
              </a:rPr>
              <a:t> </a:t>
            </a:r>
            <a:r>
              <a:rPr lang="en-US" spc="-40" dirty="0">
                <a:solidFill>
                  <a:srgbClr val="134F5C"/>
                </a:solidFill>
                <a:latin typeface="Verdana"/>
                <a:cs typeface="Verdana"/>
              </a:rPr>
              <a:t>as</a:t>
            </a:r>
            <a:r>
              <a:rPr lang="en-US" spc="-160" dirty="0">
                <a:solidFill>
                  <a:srgbClr val="134F5C"/>
                </a:solidFill>
                <a:latin typeface="Verdana"/>
                <a:cs typeface="Verdana"/>
              </a:rPr>
              <a:t> </a:t>
            </a:r>
            <a:r>
              <a:rPr lang="en-US" b="1" i="1" spc="-60" dirty="0">
                <a:solidFill>
                  <a:srgbClr val="134F5C"/>
                </a:solidFill>
                <a:latin typeface="Verdana"/>
                <a:cs typeface="Verdana"/>
              </a:rPr>
              <a:t>ordinary</a:t>
            </a:r>
            <a:r>
              <a:rPr lang="en-US" b="1" i="1" spc="-105" dirty="0">
                <a:solidFill>
                  <a:srgbClr val="134F5C"/>
                </a:solidFill>
                <a:latin typeface="Verdana"/>
                <a:cs typeface="Verdana"/>
              </a:rPr>
              <a:t> </a:t>
            </a:r>
            <a:r>
              <a:rPr lang="en-US" b="1" i="1" spc="-50" dirty="0">
                <a:solidFill>
                  <a:srgbClr val="134F5C"/>
                </a:solidFill>
                <a:latin typeface="Verdana"/>
                <a:cs typeface="Verdana"/>
              </a:rPr>
              <a:t>least</a:t>
            </a:r>
            <a:r>
              <a:rPr lang="en-US" b="1" i="1" spc="-110" dirty="0">
                <a:solidFill>
                  <a:srgbClr val="134F5C"/>
                </a:solidFill>
                <a:latin typeface="Verdana"/>
                <a:cs typeface="Verdana"/>
              </a:rPr>
              <a:t> </a:t>
            </a:r>
            <a:r>
              <a:rPr lang="en-US" b="1" i="1" spc="-65" dirty="0">
                <a:solidFill>
                  <a:srgbClr val="134F5C"/>
                </a:solidFill>
                <a:latin typeface="Verdana"/>
                <a:cs typeface="Verdana"/>
              </a:rPr>
              <a:t>squares</a:t>
            </a:r>
            <a:r>
              <a:rPr lang="en-US" b="1" i="1" spc="-105" dirty="0">
                <a:solidFill>
                  <a:srgbClr val="134F5C"/>
                </a:solidFill>
                <a:latin typeface="Verdana"/>
                <a:cs typeface="Verdana"/>
              </a:rPr>
              <a:t> </a:t>
            </a:r>
            <a:r>
              <a:rPr lang="en-US" b="1" i="1" spc="-180" dirty="0">
                <a:solidFill>
                  <a:srgbClr val="134F5C"/>
                </a:solidFill>
                <a:latin typeface="Verdana"/>
                <a:cs typeface="Verdana"/>
              </a:rPr>
              <a:t>(OLS)</a:t>
            </a:r>
            <a:r>
              <a:rPr lang="en-US" b="1" i="1" spc="-145" dirty="0">
                <a:solidFill>
                  <a:srgbClr val="134F5C"/>
                </a:solidFill>
                <a:latin typeface="Verdana"/>
                <a:cs typeface="Verdana"/>
              </a:rPr>
              <a:t> </a:t>
            </a:r>
            <a:r>
              <a:rPr lang="en-US" spc="50" dirty="0">
                <a:solidFill>
                  <a:srgbClr val="134F5C"/>
                </a:solidFill>
                <a:latin typeface="Verdana"/>
                <a:cs typeface="Verdana"/>
              </a:rPr>
              <a:t>and</a:t>
            </a:r>
            <a:endParaRPr lang="en-US" dirty="0">
              <a:latin typeface="Verdana"/>
              <a:cs typeface="Verdana"/>
            </a:endParaRPr>
          </a:p>
          <a:p>
            <a:pPr marL="12700">
              <a:lnSpc>
                <a:spcPct val="100000"/>
              </a:lnSpc>
              <a:spcBef>
                <a:spcPts val="315"/>
              </a:spcBef>
            </a:pPr>
            <a:r>
              <a:rPr lang="en-US" b="1" i="1" spc="-55" dirty="0">
                <a:solidFill>
                  <a:srgbClr val="134F5C"/>
                </a:solidFill>
                <a:latin typeface="Verdana"/>
                <a:cs typeface="Verdana"/>
              </a:rPr>
              <a:t>linear</a:t>
            </a:r>
            <a:r>
              <a:rPr lang="en-US" b="1" i="1" spc="-105" dirty="0">
                <a:solidFill>
                  <a:srgbClr val="134F5C"/>
                </a:solidFill>
                <a:latin typeface="Verdana"/>
                <a:cs typeface="Verdana"/>
              </a:rPr>
              <a:t> </a:t>
            </a:r>
            <a:r>
              <a:rPr lang="en-US" b="1" i="1" spc="-50" dirty="0">
                <a:solidFill>
                  <a:srgbClr val="134F5C"/>
                </a:solidFill>
                <a:latin typeface="Verdana"/>
                <a:cs typeface="Verdana"/>
              </a:rPr>
              <a:t>least</a:t>
            </a:r>
            <a:r>
              <a:rPr lang="en-US" b="1" i="1" spc="-105" dirty="0">
                <a:solidFill>
                  <a:srgbClr val="134F5C"/>
                </a:solidFill>
                <a:latin typeface="Verdana"/>
                <a:cs typeface="Verdana"/>
              </a:rPr>
              <a:t> </a:t>
            </a:r>
            <a:r>
              <a:rPr lang="en-US" b="1" i="1" spc="-95" dirty="0">
                <a:solidFill>
                  <a:srgbClr val="134F5C"/>
                </a:solidFill>
                <a:latin typeface="Verdana"/>
                <a:cs typeface="Verdana"/>
              </a:rPr>
              <a:t>squares</a:t>
            </a:r>
            <a:r>
              <a:rPr lang="en-US" spc="-95" dirty="0">
                <a:solidFill>
                  <a:srgbClr val="134F5C"/>
                </a:solidFill>
                <a:latin typeface="Verdana"/>
                <a:cs typeface="Verdana"/>
              </a:rPr>
              <a:t>,</a:t>
            </a:r>
            <a:r>
              <a:rPr lang="en-US" spc="-155"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spc="-30" dirty="0">
                <a:solidFill>
                  <a:srgbClr val="134F5C"/>
                </a:solidFill>
                <a:latin typeface="Verdana"/>
                <a:cs typeface="Verdana"/>
              </a:rPr>
              <a:t>real</a:t>
            </a:r>
            <a:r>
              <a:rPr lang="en-US" spc="-160" dirty="0">
                <a:solidFill>
                  <a:srgbClr val="134F5C"/>
                </a:solidFill>
                <a:latin typeface="Verdana"/>
                <a:cs typeface="Verdana"/>
              </a:rPr>
              <a:t> </a:t>
            </a:r>
            <a:r>
              <a:rPr lang="en-US" spc="5" dirty="0">
                <a:solidFill>
                  <a:srgbClr val="134F5C"/>
                </a:solidFill>
                <a:latin typeface="Verdana"/>
                <a:cs typeface="Verdana"/>
              </a:rPr>
              <a:t>workhorse</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55"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5" dirty="0">
                <a:solidFill>
                  <a:srgbClr val="134F5C"/>
                </a:solidFill>
                <a:latin typeface="Verdana"/>
                <a:cs typeface="Verdana"/>
              </a:rPr>
              <a:t>regression</a:t>
            </a:r>
            <a:r>
              <a:rPr lang="en-US" spc="-160" dirty="0">
                <a:solidFill>
                  <a:srgbClr val="134F5C"/>
                </a:solidFill>
                <a:latin typeface="Verdana"/>
                <a:cs typeface="Verdana"/>
              </a:rPr>
              <a:t> </a:t>
            </a:r>
            <a:r>
              <a:rPr lang="en-US" spc="-25" dirty="0">
                <a:solidFill>
                  <a:srgbClr val="134F5C"/>
                </a:solidFill>
                <a:latin typeface="Verdana"/>
                <a:cs typeface="Verdana"/>
              </a:rPr>
              <a:t>world</a:t>
            </a:r>
            <a:endParaRPr lang="en-IN" dirty="0"/>
          </a:p>
        </p:txBody>
      </p:sp>
      <p:grpSp>
        <p:nvGrpSpPr>
          <p:cNvPr id="4" name="object 4"/>
          <p:cNvGrpSpPr/>
          <p:nvPr/>
        </p:nvGrpSpPr>
        <p:grpSpPr>
          <a:xfrm>
            <a:off x="6876242" y="3410177"/>
            <a:ext cx="2397760" cy="480695"/>
            <a:chOff x="6185987" y="3011825"/>
            <a:chExt cx="2397760" cy="480695"/>
          </a:xfrm>
        </p:grpSpPr>
        <p:pic>
          <p:nvPicPr>
            <p:cNvPr id="5" name="object 5"/>
            <p:cNvPicPr/>
            <p:nvPr/>
          </p:nvPicPr>
          <p:blipFill>
            <a:blip r:embed="rId2" cstate="print"/>
            <a:stretch>
              <a:fillRect/>
            </a:stretch>
          </p:blipFill>
          <p:spPr>
            <a:xfrm>
              <a:off x="6185987" y="3011825"/>
              <a:ext cx="2397324" cy="480125"/>
            </a:xfrm>
            <a:prstGeom prst="rect">
              <a:avLst/>
            </a:prstGeom>
          </p:spPr>
        </p:pic>
        <p:pic>
          <p:nvPicPr>
            <p:cNvPr id="6" name="object 6"/>
            <p:cNvPicPr/>
            <p:nvPr/>
          </p:nvPicPr>
          <p:blipFill>
            <a:blip r:embed="rId3" cstate="print"/>
            <a:stretch>
              <a:fillRect/>
            </a:stretch>
          </p:blipFill>
          <p:spPr>
            <a:xfrm>
              <a:off x="6243137" y="3049925"/>
              <a:ext cx="2283024" cy="365824"/>
            </a:xfrm>
            <a:prstGeom prst="rect">
              <a:avLst/>
            </a:prstGeom>
          </p:spPr>
        </p:pic>
      </p:grpSp>
    </p:spTree>
    <p:extLst>
      <p:ext uri="{BB962C8B-B14F-4D97-AF65-F5344CB8AC3E}">
        <p14:creationId xmlns:p14="http://schemas.microsoft.com/office/powerpoint/2010/main" val="4212947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45" dirty="0"/>
              <a:t>What</a:t>
            </a:r>
            <a:r>
              <a:rPr lang="en-IN" spc="-180" dirty="0"/>
              <a:t> </a:t>
            </a:r>
            <a:r>
              <a:rPr lang="en-IN" spc="-114" dirty="0"/>
              <a:t>if</a:t>
            </a:r>
            <a:r>
              <a:rPr lang="en-IN" spc="-180" dirty="0"/>
              <a:t> </a:t>
            </a:r>
            <a:r>
              <a:rPr lang="en-IN" i="1" spc="-75" dirty="0" err="1">
                <a:latin typeface="Verdana"/>
                <a:cs typeface="Verdana"/>
              </a:rPr>
              <a:t>Mu</a:t>
            </a:r>
            <a:r>
              <a:rPr lang="en-IN" i="1" spc="75" dirty="0" err="1">
                <a:latin typeface="Verdana"/>
                <a:cs typeface="Verdana"/>
              </a:rPr>
              <a:t>l</a:t>
            </a:r>
            <a:r>
              <a:rPr lang="en-IN" i="1" spc="-55" dirty="0" err="1">
                <a:latin typeface="Verdana"/>
                <a:cs typeface="Verdana"/>
              </a:rPr>
              <a:t>ti</a:t>
            </a:r>
            <a:r>
              <a:rPr lang="en-IN" i="1" spc="-100" dirty="0" err="1">
                <a:latin typeface="Verdana"/>
                <a:cs typeface="Verdana"/>
              </a:rPr>
              <a:t>c</a:t>
            </a:r>
            <a:r>
              <a:rPr lang="en-IN" i="1" spc="-95" dirty="0" err="1">
                <a:latin typeface="Verdana"/>
                <a:cs typeface="Verdana"/>
              </a:rPr>
              <a:t>olli</a:t>
            </a:r>
            <a:r>
              <a:rPr lang="en-IN" i="1" spc="-145" dirty="0" err="1">
                <a:latin typeface="Verdana"/>
                <a:cs typeface="Verdana"/>
              </a:rPr>
              <a:t>n</a:t>
            </a:r>
            <a:r>
              <a:rPr lang="en-IN" i="1" spc="-90" dirty="0" err="1">
                <a:latin typeface="Verdana"/>
                <a:cs typeface="Verdana"/>
              </a:rPr>
              <a:t>ea</a:t>
            </a:r>
            <a:r>
              <a:rPr lang="en-IN" i="1" spc="-85" dirty="0" err="1">
                <a:latin typeface="Verdana"/>
                <a:cs typeface="Verdana"/>
              </a:rPr>
              <a:t>ri</a:t>
            </a:r>
            <a:r>
              <a:rPr lang="en-IN" i="1" spc="-140" dirty="0" err="1">
                <a:latin typeface="Verdana"/>
                <a:cs typeface="Verdana"/>
              </a:rPr>
              <a:t>t</a:t>
            </a:r>
            <a:r>
              <a:rPr lang="en-IN" i="1" spc="-165" dirty="0" err="1">
                <a:latin typeface="Verdana"/>
                <a:cs typeface="Verdana"/>
              </a:rPr>
              <a:t>y</a:t>
            </a:r>
            <a:r>
              <a:rPr lang="en-IN" spc="-85" dirty="0"/>
              <a:t>?</a:t>
            </a:r>
            <a:endParaRPr lang="en-IN" dirty="0"/>
          </a:p>
        </p:txBody>
      </p:sp>
      <p:sp>
        <p:nvSpPr>
          <p:cNvPr id="3" name="Content Placeholder 2"/>
          <p:cNvSpPr>
            <a:spLocks noGrp="1"/>
          </p:cNvSpPr>
          <p:nvPr>
            <p:ph idx="1"/>
          </p:nvPr>
        </p:nvSpPr>
        <p:spPr/>
        <p:txBody>
          <a:bodyPr/>
          <a:lstStyle/>
          <a:p>
            <a:pPr marL="421640" indent="-360045">
              <a:lnSpc>
                <a:spcPct val="100000"/>
              </a:lnSpc>
              <a:spcBef>
                <a:spcPts val="414"/>
              </a:spcBef>
              <a:buAutoNum type="arabicPeriod"/>
              <a:tabLst>
                <a:tab pos="421640" algn="l"/>
                <a:tab pos="422275" algn="l"/>
              </a:tabLst>
            </a:pPr>
            <a:r>
              <a:rPr lang="en-US" spc="20" dirty="0">
                <a:solidFill>
                  <a:srgbClr val="134F5C"/>
                </a:solidFill>
                <a:latin typeface="Verdana"/>
                <a:cs typeface="Verdana"/>
              </a:rPr>
              <a:t>Remove</a:t>
            </a:r>
            <a:r>
              <a:rPr lang="en-US" spc="-160" dirty="0">
                <a:solidFill>
                  <a:srgbClr val="134F5C"/>
                </a:solidFill>
                <a:latin typeface="Verdana"/>
                <a:cs typeface="Verdana"/>
              </a:rPr>
              <a:t> </a:t>
            </a:r>
            <a:r>
              <a:rPr lang="en-US" spc="35" dirty="0">
                <a:solidFill>
                  <a:srgbClr val="134F5C"/>
                </a:solidFill>
                <a:latin typeface="Verdana"/>
                <a:cs typeface="Verdana"/>
              </a:rPr>
              <a:t>some</a:t>
            </a:r>
            <a:r>
              <a:rPr lang="en-US" spc="-155" dirty="0">
                <a:solidFill>
                  <a:srgbClr val="134F5C"/>
                </a:solidFill>
                <a:latin typeface="Verdana"/>
                <a:cs typeface="Verdana"/>
              </a:rPr>
              <a:t> </a:t>
            </a:r>
            <a:r>
              <a:rPr lang="en-US" spc="5" dirty="0">
                <a:solidFill>
                  <a:srgbClr val="134F5C"/>
                </a:solidFill>
                <a:latin typeface="Verdana"/>
                <a:cs typeface="Verdana"/>
              </a:rPr>
              <a:t>of</a:t>
            </a:r>
            <a:r>
              <a:rPr lang="en-US" spc="-155"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spc="25" dirty="0">
                <a:solidFill>
                  <a:srgbClr val="134F5C"/>
                </a:solidFill>
                <a:latin typeface="Verdana"/>
                <a:cs typeface="Verdana"/>
              </a:rPr>
              <a:t>highly</a:t>
            </a:r>
            <a:r>
              <a:rPr lang="en-US" spc="-155" dirty="0">
                <a:solidFill>
                  <a:srgbClr val="134F5C"/>
                </a:solidFill>
                <a:latin typeface="Verdana"/>
                <a:cs typeface="Verdana"/>
              </a:rPr>
              <a:t> </a:t>
            </a:r>
            <a:r>
              <a:rPr lang="en-US" dirty="0">
                <a:solidFill>
                  <a:srgbClr val="134F5C"/>
                </a:solidFill>
                <a:latin typeface="Verdana"/>
                <a:cs typeface="Verdana"/>
              </a:rPr>
              <a:t>correlated</a:t>
            </a:r>
            <a:r>
              <a:rPr lang="en-US" spc="-155" dirty="0">
                <a:solidFill>
                  <a:srgbClr val="134F5C"/>
                </a:solidFill>
                <a:latin typeface="Verdana"/>
                <a:cs typeface="Verdana"/>
              </a:rPr>
              <a:t> </a:t>
            </a:r>
            <a:r>
              <a:rPr lang="en-US" spc="50" dirty="0">
                <a:solidFill>
                  <a:srgbClr val="134F5C"/>
                </a:solidFill>
                <a:latin typeface="Verdana"/>
                <a:cs typeface="Verdana"/>
              </a:rPr>
              <a:t>independent</a:t>
            </a:r>
            <a:r>
              <a:rPr lang="en-US" spc="-155" dirty="0">
                <a:solidFill>
                  <a:srgbClr val="134F5C"/>
                </a:solidFill>
                <a:latin typeface="Verdana"/>
                <a:cs typeface="Verdana"/>
              </a:rPr>
              <a:t> </a:t>
            </a:r>
            <a:r>
              <a:rPr lang="en-US" spc="-50" dirty="0">
                <a:solidFill>
                  <a:srgbClr val="134F5C"/>
                </a:solidFill>
                <a:latin typeface="Verdana"/>
                <a:cs typeface="Verdana"/>
              </a:rPr>
              <a:t>variables.</a:t>
            </a:r>
            <a:endParaRPr lang="en-US" dirty="0">
              <a:latin typeface="Verdana"/>
              <a:cs typeface="Verdana"/>
            </a:endParaRPr>
          </a:p>
          <a:p>
            <a:pPr marL="421640" marR="200660" indent="-409575">
              <a:lnSpc>
                <a:spcPct val="114599"/>
              </a:lnSpc>
              <a:buAutoNum type="arabicPeriod"/>
              <a:tabLst>
                <a:tab pos="421640" algn="l"/>
                <a:tab pos="422275" algn="l"/>
              </a:tabLst>
            </a:pPr>
            <a:r>
              <a:rPr lang="en-US" spc="-10" dirty="0">
                <a:solidFill>
                  <a:srgbClr val="134F5C"/>
                </a:solidFill>
                <a:latin typeface="Verdana"/>
                <a:cs typeface="Verdana"/>
              </a:rPr>
              <a:t>Linearly</a:t>
            </a:r>
            <a:r>
              <a:rPr lang="en-US" spc="-160" dirty="0">
                <a:solidFill>
                  <a:srgbClr val="134F5C"/>
                </a:solidFill>
                <a:latin typeface="Verdana"/>
                <a:cs typeface="Verdana"/>
              </a:rPr>
              <a:t> </a:t>
            </a:r>
            <a:r>
              <a:rPr lang="en-US" spc="60" dirty="0">
                <a:solidFill>
                  <a:srgbClr val="134F5C"/>
                </a:solidFill>
                <a:latin typeface="Verdana"/>
                <a:cs typeface="Verdana"/>
              </a:rPr>
              <a:t>combine</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spc="50" dirty="0">
                <a:solidFill>
                  <a:srgbClr val="134F5C"/>
                </a:solidFill>
                <a:latin typeface="Verdana"/>
                <a:cs typeface="Verdana"/>
              </a:rPr>
              <a:t>independent</a:t>
            </a:r>
            <a:r>
              <a:rPr lang="en-US" spc="-160" dirty="0">
                <a:solidFill>
                  <a:srgbClr val="134F5C"/>
                </a:solidFill>
                <a:latin typeface="Verdana"/>
                <a:cs typeface="Verdana"/>
              </a:rPr>
              <a:t> </a:t>
            </a:r>
            <a:r>
              <a:rPr lang="en-US" spc="-50" dirty="0">
                <a:solidFill>
                  <a:srgbClr val="134F5C"/>
                </a:solidFill>
                <a:latin typeface="Verdana"/>
                <a:cs typeface="Verdana"/>
              </a:rPr>
              <a:t>variables,</a:t>
            </a:r>
            <a:r>
              <a:rPr lang="en-US" spc="-155" dirty="0">
                <a:solidFill>
                  <a:srgbClr val="134F5C"/>
                </a:solidFill>
                <a:latin typeface="Verdana"/>
                <a:cs typeface="Verdana"/>
              </a:rPr>
              <a:t> </a:t>
            </a:r>
            <a:r>
              <a:rPr lang="en-US" spc="35" dirty="0">
                <a:solidFill>
                  <a:srgbClr val="134F5C"/>
                </a:solidFill>
                <a:latin typeface="Verdana"/>
                <a:cs typeface="Verdana"/>
              </a:rPr>
              <a:t>such</a:t>
            </a:r>
            <a:r>
              <a:rPr lang="en-US" spc="-160" dirty="0">
                <a:solidFill>
                  <a:srgbClr val="134F5C"/>
                </a:solidFill>
                <a:latin typeface="Verdana"/>
                <a:cs typeface="Verdana"/>
              </a:rPr>
              <a:t> </a:t>
            </a:r>
            <a:r>
              <a:rPr lang="en-US" spc="-40" dirty="0">
                <a:solidFill>
                  <a:srgbClr val="134F5C"/>
                </a:solidFill>
                <a:latin typeface="Verdana"/>
                <a:cs typeface="Verdana"/>
              </a:rPr>
              <a:t>as</a:t>
            </a:r>
            <a:r>
              <a:rPr lang="en-US" spc="-155" dirty="0">
                <a:solidFill>
                  <a:srgbClr val="134F5C"/>
                </a:solidFill>
                <a:latin typeface="Verdana"/>
                <a:cs typeface="Verdana"/>
              </a:rPr>
              <a:t> </a:t>
            </a:r>
            <a:r>
              <a:rPr lang="en-US" spc="60" dirty="0">
                <a:solidFill>
                  <a:srgbClr val="134F5C"/>
                </a:solidFill>
                <a:latin typeface="Verdana"/>
                <a:cs typeface="Verdana"/>
              </a:rPr>
              <a:t>adding</a:t>
            </a:r>
            <a:r>
              <a:rPr lang="en-US" spc="-160" dirty="0">
                <a:solidFill>
                  <a:srgbClr val="134F5C"/>
                </a:solidFill>
                <a:latin typeface="Verdana"/>
                <a:cs typeface="Verdana"/>
              </a:rPr>
              <a:t> </a:t>
            </a:r>
            <a:r>
              <a:rPr lang="en-US" spc="65" dirty="0">
                <a:solidFill>
                  <a:srgbClr val="134F5C"/>
                </a:solidFill>
                <a:latin typeface="Verdana"/>
                <a:cs typeface="Verdana"/>
              </a:rPr>
              <a:t>them </a:t>
            </a:r>
            <a:r>
              <a:rPr lang="en-US" spc="-615" dirty="0">
                <a:solidFill>
                  <a:srgbClr val="134F5C"/>
                </a:solidFill>
                <a:latin typeface="Verdana"/>
                <a:cs typeface="Verdana"/>
              </a:rPr>
              <a:t> </a:t>
            </a:r>
            <a:r>
              <a:rPr lang="en-US" spc="-10" dirty="0">
                <a:solidFill>
                  <a:srgbClr val="134F5C"/>
                </a:solidFill>
                <a:latin typeface="Verdana"/>
                <a:cs typeface="Verdana"/>
              </a:rPr>
              <a:t>together.</a:t>
            </a:r>
            <a:endParaRPr lang="en-US" dirty="0">
              <a:latin typeface="Verdana"/>
              <a:cs typeface="Verdana"/>
            </a:endParaRPr>
          </a:p>
          <a:p>
            <a:pPr marL="421640" marR="5080" indent="-406400">
              <a:lnSpc>
                <a:spcPct val="114599"/>
              </a:lnSpc>
              <a:buAutoNum type="arabicPeriod"/>
              <a:tabLst>
                <a:tab pos="421640" algn="l"/>
                <a:tab pos="422275" algn="l"/>
              </a:tabLst>
            </a:pPr>
            <a:r>
              <a:rPr lang="en-US" spc="30" dirty="0">
                <a:solidFill>
                  <a:srgbClr val="134F5C"/>
                </a:solidFill>
                <a:latin typeface="Verdana"/>
                <a:cs typeface="Verdana"/>
              </a:rPr>
              <a:t>Perform</a:t>
            </a:r>
            <a:r>
              <a:rPr lang="en-US" spc="-155" dirty="0">
                <a:solidFill>
                  <a:srgbClr val="134F5C"/>
                </a:solidFill>
                <a:latin typeface="Verdana"/>
                <a:cs typeface="Verdana"/>
              </a:rPr>
              <a:t> </a:t>
            </a:r>
            <a:r>
              <a:rPr lang="en-US" spc="30" dirty="0">
                <a:solidFill>
                  <a:srgbClr val="134F5C"/>
                </a:solidFill>
                <a:latin typeface="Verdana"/>
                <a:cs typeface="Verdana"/>
              </a:rPr>
              <a:t>an</a:t>
            </a:r>
            <a:r>
              <a:rPr lang="en-US" spc="-155" dirty="0">
                <a:solidFill>
                  <a:srgbClr val="134F5C"/>
                </a:solidFill>
                <a:latin typeface="Verdana"/>
                <a:cs typeface="Verdana"/>
              </a:rPr>
              <a:t> </a:t>
            </a:r>
            <a:r>
              <a:rPr lang="en-US" spc="-25" dirty="0">
                <a:solidFill>
                  <a:srgbClr val="134F5C"/>
                </a:solidFill>
                <a:latin typeface="Verdana"/>
                <a:cs typeface="Verdana"/>
              </a:rPr>
              <a:t>analysis</a:t>
            </a:r>
            <a:r>
              <a:rPr lang="en-US" spc="-155" dirty="0">
                <a:solidFill>
                  <a:srgbClr val="134F5C"/>
                </a:solidFill>
                <a:latin typeface="Verdana"/>
                <a:cs typeface="Verdana"/>
              </a:rPr>
              <a:t> </a:t>
            </a:r>
            <a:r>
              <a:rPr lang="en-US" spc="40" dirty="0">
                <a:solidFill>
                  <a:srgbClr val="134F5C"/>
                </a:solidFill>
                <a:latin typeface="Verdana"/>
                <a:cs typeface="Verdana"/>
              </a:rPr>
              <a:t>designed</a:t>
            </a:r>
            <a:r>
              <a:rPr lang="en-US" spc="-155" dirty="0">
                <a:solidFill>
                  <a:srgbClr val="134F5C"/>
                </a:solidFill>
                <a:latin typeface="Verdana"/>
                <a:cs typeface="Verdana"/>
              </a:rPr>
              <a:t> </a:t>
            </a:r>
            <a:r>
              <a:rPr lang="en-US" spc="-20" dirty="0">
                <a:solidFill>
                  <a:srgbClr val="134F5C"/>
                </a:solidFill>
                <a:latin typeface="Verdana"/>
                <a:cs typeface="Verdana"/>
              </a:rPr>
              <a:t>for</a:t>
            </a:r>
            <a:r>
              <a:rPr lang="en-US" spc="-150" dirty="0">
                <a:solidFill>
                  <a:srgbClr val="134F5C"/>
                </a:solidFill>
                <a:latin typeface="Verdana"/>
                <a:cs typeface="Verdana"/>
              </a:rPr>
              <a:t> </a:t>
            </a:r>
            <a:r>
              <a:rPr lang="en-US" spc="25" dirty="0">
                <a:solidFill>
                  <a:srgbClr val="134F5C"/>
                </a:solidFill>
                <a:latin typeface="Verdana"/>
                <a:cs typeface="Verdana"/>
              </a:rPr>
              <a:t>highly</a:t>
            </a:r>
            <a:r>
              <a:rPr lang="en-US" spc="-155" dirty="0">
                <a:solidFill>
                  <a:srgbClr val="134F5C"/>
                </a:solidFill>
                <a:latin typeface="Verdana"/>
                <a:cs typeface="Verdana"/>
              </a:rPr>
              <a:t> </a:t>
            </a:r>
            <a:r>
              <a:rPr lang="en-US" dirty="0">
                <a:solidFill>
                  <a:srgbClr val="134F5C"/>
                </a:solidFill>
                <a:latin typeface="Verdana"/>
                <a:cs typeface="Verdana"/>
              </a:rPr>
              <a:t>correlated</a:t>
            </a:r>
            <a:r>
              <a:rPr lang="en-US" spc="-155" dirty="0">
                <a:solidFill>
                  <a:srgbClr val="134F5C"/>
                </a:solidFill>
                <a:latin typeface="Verdana"/>
                <a:cs typeface="Verdana"/>
              </a:rPr>
              <a:t> </a:t>
            </a:r>
            <a:r>
              <a:rPr lang="en-US" spc="-50" dirty="0">
                <a:solidFill>
                  <a:srgbClr val="134F5C"/>
                </a:solidFill>
                <a:latin typeface="Verdana"/>
                <a:cs typeface="Verdana"/>
              </a:rPr>
              <a:t>variables,</a:t>
            </a:r>
            <a:r>
              <a:rPr lang="en-US" spc="-155" dirty="0">
                <a:solidFill>
                  <a:srgbClr val="134F5C"/>
                </a:solidFill>
                <a:latin typeface="Verdana"/>
                <a:cs typeface="Verdana"/>
              </a:rPr>
              <a:t> </a:t>
            </a:r>
            <a:r>
              <a:rPr lang="en-US" spc="35" dirty="0">
                <a:solidFill>
                  <a:srgbClr val="134F5C"/>
                </a:solidFill>
                <a:latin typeface="Verdana"/>
                <a:cs typeface="Verdana"/>
              </a:rPr>
              <a:t>such</a:t>
            </a:r>
            <a:r>
              <a:rPr lang="en-US" spc="-155" dirty="0">
                <a:solidFill>
                  <a:srgbClr val="134F5C"/>
                </a:solidFill>
                <a:latin typeface="Verdana"/>
                <a:cs typeface="Verdana"/>
              </a:rPr>
              <a:t> </a:t>
            </a:r>
            <a:r>
              <a:rPr lang="en-US" spc="-40" dirty="0">
                <a:solidFill>
                  <a:srgbClr val="134F5C"/>
                </a:solidFill>
                <a:latin typeface="Verdana"/>
                <a:cs typeface="Verdana"/>
              </a:rPr>
              <a:t>as </a:t>
            </a:r>
            <a:r>
              <a:rPr lang="en-US" spc="-615" dirty="0">
                <a:solidFill>
                  <a:srgbClr val="134F5C"/>
                </a:solidFill>
                <a:latin typeface="Verdana"/>
                <a:cs typeface="Verdana"/>
              </a:rPr>
              <a:t> </a:t>
            </a:r>
            <a:r>
              <a:rPr lang="en-US" spc="30" dirty="0">
                <a:solidFill>
                  <a:srgbClr val="134F5C"/>
                </a:solidFill>
                <a:latin typeface="Verdana"/>
                <a:cs typeface="Verdana"/>
              </a:rPr>
              <a:t>p</a:t>
            </a:r>
            <a:r>
              <a:rPr lang="en-US" spc="5" dirty="0">
                <a:solidFill>
                  <a:srgbClr val="134F5C"/>
                </a:solidFill>
                <a:latin typeface="Verdana"/>
                <a:cs typeface="Verdana"/>
              </a:rPr>
              <a:t>r</a:t>
            </a:r>
            <a:r>
              <a:rPr lang="en-US" spc="30" dirty="0">
                <a:solidFill>
                  <a:srgbClr val="134F5C"/>
                </a:solidFill>
                <a:latin typeface="Verdana"/>
                <a:cs typeface="Verdana"/>
              </a:rPr>
              <a:t>in</a:t>
            </a:r>
            <a:r>
              <a:rPr lang="en-US" spc="45" dirty="0">
                <a:solidFill>
                  <a:srgbClr val="134F5C"/>
                </a:solidFill>
                <a:latin typeface="Verdana"/>
                <a:cs typeface="Verdana"/>
              </a:rPr>
              <a:t>ci</a:t>
            </a:r>
            <a:r>
              <a:rPr lang="en-US" spc="60" dirty="0">
                <a:solidFill>
                  <a:srgbClr val="134F5C"/>
                </a:solidFill>
                <a:latin typeface="Verdana"/>
                <a:cs typeface="Verdana"/>
              </a:rPr>
              <a:t>p</a:t>
            </a:r>
            <a:r>
              <a:rPr lang="en-US" spc="-15" dirty="0">
                <a:solidFill>
                  <a:srgbClr val="134F5C"/>
                </a:solidFill>
                <a:latin typeface="Verdana"/>
                <a:cs typeface="Verdana"/>
              </a:rPr>
              <a:t>al</a:t>
            </a:r>
            <a:r>
              <a:rPr lang="en-US" spc="-165" dirty="0">
                <a:solidFill>
                  <a:srgbClr val="134F5C"/>
                </a:solidFill>
                <a:latin typeface="Verdana"/>
                <a:cs typeface="Verdana"/>
              </a:rPr>
              <a:t> </a:t>
            </a:r>
            <a:r>
              <a:rPr lang="en-US" spc="55" dirty="0">
                <a:solidFill>
                  <a:srgbClr val="134F5C"/>
                </a:solidFill>
                <a:latin typeface="Verdana"/>
                <a:cs typeface="Verdana"/>
              </a:rPr>
              <a:t>c</a:t>
            </a:r>
            <a:r>
              <a:rPr lang="en-US" spc="80" dirty="0">
                <a:solidFill>
                  <a:srgbClr val="134F5C"/>
                </a:solidFill>
                <a:latin typeface="Verdana"/>
                <a:cs typeface="Verdana"/>
              </a:rPr>
              <a:t>ompon</a:t>
            </a:r>
            <a:r>
              <a:rPr lang="en-US" spc="10" dirty="0">
                <a:solidFill>
                  <a:srgbClr val="134F5C"/>
                </a:solidFill>
                <a:latin typeface="Verdana"/>
                <a:cs typeface="Verdana"/>
              </a:rPr>
              <a:t>ents</a:t>
            </a:r>
            <a:r>
              <a:rPr lang="en-US" spc="-165" dirty="0">
                <a:solidFill>
                  <a:srgbClr val="134F5C"/>
                </a:solidFill>
                <a:latin typeface="Verdana"/>
                <a:cs typeface="Verdana"/>
              </a:rPr>
              <a:t> </a:t>
            </a:r>
            <a:r>
              <a:rPr lang="en-US" spc="-15" dirty="0">
                <a:solidFill>
                  <a:srgbClr val="134F5C"/>
                </a:solidFill>
                <a:latin typeface="Verdana"/>
                <a:cs typeface="Verdana"/>
              </a:rPr>
              <a:t>anal</a:t>
            </a:r>
            <a:r>
              <a:rPr lang="en-US" spc="-30" dirty="0">
                <a:solidFill>
                  <a:srgbClr val="134F5C"/>
                </a:solidFill>
                <a:latin typeface="Verdana"/>
                <a:cs typeface="Verdana"/>
              </a:rPr>
              <a:t>y</a:t>
            </a:r>
            <a:r>
              <a:rPr lang="en-US" spc="-45" dirty="0">
                <a:solidFill>
                  <a:srgbClr val="134F5C"/>
                </a:solidFill>
                <a:latin typeface="Verdana"/>
                <a:cs typeface="Verdana"/>
              </a:rPr>
              <a:t>sis</a:t>
            </a:r>
            <a:endParaRPr lang="en-US" dirty="0">
              <a:latin typeface="Verdana"/>
              <a:cs typeface="Verdana"/>
            </a:endParaRPr>
          </a:p>
          <a:p>
            <a:pPr marL="0" indent="0">
              <a:buNone/>
            </a:pPr>
            <a:endParaRPr lang="en-IN" dirty="0"/>
          </a:p>
        </p:txBody>
      </p:sp>
    </p:spTree>
    <p:extLst>
      <p:ext uri="{BB962C8B-B14F-4D97-AF65-F5344CB8AC3E}">
        <p14:creationId xmlns:p14="http://schemas.microsoft.com/office/powerpoint/2010/main" val="3194671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5" dirty="0"/>
              <a:t>P</a:t>
            </a:r>
            <a:r>
              <a:rPr lang="en-IN" spc="-229" dirty="0"/>
              <a:t>r</a:t>
            </a:r>
            <a:r>
              <a:rPr lang="en-IN" spc="-114" dirty="0"/>
              <a:t>ope</a:t>
            </a:r>
            <a:r>
              <a:rPr lang="en-IN" spc="-40" dirty="0"/>
              <a:t>r</a:t>
            </a:r>
            <a:r>
              <a:rPr lang="en-IN" spc="-120" dirty="0"/>
              <a:t>ties</a:t>
            </a:r>
            <a:r>
              <a:rPr lang="en-IN" spc="-180" dirty="0"/>
              <a:t> </a:t>
            </a:r>
            <a:r>
              <a:rPr lang="en-IN" spc="-105" dirty="0"/>
              <a:t>of</a:t>
            </a:r>
            <a:r>
              <a:rPr lang="en-IN" spc="-180" dirty="0"/>
              <a:t> </a:t>
            </a:r>
            <a:r>
              <a:rPr lang="en-IN" spc="-120" dirty="0"/>
              <a:t>Reg</a:t>
            </a:r>
            <a:r>
              <a:rPr lang="en-IN" spc="-114" dirty="0"/>
              <a:t>r</a:t>
            </a:r>
            <a:r>
              <a:rPr lang="en-IN" spc="-130" dirty="0"/>
              <a:t>ession</a:t>
            </a:r>
            <a:r>
              <a:rPr lang="en-IN" spc="-180" dirty="0"/>
              <a:t> </a:t>
            </a:r>
            <a:r>
              <a:rPr lang="en-IN" spc="-85" dirty="0"/>
              <a:t>Li</a:t>
            </a:r>
            <a:r>
              <a:rPr lang="en-IN" spc="-110" dirty="0"/>
              <a:t>n</a:t>
            </a:r>
            <a:r>
              <a:rPr lang="en-IN" spc="-100" dirty="0"/>
              <a:t>e</a:t>
            </a:r>
            <a:endParaRPr lang="en-IN" dirty="0"/>
          </a:p>
        </p:txBody>
      </p:sp>
      <p:sp>
        <p:nvSpPr>
          <p:cNvPr id="3" name="Content Placeholder 2"/>
          <p:cNvSpPr>
            <a:spLocks noGrp="1"/>
          </p:cNvSpPr>
          <p:nvPr>
            <p:ph idx="1"/>
          </p:nvPr>
        </p:nvSpPr>
        <p:spPr>
          <a:xfrm>
            <a:off x="677334" y="1819747"/>
            <a:ext cx="8596668" cy="4472411"/>
          </a:xfrm>
        </p:spPr>
        <p:txBody>
          <a:bodyPr>
            <a:normAutofit/>
          </a:bodyPr>
          <a:lstStyle/>
          <a:p>
            <a:pPr marL="485140" marR="93980" indent="-360045">
              <a:lnSpc>
                <a:spcPct val="114599"/>
              </a:lnSpc>
              <a:spcBef>
                <a:spcPts val="100"/>
              </a:spcBef>
              <a:buAutoNum type="arabicPeriod"/>
              <a:tabLst>
                <a:tab pos="485140" algn="l"/>
                <a:tab pos="485775" algn="l"/>
              </a:tabLst>
            </a:pPr>
            <a:r>
              <a:rPr lang="en-US" spc="10" dirty="0">
                <a:solidFill>
                  <a:srgbClr val="134F5C"/>
                </a:solidFill>
                <a:latin typeface="Verdana"/>
                <a:cs typeface="Verdana"/>
              </a:rPr>
              <a:t>Regression</a:t>
            </a:r>
            <a:r>
              <a:rPr lang="en-US" spc="-165" dirty="0">
                <a:solidFill>
                  <a:srgbClr val="134F5C"/>
                </a:solidFill>
                <a:latin typeface="Verdana"/>
                <a:cs typeface="Verdana"/>
              </a:rPr>
              <a:t> </a:t>
            </a:r>
            <a:r>
              <a:rPr lang="en-US" spc="15" dirty="0">
                <a:solidFill>
                  <a:srgbClr val="134F5C"/>
                </a:solidFill>
                <a:latin typeface="Verdana"/>
                <a:cs typeface="Verdana"/>
              </a:rPr>
              <a:t>line</a:t>
            </a:r>
            <a:r>
              <a:rPr lang="en-US" spc="-160" dirty="0">
                <a:solidFill>
                  <a:srgbClr val="134F5C"/>
                </a:solidFill>
                <a:latin typeface="Verdana"/>
                <a:cs typeface="Verdana"/>
              </a:rPr>
              <a:t> </a:t>
            </a:r>
            <a:r>
              <a:rPr lang="en-US" spc="-15" dirty="0">
                <a:solidFill>
                  <a:srgbClr val="134F5C"/>
                </a:solidFill>
                <a:latin typeface="Verdana"/>
                <a:cs typeface="Verdana"/>
              </a:rPr>
              <a:t>passes</a:t>
            </a:r>
            <a:r>
              <a:rPr lang="en-US" spc="-160" dirty="0">
                <a:solidFill>
                  <a:srgbClr val="134F5C"/>
                </a:solidFill>
                <a:latin typeface="Verdana"/>
                <a:cs typeface="Verdana"/>
              </a:rPr>
              <a:t> </a:t>
            </a:r>
            <a:r>
              <a:rPr lang="en-US" spc="45" dirty="0">
                <a:solidFill>
                  <a:srgbClr val="134F5C"/>
                </a:solidFill>
                <a:latin typeface="Verdana"/>
                <a:cs typeface="Verdana"/>
              </a:rPr>
              <a:t>through</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50" dirty="0">
                <a:solidFill>
                  <a:srgbClr val="134F5C"/>
                </a:solidFill>
                <a:latin typeface="Verdana"/>
                <a:cs typeface="Verdana"/>
              </a:rPr>
              <a:t>mean</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50" dirty="0">
                <a:solidFill>
                  <a:srgbClr val="134F5C"/>
                </a:solidFill>
                <a:latin typeface="Verdana"/>
                <a:cs typeface="Verdana"/>
              </a:rPr>
              <a:t>independent</a:t>
            </a:r>
            <a:r>
              <a:rPr lang="en-US" spc="-160" dirty="0">
                <a:solidFill>
                  <a:srgbClr val="134F5C"/>
                </a:solidFill>
                <a:latin typeface="Verdana"/>
                <a:cs typeface="Verdana"/>
              </a:rPr>
              <a:t> </a:t>
            </a:r>
            <a:r>
              <a:rPr lang="en-US" spc="-20" dirty="0">
                <a:solidFill>
                  <a:srgbClr val="134F5C"/>
                </a:solidFill>
                <a:latin typeface="Verdana"/>
                <a:cs typeface="Verdana"/>
              </a:rPr>
              <a:t>variable</a:t>
            </a:r>
            <a:r>
              <a:rPr lang="en-US" spc="-160" dirty="0">
                <a:solidFill>
                  <a:srgbClr val="134F5C"/>
                </a:solidFill>
                <a:latin typeface="Verdana"/>
                <a:cs typeface="Verdana"/>
              </a:rPr>
              <a:t> </a:t>
            </a:r>
            <a:r>
              <a:rPr lang="en-US" spc="-185" dirty="0">
                <a:solidFill>
                  <a:srgbClr val="134F5C"/>
                </a:solidFill>
                <a:latin typeface="Verdana"/>
                <a:cs typeface="Verdana"/>
              </a:rPr>
              <a:t>(x) </a:t>
            </a:r>
            <a:r>
              <a:rPr lang="en-US" spc="-620" dirty="0">
                <a:solidFill>
                  <a:srgbClr val="134F5C"/>
                </a:solidFill>
                <a:latin typeface="Verdana"/>
                <a:cs typeface="Verdana"/>
              </a:rPr>
              <a:t> </a:t>
            </a:r>
            <a:r>
              <a:rPr lang="en-US" spc="-40" dirty="0">
                <a:solidFill>
                  <a:srgbClr val="134F5C"/>
                </a:solidFill>
                <a:latin typeface="Verdana"/>
                <a:cs typeface="Verdana"/>
              </a:rPr>
              <a:t>as</a:t>
            </a:r>
            <a:r>
              <a:rPr lang="en-US" spc="-165" dirty="0">
                <a:solidFill>
                  <a:srgbClr val="134F5C"/>
                </a:solidFill>
                <a:latin typeface="Verdana"/>
                <a:cs typeface="Verdana"/>
              </a:rPr>
              <a:t> </a:t>
            </a:r>
            <a:r>
              <a:rPr lang="en-US" spc="15" dirty="0">
                <a:solidFill>
                  <a:srgbClr val="134F5C"/>
                </a:solidFill>
                <a:latin typeface="Verdana"/>
                <a:cs typeface="Verdana"/>
              </a:rPr>
              <a:t>well</a:t>
            </a:r>
            <a:r>
              <a:rPr lang="en-US" spc="-165" dirty="0">
                <a:solidFill>
                  <a:srgbClr val="134F5C"/>
                </a:solidFill>
                <a:latin typeface="Verdana"/>
                <a:cs typeface="Verdana"/>
              </a:rPr>
              <a:t> </a:t>
            </a:r>
            <a:r>
              <a:rPr lang="en-US" spc="-40" dirty="0">
                <a:solidFill>
                  <a:srgbClr val="134F5C"/>
                </a:solidFill>
                <a:latin typeface="Verdana"/>
                <a:cs typeface="Verdana"/>
              </a:rPr>
              <a:t>as</a:t>
            </a:r>
            <a:r>
              <a:rPr lang="en-US" spc="-165" dirty="0">
                <a:solidFill>
                  <a:srgbClr val="134F5C"/>
                </a:solidFill>
                <a:latin typeface="Verdana"/>
                <a:cs typeface="Verdana"/>
              </a:rPr>
              <a:t> </a:t>
            </a:r>
            <a:r>
              <a:rPr lang="en-US" spc="50" dirty="0">
                <a:solidFill>
                  <a:srgbClr val="134F5C"/>
                </a:solidFill>
                <a:latin typeface="Verdana"/>
                <a:cs typeface="Verdana"/>
              </a:rPr>
              <a:t>mean</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55" dirty="0">
                <a:solidFill>
                  <a:srgbClr val="134F5C"/>
                </a:solidFill>
                <a:latin typeface="Verdana"/>
                <a:cs typeface="Verdana"/>
              </a:rPr>
              <a:t>dependent</a:t>
            </a:r>
            <a:r>
              <a:rPr lang="en-US" spc="-165" dirty="0">
                <a:solidFill>
                  <a:srgbClr val="134F5C"/>
                </a:solidFill>
                <a:latin typeface="Verdana"/>
                <a:cs typeface="Verdana"/>
              </a:rPr>
              <a:t> </a:t>
            </a:r>
            <a:r>
              <a:rPr lang="en-US" spc="-20" dirty="0">
                <a:solidFill>
                  <a:srgbClr val="134F5C"/>
                </a:solidFill>
                <a:latin typeface="Verdana"/>
                <a:cs typeface="Verdana"/>
              </a:rPr>
              <a:t>variable</a:t>
            </a:r>
            <a:r>
              <a:rPr lang="en-US" spc="-165" dirty="0">
                <a:solidFill>
                  <a:srgbClr val="134F5C"/>
                </a:solidFill>
                <a:latin typeface="Verdana"/>
                <a:cs typeface="Verdana"/>
              </a:rPr>
              <a:t> </a:t>
            </a:r>
            <a:r>
              <a:rPr lang="en-US" spc="-204" dirty="0">
                <a:solidFill>
                  <a:srgbClr val="134F5C"/>
                </a:solidFill>
                <a:latin typeface="Verdana"/>
                <a:cs typeface="Verdana"/>
              </a:rPr>
              <a:t>(y).</a:t>
            </a:r>
            <a:endParaRPr lang="en-US" dirty="0">
              <a:latin typeface="Verdana"/>
              <a:cs typeface="Verdana"/>
            </a:endParaRPr>
          </a:p>
          <a:p>
            <a:pPr marL="485140" marR="232410" indent="-409575">
              <a:lnSpc>
                <a:spcPct val="114599"/>
              </a:lnSpc>
              <a:buFont typeface="Verdana"/>
              <a:buAutoNum type="arabicPeriod"/>
              <a:tabLst>
                <a:tab pos="485140" algn="l"/>
                <a:tab pos="485775" algn="l"/>
              </a:tabLst>
            </a:pPr>
            <a:r>
              <a:rPr lang="en-US" spc="-350" dirty="0">
                <a:solidFill>
                  <a:srgbClr val="134F5C"/>
                </a:solidFill>
                <a:latin typeface="Arial MT"/>
                <a:cs typeface="Arial MT"/>
              </a:rPr>
              <a:t>β</a:t>
            </a:r>
            <a:r>
              <a:rPr lang="en-US" spc="-525" baseline="-32407" dirty="0">
                <a:solidFill>
                  <a:srgbClr val="134F5C"/>
                </a:solidFill>
                <a:latin typeface="Verdana"/>
                <a:cs typeface="Verdana"/>
              </a:rPr>
              <a:t>p</a:t>
            </a:r>
            <a:r>
              <a:rPr lang="en-US" spc="-457" baseline="-32407" dirty="0">
                <a:solidFill>
                  <a:srgbClr val="134F5C"/>
                </a:solidFill>
                <a:latin typeface="Verdana"/>
                <a:cs typeface="Verdana"/>
              </a:rPr>
              <a:t> </a:t>
            </a:r>
            <a:r>
              <a:rPr lang="en-US" spc="-5" dirty="0">
                <a:solidFill>
                  <a:srgbClr val="134F5C"/>
                </a:solidFill>
                <a:latin typeface="Verdana"/>
                <a:cs typeface="Verdana"/>
              </a:rPr>
              <a:t>explains</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50" dirty="0">
                <a:solidFill>
                  <a:srgbClr val="134F5C"/>
                </a:solidFill>
                <a:latin typeface="Verdana"/>
                <a:cs typeface="Verdana"/>
              </a:rPr>
              <a:t>change</a:t>
            </a:r>
            <a:r>
              <a:rPr lang="en-US" spc="-160" dirty="0">
                <a:solidFill>
                  <a:srgbClr val="134F5C"/>
                </a:solidFill>
                <a:latin typeface="Verdana"/>
                <a:cs typeface="Verdana"/>
              </a:rPr>
              <a:t> </a:t>
            </a:r>
            <a:r>
              <a:rPr lang="en-US" spc="30" dirty="0">
                <a:solidFill>
                  <a:srgbClr val="134F5C"/>
                </a:solidFill>
                <a:latin typeface="Verdana"/>
                <a:cs typeface="Verdana"/>
              </a:rPr>
              <a:t>in</a:t>
            </a:r>
            <a:r>
              <a:rPr lang="en-US" spc="-165" dirty="0">
                <a:solidFill>
                  <a:srgbClr val="134F5C"/>
                </a:solidFill>
                <a:latin typeface="Verdana"/>
                <a:cs typeface="Verdana"/>
              </a:rPr>
              <a:t> </a:t>
            </a:r>
            <a:r>
              <a:rPr lang="en-US" spc="35" dirty="0">
                <a:solidFill>
                  <a:srgbClr val="134F5C"/>
                </a:solidFill>
                <a:latin typeface="Verdana"/>
                <a:cs typeface="Verdana"/>
              </a:rPr>
              <a:t>Y</a:t>
            </a:r>
            <a:r>
              <a:rPr lang="en-US" spc="-165" dirty="0">
                <a:solidFill>
                  <a:srgbClr val="134F5C"/>
                </a:solidFill>
                <a:latin typeface="Verdana"/>
                <a:cs typeface="Verdana"/>
              </a:rPr>
              <a:t> </a:t>
            </a:r>
            <a:r>
              <a:rPr lang="en-US" spc="50" dirty="0">
                <a:solidFill>
                  <a:srgbClr val="134F5C"/>
                </a:solidFill>
                <a:latin typeface="Verdana"/>
                <a:cs typeface="Verdana"/>
              </a:rPr>
              <a:t>with</a:t>
            </a:r>
            <a:r>
              <a:rPr lang="en-US" spc="-160" dirty="0">
                <a:solidFill>
                  <a:srgbClr val="134F5C"/>
                </a:solidFill>
                <a:latin typeface="Verdana"/>
                <a:cs typeface="Verdana"/>
              </a:rPr>
              <a:t> </a:t>
            </a:r>
            <a:r>
              <a:rPr lang="en-US" spc="-20" dirty="0">
                <a:solidFill>
                  <a:srgbClr val="134F5C"/>
                </a:solidFill>
                <a:latin typeface="Verdana"/>
                <a:cs typeface="Verdana"/>
              </a:rPr>
              <a:t>a</a:t>
            </a:r>
            <a:r>
              <a:rPr lang="en-US" spc="-165" dirty="0">
                <a:solidFill>
                  <a:srgbClr val="134F5C"/>
                </a:solidFill>
                <a:latin typeface="Verdana"/>
                <a:cs typeface="Verdana"/>
              </a:rPr>
              <a:t> </a:t>
            </a:r>
            <a:r>
              <a:rPr lang="en-US" spc="50" dirty="0">
                <a:solidFill>
                  <a:srgbClr val="134F5C"/>
                </a:solidFill>
                <a:latin typeface="Verdana"/>
                <a:cs typeface="Verdana"/>
              </a:rPr>
              <a:t>change</a:t>
            </a:r>
            <a:r>
              <a:rPr lang="en-US" spc="-165" dirty="0">
                <a:solidFill>
                  <a:srgbClr val="134F5C"/>
                </a:solidFill>
                <a:latin typeface="Verdana"/>
                <a:cs typeface="Verdana"/>
              </a:rPr>
              <a:t> </a:t>
            </a:r>
            <a:r>
              <a:rPr lang="en-US" spc="30" dirty="0">
                <a:solidFill>
                  <a:srgbClr val="134F5C"/>
                </a:solidFill>
                <a:latin typeface="Verdana"/>
                <a:cs typeface="Verdana"/>
              </a:rPr>
              <a:t>in</a:t>
            </a:r>
            <a:r>
              <a:rPr lang="en-US" spc="-160" dirty="0">
                <a:solidFill>
                  <a:srgbClr val="134F5C"/>
                </a:solidFill>
                <a:latin typeface="Verdana"/>
                <a:cs typeface="Verdana"/>
              </a:rPr>
              <a:t> </a:t>
            </a:r>
            <a:r>
              <a:rPr lang="en-US" spc="-105" dirty="0">
                <a:solidFill>
                  <a:srgbClr val="134F5C"/>
                </a:solidFill>
                <a:latin typeface="Verdana"/>
                <a:cs typeface="Verdana"/>
              </a:rPr>
              <a:t>x</a:t>
            </a:r>
            <a:r>
              <a:rPr lang="en-US" spc="315" dirty="0">
                <a:solidFill>
                  <a:srgbClr val="134F5C"/>
                </a:solidFill>
                <a:latin typeface="Verdana"/>
                <a:cs typeface="Verdana"/>
              </a:rPr>
              <a:t> </a:t>
            </a:r>
            <a:r>
              <a:rPr lang="en-US" spc="-15" dirty="0">
                <a:solidFill>
                  <a:srgbClr val="134F5C"/>
                </a:solidFill>
                <a:latin typeface="Verdana"/>
                <a:cs typeface="Verdana"/>
              </a:rPr>
              <a:t>by</a:t>
            </a:r>
            <a:r>
              <a:rPr lang="en-US" spc="-165" dirty="0">
                <a:solidFill>
                  <a:srgbClr val="134F5C"/>
                </a:solidFill>
                <a:latin typeface="Verdana"/>
                <a:cs typeface="Verdana"/>
              </a:rPr>
              <a:t> </a:t>
            </a:r>
            <a:r>
              <a:rPr lang="en-US" spc="40" dirty="0">
                <a:solidFill>
                  <a:srgbClr val="134F5C"/>
                </a:solidFill>
                <a:latin typeface="Verdana"/>
                <a:cs typeface="Verdana"/>
              </a:rPr>
              <a:t>one</a:t>
            </a:r>
            <a:r>
              <a:rPr lang="en-US" spc="-165" dirty="0">
                <a:solidFill>
                  <a:srgbClr val="134F5C"/>
                </a:solidFill>
                <a:latin typeface="Verdana"/>
                <a:cs typeface="Verdana"/>
              </a:rPr>
              <a:t> </a:t>
            </a:r>
            <a:r>
              <a:rPr lang="en-US" spc="-20" dirty="0">
                <a:solidFill>
                  <a:srgbClr val="134F5C"/>
                </a:solidFill>
                <a:latin typeface="Verdana"/>
                <a:cs typeface="Verdana"/>
              </a:rPr>
              <a:t>unit.</a:t>
            </a:r>
            <a:r>
              <a:rPr lang="en-US" spc="-160" dirty="0">
                <a:solidFill>
                  <a:srgbClr val="134F5C"/>
                </a:solidFill>
                <a:latin typeface="Verdana"/>
                <a:cs typeface="Verdana"/>
              </a:rPr>
              <a:t> </a:t>
            </a:r>
            <a:r>
              <a:rPr lang="en-US" spc="-70" dirty="0">
                <a:solidFill>
                  <a:srgbClr val="134F5C"/>
                </a:solidFill>
                <a:latin typeface="Verdana"/>
                <a:cs typeface="Verdana"/>
              </a:rPr>
              <a:t>In</a:t>
            </a:r>
            <a:r>
              <a:rPr lang="en-US" spc="-165" dirty="0">
                <a:solidFill>
                  <a:srgbClr val="134F5C"/>
                </a:solidFill>
                <a:latin typeface="Verdana"/>
                <a:cs typeface="Verdana"/>
              </a:rPr>
              <a:t> </a:t>
            </a:r>
            <a:r>
              <a:rPr lang="en-US" spc="20" dirty="0">
                <a:solidFill>
                  <a:srgbClr val="134F5C"/>
                </a:solidFill>
                <a:latin typeface="Verdana"/>
                <a:cs typeface="Verdana"/>
              </a:rPr>
              <a:t>other </a:t>
            </a:r>
            <a:r>
              <a:rPr lang="en-US" spc="25" dirty="0">
                <a:solidFill>
                  <a:srgbClr val="134F5C"/>
                </a:solidFill>
                <a:latin typeface="Verdana"/>
                <a:cs typeface="Verdana"/>
              </a:rPr>
              <a:t> </a:t>
            </a:r>
            <a:r>
              <a:rPr lang="en-US" spc="-35" dirty="0">
                <a:solidFill>
                  <a:srgbClr val="134F5C"/>
                </a:solidFill>
                <a:latin typeface="Verdana"/>
                <a:cs typeface="Verdana"/>
              </a:rPr>
              <a:t>words,</a:t>
            </a:r>
            <a:r>
              <a:rPr lang="en-US" spc="-165" dirty="0">
                <a:solidFill>
                  <a:srgbClr val="134F5C"/>
                </a:solidFill>
                <a:latin typeface="Verdana"/>
                <a:cs typeface="Verdana"/>
              </a:rPr>
              <a:t> </a:t>
            </a:r>
            <a:r>
              <a:rPr lang="en-US" spc="-20" dirty="0">
                <a:solidFill>
                  <a:srgbClr val="134F5C"/>
                </a:solidFill>
                <a:latin typeface="Verdana"/>
                <a:cs typeface="Verdana"/>
              </a:rPr>
              <a:t>if</a:t>
            </a:r>
            <a:r>
              <a:rPr lang="en-US" spc="-160" dirty="0">
                <a:solidFill>
                  <a:srgbClr val="134F5C"/>
                </a:solidFill>
                <a:latin typeface="Verdana"/>
                <a:cs typeface="Verdana"/>
              </a:rPr>
              <a:t> </a:t>
            </a:r>
            <a:r>
              <a:rPr lang="en-US" spc="45" dirty="0">
                <a:solidFill>
                  <a:srgbClr val="134F5C"/>
                </a:solidFill>
                <a:latin typeface="Verdana"/>
                <a:cs typeface="Verdana"/>
              </a:rPr>
              <a:t>we</a:t>
            </a:r>
            <a:r>
              <a:rPr lang="en-US" spc="-160" dirty="0">
                <a:solidFill>
                  <a:srgbClr val="134F5C"/>
                </a:solidFill>
                <a:latin typeface="Verdana"/>
                <a:cs typeface="Verdana"/>
              </a:rPr>
              <a:t> </a:t>
            </a:r>
            <a:r>
              <a:rPr lang="en-US" spc="-5" dirty="0">
                <a:solidFill>
                  <a:srgbClr val="134F5C"/>
                </a:solidFill>
                <a:latin typeface="Verdana"/>
                <a:cs typeface="Verdana"/>
              </a:rPr>
              <a:t>increase</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15" dirty="0">
                <a:solidFill>
                  <a:srgbClr val="134F5C"/>
                </a:solidFill>
                <a:latin typeface="Verdana"/>
                <a:cs typeface="Verdana"/>
              </a:rPr>
              <a:t>value</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105" dirty="0">
                <a:solidFill>
                  <a:srgbClr val="134F5C"/>
                </a:solidFill>
                <a:latin typeface="Verdana"/>
                <a:cs typeface="Verdana"/>
              </a:rPr>
              <a:t>‘x’</a:t>
            </a:r>
            <a:r>
              <a:rPr lang="en-US" spc="-160" dirty="0">
                <a:solidFill>
                  <a:srgbClr val="134F5C"/>
                </a:solidFill>
                <a:latin typeface="Verdana"/>
                <a:cs typeface="Verdana"/>
              </a:rPr>
              <a:t> </a:t>
            </a:r>
            <a:r>
              <a:rPr lang="en-US" spc="5" dirty="0">
                <a:solidFill>
                  <a:srgbClr val="134F5C"/>
                </a:solidFill>
                <a:latin typeface="Verdana"/>
                <a:cs typeface="Verdana"/>
              </a:rPr>
              <a:t>it</a:t>
            </a:r>
            <a:r>
              <a:rPr lang="en-US" spc="-160" dirty="0">
                <a:solidFill>
                  <a:srgbClr val="134F5C"/>
                </a:solidFill>
                <a:latin typeface="Verdana"/>
                <a:cs typeface="Verdana"/>
              </a:rPr>
              <a:t> </a:t>
            </a:r>
            <a:r>
              <a:rPr lang="en-US" spc="20" dirty="0">
                <a:solidFill>
                  <a:srgbClr val="134F5C"/>
                </a:solidFill>
                <a:latin typeface="Verdana"/>
                <a:cs typeface="Verdana"/>
              </a:rPr>
              <a:t>will</a:t>
            </a:r>
            <a:r>
              <a:rPr lang="en-US" spc="-160" dirty="0">
                <a:solidFill>
                  <a:srgbClr val="134F5C"/>
                </a:solidFill>
                <a:latin typeface="Verdana"/>
                <a:cs typeface="Verdana"/>
              </a:rPr>
              <a:t> </a:t>
            </a:r>
            <a:r>
              <a:rPr lang="en-US" spc="-5" dirty="0">
                <a:solidFill>
                  <a:srgbClr val="134F5C"/>
                </a:solidFill>
                <a:latin typeface="Verdana"/>
                <a:cs typeface="Verdana"/>
              </a:rPr>
              <a:t>result</a:t>
            </a:r>
            <a:r>
              <a:rPr lang="en-US" spc="-160" dirty="0">
                <a:solidFill>
                  <a:srgbClr val="134F5C"/>
                </a:solidFill>
                <a:latin typeface="Verdana"/>
                <a:cs typeface="Verdana"/>
              </a:rPr>
              <a:t> </a:t>
            </a:r>
            <a:r>
              <a:rPr lang="en-US" spc="30" dirty="0">
                <a:solidFill>
                  <a:srgbClr val="134F5C"/>
                </a:solidFill>
                <a:latin typeface="Verdana"/>
                <a:cs typeface="Verdana"/>
              </a:rPr>
              <a:t>in</a:t>
            </a:r>
            <a:r>
              <a:rPr lang="en-US" spc="-160" dirty="0">
                <a:solidFill>
                  <a:srgbClr val="134F5C"/>
                </a:solidFill>
                <a:latin typeface="Verdana"/>
                <a:cs typeface="Verdana"/>
              </a:rPr>
              <a:t> </a:t>
            </a:r>
            <a:r>
              <a:rPr lang="en-US" spc="-20" dirty="0">
                <a:solidFill>
                  <a:srgbClr val="134F5C"/>
                </a:solidFill>
                <a:latin typeface="Verdana"/>
                <a:cs typeface="Verdana"/>
              </a:rPr>
              <a:t>a</a:t>
            </a:r>
            <a:r>
              <a:rPr lang="en-US" spc="-160" dirty="0">
                <a:solidFill>
                  <a:srgbClr val="134F5C"/>
                </a:solidFill>
                <a:latin typeface="Verdana"/>
                <a:cs typeface="Verdana"/>
              </a:rPr>
              <a:t> </a:t>
            </a:r>
            <a:r>
              <a:rPr lang="en-US" spc="50" dirty="0">
                <a:solidFill>
                  <a:srgbClr val="134F5C"/>
                </a:solidFill>
                <a:latin typeface="Verdana"/>
                <a:cs typeface="Verdana"/>
              </a:rPr>
              <a:t>change</a:t>
            </a:r>
            <a:r>
              <a:rPr lang="en-US" spc="-160" dirty="0">
                <a:solidFill>
                  <a:srgbClr val="134F5C"/>
                </a:solidFill>
                <a:latin typeface="Verdana"/>
                <a:cs typeface="Verdana"/>
              </a:rPr>
              <a:t> </a:t>
            </a:r>
            <a:r>
              <a:rPr lang="en-US" spc="30" dirty="0">
                <a:solidFill>
                  <a:srgbClr val="134F5C"/>
                </a:solidFill>
                <a:latin typeface="Verdana"/>
                <a:cs typeface="Verdana"/>
              </a:rPr>
              <a:t>in</a:t>
            </a:r>
            <a:r>
              <a:rPr lang="en-US" spc="-160" dirty="0">
                <a:solidFill>
                  <a:srgbClr val="134F5C"/>
                </a:solidFill>
                <a:latin typeface="Verdana"/>
                <a:cs typeface="Verdana"/>
              </a:rPr>
              <a:t> </a:t>
            </a:r>
            <a:r>
              <a:rPr lang="en-US" spc="-15" dirty="0">
                <a:solidFill>
                  <a:srgbClr val="134F5C"/>
                </a:solidFill>
                <a:latin typeface="Verdana"/>
                <a:cs typeface="Verdana"/>
              </a:rPr>
              <a:t>value </a:t>
            </a:r>
            <a:r>
              <a:rPr lang="en-US" spc="-620" dirty="0">
                <a:solidFill>
                  <a:srgbClr val="134F5C"/>
                </a:solidFill>
                <a:latin typeface="Verdana"/>
                <a:cs typeface="Verdana"/>
              </a:rPr>
              <a:t> </a:t>
            </a:r>
            <a:r>
              <a:rPr lang="en-US" spc="5" dirty="0">
                <a:solidFill>
                  <a:srgbClr val="134F5C"/>
                </a:solidFill>
                <a:latin typeface="Verdana"/>
                <a:cs typeface="Verdana"/>
              </a:rPr>
              <a:t>of</a:t>
            </a:r>
            <a:r>
              <a:rPr lang="en-US" spc="-170" dirty="0">
                <a:solidFill>
                  <a:srgbClr val="134F5C"/>
                </a:solidFill>
                <a:latin typeface="Verdana"/>
                <a:cs typeface="Verdana"/>
              </a:rPr>
              <a:t> </a:t>
            </a:r>
            <a:r>
              <a:rPr lang="en-US" spc="-155" dirty="0">
                <a:solidFill>
                  <a:srgbClr val="134F5C"/>
                </a:solidFill>
                <a:latin typeface="Verdana"/>
                <a:cs typeface="Verdana"/>
              </a:rPr>
              <a:t>Y.</a:t>
            </a:r>
            <a:endParaRPr lang="en-US" dirty="0">
              <a:latin typeface="Verdana"/>
              <a:cs typeface="Verdana"/>
            </a:endParaRPr>
          </a:p>
          <a:p>
            <a:pPr marL="485140" marR="1087120" indent="-406400">
              <a:lnSpc>
                <a:spcPct val="114599"/>
              </a:lnSpc>
              <a:buAutoNum type="arabicPeriod"/>
              <a:tabLst>
                <a:tab pos="485140" algn="l"/>
                <a:tab pos="485775" algn="l"/>
              </a:tabLst>
            </a:pPr>
            <a:r>
              <a:rPr lang="en-US" spc="5" dirty="0">
                <a:solidFill>
                  <a:srgbClr val="134F5C"/>
                </a:solidFill>
                <a:latin typeface="Verdana"/>
                <a:cs typeface="Verdana"/>
              </a:rPr>
              <a:t>The</a:t>
            </a:r>
            <a:r>
              <a:rPr lang="en-US" spc="-165" dirty="0">
                <a:solidFill>
                  <a:srgbClr val="134F5C"/>
                </a:solidFill>
                <a:latin typeface="Verdana"/>
                <a:cs typeface="Verdana"/>
              </a:rPr>
              <a:t> </a:t>
            </a:r>
            <a:r>
              <a:rPr lang="en-US" spc="-5" dirty="0">
                <a:solidFill>
                  <a:srgbClr val="134F5C"/>
                </a:solidFill>
                <a:latin typeface="Verdana"/>
                <a:cs typeface="Verdana"/>
              </a:rPr>
              <a:t>regression</a:t>
            </a:r>
            <a:r>
              <a:rPr lang="en-US" spc="-165" dirty="0">
                <a:solidFill>
                  <a:srgbClr val="134F5C"/>
                </a:solidFill>
                <a:latin typeface="Verdana"/>
                <a:cs typeface="Verdana"/>
              </a:rPr>
              <a:t> </a:t>
            </a:r>
            <a:r>
              <a:rPr lang="en-US" spc="25" dirty="0">
                <a:solidFill>
                  <a:srgbClr val="134F5C"/>
                </a:solidFill>
                <a:latin typeface="Verdana"/>
                <a:cs typeface="Verdana"/>
              </a:rPr>
              <a:t>constant</a:t>
            </a:r>
            <a:r>
              <a:rPr lang="en-US" spc="-160" dirty="0">
                <a:solidFill>
                  <a:srgbClr val="134F5C"/>
                </a:solidFill>
                <a:latin typeface="Verdana"/>
                <a:cs typeface="Verdana"/>
              </a:rPr>
              <a:t> </a:t>
            </a:r>
            <a:r>
              <a:rPr lang="en-US" spc="-300" dirty="0">
                <a:solidFill>
                  <a:srgbClr val="134F5C"/>
                </a:solidFill>
                <a:latin typeface="Verdana"/>
                <a:cs typeface="Verdana"/>
              </a:rPr>
              <a:t>(</a:t>
            </a:r>
            <a:r>
              <a:rPr lang="en-US" spc="-300" dirty="0">
                <a:solidFill>
                  <a:srgbClr val="134F5C"/>
                </a:solidFill>
                <a:latin typeface="Arial MT"/>
                <a:cs typeface="Arial MT"/>
              </a:rPr>
              <a:t>β</a:t>
            </a:r>
            <a:r>
              <a:rPr lang="en-US" spc="-450" baseline="-32407" dirty="0">
                <a:solidFill>
                  <a:srgbClr val="134F5C"/>
                </a:solidFill>
                <a:latin typeface="Verdana"/>
                <a:cs typeface="Verdana"/>
              </a:rPr>
              <a:t>0</a:t>
            </a:r>
            <a:r>
              <a:rPr lang="en-US" spc="-300" dirty="0">
                <a:solidFill>
                  <a:srgbClr val="134F5C"/>
                </a:solidFill>
                <a:latin typeface="Verdana"/>
                <a:cs typeface="Verdana"/>
              </a:rPr>
              <a:t>)</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30" dirty="0">
                <a:solidFill>
                  <a:srgbClr val="134F5C"/>
                </a:solidFill>
                <a:latin typeface="Verdana"/>
                <a:cs typeface="Verdana"/>
              </a:rPr>
              <a:t>equal</a:t>
            </a:r>
            <a:r>
              <a:rPr lang="en-US" spc="-165" dirty="0">
                <a:solidFill>
                  <a:srgbClr val="134F5C"/>
                </a:solidFill>
                <a:latin typeface="Verdana"/>
                <a:cs typeface="Verdana"/>
              </a:rPr>
              <a:t> </a:t>
            </a:r>
            <a:r>
              <a:rPr lang="en-US" spc="10" dirty="0">
                <a:solidFill>
                  <a:srgbClr val="134F5C"/>
                </a:solidFill>
                <a:latin typeface="Verdana"/>
                <a:cs typeface="Verdana"/>
              </a:rPr>
              <a:t>to</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90" dirty="0">
                <a:solidFill>
                  <a:srgbClr val="134F5C"/>
                </a:solidFill>
                <a:latin typeface="Verdana"/>
                <a:cs typeface="Verdana"/>
              </a:rPr>
              <a:t>y</a:t>
            </a:r>
            <a:r>
              <a:rPr lang="en-US" spc="-165" dirty="0">
                <a:solidFill>
                  <a:srgbClr val="134F5C"/>
                </a:solidFill>
                <a:latin typeface="Verdana"/>
                <a:cs typeface="Verdana"/>
              </a:rPr>
              <a:t> </a:t>
            </a:r>
            <a:r>
              <a:rPr lang="en-US" spc="20" dirty="0">
                <a:solidFill>
                  <a:srgbClr val="134F5C"/>
                </a:solidFill>
                <a:latin typeface="Verdana"/>
                <a:cs typeface="Verdana"/>
              </a:rPr>
              <a:t>intercept</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35" dirty="0">
                <a:solidFill>
                  <a:srgbClr val="134F5C"/>
                </a:solidFill>
                <a:latin typeface="Verdana"/>
                <a:cs typeface="Verdana"/>
              </a:rPr>
              <a:t>the </a:t>
            </a:r>
            <a:r>
              <a:rPr lang="en-US" spc="-620" dirty="0">
                <a:solidFill>
                  <a:srgbClr val="134F5C"/>
                </a:solidFill>
                <a:latin typeface="Verdana"/>
                <a:cs typeface="Verdana"/>
              </a:rPr>
              <a:t> </a:t>
            </a:r>
            <a:r>
              <a:rPr lang="en-US" spc="-75" dirty="0">
                <a:solidFill>
                  <a:srgbClr val="134F5C"/>
                </a:solidFill>
                <a:latin typeface="Verdana"/>
                <a:cs typeface="Verdana"/>
              </a:rPr>
              <a:t>r</a:t>
            </a:r>
            <a:r>
              <a:rPr lang="en-US" spc="30" dirty="0">
                <a:solidFill>
                  <a:srgbClr val="134F5C"/>
                </a:solidFill>
                <a:latin typeface="Verdana"/>
                <a:cs typeface="Verdana"/>
              </a:rPr>
              <a:t>eg</a:t>
            </a:r>
            <a:r>
              <a:rPr lang="en-US" spc="-5" dirty="0">
                <a:solidFill>
                  <a:srgbClr val="134F5C"/>
                </a:solidFill>
                <a:latin typeface="Verdana"/>
                <a:cs typeface="Verdana"/>
              </a:rPr>
              <a:t>r</a:t>
            </a:r>
            <a:r>
              <a:rPr lang="en-US" dirty="0">
                <a:solidFill>
                  <a:srgbClr val="134F5C"/>
                </a:solidFill>
                <a:latin typeface="Verdana"/>
                <a:cs typeface="Verdana"/>
              </a:rPr>
              <a:t>ession</a:t>
            </a:r>
            <a:r>
              <a:rPr lang="en-US" spc="-165" dirty="0">
                <a:solidFill>
                  <a:srgbClr val="134F5C"/>
                </a:solidFill>
                <a:latin typeface="Verdana"/>
                <a:cs typeface="Verdana"/>
              </a:rPr>
              <a:t> </a:t>
            </a:r>
            <a:r>
              <a:rPr lang="en-US" spc="20" dirty="0">
                <a:solidFill>
                  <a:srgbClr val="134F5C"/>
                </a:solidFill>
                <a:latin typeface="Verdana"/>
                <a:cs typeface="Verdana"/>
              </a:rPr>
              <a:t>lin</a:t>
            </a:r>
            <a:r>
              <a:rPr lang="en-US" spc="-130" dirty="0">
                <a:solidFill>
                  <a:srgbClr val="134F5C"/>
                </a:solidFill>
                <a:latin typeface="Verdana"/>
                <a:cs typeface="Verdana"/>
              </a:rPr>
              <a:t>e.</a:t>
            </a:r>
            <a:endParaRPr lang="en-US" dirty="0">
              <a:latin typeface="Verdana"/>
              <a:cs typeface="Verdana"/>
            </a:endParaRPr>
          </a:p>
          <a:p>
            <a:pPr marL="485140" marR="629920" indent="-433070">
              <a:lnSpc>
                <a:spcPct val="114599"/>
              </a:lnSpc>
              <a:buAutoNum type="arabicPeriod"/>
              <a:tabLst>
                <a:tab pos="485140" algn="l"/>
                <a:tab pos="485775" algn="l"/>
              </a:tabLst>
            </a:pPr>
            <a:r>
              <a:rPr lang="en-US" spc="5" dirty="0">
                <a:solidFill>
                  <a:srgbClr val="134F5C"/>
                </a:solidFill>
                <a:latin typeface="Verdana"/>
                <a:cs typeface="Verdana"/>
              </a:rPr>
              <a:t>The </a:t>
            </a:r>
            <a:r>
              <a:rPr lang="en-US" spc="15" dirty="0">
                <a:solidFill>
                  <a:srgbClr val="134F5C"/>
                </a:solidFill>
                <a:latin typeface="Verdana"/>
                <a:cs typeface="Verdana"/>
              </a:rPr>
              <a:t>line </a:t>
            </a:r>
            <a:r>
              <a:rPr lang="en-US" spc="30" dirty="0">
                <a:solidFill>
                  <a:srgbClr val="134F5C"/>
                </a:solidFill>
                <a:latin typeface="Verdana"/>
                <a:cs typeface="Verdana"/>
              </a:rPr>
              <a:t>minimizes </a:t>
            </a:r>
            <a:r>
              <a:rPr lang="en-US" spc="35" dirty="0">
                <a:solidFill>
                  <a:srgbClr val="134F5C"/>
                </a:solidFill>
                <a:latin typeface="Verdana"/>
                <a:cs typeface="Verdana"/>
              </a:rPr>
              <a:t>the </a:t>
            </a:r>
            <a:r>
              <a:rPr lang="en-US" spc="55" dirty="0">
                <a:solidFill>
                  <a:srgbClr val="134F5C"/>
                </a:solidFill>
                <a:latin typeface="Verdana"/>
                <a:cs typeface="Verdana"/>
              </a:rPr>
              <a:t>sum </a:t>
            </a:r>
            <a:r>
              <a:rPr lang="en-US" spc="5" dirty="0">
                <a:solidFill>
                  <a:srgbClr val="134F5C"/>
                </a:solidFill>
                <a:latin typeface="Verdana"/>
                <a:cs typeface="Verdana"/>
              </a:rPr>
              <a:t>of </a:t>
            </a:r>
            <a:r>
              <a:rPr lang="en-US" spc="15" dirty="0">
                <a:solidFill>
                  <a:srgbClr val="134F5C"/>
                </a:solidFill>
                <a:latin typeface="Verdana"/>
                <a:cs typeface="Verdana"/>
              </a:rPr>
              <a:t>squared </a:t>
            </a:r>
            <a:r>
              <a:rPr lang="en-US" spc="5" dirty="0">
                <a:solidFill>
                  <a:srgbClr val="134F5C"/>
                </a:solidFill>
                <a:latin typeface="Verdana"/>
                <a:cs typeface="Verdana"/>
              </a:rPr>
              <a:t>differences </a:t>
            </a:r>
            <a:r>
              <a:rPr lang="en-US" spc="40" dirty="0">
                <a:solidFill>
                  <a:srgbClr val="134F5C"/>
                </a:solidFill>
                <a:latin typeface="Verdana"/>
                <a:cs typeface="Verdana"/>
              </a:rPr>
              <a:t>between </a:t>
            </a:r>
            <a:r>
              <a:rPr lang="en-US" spc="45" dirty="0">
                <a:solidFill>
                  <a:srgbClr val="134F5C"/>
                </a:solidFill>
                <a:latin typeface="Verdana"/>
                <a:cs typeface="Verdana"/>
              </a:rPr>
              <a:t> </a:t>
            </a:r>
            <a:r>
              <a:rPr lang="en-US" spc="5" dirty="0">
                <a:solidFill>
                  <a:srgbClr val="134F5C"/>
                </a:solidFill>
                <a:latin typeface="Verdana"/>
                <a:cs typeface="Verdana"/>
              </a:rPr>
              <a:t>observed</a:t>
            </a:r>
            <a:r>
              <a:rPr lang="en-US" spc="-165" dirty="0">
                <a:solidFill>
                  <a:srgbClr val="134F5C"/>
                </a:solidFill>
                <a:latin typeface="Verdana"/>
                <a:cs typeface="Verdana"/>
              </a:rPr>
              <a:t> </a:t>
            </a:r>
            <a:r>
              <a:rPr lang="en-US" spc="-20" dirty="0">
                <a:solidFill>
                  <a:srgbClr val="134F5C"/>
                </a:solidFill>
                <a:latin typeface="Verdana"/>
                <a:cs typeface="Verdana"/>
              </a:rPr>
              <a:t>values</a:t>
            </a:r>
            <a:r>
              <a:rPr lang="en-US" spc="-165" dirty="0">
                <a:solidFill>
                  <a:srgbClr val="134F5C"/>
                </a:solidFill>
                <a:latin typeface="Verdana"/>
                <a:cs typeface="Verdana"/>
              </a:rPr>
              <a:t> </a:t>
            </a:r>
            <a:r>
              <a:rPr lang="en-US" spc="-30" dirty="0">
                <a:solidFill>
                  <a:srgbClr val="134F5C"/>
                </a:solidFill>
                <a:latin typeface="Verdana"/>
                <a:cs typeface="Verdana"/>
              </a:rPr>
              <a:t>(the</a:t>
            </a:r>
            <a:r>
              <a:rPr lang="en-US" spc="-165" dirty="0">
                <a:solidFill>
                  <a:srgbClr val="134F5C"/>
                </a:solidFill>
                <a:latin typeface="Verdana"/>
                <a:cs typeface="Verdana"/>
              </a:rPr>
              <a:t> </a:t>
            </a:r>
            <a:r>
              <a:rPr lang="en-US" spc="-90" dirty="0">
                <a:solidFill>
                  <a:srgbClr val="134F5C"/>
                </a:solidFill>
                <a:latin typeface="Verdana"/>
                <a:cs typeface="Verdana"/>
              </a:rPr>
              <a:t>y</a:t>
            </a:r>
            <a:r>
              <a:rPr lang="en-US" spc="-165" dirty="0">
                <a:solidFill>
                  <a:srgbClr val="134F5C"/>
                </a:solidFill>
                <a:latin typeface="Verdana"/>
                <a:cs typeface="Verdana"/>
              </a:rPr>
              <a:t> </a:t>
            </a:r>
            <a:r>
              <a:rPr lang="en-US" spc="-50" dirty="0">
                <a:solidFill>
                  <a:srgbClr val="134F5C"/>
                </a:solidFill>
                <a:latin typeface="Verdana"/>
                <a:cs typeface="Verdana"/>
              </a:rPr>
              <a:t>values)</a:t>
            </a:r>
            <a:r>
              <a:rPr lang="en-US" spc="-165" dirty="0">
                <a:solidFill>
                  <a:srgbClr val="134F5C"/>
                </a:solidFill>
                <a:latin typeface="Verdana"/>
                <a:cs typeface="Verdana"/>
              </a:rPr>
              <a:t> </a:t>
            </a:r>
            <a:r>
              <a:rPr lang="en-US" spc="50" dirty="0">
                <a:solidFill>
                  <a:srgbClr val="134F5C"/>
                </a:solidFill>
                <a:latin typeface="Verdana"/>
                <a:cs typeface="Verdana"/>
              </a:rPr>
              <a:t>and</a:t>
            </a:r>
            <a:r>
              <a:rPr lang="en-US" spc="-160" dirty="0">
                <a:solidFill>
                  <a:srgbClr val="134F5C"/>
                </a:solidFill>
                <a:latin typeface="Verdana"/>
                <a:cs typeface="Verdana"/>
              </a:rPr>
              <a:t> </a:t>
            </a:r>
            <a:r>
              <a:rPr lang="en-US" spc="30" dirty="0">
                <a:solidFill>
                  <a:srgbClr val="134F5C"/>
                </a:solidFill>
                <a:latin typeface="Verdana"/>
                <a:cs typeface="Verdana"/>
              </a:rPr>
              <a:t>predicted</a:t>
            </a:r>
            <a:r>
              <a:rPr lang="en-US" spc="-165" dirty="0">
                <a:solidFill>
                  <a:srgbClr val="134F5C"/>
                </a:solidFill>
                <a:latin typeface="Verdana"/>
                <a:cs typeface="Verdana"/>
              </a:rPr>
              <a:t> </a:t>
            </a:r>
            <a:r>
              <a:rPr lang="en-US" spc="-20" dirty="0">
                <a:solidFill>
                  <a:srgbClr val="134F5C"/>
                </a:solidFill>
                <a:latin typeface="Verdana"/>
                <a:cs typeface="Verdana"/>
              </a:rPr>
              <a:t>values</a:t>
            </a:r>
            <a:r>
              <a:rPr lang="en-US" spc="-165" dirty="0">
                <a:solidFill>
                  <a:srgbClr val="134F5C"/>
                </a:solidFill>
                <a:latin typeface="Verdana"/>
                <a:cs typeface="Verdana"/>
              </a:rPr>
              <a:t> </a:t>
            </a:r>
            <a:r>
              <a:rPr lang="en-US" spc="-30" dirty="0">
                <a:solidFill>
                  <a:srgbClr val="134F5C"/>
                </a:solidFill>
                <a:latin typeface="Verdana"/>
                <a:cs typeface="Verdana"/>
              </a:rPr>
              <a:t>(the</a:t>
            </a:r>
            <a:r>
              <a:rPr lang="en-US" spc="-165" dirty="0">
                <a:solidFill>
                  <a:srgbClr val="134F5C"/>
                </a:solidFill>
                <a:latin typeface="Verdana"/>
                <a:cs typeface="Verdana"/>
              </a:rPr>
              <a:t> </a:t>
            </a:r>
            <a:r>
              <a:rPr lang="en-US" spc="-90" dirty="0">
                <a:solidFill>
                  <a:srgbClr val="134F5C"/>
                </a:solidFill>
                <a:latin typeface="Verdana"/>
                <a:cs typeface="Verdana"/>
              </a:rPr>
              <a:t>ŷ</a:t>
            </a:r>
            <a:r>
              <a:rPr lang="en-US" spc="-165" dirty="0">
                <a:solidFill>
                  <a:srgbClr val="134F5C"/>
                </a:solidFill>
                <a:latin typeface="Verdana"/>
                <a:cs typeface="Verdana"/>
              </a:rPr>
              <a:t> </a:t>
            </a:r>
            <a:r>
              <a:rPr lang="en-US" spc="-20" dirty="0">
                <a:solidFill>
                  <a:srgbClr val="134F5C"/>
                </a:solidFill>
                <a:latin typeface="Verdana"/>
                <a:cs typeface="Verdana"/>
              </a:rPr>
              <a:t>values </a:t>
            </a:r>
            <a:r>
              <a:rPr lang="en-US" spc="-615" dirty="0">
                <a:solidFill>
                  <a:srgbClr val="134F5C"/>
                </a:solidFill>
                <a:latin typeface="Verdana"/>
                <a:cs typeface="Verdana"/>
              </a:rPr>
              <a:t> </a:t>
            </a:r>
            <a:r>
              <a:rPr lang="en-US" spc="65" dirty="0">
                <a:solidFill>
                  <a:srgbClr val="134F5C"/>
                </a:solidFill>
                <a:latin typeface="Verdana"/>
                <a:cs typeface="Verdana"/>
              </a:rPr>
              <a:t>computed</a:t>
            </a:r>
            <a:r>
              <a:rPr lang="en-US" spc="-165" dirty="0">
                <a:solidFill>
                  <a:srgbClr val="134F5C"/>
                </a:solidFill>
                <a:latin typeface="Verdana"/>
                <a:cs typeface="Verdana"/>
              </a:rPr>
              <a:t> </a:t>
            </a:r>
            <a:r>
              <a:rPr lang="en-US" spc="60" dirty="0">
                <a:solidFill>
                  <a:srgbClr val="134F5C"/>
                </a:solidFill>
                <a:latin typeface="Verdana"/>
                <a:cs typeface="Verdana"/>
              </a:rPr>
              <a:t>from</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5" dirty="0">
                <a:solidFill>
                  <a:srgbClr val="134F5C"/>
                </a:solidFill>
                <a:latin typeface="Verdana"/>
                <a:cs typeface="Verdana"/>
              </a:rPr>
              <a:t>regression</a:t>
            </a:r>
            <a:r>
              <a:rPr lang="en-US" spc="-165" dirty="0">
                <a:solidFill>
                  <a:srgbClr val="134F5C"/>
                </a:solidFill>
                <a:latin typeface="Verdana"/>
                <a:cs typeface="Verdana"/>
              </a:rPr>
              <a:t> </a:t>
            </a:r>
            <a:r>
              <a:rPr lang="en-US" spc="-25" dirty="0">
                <a:solidFill>
                  <a:srgbClr val="134F5C"/>
                </a:solidFill>
                <a:latin typeface="Verdana"/>
                <a:cs typeface="Verdana"/>
              </a:rPr>
              <a:t>equation).</a:t>
            </a:r>
            <a:endParaRPr lang="en-US" dirty="0">
              <a:latin typeface="Verdana"/>
              <a:cs typeface="Verdana"/>
            </a:endParaRPr>
          </a:p>
          <a:p>
            <a:pPr marL="27940" marR="388620">
              <a:lnSpc>
                <a:spcPct val="114599"/>
              </a:lnSpc>
            </a:pPr>
            <a:r>
              <a:rPr lang="en-US" b="1" spc="-140" dirty="0">
                <a:solidFill>
                  <a:srgbClr val="134F5C"/>
                </a:solidFill>
                <a:latin typeface="Verdana"/>
                <a:cs typeface="Verdana"/>
              </a:rPr>
              <a:t>Note</a:t>
            </a:r>
            <a:r>
              <a:rPr lang="en-US" spc="-140" dirty="0">
                <a:solidFill>
                  <a:srgbClr val="134F5C"/>
                </a:solidFill>
                <a:latin typeface="Verdana"/>
                <a:cs typeface="Verdana"/>
              </a:rPr>
              <a:t>:</a:t>
            </a:r>
            <a:r>
              <a:rPr lang="en-US" spc="-165" dirty="0">
                <a:solidFill>
                  <a:srgbClr val="134F5C"/>
                </a:solidFill>
                <a:latin typeface="Verdana"/>
                <a:cs typeface="Verdana"/>
              </a:rPr>
              <a:t> </a:t>
            </a:r>
            <a:r>
              <a:rPr lang="en-US" spc="5" dirty="0">
                <a:solidFill>
                  <a:srgbClr val="134F5C"/>
                </a:solidFill>
                <a:latin typeface="Verdana"/>
                <a:cs typeface="Verdana"/>
              </a:rPr>
              <a:t>The</a:t>
            </a:r>
            <a:r>
              <a:rPr lang="en-US" spc="-160" dirty="0">
                <a:solidFill>
                  <a:srgbClr val="134F5C"/>
                </a:solidFill>
                <a:latin typeface="Verdana"/>
                <a:cs typeface="Verdana"/>
              </a:rPr>
              <a:t> </a:t>
            </a:r>
            <a:r>
              <a:rPr lang="en-US" spc="-20" dirty="0">
                <a:solidFill>
                  <a:srgbClr val="134F5C"/>
                </a:solidFill>
                <a:latin typeface="Verdana"/>
                <a:cs typeface="Verdana"/>
              </a:rPr>
              <a:t>least</a:t>
            </a:r>
            <a:r>
              <a:rPr lang="en-US" spc="-160" dirty="0">
                <a:solidFill>
                  <a:srgbClr val="134F5C"/>
                </a:solidFill>
                <a:latin typeface="Verdana"/>
                <a:cs typeface="Verdana"/>
              </a:rPr>
              <a:t> </a:t>
            </a:r>
            <a:r>
              <a:rPr lang="en-US" spc="-5" dirty="0">
                <a:solidFill>
                  <a:srgbClr val="134F5C"/>
                </a:solidFill>
                <a:latin typeface="Verdana"/>
                <a:cs typeface="Verdana"/>
              </a:rPr>
              <a:t>squares</a:t>
            </a:r>
            <a:r>
              <a:rPr lang="en-US" spc="-160" dirty="0">
                <a:solidFill>
                  <a:srgbClr val="134F5C"/>
                </a:solidFill>
                <a:latin typeface="Verdana"/>
                <a:cs typeface="Verdana"/>
              </a:rPr>
              <a:t> </a:t>
            </a:r>
            <a:r>
              <a:rPr lang="en-US" spc="-5" dirty="0">
                <a:solidFill>
                  <a:srgbClr val="134F5C"/>
                </a:solidFill>
                <a:latin typeface="Verdana"/>
                <a:cs typeface="Verdana"/>
              </a:rPr>
              <a:t>regression</a:t>
            </a:r>
            <a:r>
              <a:rPr lang="en-US" spc="-160" dirty="0">
                <a:solidFill>
                  <a:srgbClr val="134F5C"/>
                </a:solidFill>
                <a:latin typeface="Verdana"/>
                <a:cs typeface="Verdana"/>
              </a:rPr>
              <a:t> </a:t>
            </a:r>
            <a:r>
              <a:rPr lang="en-US" spc="15" dirty="0">
                <a:solidFill>
                  <a:srgbClr val="134F5C"/>
                </a:solidFill>
                <a:latin typeface="Verdana"/>
                <a:cs typeface="Verdana"/>
              </a:rPr>
              <a:t>line</a:t>
            </a:r>
            <a:r>
              <a:rPr lang="en-US" spc="-160"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dirty="0">
                <a:solidFill>
                  <a:srgbClr val="134F5C"/>
                </a:solidFill>
                <a:latin typeface="Verdana"/>
                <a:cs typeface="Verdana"/>
              </a:rPr>
              <a:t>only</a:t>
            </a:r>
            <a:r>
              <a:rPr lang="en-US" spc="-160" dirty="0">
                <a:solidFill>
                  <a:srgbClr val="134F5C"/>
                </a:solidFill>
                <a:latin typeface="Verdana"/>
                <a:cs typeface="Verdana"/>
              </a:rPr>
              <a:t> </a:t>
            </a:r>
            <a:r>
              <a:rPr lang="en-US" spc="10" dirty="0">
                <a:solidFill>
                  <a:srgbClr val="134F5C"/>
                </a:solidFill>
                <a:latin typeface="Verdana"/>
                <a:cs typeface="Verdana"/>
              </a:rPr>
              <a:t>straight</a:t>
            </a:r>
            <a:r>
              <a:rPr lang="en-US" spc="-160" dirty="0">
                <a:solidFill>
                  <a:srgbClr val="134F5C"/>
                </a:solidFill>
                <a:latin typeface="Verdana"/>
                <a:cs typeface="Verdana"/>
              </a:rPr>
              <a:t> </a:t>
            </a:r>
            <a:r>
              <a:rPr lang="en-US" spc="15" dirty="0">
                <a:solidFill>
                  <a:srgbClr val="134F5C"/>
                </a:solidFill>
                <a:latin typeface="Verdana"/>
                <a:cs typeface="Verdana"/>
              </a:rPr>
              <a:t>line</a:t>
            </a:r>
            <a:r>
              <a:rPr lang="en-US" spc="-160" dirty="0">
                <a:solidFill>
                  <a:srgbClr val="134F5C"/>
                </a:solidFill>
                <a:latin typeface="Verdana"/>
                <a:cs typeface="Verdana"/>
              </a:rPr>
              <a:t> </a:t>
            </a:r>
            <a:r>
              <a:rPr lang="en-US" spc="25" dirty="0">
                <a:solidFill>
                  <a:srgbClr val="134F5C"/>
                </a:solidFill>
                <a:latin typeface="Verdana"/>
                <a:cs typeface="Verdana"/>
              </a:rPr>
              <a:t>that</a:t>
            </a:r>
            <a:r>
              <a:rPr lang="en-US" spc="-160" dirty="0">
                <a:solidFill>
                  <a:srgbClr val="134F5C"/>
                </a:solidFill>
                <a:latin typeface="Verdana"/>
                <a:cs typeface="Verdana"/>
              </a:rPr>
              <a:t> </a:t>
            </a:r>
            <a:r>
              <a:rPr lang="en-US" dirty="0">
                <a:solidFill>
                  <a:srgbClr val="134F5C"/>
                </a:solidFill>
                <a:latin typeface="Verdana"/>
                <a:cs typeface="Verdana"/>
              </a:rPr>
              <a:t>has </a:t>
            </a:r>
            <a:r>
              <a:rPr lang="en-US" spc="-620" dirty="0">
                <a:solidFill>
                  <a:srgbClr val="134F5C"/>
                </a:solidFill>
                <a:latin typeface="Verdana"/>
                <a:cs typeface="Verdana"/>
              </a:rPr>
              <a:t> </a:t>
            </a:r>
            <a:r>
              <a:rPr lang="en-US" spc="-15" dirty="0">
                <a:solidFill>
                  <a:srgbClr val="134F5C"/>
                </a:solidFill>
                <a:latin typeface="Verdana"/>
                <a:cs typeface="Verdana"/>
              </a:rPr>
              <a:t>all</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50" dirty="0">
                <a:solidFill>
                  <a:srgbClr val="134F5C"/>
                </a:solidFill>
                <a:latin typeface="Verdana"/>
                <a:cs typeface="Verdana"/>
              </a:rPr>
              <a:t>th</a:t>
            </a:r>
            <a:r>
              <a:rPr lang="en-US" spc="-10" dirty="0">
                <a:solidFill>
                  <a:srgbClr val="134F5C"/>
                </a:solidFill>
                <a:latin typeface="Verdana"/>
                <a:cs typeface="Verdana"/>
              </a:rPr>
              <a:t>ese</a:t>
            </a:r>
            <a:r>
              <a:rPr lang="en-US" spc="-165" dirty="0">
                <a:solidFill>
                  <a:srgbClr val="134F5C"/>
                </a:solidFill>
                <a:latin typeface="Verdana"/>
                <a:cs typeface="Verdana"/>
              </a:rPr>
              <a:t> </a:t>
            </a:r>
            <a:r>
              <a:rPr lang="en-US" spc="30" dirty="0">
                <a:solidFill>
                  <a:srgbClr val="134F5C"/>
                </a:solidFill>
                <a:latin typeface="Verdana"/>
                <a:cs typeface="Verdana"/>
              </a:rPr>
              <a:t>p</a:t>
            </a:r>
            <a:r>
              <a:rPr lang="en-US" spc="-5" dirty="0">
                <a:solidFill>
                  <a:srgbClr val="134F5C"/>
                </a:solidFill>
                <a:latin typeface="Verdana"/>
                <a:cs typeface="Verdana"/>
              </a:rPr>
              <a:t>r</a:t>
            </a:r>
            <a:r>
              <a:rPr lang="en-US" spc="25" dirty="0">
                <a:solidFill>
                  <a:srgbClr val="134F5C"/>
                </a:solidFill>
                <a:latin typeface="Verdana"/>
                <a:cs typeface="Verdana"/>
              </a:rPr>
              <a:t>ope</a:t>
            </a:r>
            <a:r>
              <a:rPr lang="en-US" spc="40" dirty="0">
                <a:solidFill>
                  <a:srgbClr val="134F5C"/>
                </a:solidFill>
                <a:latin typeface="Verdana"/>
                <a:cs typeface="Verdana"/>
              </a:rPr>
              <a:t>r</a:t>
            </a:r>
            <a:r>
              <a:rPr lang="en-US" spc="-65" dirty="0">
                <a:solidFill>
                  <a:srgbClr val="134F5C"/>
                </a:solidFill>
                <a:latin typeface="Verdana"/>
                <a:cs typeface="Verdana"/>
              </a:rPr>
              <a:t>ties.</a:t>
            </a:r>
            <a:endParaRPr lang="en-US" dirty="0">
              <a:latin typeface="Verdana"/>
              <a:cs typeface="Verdana"/>
            </a:endParaRPr>
          </a:p>
          <a:p>
            <a:endParaRPr lang="en-IN" dirty="0"/>
          </a:p>
        </p:txBody>
      </p:sp>
    </p:spTree>
    <p:extLst>
      <p:ext uri="{BB962C8B-B14F-4D97-AF65-F5344CB8AC3E}">
        <p14:creationId xmlns:p14="http://schemas.microsoft.com/office/powerpoint/2010/main" val="1946100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Linear Regression</a:t>
            </a:r>
            <a:endParaRPr lang="en-IN" dirty="0"/>
          </a:p>
        </p:txBody>
      </p:sp>
      <p:sp>
        <p:nvSpPr>
          <p:cNvPr id="3" name="Content Placeholder 2"/>
          <p:cNvSpPr>
            <a:spLocks noGrp="1"/>
          </p:cNvSpPr>
          <p:nvPr>
            <p:ph idx="1"/>
          </p:nvPr>
        </p:nvSpPr>
        <p:spPr/>
        <p:txBody>
          <a:bodyPr/>
          <a:lstStyle/>
          <a:p>
            <a:pPr marL="421640" marR="5080" indent="-360045">
              <a:lnSpc>
                <a:spcPct val="114599"/>
              </a:lnSpc>
              <a:spcBef>
                <a:spcPts val="100"/>
              </a:spcBef>
              <a:buAutoNum type="arabicPeriod"/>
              <a:tabLst>
                <a:tab pos="421640" algn="l"/>
                <a:tab pos="422275" algn="l"/>
              </a:tabLst>
            </a:pPr>
            <a:r>
              <a:rPr lang="en-US" spc="5" dirty="0">
                <a:solidFill>
                  <a:srgbClr val="134F5C"/>
                </a:solidFill>
                <a:latin typeface="Verdana"/>
                <a:cs typeface="Verdana"/>
              </a:rPr>
              <a:t>Linear</a:t>
            </a:r>
            <a:r>
              <a:rPr lang="en-US" spc="-160" dirty="0">
                <a:solidFill>
                  <a:srgbClr val="134F5C"/>
                </a:solidFill>
                <a:latin typeface="Verdana"/>
                <a:cs typeface="Verdana"/>
              </a:rPr>
              <a:t> </a:t>
            </a:r>
            <a:r>
              <a:rPr lang="en-US" spc="-5" dirty="0">
                <a:solidFill>
                  <a:srgbClr val="134F5C"/>
                </a:solidFill>
                <a:latin typeface="Verdana"/>
                <a:cs typeface="Verdana"/>
              </a:rPr>
              <a:t>regression</a:t>
            </a:r>
            <a:r>
              <a:rPr lang="en-US" spc="-155"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30" dirty="0">
                <a:solidFill>
                  <a:srgbClr val="134F5C"/>
                </a:solidFill>
                <a:latin typeface="Verdana"/>
                <a:cs typeface="Verdana"/>
              </a:rPr>
              <a:t>simple</a:t>
            </a:r>
            <a:r>
              <a:rPr lang="en-US" spc="-155" dirty="0">
                <a:solidFill>
                  <a:srgbClr val="134F5C"/>
                </a:solidFill>
                <a:latin typeface="Verdana"/>
                <a:cs typeface="Verdana"/>
              </a:rPr>
              <a:t> </a:t>
            </a:r>
            <a:r>
              <a:rPr lang="en-US" spc="10" dirty="0">
                <a:solidFill>
                  <a:srgbClr val="134F5C"/>
                </a:solidFill>
                <a:latin typeface="Verdana"/>
                <a:cs typeface="Verdana"/>
              </a:rPr>
              <a:t>to</a:t>
            </a:r>
            <a:r>
              <a:rPr lang="en-US" spc="-155" dirty="0">
                <a:solidFill>
                  <a:srgbClr val="134F5C"/>
                </a:solidFill>
                <a:latin typeface="Verdana"/>
                <a:cs typeface="Verdana"/>
              </a:rPr>
              <a:t> </a:t>
            </a:r>
            <a:r>
              <a:rPr lang="en-US" spc="55" dirty="0">
                <a:solidFill>
                  <a:srgbClr val="134F5C"/>
                </a:solidFill>
                <a:latin typeface="Verdana"/>
                <a:cs typeface="Verdana"/>
              </a:rPr>
              <a:t>implement</a:t>
            </a:r>
            <a:r>
              <a:rPr lang="en-US" spc="-160" dirty="0">
                <a:solidFill>
                  <a:srgbClr val="134F5C"/>
                </a:solidFill>
                <a:latin typeface="Verdana"/>
                <a:cs typeface="Verdana"/>
              </a:rPr>
              <a:t> </a:t>
            </a:r>
            <a:r>
              <a:rPr lang="en-US" spc="50" dirty="0">
                <a:solidFill>
                  <a:srgbClr val="134F5C"/>
                </a:solidFill>
                <a:latin typeface="Verdana"/>
                <a:cs typeface="Verdana"/>
              </a:rPr>
              <a:t>and</a:t>
            </a:r>
            <a:r>
              <a:rPr lang="en-US" spc="-155" dirty="0">
                <a:solidFill>
                  <a:srgbClr val="134F5C"/>
                </a:solidFill>
                <a:latin typeface="Verdana"/>
                <a:cs typeface="Verdana"/>
              </a:rPr>
              <a:t> </a:t>
            </a:r>
            <a:r>
              <a:rPr lang="en-US" spc="-25" dirty="0">
                <a:solidFill>
                  <a:srgbClr val="134F5C"/>
                </a:solidFill>
                <a:latin typeface="Verdana"/>
                <a:cs typeface="Verdana"/>
              </a:rPr>
              <a:t>easier</a:t>
            </a:r>
            <a:r>
              <a:rPr lang="en-US" spc="-160" dirty="0">
                <a:solidFill>
                  <a:srgbClr val="134F5C"/>
                </a:solidFill>
                <a:latin typeface="Verdana"/>
                <a:cs typeface="Verdana"/>
              </a:rPr>
              <a:t> </a:t>
            </a:r>
            <a:r>
              <a:rPr lang="en-US" spc="10" dirty="0">
                <a:solidFill>
                  <a:srgbClr val="134F5C"/>
                </a:solidFill>
                <a:latin typeface="Verdana"/>
                <a:cs typeface="Verdana"/>
              </a:rPr>
              <a:t>to</a:t>
            </a:r>
            <a:r>
              <a:rPr lang="en-US" spc="-155" dirty="0">
                <a:solidFill>
                  <a:srgbClr val="134F5C"/>
                </a:solidFill>
                <a:latin typeface="Verdana"/>
                <a:cs typeface="Verdana"/>
              </a:rPr>
              <a:t> </a:t>
            </a:r>
            <a:r>
              <a:rPr lang="en-US" spc="5" dirty="0">
                <a:solidFill>
                  <a:srgbClr val="134F5C"/>
                </a:solidFill>
                <a:latin typeface="Verdana"/>
                <a:cs typeface="Verdana"/>
              </a:rPr>
              <a:t>interpret</a:t>
            </a:r>
            <a:r>
              <a:rPr lang="en-US" spc="-155" dirty="0">
                <a:solidFill>
                  <a:srgbClr val="134F5C"/>
                </a:solidFill>
                <a:latin typeface="Verdana"/>
                <a:cs typeface="Verdana"/>
              </a:rPr>
              <a:t> </a:t>
            </a:r>
            <a:r>
              <a:rPr lang="en-US" spc="35" dirty="0">
                <a:solidFill>
                  <a:srgbClr val="134F5C"/>
                </a:solidFill>
                <a:latin typeface="Verdana"/>
                <a:cs typeface="Verdana"/>
              </a:rPr>
              <a:t>the </a:t>
            </a:r>
            <a:r>
              <a:rPr lang="en-US" spc="-620" dirty="0">
                <a:solidFill>
                  <a:srgbClr val="134F5C"/>
                </a:solidFill>
                <a:latin typeface="Verdana"/>
                <a:cs typeface="Verdana"/>
              </a:rPr>
              <a:t> </a:t>
            </a:r>
            <a:r>
              <a:rPr lang="en-US" spc="50" dirty="0">
                <a:solidFill>
                  <a:srgbClr val="134F5C"/>
                </a:solidFill>
                <a:latin typeface="Verdana"/>
                <a:cs typeface="Verdana"/>
              </a:rPr>
              <a:t>output</a:t>
            </a:r>
            <a:r>
              <a:rPr lang="en-US" spc="-165" dirty="0">
                <a:solidFill>
                  <a:srgbClr val="134F5C"/>
                </a:solidFill>
                <a:latin typeface="Verdana"/>
                <a:cs typeface="Verdana"/>
              </a:rPr>
              <a:t> </a:t>
            </a:r>
            <a:r>
              <a:rPr lang="en-US" spc="55" dirty="0">
                <a:solidFill>
                  <a:srgbClr val="134F5C"/>
                </a:solidFill>
                <a:latin typeface="Verdana"/>
                <a:cs typeface="Verdana"/>
              </a:rPr>
              <a:t>c</a:t>
            </a:r>
            <a:r>
              <a:rPr lang="en-US" spc="25" dirty="0">
                <a:solidFill>
                  <a:srgbClr val="134F5C"/>
                </a:solidFill>
                <a:latin typeface="Verdana"/>
                <a:cs typeface="Verdana"/>
              </a:rPr>
              <a:t>oefﬁcients</a:t>
            </a:r>
            <a:endParaRPr lang="en-US" dirty="0">
              <a:latin typeface="Verdana"/>
              <a:cs typeface="Verdana"/>
            </a:endParaRPr>
          </a:p>
          <a:p>
            <a:pPr marL="421640" marR="400050" indent="-409575">
              <a:lnSpc>
                <a:spcPct val="114599"/>
              </a:lnSpc>
              <a:buAutoNum type="arabicPeriod"/>
              <a:tabLst>
                <a:tab pos="421640" algn="l"/>
                <a:tab pos="422275" algn="l"/>
              </a:tabLst>
            </a:pPr>
            <a:r>
              <a:rPr lang="en-US" spc="95" dirty="0">
                <a:solidFill>
                  <a:srgbClr val="134F5C"/>
                </a:solidFill>
                <a:latin typeface="Verdana"/>
                <a:cs typeface="Verdana"/>
              </a:rPr>
              <a:t>When</a:t>
            </a:r>
            <a:r>
              <a:rPr lang="en-US" spc="-160" dirty="0">
                <a:solidFill>
                  <a:srgbClr val="134F5C"/>
                </a:solidFill>
                <a:latin typeface="Verdana"/>
                <a:cs typeface="Verdana"/>
              </a:rPr>
              <a:t> </a:t>
            </a:r>
            <a:r>
              <a:rPr lang="en-US" spc="-5" dirty="0">
                <a:solidFill>
                  <a:srgbClr val="134F5C"/>
                </a:solidFill>
                <a:latin typeface="Verdana"/>
                <a:cs typeface="Verdana"/>
              </a:rPr>
              <a:t>you</a:t>
            </a:r>
            <a:r>
              <a:rPr lang="en-US" spc="-155" dirty="0">
                <a:solidFill>
                  <a:srgbClr val="134F5C"/>
                </a:solidFill>
                <a:latin typeface="Verdana"/>
                <a:cs typeface="Verdana"/>
              </a:rPr>
              <a:t> </a:t>
            </a:r>
            <a:r>
              <a:rPr lang="en-US" spc="45" dirty="0">
                <a:solidFill>
                  <a:srgbClr val="134F5C"/>
                </a:solidFill>
                <a:latin typeface="Verdana"/>
                <a:cs typeface="Verdana"/>
              </a:rPr>
              <a:t>know</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spc="10" dirty="0">
                <a:solidFill>
                  <a:srgbClr val="134F5C"/>
                </a:solidFill>
                <a:latin typeface="Verdana"/>
                <a:cs typeface="Verdana"/>
              </a:rPr>
              <a:t>relationship</a:t>
            </a:r>
            <a:r>
              <a:rPr lang="en-US" spc="-160" dirty="0">
                <a:solidFill>
                  <a:srgbClr val="134F5C"/>
                </a:solidFill>
                <a:latin typeface="Verdana"/>
                <a:cs typeface="Verdana"/>
              </a:rPr>
              <a:t> </a:t>
            </a:r>
            <a:r>
              <a:rPr lang="en-US" spc="40" dirty="0">
                <a:solidFill>
                  <a:srgbClr val="134F5C"/>
                </a:solidFill>
                <a:latin typeface="Verdana"/>
                <a:cs typeface="Verdana"/>
              </a:rPr>
              <a:t>between</a:t>
            </a:r>
            <a:r>
              <a:rPr lang="en-US" spc="-155"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spc="50" dirty="0">
                <a:solidFill>
                  <a:srgbClr val="134F5C"/>
                </a:solidFill>
                <a:latin typeface="Verdana"/>
                <a:cs typeface="Verdana"/>
              </a:rPr>
              <a:t>independent</a:t>
            </a:r>
            <a:r>
              <a:rPr lang="en-US" spc="-160" dirty="0">
                <a:solidFill>
                  <a:srgbClr val="134F5C"/>
                </a:solidFill>
                <a:latin typeface="Verdana"/>
                <a:cs typeface="Verdana"/>
              </a:rPr>
              <a:t> </a:t>
            </a:r>
            <a:r>
              <a:rPr lang="en-US" spc="50" dirty="0">
                <a:solidFill>
                  <a:srgbClr val="134F5C"/>
                </a:solidFill>
                <a:latin typeface="Verdana"/>
                <a:cs typeface="Verdana"/>
              </a:rPr>
              <a:t>and </a:t>
            </a:r>
            <a:r>
              <a:rPr lang="en-US" spc="-615" dirty="0">
                <a:solidFill>
                  <a:srgbClr val="134F5C"/>
                </a:solidFill>
                <a:latin typeface="Verdana"/>
                <a:cs typeface="Verdana"/>
              </a:rPr>
              <a:t> </a:t>
            </a:r>
            <a:r>
              <a:rPr lang="en-US" spc="55" dirty="0">
                <a:solidFill>
                  <a:srgbClr val="134F5C"/>
                </a:solidFill>
                <a:latin typeface="Verdana"/>
                <a:cs typeface="Verdana"/>
              </a:rPr>
              <a:t>dependent </a:t>
            </a:r>
            <a:r>
              <a:rPr lang="en-US" spc="-20" dirty="0">
                <a:solidFill>
                  <a:srgbClr val="134F5C"/>
                </a:solidFill>
                <a:latin typeface="Verdana"/>
                <a:cs typeface="Verdana"/>
              </a:rPr>
              <a:t>variable </a:t>
            </a:r>
            <a:r>
              <a:rPr lang="en-US" spc="-35" dirty="0">
                <a:solidFill>
                  <a:srgbClr val="134F5C"/>
                </a:solidFill>
                <a:latin typeface="Verdana"/>
                <a:cs typeface="Verdana"/>
              </a:rPr>
              <a:t>is </a:t>
            </a:r>
            <a:r>
              <a:rPr lang="en-US" spc="-45" dirty="0">
                <a:solidFill>
                  <a:srgbClr val="134F5C"/>
                </a:solidFill>
                <a:latin typeface="Verdana"/>
                <a:cs typeface="Verdana"/>
              </a:rPr>
              <a:t>linear, </a:t>
            </a:r>
            <a:r>
              <a:rPr lang="en-US" spc="5" dirty="0">
                <a:solidFill>
                  <a:srgbClr val="134F5C"/>
                </a:solidFill>
                <a:latin typeface="Verdana"/>
                <a:cs typeface="Verdana"/>
              </a:rPr>
              <a:t>this </a:t>
            </a:r>
            <a:r>
              <a:rPr lang="en-US" spc="30" dirty="0">
                <a:solidFill>
                  <a:srgbClr val="134F5C"/>
                </a:solidFill>
                <a:latin typeface="Verdana"/>
                <a:cs typeface="Verdana"/>
              </a:rPr>
              <a:t>algorithm </a:t>
            </a:r>
            <a:r>
              <a:rPr lang="en-US" spc="-35" dirty="0">
                <a:solidFill>
                  <a:srgbClr val="134F5C"/>
                </a:solidFill>
                <a:latin typeface="Verdana"/>
                <a:cs typeface="Verdana"/>
              </a:rPr>
              <a:t>is </a:t>
            </a:r>
            <a:r>
              <a:rPr lang="en-US" spc="35" dirty="0">
                <a:solidFill>
                  <a:srgbClr val="134F5C"/>
                </a:solidFill>
                <a:latin typeface="Verdana"/>
                <a:cs typeface="Verdana"/>
              </a:rPr>
              <a:t>the </a:t>
            </a:r>
            <a:r>
              <a:rPr lang="en-US" spc="15" dirty="0">
                <a:solidFill>
                  <a:srgbClr val="134F5C"/>
                </a:solidFill>
                <a:latin typeface="Verdana"/>
                <a:cs typeface="Verdana"/>
              </a:rPr>
              <a:t>best </a:t>
            </a:r>
            <a:r>
              <a:rPr lang="en-US" spc="10" dirty="0">
                <a:solidFill>
                  <a:srgbClr val="134F5C"/>
                </a:solidFill>
                <a:latin typeface="Verdana"/>
                <a:cs typeface="Verdana"/>
              </a:rPr>
              <a:t>to </a:t>
            </a:r>
            <a:r>
              <a:rPr lang="en-US" spc="5" dirty="0">
                <a:solidFill>
                  <a:srgbClr val="134F5C"/>
                </a:solidFill>
                <a:latin typeface="Verdana"/>
                <a:cs typeface="Verdana"/>
              </a:rPr>
              <a:t>use </a:t>
            </a:r>
            <a:r>
              <a:rPr lang="en-US" spc="10" dirty="0">
                <a:solidFill>
                  <a:srgbClr val="134F5C"/>
                </a:solidFill>
                <a:latin typeface="Verdana"/>
                <a:cs typeface="Verdana"/>
              </a:rPr>
              <a:t> </a:t>
            </a:r>
            <a:r>
              <a:rPr lang="en-US" spc="25" dirty="0">
                <a:solidFill>
                  <a:srgbClr val="134F5C"/>
                </a:solidFill>
                <a:latin typeface="Verdana"/>
                <a:cs typeface="Verdana"/>
              </a:rPr>
              <a:t>because</a:t>
            </a:r>
            <a:r>
              <a:rPr lang="en-US" spc="-165" dirty="0">
                <a:solidFill>
                  <a:srgbClr val="134F5C"/>
                </a:solidFill>
                <a:latin typeface="Verdana"/>
                <a:cs typeface="Verdana"/>
              </a:rPr>
              <a:t> </a:t>
            </a:r>
            <a:r>
              <a:rPr lang="en-US" spc="-35" dirty="0">
                <a:solidFill>
                  <a:srgbClr val="134F5C"/>
                </a:solidFill>
                <a:latin typeface="Verdana"/>
                <a:cs typeface="Verdana"/>
              </a:rPr>
              <a:t>it</a:t>
            </a:r>
            <a:r>
              <a:rPr lang="en-US" spc="-60" dirty="0">
                <a:solidFill>
                  <a:srgbClr val="134F5C"/>
                </a:solidFill>
                <a:latin typeface="Verdana"/>
                <a:cs typeface="Verdana"/>
              </a:rPr>
              <a:t>’s</a:t>
            </a:r>
            <a:r>
              <a:rPr lang="en-US" spc="-165" dirty="0">
                <a:solidFill>
                  <a:srgbClr val="134F5C"/>
                </a:solidFill>
                <a:latin typeface="Verdana"/>
                <a:cs typeface="Verdana"/>
              </a:rPr>
              <a:t> </a:t>
            </a:r>
            <a:r>
              <a:rPr lang="en-US" spc="-30" dirty="0">
                <a:solidFill>
                  <a:srgbClr val="134F5C"/>
                </a:solidFill>
                <a:latin typeface="Verdana"/>
                <a:cs typeface="Verdana"/>
              </a:rPr>
              <a:t>less</a:t>
            </a:r>
            <a:r>
              <a:rPr lang="en-US" spc="-165" dirty="0">
                <a:solidFill>
                  <a:srgbClr val="134F5C"/>
                </a:solidFill>
                <a:latin typeface="Verdana"/>
                <a:cs typeface="Verdana"/>
              </a:rPr>
              <a:t> </a:t>
            </a:r>
            <a:r>
              <a:rPr lang="en-US" spc="55" dirty="0">
                <a:solidFill>
                  <a:srgbClr val="134F5C"/>
                </a:solidFill>
                <a:latin typeface="Verdana"/>
                <a:cs typeface="Verdana"/>
              </a:rPr>
              <a:t>c</a:t>
            </a:r>
            <a:r>
              <a:rPr lang="en-US" spc="60" dirty="0">
                <a:solidFill>
                  <a:srgbClr val="134F5C"/>
                </a:solidFill>
                <a:latin typeface="Verdana"/>
                <a:cs typeface="Verdana"/>
              </a:rPr>
              <a:t>ompl</a:t>
            </a:r>
            <a:r>
              <a:rPr lang="en-US" spc="25" dirty="0">
                <a:solidFill>
                  <a:srgbClr val="134F5C"/>
                </a:solidFill>
                <a:latin typeface="Verdana"/>
                <a:cs typeface="Verdana"/>
              </a:rPr>
              <a:t>e</a:t>
            </a:r>
            <a:r>
              <a:rPr lang="en-US" spc="-105" dirty="0">
                <a:solidFill>
                  <a:srgbClr val="134F5C"/>
                </a:solidFill>
                <a:latin typeface="Verdana"/>
                <a:cs typeface="Verdana"/>
              </a:rPr>
              <a:t>x</a:t>
            </a:r>
            <a:r>
              <a:rPr lang="en-US" spc="-165" dirty="0">
                <a:solidFill>
                  <a:srgbClr val="134F5C"/>
                </a:solidFill>
                <a:latin typeface="Verdana"/>
                <a:cs typeface="Verdana"/>
              </a:rPr>
              <a:t> </a:t>
            </a:r>
            <a:r>
              <a:rPr lang="en-US" spc="-40" dirty="0">
                <a:solidFill>
                  <a:srgbClr val="134F5C"/>
                </a:solidFill>
                <a:latin typeface="Verdana"/>
                <a:cs typeface="Verdana"/>
              </a:rPr>
              <a:t>as</a:t>
            </a:r>
            <a:r>
              <a:rPr lang="en-US" spc="-165" dirty="0">
                <a:solidFill>
                  <a:srgbClr val="134F5C"/>
                </a:solidFill>
                <a:latin typeface="Verdana"/>
                <a:cs typeface="Verdana"/>
              </a:rPr>
              <a:t> </a:t>
            </a:r>
            <a:r>
              <a:rPr lang="en-US" spc="55" dirty="0">
                <a:solidFill>
                  <a:srgbClr val="134F5C"/>
                </a:solidFill>
                <a:latin typeface="Verdana"/>
                <a:cs typeface="Verdana"/>
              </a:rPr>
              <a:t>c</a:t>
            </a:r>
            <a:r>
              <a:rPr lang="en-US" spc="105" dirty="0">
                <a:solidFill>
                  <a:srgbClr val="134F5C"/>
                </a:solidFill>
                <a:latin typeface="Verdana"/>
                <a:cs typeface="Verdana"/>
              </a:rPr>
              <a:t>om</a:t>
            </a:r>
            <a:r>
              <a:rPr lang="en-US" spc="70" dirty="0">
                <a:solidFill>
                  <a:srgbClr val="134F5C"/>
                </a:solidFill>
                <a:latin typeface="Verdana"/>
                <a:cs typeface="Verdana"/>
              </a:rPr>
              <a:t>p</a:t>
            </a:r>
            <a:r>
              <a:rPr lang="en-US" spc="-40" dirty="0">
                <a:solidFill>
                  <a:srgbClr val="134F5C"/>
                </a:solidFill>
                <a:latin typeface="Verdana"/>
                <a:cs typeface="Verdana"/>
              </a:rPr>
              <a:t>a</a:t>
            </a:r>
            <a:r>
              <a:rPr lang="en-US" spc="-55" dirty="0">
                <a:solidFill>
                  <a:srgbClr val="134F5C"/>
                </a:solidFill>
                <a:latin typeface="Verdana"/>
                <a:cs typeface="Verdana"/>
              </a:rPr>
              <a:t>r</a:t>
            </a:r>
            <a:r>
              <a:rPr lang="en-US" spc="55" dirty="0">
                <a:solidFill>
                  <a:srgbClr val="134F5C"/>
                </a:solidFill>
                <a:latin typeface="Verdana"/>
                <a:cs typeface="Verdana"/>
              </a:rPr>
              <a:t>ed</a:t>
            </a:r>
            <a:r>
              <a:rPr lang="en-US" spc="-165" dirty="0">
                <a:solidFill>
                  <a:srgbClr val="134F5C"/>
                </a:solidFill>
                <a:latin typeface="Verdana"/>
                <a:cs typeface="Verdana"/>
              </a:rPr>
              <a:t> </a:t>
            </a:r>
            <a:r>
              <a:rPr lang="en-US" spc="-15" dirty="0">
                <a:solidFill>
                  <a:srgbClr val="134F5C"/>
                </a:solidFill>
                <a:latin typeface="Verdana"/>
                <a:cs typeface="Verdana"/>
              </a:rPr>
              <a:t>t</a:t>
            </a:r>
            <a:r>
              <a:rPr lang="en-US" spc="35" dirty="0">
                <a:solidFill>
                  <a:srgbClr val="134F5C"/>
                </a:solidFill>
                <a:latin typeface="Verdana"/>
                <a:cs typeface="Verdana"/>
              </a:rPr>
              <a:t>o</a:t>
            </a:r>
            <a:r>
              <a:rPr lang="en-US" spc="-165" dirty="0">
                <a:solidFill>
                  <a:srgbClr val="134F5C"/>
                </a:solidFill>
                <a:latin typeface="Verdana"/>
                <a:cs typeface="Verdana"/>
              </a:rPr>
              <a:t> </a:t>
            </a:r>
            <a:r>
              <a:rPr lang="en-US" spc="45" dirty="0">
                <a:solidFill>
                  <a:srgbClr val="134F5C"/>
                </a:solidFill>
                <a:latin typeface="Verdana"/>
                <a:cs typeface="Verdana"/>
              </a:rPr>
              <a:t>oth</a:t>
            </a:r>
            <a:r>
              <a:rPr lang="en-US" spc="-20" dirty="0">
                <a:solidFill>
                  <a:srgbClr val="134F5C"/>
                </a:solidFill>
                <a:latin typeface="Verdana"/>
                <a:cs typeface="Verdana"/>
              </a:rPr>
              <a:t>er</a:t>
            </a:r>
            <a:r>
              <a:rPr lang="en-US" spc="-165" dirty="0">
                <a:solidFill>
                  <a:srgbClr val="134F5C"/>
                </a:solidFill>
                <a:latin typeface="Verdana"/>
                <a:cs typeface="Verdana"/>
              </a:rPr>
              <a:t> </a:t>
            </a:r>
            <a:r>
              <a:rPr lang="en-US" spc="15" dirty="0">
                <a:solidFill>
                  <a:srgbClr val="134F5C"/>
                </a:solidFill>
                <a:latin typeface="Verdana"/>
                <a:cs typeface="Verdana"/>
              </a:rPr>
              <a:t>algo</a:t>
            </a:r>
            <a:r>
              <a:rPr lang="en-US" spc="-5" dirty="0">
                <a:solidFill>
                  <a:srgbClr val="134F5C"/>
                </a:solidFill>
                <a:latin typeface="Verdana"/>
                <a:cs typeface="Verdana"/>
              </a:rPr>
              <a:t>r</a:t>
            </a:r>
            <a:r>
              <a:rPr lang="en-US" spc="35" dirty="0">
                <a:solidFill>
                  <a:srgbClr val="134F5C"/>
                </a:solidFill>
                <a:latin typeface="Verdana"/>
                <a:cs typeface="Verdana"/>
              </a:rPr>
              <a:t>ithms</a:t>
            </a:r>
            <a:endParaRPr lang="en-US" dirty="0">
              <a:latin typeface="Verdana"/>
              <a:cs typeface="Verdana"/>
            </a:endParaRPr>
          </a:p>
          <a:p>
            <a:pPr marL="421640" indent="-406400">
              <a:lnSpc>
                <a:spcPct val="100000"/>
              </a:lnSpc>
              <a:spcBef>
                <a:spcPts val="315"/>
              </a:spcBef>
              <a:buAutoNum type="arabicPeriod"/>
              <a:tabLst>
                <a:tab pos="421640" algn="l"/>
                <a:tab pos="422275" algn="l"/>
              </a:tabLst>
            </a:pPr>
            <a:r>
              <a:rPr lang="en-US" spc="-100" dirty="0">
                <a:solidFill>
                  <a:srgbClr val="134F5C"/>
                </a:solidFill>
                <a:latin typeface="Verdana"/>
                <a:cs typeface="Verdana"/>
              </a:rPr>
              <a:t>It</a:t>
            </a:r>
            <a:r>
              <a:rPr lang="en-US" spc="-165" dirty="0">
                <a:solidFill>
                  <a:srgbClr val="134F5C"/>
                </a:solidFill>
                <a:latin typeface="Verdana"/>
                <a:cs typeface="Verdana"/>
              </a:rPr>
              <a:t> </a:t>
            </a:r>
            <a:r>
              <a:rPr lang="en-US" spc="75" dirty="0">
                <a:solidFill>
                  <a:srgbClr val="134F5C"/>
                </a:solidFill>
                <a:latin typeface="Verdana"/>
                <a:cs typeface="Verdana"/>
              </a:rPr>
              <a:t>w</a:t>
            </a:r>
            <a:r>
              <a:rPr lang="en-US" spc="-10" dirty="0">
                <a:solidFill>
                  <a:srgbClr val="134F5C"/>
                </a:solidFill>
                <a:latin typeface="Verdana"/>
                <a:cs typeface="Verdana"/>
              </a:rPr>
              <a:t>o</a:t>
            </a:r>
            <a:r>
              <a:rPr lang="en-US" spc="-20" dirty="0">
                <a:solidFill>
                  <a:srgbClr val="134F5C"/>
                </a:solidFill>
                <a:latin typeface="Verdana"/>
                <a:cs typeface="Verdana"/>
              </a:rPr>
              <a:t>r</a:t>
            </a:r>
            <a:r>
              <a:rPr lang="en-US" spc="-15" dirty="0">
                <a:solidFill>
                  <a:srgbClr val="134F5C"/>
                </a:solidFill>
                <a:latin typeface="Verdana"/>
                <a:cs typeface="Verdana"/>
              </a:rPr>
              <a:t>k</a:t>
            </a:r>
            <a:r>
              <a:rPr lang="en-US" spc="-60" dirty="0">
                <a:solidFill>
                  <a:srgbClr val="134F5C"/>
                </a:solidFill>
                <a:latin typeface="Verdana"/>
                <a:cs typeface="Verdana"/>
              </a:rPr>
              <a:t>s</a:t>
            </a:r>
            <a:r>
              <a:rPr lang="en-US" spc="-165" dirty="0">
                <a:solidFill>
                  <a:srgbClr val="134F5C"/>
                </a:solidFill>
                <a:latin typeface="Verdana"/>
                <a:cs typeface="Verdana"/>
              </a:rPr>
              <a:t> </a:t>
            </a:r>
            <a:r>
              <a:rPr lang="en-US" spc="75" dirty="0">
                <a:solidFill>
                  <a:srgbClr val="134F5C"/>
                </a:solidFill>
                <a:latin typeface="Verdana"/>
                <a:cs typeface="Verdana"/>
              </a:rPr>
              <a:t>w</a:t>
            </a:r>
            <a:r>
              <a:rPr lang="en-US" spc="-5" dirty="0">
                <a:solidFill>
                  <a:srgbClr val="134F5C"/>
                </a:solidFill>
                <a:latin typeface="Verdana"/>
                <a:cs typeface="Verdana"/>
              </a:rPr>
              <a:t>ell</a:t>
            </a:r>
            <a:r>
              <a:rPr lang="en-US" spc="-165" dirty="0">
                <a:solidFill>
                  <a:srgbClr val="134F5C"/>
                </a:solidFill>
                <a:latin typeface="Verdana"/>
                <a:cs typeface="Verdana"/>
              </a:rPr>
              <a:t> </a:t>
            </a:r>
            <a:r>
              <a:rPr lang="en-US" spc="-25" dirty="0">
                <a:solidFill>
                  <a:srgbClr val="134F5C"/>
                </a:solidFill>
                <a:latin typeface="Verdana"/>
                <a:cs typeface="Verdana"/>
              </a:rPr>
              <a:t>i</a:t>
            </a:r>
            <a:r>
              <a:rPr lang="en-US" spc="-50" dirty="0">
                <a:solidFill>
                  <a:srgbClr val="134F5C"/>
                </a:solidFill>
                <a:latin typeface="Verdana"/>
                <a:cs typeface="Verdana"/>
              </a:rPr>
              <a:t>r</a:t>
            </a:r>
            <a:r>
              <a:rPr lang="en-US" spc="-75" dirty="0">
                <a:solidFill>
                  <a:srgbClr val="134F5C"/>
                </a:solidFill>
                <a:latin typeface="Verdana"/>
                <a:cs typeface="Verdana"/>
              </a:rPr>
              <a:t>r</a:t>
            </a:r>
            <a:r>
              <a:rPr lang="en-US" spc="30" dirty="0">
                <a:solidFill>
                  <a:srgbClr val="134F5C"/>
                </a:solidFill>
                <a:latin typeface="Verdana"/>
                <a:cs typeface="Verdana"/>
              </a:rPr>
              <a:t>espec</a:t>
            </a:r>
            <a:r>
              <a:rPr lang="en-US" spc="-25" dirty="0">
                <a:solidFill>
                  <a:srgbClr val="134F5C"/>
                </a:solidFill>
                <a:latin typeface="Verdana"/>
                <a:cs typeface="Verdana"/>
              </a:rPr>
              <a:t>ti</a:t>
            </a:r>
            <a:r>
              <a:rPr lang="en-US" spc="-70" dirty="0">
                <a:solidFill>
                  <a:srgbClr val="134F5C"/>
                </a:solidFill>
                <a:latin typeface="Verdana"/>
                <a:cs typeface="Verdana"/>
              </a:rPr>
              <a:t>v</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20" dirty="0">
                <a:solidFill>
                  <a:srgbClr val="134F5C"/>
                </a:solidFill>
                <a:latin typeface="Verdana"/>
                <a:cs typeface="Verdana"/>
              </a:rPr>
              <a:t>data</a:t>
            </a:r>
            <a:r>
              <a:rPr lang="en-US" spc="-165" dirty="0">
                <a:solidFill>
                  <a:srgbClr val="134F5C"/>
                </a:solidFill>
                <a:latin typeface="Verdana"/>
                <a:cs typeface="Verdana"/>
              </a:rPr>
              <a:t> </a:t>
            </a:r>
            <a:r>
              <a:rPr lang="en-US" spc="-30" dirty="0">
                <a:solidFill>
                  <a:srgbClr val="134F5C"/>
                </a:solidFill>
                <a:latin typeface="Verdana"/>
                <a:cs typeface="Verdana"/>
              </a:rPr>
              <a:t>si</a:t>
            </a:r>
            <a:r>
              <a:rPr lang="en-US" spc="-60" dirty="0">
                <a:solidFill>
                  <a:srgbClr val="134F5C"/>
                </a:solidFill>
                <a:latin typeface="Verdana"/>
                <a:cs typeface="Verdana"/>
              </a:rPr>
              <a:t>z</a:t>
            </a:r>
            <a:r>
              <a:rPr lang="en-US" spc="10" dirty="0">
                <a:solidFill>
                  <a:srgbClr val="134F5C"/>
                </a:solidFill>
                <a:latin typeface="Verdana"/>
                <a:cs typeface="Verdana"/>
              </a:rPr>
              <a:t>e</a:t>
            </a:r>
            <a:endParaRPr lang="en-US" dirty="0">
              <a:latin typeface="Verdana"/>
              <a:cs typeface="Verdana"/>
            </a:endParaRPr>
          </a:p>
          <a:p>
            <a:pPr marL="0" indent="0">
              <a:buNone/>
            </a:pPr>
            <a:endParaRPr lang="en-IN" dirty="0"/>
          </a:p>
        </p:txBody>
      </p:sp>
    </p:spTree>
    <p:extLst>
      <p:ext uri="{BB962C8B-B14F-4D97-AF65-F5344CB8AC3E}">
        <p14:creationId xmlns:p14="http://schemas.microsoft.com/office/powerpoint/2010/main" val="3267081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5" dirty="0"/>
              <a:t>Limitations</a:t>
            </a:r>
            <a:r>
              <a:rPr lang="en-IN" spc="-180" dirty="0"/>
              <a:t> </a:t>
            </a:r>
            <a:r>
              <a:rPr lang="en-IN" spc="-105" dirty="0"/>
              <a:t>of</a:t>
            </a:r>
            <a:r>
              <a:rPr lang="en-IN" spc="-180" dirty="0"/>
              <a:t> </a:t>
            </a:r>
            <a:r>
              <a:rPr lang="en-IN" spc="-85" dirty="0"/>
              <a:t>Li</a:t>
            </a:r>
            <a:r>
              <a:rPr lang="en-IN" spc="-110" dirty="0"/>
              <a:t>n</a:t>
            </a:r>
            <a:r>
              <a:rPr lang="en-IN" spc="-145" dirty="0"/>
              <a:t>e</a:t>
            </a:r>
            <a:r>
              <a:rPr lang="en-IN" spc="-180" dirty="0"/>
              <a:t>ar </a:t>
            </a:r>
            <a:r>
              <a:rPr lang="en-IN" spc="-120" dirty="0"/>
              <a:t>Reg</a:t>
            </a:r>
            <a:r>
              <a:rPr lang="en-IN" spc="-110" dirty="0"/>
              <a:t>r</a:t>
            </a:r>
            <a:r>
              <a:rPr lang="en-IN" spc="-130" dirty="0"/>
              <a:t>ession</a:t>
            </a:r>
            <a:endParaRPr lang="en-IN" dirty="0"/>
          </a:p>
        </p:txBody>
      </p:sp>
      <p:sp>
        <p:nvSpPr>
          <p:cNvPr id="3" name="Content Placeholder 2"/>
          <p:cNvSpPr>
            <a:spLocks noGrp="1"/>
          </p:cNvSpPr>
          <p:nvPr>
            <p:ph idx="1"/>
          </p:nvPr>
        </p:nvSpPr>
        <p:spPr/>
        <p:txBody>
          <a:bodyPr/>
          <a:lstStyle/>
          <a:p>
            <a:pPr marL="421640" indent="-360045">
              <a:lnSpc>
                <a:spcPct val="100000"/>
              </a:lnSpc>
              <a:spcBef>
                <a:spcPts val="100"/>
              </a:spcBef>
              <a:buAutoNum type="arabicPeriod"/>
              <a:tabLst>
                <a:tab pos="421640" algn="l"/>
                <a:tab pos="422275" algn="l"/>
              </a:tabLst>
            </a:pPr>
            <a:r>
              <a:rPr lang="en-US" spc="5" dirty="0">
                <a:solidFill>
                  <a:srgbClr val="134F5C"/>
                </a:solidFill>
                <a:latin typeface="Verdana"/>
                <a:cs typeface="Verdana"/>
              </a:rPr>
              <a:t>Outliers</a:t>
            </a:r>
            <a:r>
              <a:rPr lang="en-US" spc="-165" dirty="0">
                <a:solidFill>
                  <a:srgbClr val="134F5C"/>
                </a:solidFill>
                <a:latin typeface="Verdana"/>
                <a:cs typeface="Verdana"/>
              </a:rPr>
              <a:t> </a:t>
            </a:r>
            <a:r>
              <a:rPr lang="en-US" spc="45" dirty="0">
                <a:solidFill>
                  <a:srgbClr val="134F5C"/>
                </a:solidFill>
                <a:latin typeface="Verdana"/>
                <a:cs typeface="Verdana"/>
              </a:rPr>
              <a:t>can</a:t>
            </a:r>
            <a:r>
              <a:rPr lang="en-US" spc="-165" dirty="0">
                <a:solidFill>
                  <a:srgbClr val="134F5C"/>
                </a:solidFill>
                <a:latin typeface="Verdana"/>
                <a:cs typeface="Verdana"/>
              </a:rPr>
              <a:t> </a:t>
            </a:r>
            <a:r>
              <a:rPr lang="en-US" spc="-20" dirty="0">
                <a:solidFill>
                  <a:srgbClr val="134F5C"/>
                </a:solidFill>
                <a:latin typeface="Verdana"/>
                <a:cs typeface="Verdana"/>
              </a:rPr>
              <a:t>have</a:t>
            </a:r>
            <a:r>
              <a:rPr lang="en-US" spc="-165" dirty="0">
                <a:solidFill>
                  <a:srgbClr val="134F5C"/>
                </a:solidFill>
                <a:latin typeface="Verdana"/>
                <a:cs typeface="Verdana"/>
              </a:rPr>
              <a:t> </a:t>
            </a:r>
            <a:r>
              <a:rPr lang="en-US" spc="70" dirty="0">
                <a:solidFill>
                  <a:srgbClr val="134F5C"/>
                </a:solidFill>
                <a:latin typeface="Verdana"/>
                <a:cs typeface="Verdana"/>
              </a:rPr>
              <a:t>huge</a:t>
            </a:r>
            <a:r>
              <a:rPr lang="en-US" spc="-160" dirty="0">
                <a:solidFill>
                  <a:srgbClr val="134F5C"/>
                </a:solidFill>
                <a:latin typeface="Verdana"/>
                <a:cs typeface="Verdana"/>
              </a:rPr>
              <a:t> </a:t>
            </a:r>
            <a:r>
              <a:rPr lang="en-US" spc="10" dirty="0">
                <a:solidFill>
                  <a:srgbClr val="134F5C"/>
                </a:solidFill>
                <a:latin typeface="Verdana"/>
                <a:cs typeface="Verdana"/>
              </a:rPr>
              <a:t>effect</a:t>
            </a:r>
            <a:r>
              <a:rPr lang="en-US" spc="-165" dirty="0">
                <a:solidFill>
                  <a:srgbClr val="134F5C"/>
                </a:solidFill>
                <a:latin typeface="Verdana"/>
                <a:cs typeface="Verdana"/>
              </a:rPr>
              <a:t> </a:t>
            </a:r>
            <a:r>
              <a:rPr lang="en-US" spc="55" dirty="0">
                <a:solidFill>
                  <a:srgbClr val="134F5C"/>
                </a:solidFill>
                <a:latin typeface="Verdana"/>
                <a:cs typeface="Verdana"/>
              </a:rPr>
              <a:t>on</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5" dirty="0">
                <a:solidFill>
                  <a:srgbClr val="134F5C"/>
                </a:solidFill>
                <a:latin typeface="Verdana"/>
                <a:cs typeface="Verdana"/>
              </a:rPr>
              <a:t>regression</a:t>
            </a:r>
            <a:r>
              <a:rPr lang="en-US" spc="-160" dirty="0">
                <a:solidFill>
                  <a:srgbClr val="134F5C"/>
                </a:solidFill>
                <a:latin typeface="Verdana"/>
                <a:cs typeface="Verdana"/>
              </a:rPr>
              <a:t> </a:t>
            </a:r>
            <a:r>
              <a:rPr lang="en-US" spc="-40" dirty="0">
                <a:solidFill>
                  <a:srgbClr val="134F5C"/>
                </a:solidFill>
                <a:latin typeface="Verdana"/>
                <a:cs typeface="Verdana"/>
              </a:rPr>
              <a:t>line.</a:t>
            </a:r>
            <a:endParaRPr lang="en-US" dirty="0">
              <a:latin typeface="Verdana"/>
              <a:cs typeface="Verdana"/>
            </a:endParaRPr>
          </a:p>
          <a:p>
            <a:pPr>
              <a:lnSpc>
                <a:spcPct val="100000"/>
              </a:lnSpc>
              <a:spcBef>
                <a:spcPts val="40"/>
              </a:spcBef>
              <a:buClr>
                <a:srgbClr val="134F5C"/>
              </a:buClr>
              <a:buFont typeface="Verdana"/>
              <a:buAutoNum type="arabicPeriod"/>
            </a:pPr>
            <a:endParaRPr lang="en-US" sz="2000" dirty="0">
              <a:latin typeface="Verdana"/>
              <a:cs typeface="Verdana"/>
            </a:endParaRPr>
          </a:p>
          <a:p>
            <a:pPr marL="421640" marR="5080" indent="-409575" algn="just">
              <a:lnSpc>
                <a:spcPct val="114599"/>
              </a:lnSpc>
              <a:buAutoNum type="arabicPeriod"/>
              <a:tabLst>
                <a:tab pos="422275" algn="l"/>
              </a:tabLst>
            </a:pPr>
            <a:r>
              <a:rPr lang="en-US" spc="5" dirty="0">
                <a:solidFill>
                  <a:srgbClr val="134F5C"/>
                </a:solidFill>
                <a:latin typeface="Verdana"/>
                <a:cs typeface="Verdana"/>
              </a:rPr>
              <a:t>Linear</a:t>
            </a:r>
            <a:r>
              <a:rPr lang="en-US" spc="-155" dirty="0">
                <a:solidFill>
                  <a:srgbClr val="134F5C"/>
                </a:solidFill>
                <a:latin typeface="Verdana"/>
                <a:cs typeface="Verdana"/>
              </a:rPr>
              <a:t> </a:t>
            </a:r>
            <a:r>
              <a:rPr lang="en-US" spc="-5" dirty="0">
                <a:solidFill>
                  <a:srgbClr val="134F5C"/>
                </a:solidFill>
                <a:latin typeface="Verdana"/>
                <a:cs typeface="Verdana"/>
              </a:rPr>
              <a:t>regression</a:t>
            </a:r>
            <a:r>
              <a:rPr lang="en-US" spc="-155" dirty="0">
                <a:solidFill>
                  <a:srgbClr val="134F5C"/>
                </a:solidFill>
                <a:latin typeface="Verdana"/>
                <a:cs typeface="Verdana"/>
              </a:rPr>
              <a:t> </a:t>
            </a:r>
            <a:r>
              <a:rPr lang="en-US" spc="5" dirty="0">
                <a:solidFill>
                  <a:srgbClr val="134F5C"/>
                </a:solidFill>
                <a:latin typeface="Verdana"/>
                <a:cs typeface="Verdana"/>
              </a:rPr>
              <a:t>assumes</a:t>
            </a:r>
            <a:r>
              <a:rPr lang="en-US" spc="-155" dirty="0">
                <a:solidFill>
                  <a:srgbClr val="134F5C"/>
                </a:solidFill>
                <a:latin typeface="Verdana"/>
                <a:cs typeface="Verdana"/>
              </a:rPr>
              <a:t> </a:t>
            </a:r>
            <a:r>
              <a:rPr lang="en-US" spc="-20" dirty="0">
                <a:solidFill>
                  <a:srgbClr val="134F5C"/>
                </a:solidFill>
                <a:latin typeface="Verdana"/>
                <a:cs typeface="Verdana"/>
              </a:rPr>
              <a:t>a</a:t>
            </a:r>
            <a:r>
              <a:rPr lang="en-US" spc="-155" dirty="0">
                <a:solidFill>
                  <a:srgbClr val="134F5C"/>
                </a:solidFill>
                <a:latin typeface="Verdana"/>
                <a:cs typeface="Verdana"/>
              </a:rPr>
              <a:t> </a:t>
            </a:r>
            <a:r>
              <a:rPr lang="en-US" spc="-5" dirty="0">
                <a:solidFill>
                  <a:srgbClr val="134F5C"/>
                </a:solidFill>
                <a:latin typeface="Verdana"/>
                <a:cs typeface="Verdana"/>
              </a:rPr>
              <a:t>linear</a:t>
            </a:r>
            <a:r>
              <a:rPr lang="en-US" spc="-155" dirty="0">
                <a:solidFill>
                  <a:srgbClr val="134F5C"/>
                </a:solidFill>
                <a:latin typeface="Verdana"/>
                <a:cs typeface="Verdana"/>
              </a:rPr>
              <a:t> </a:t>
            </a:r>
            <a:r>
              <a:rPr lang="en-US" spc="10" dirty="0">
                <a:solidFill>
                  <a:srgbClr val="134F5C"/>
                </a:solidFill>
                <a:latin typeface="Verdana"/>
                <a:cs typeface="Verdana"/>
              </a:rPr>
              <a:t>relationship</a:t>
            </a:r>
            <a:r>
              <a:rPr lang="en-US" spc="-155" dirty="0">
                <a:solidFill>
                  <a:srgbClr val="134F5C"/>
                </a:solidFill>
                <a:latin typeface="Verdana"/>
                <a:cs typeface="Verdana"/>
              </a:rPr>
              <a:t> </a:t>
            </a:r>
            <a:r>
              <a:rPr lang="en-US" spc="40" dirty="0">
                <a:solidFill>
                  <a:srgbClr val="134F5C"/>
                </a:solidFill>
                <a:latin typeface="Verdana"/>
                <a:cs typeface="Verdana"/>
              </a:rPr>
              <a:t>between</a:t>
            </a:r>
            <a:r>
              <a:rPr lang="en-US" spc="-155" dirty="0">
                <a:solidFill>
                  <a:srgbClr val="134F5C"/>
                </a:solidFill>
                <a:latin typeface="Verdana"/>
                <a:cs typeface="Verdana"/>
              </a:rPr>
              <a:t> </a:t>
            </a:r>
            <a:r>
              <a:rPr lang="en-US" spc="55" dirty="0">
                <a:solidFill>
                  <a:srgbClr val="134F5C"/>
                </a:solidFill>
                <a:latin typeface="Verdana"/>
                <a:cs typeface="Verdana"/>
              </a:rPr>
              <a:t>dependent </a:t>
            </a:r>
            <a:r>
              <a:rPr lang="en-US" spc="-620" dirty="0">
                <a:solidFill>
                  <a:srgbClr val="134F5C"/>
                </a:solidFill>
                <a:latin typeface="Verdana"/>
                <a:cs typeface="Verdana"/>
              </a:rPr>
              <a:t> </a:t>
            </a:r>
            <a:r>
              <a:rPr lang="en-US" spc="50" dirty="0">
                <a:solidFill>
                  <a:srgbClr val="134F5C"/>
                </a:solidFill>
                <a:latin typeface="Verdana"/>
                <a:cs typeface="Verdana"/>
              </a:rPr>
              <a:t>and</a:t>
            </a:r>
            <a:r>
              <a:rPr lang="en-US" spc="-160" dirty="0">
                <a:solidFill>
                  <a:srgbClr val="134F5C"/>
                </a:solidFill>
                <a:latin typeface="Verdana"/>
                <a:cs typeface="Verdana"/>
              </a:rPr>
              <a:t> </a:t>
            </a:r>
            <a:r>
              <a:rPr lang="en-US" spc="50" dirty="0">
                <a:solidFill>
                  <a:srgbClr val="134F5C"/>
                </a:solidFill>
                <a:latin typeface="Verdana"/>
                <a:cs typeface="Verdana"/>
              </a:rPr>
              <a:t>independent</a:t>
            </a:r>
            <a:r>
              <a:rPr lang="en-US" spc="-160" dirty="0">
                <a:solidFill>
                  <a:srgbClr val="134F5C"/>
                </a:solidFill>
                <a:latin typeface="Verdana"/>
                <a:cs typeface="Verdana"/>
              </a:rPr>
              <a:t> </a:t>
            </a:r>
            <a:r>
              <a:rPr lang="en-US" spc="-50" dirty="0">
                <a:solidFill>
                  <a:srgbClr val="134F5C"/>
                </a:solidFill>
                <a:latin typeface="Verdana"/>
                <a:cs typeface="Verdana"/>
              </a:rPr>
              <a:t>variables,</a:t>
            </a:r>
            <a:r>
              <a:rPr lang="en-US" spc="-155" dirty="0">
                <a:solidFill>
                  <a:srgbClr val="134F5C"/>
                </a:solidFill>
                <a:latin typeface="Verdana"/>
                <a:cs typeface="Verdana"/>
              </a:rPr>
              <a:t> </a:t>
            </a:r>
            <a:r>
              <a:rPr lang="en-US" spc="60" dirty="0">
                <a:solidFill>
                  <a:srgbClr val="134F5C"/>
                </a:solidFill>
                <a:latin typeface="Verdana"/>
                <a:cs typeface="Verdana"/>
              </a:rPr>
              <a:t>which</a:t>
            </a:r>
            <a:r>
              <a:rPr lang="en-US" spc="-160" dirty="0">
                <a:solidFill>
                  <a:srgbClr val="134F5C"/>
                </a:solidFill>
                <a:latin typeface="Verdana"/>
                <a:cs typeface="Verdana"/>
              </a:rPr>
              <a:t> </a:t>
            </a:r>
            <a:r>
              <a:rPr lang="en-US" spc="-35" dirty="0">
                <a:solidFill>
                  <a:srgbClr val="134F5C"/>
                </a:solidFill>
                <a:latin typeface="Verdana"/>
                <a:cs typeface="Verdana"/>
              </a:rPr>
              <a:t>is</a:t>
            </a:r>
            <a:r>
              <a:rPr lang="en-US" spc="-155" dirty="0">
                <a:solidFill>
                  <a:srgbClr val="134F5C"/>
                </a:solidFill>
                <a:latin typeface="Verdana"/>
                <a:cs typeface="Verdana"/>
              </a:rPr>
              <a:t> </a:t>
            </a:r>
            <a:r>
              <a:rPr lang="en-US" spc="45" dirty="0">
                <a:solidFill>
                  <a:srgbClr val="134F5C"/>
                </a:solidFill>
                <a:latin typeface="Verdana"/>
                <a:cs typeface="Verdana"/>
              </a:rPr>
              <a:t>not</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dirty="0">
                <a:solidFill>
                  <a:srgbClr val="134F5C"/>
                </a:solidFill>
                <a:latin typeface="Verdana"/>
                <a:cs typeface="Verdana"/>
              </a:rPr>
              <a:t>case</a:t>
            </a:r>
            <a:r>
              <a:rPr lang="en-US" spc="-160" dirty="0">
                <a:solidFill>
                  <a:srgbClr val="134F5C"/>
                </a:solidFill>
                <a:latin typeface="Verdana"/>
                <a:cs typeface="Verdana"/>
              </a:rPr>
              <a:t> </a:t>
            </a:r>
            <a:r>
              <a:rPr lang="en-US" spc="30" dirty="0">
                <a:solidFill>
                  <a:srgbClr val="134F5C"/>
                </a:solidFill>
                <a:latin typeface="Verdana"/>
                <a:cs typeface="Verdana"/>
              </a:rPr>
              <a:t>in</a:t>
            </a:r>
            <a:r>
              <a:rPr lang="en-US" spc="-160" dirty="0">
                <a:solidFill>
                  <a:srgbClr val="134F5C"/>
                </a:solidFill>
                <a:latin typeface="Verdana"/>
                <a:cs typeface="Verdana"/>
              </a:rPr>
              <a:t> </a:t>
            </a:r>
            <a:r>
              <a:rPr lang="en-US" spc="35" dirty="0">
                <a:solidFill>
                  <a:srgbClr val="134F5C"/>
                </a:solidFill>
                <a:latin typeface="Verdana"/>
                <a:cs typeface="Verdana"/>
              </a:rPr>
              <a:t>most</a:t>
            </a:r>
            <a:r>
              <a:rPr lang="en-US" spc="-155"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spc="-30" dirty="0">
                <a:solidFill>
                  <a:srgbClr val="134F5C"/>
                </a:solidFill>
                <a:latin typeface="Verdana"/>
                <a:cs typeface="Verdana"/>
              </a:rPr>
              <a:t>real </a:t>
            </a:r>
            <a:r>
              <a:rPr lang="en-US" spc="-620" dirty="0">
                <a:solidFill>
                  <a:srgbClr val="134F5C"/>
                </a:solidFill>
                <a:latin typeface="Verdana"/>
                <a:cs typeface="Verdana"/>
              </a:rPr>
              <a:t> </a:t>
            </a:r>
            <a:r>
              <a:rPr lang="en-US" spc="25" dirty="0">
                <a:solidFill>
                  <a:srgbClr val="134F5C"/>
                </a:solidFill>
                <a:latin typeface="Verdana"/>
                <a:cs typeface="Verdana"/>
              </a:rPr>
              <a:t>world</a:t>
            </a:r>
            <a:r>
              <a:rPr lang="en-US" spc="-170" dirty="0">
                <a:solidFill>
                  <a:srgbClr val="134F5C"/>
                </a:solidFill>
                <a:latin typeface="Verdana"/>
                <a:cs typeface="Verdana"/>
              </a:rPr>
              <a:t> </a:t>
            </a:r>
            <a:r>
              <a:rPr lang="en-US" spc="-5" dirty="0">
                <a:solidFill>
                  <a:srgbClr val="134F5C"/>
                </a:solidFill>
                <a:latin typeface="Verdana"/>
                <a:cs typeface="Verdana"/>
              </a:rPr>
              <a:t>problems.</a:t>
            </a:r>
            <a:endParaRPr lang="en-US" dirty="0">
              <a:latin typeface="Verdana"/>
              <a:cs typeface="Verdana"/>
            </a:endParaRPr>
          </a:p>
          <a:p>
            <a:pPr>
              <a:lnSpc>
                <a:spcPct val="100000"/>
              </a:lnSpc>
              <a:spcBef>
                <a:spcPts val="45"/>
              </a:spcBef>
              <a:buClr>
                <a:srgbClr val="134F5C"/>
              </a:buClr>
              <a:buFont typeface="Verdana"/>
              <a:buAutoNum type="arabicPeriod"/>
            </a:pPr>
            <a:endParaRPr lang="en-US" sz="2000" dirty="0">
              <a:latin typeface="Verdana"/>
              <a:cs typeface="Verdana"/>
            </a:endParaRPr>
          </a:p>
          <a:p>
            <a:pPr marL="421640" marR="50800" indent="-406400">
              <a:lnSpc>
                <a:spcPct val="114599"/>
              </a:lnSpc>
              <a:buAutoNum type="arabicPeriod"/>
              <a:tabLst>
                <a:tab pos="421640" algn="l"/>
                <a:tab pos="422275" algn="l"/>
              </a:tabLst>
            </a:pPr>
            <a:r>
              <a:rPr lang="en-US" spc="40" dirty="0">
                <a:solidFill>
                  <a:srgbClr val="134F5C"/>
                </a:solidFill>
                <a:latin typeface="Verdana"/>
                <a:cs typeface="Verdana"/>
              </a:rPr>
              <a:t>Prone</a:t>
            </a:r>
            <a:r>
              <a:rPr lang="en-US" spc="-165" dirty="0">
                <a:solidFill>
                  <a:srgbClr val="134F5C"/>
                </a:solidFill>
                <a:latin typeface="Verdana"/>
                <a:cs typeface="Verdana"/>
              </a:rPr>
              <a:t> </a:t>
            </a:r>
            <a:r>
              <a:rPr lang="en-US" spc="10" dirty="0">
                <a:solidFill>
                  <a:srgbClr val="134F5C"/>
                </a:solidFill>
                <a:latin typeface="Verdana"/>
                <a:cs typeface="Verdana"/>
              </a:rPr>
              <a:t>to</a:t>
            </a:r>
            <a:r>
              <a:rPr lang="en-US" spc="-160" dirty="0">
                <a:solidFill>
                  <a:srgbClr val="134F5C"/>
                </a:solidFill>
                <a:latin typeface="Verdana"/>
                <a:cs typeface="Verdana"/>
              </a:rPr>
              <a:t> </a:t>
            </a:r>
            <a:r>
              <a:rPr lang="en-US" spc="50" dirty="0" err="1">
                <a:solidFill>
                  <a:srgbClr val="134F5C"/>
                </a:solidFill>
                <a:latin typeface="Verdana"/>
                <a:cs typeface="Verdana"/>
              </a:rPr>
              <a:t>underﬁtting</a:t>
            </a:r>
            <a:r>
              <a:rPr lang="en-US" spc="-160" dirty="0">
                <a:solidFill>
                  <a:srgbClr val="134F5C"/>
                </a:solidFill>
                <a:latin typeface="Verdana"/>
                <a:cs typeface="Verdana"/>
              </a:rPr>
              <a:t> </a:t>
            </a:r>
            <a:r>
              <a:rPr lang="en-US" spc="-130" dirty="0">
                <a:solidFill>
                  <a:srgbClr val="134F5C"/>
                </a:solidFill>
                <a:latin typeface="Verdana"/>
                <a:cs typeface="Verdana"/>
              </a:rPr>
              <a:t>-</a:t>
            </a:r>
            <a:r>
              <a:rPr lang="en-US" spc="-165" dirty="0">
                <a:solidFill>
                  <a:srgbClr val="134F5C"/>
                </a:solidFill>
                <a:latin typeface="Verdana"/>
                <a:cs typeface="Verdana"/>
              </a:rPr>
              <a:t> </a:t>
            </a:r>
            <a:r>
              <a:rPr lang="en-US" spc="5" dirty="0">
                <a:solidFill>
                  <a:srgbClr val="134F5C"/>
                </a:solidFill>
                <a:latin typeface="Verdana"/>
                <a:cs typeface="Verdana"/>
              </a:rPr>
              <a:t>Linear</a:t>
            </a:r>
            <a:r>
              <a:rPr lang="en-US" spc="-160" dirty="0">
                <a:solidFill>
                  <a:srgbClr val="134F5C"/>
                </a:solidFill>
                <a:latin typeface="Verdana"/>
                <a:cs typeface="Verdana"/>
              </a:rPr>
              <a:t> </a:t>
            </a:r>
            <a:r>
              <a:rPr lang="en-US" spc="-5" dirty="0">
                <a:solidFill>
                  <a:srgbClr val="134F5C"/>
                </a:solidFill>
                <a:latin typeface="Verdana"/>
                <a:cs typeface="Verdana"/>
              </a:rPr>
              <a:t>regression</a:t>
            </a:r>
            <a:r>
              <a:rPr lang="en-US" spc="-160" dirty="0">
                <a:solidFill>
                  <a:srgbClr val="134F5C"/>
                </a:solidFill>
                <a:latin typeface="Verdana"/>
                <a:cs typeface="Verdana"/>
              </a:rPr>
              <a:t> </a:t>
            </a:r>
            <a:r>
              <a:rPr lang="en-US" spc="30" dirty="0">
                <a:solidFill>
                  <a:srgbClr val="134F5C"/>
                </a:solidFill>
                <a:latin typeface="Verdana"/>
                <a:cs typeface="Verdana"/>
              </a:rPr>
              <a:t>sometimes</a:t>
            </a:r>
            <a:r>
              <a:rPr lang="en-US" spc="-160" dirty="0">
                <a:solidFill>
                  <a:srgbClr val="134F5C"/>
                </a:solidFill>
                <a:latin typeface="Verdana"/>
                <a:cs typeface="Verdana"/>
              </a:rPr>
              <a:t> </a:t>
            </a:r>
            <a:r>
              <a:rPr lang="en-US" spc="-30" dirty="0">
                <a:solidFill>
                  <a:srgbClr val="134F5C"/>
                </a:solidFill>
                <a:latin typeface="Verdana"/>
                <a:cs typeface="Verdana"/>
              </a:rPr>
              <a:t>fails</a:t>
            </a:r>
            <a:r>
              <a:rPr lang="en-US" spc="-165" dirty="0">
                <a:solidFill>
                  <a:srgbClr val="134F5C"/>
                </a:solidFill>
                <a:latin typeface="Verdana"/>
                <a:cs typeface="Verdana"/>
              </a:rPr>
              <a:t> </a:t>
            </a:r>
            <a:r>
              <a:rPr lang="en-US" spc="10" dirty="0">
                <a:solidFill>
                  <a:srgbClr val="134F5C"/>
                </a:solidFill>
                <a:latin typeface="Verdana"/>
                <a:cs typeface="Verdana"/>
              </a:rPr>
              <a:t>to</a:t>
            </a:r>
            <a:r>
              <a:rPr lang="en-US" spc="-160" dirty="0">
                <a:solidFill>
                  <a:srgbClr val="134F5C"/>
                </a:solidFill>
                <a:latin typeface="Verdana"/>
                <a:cs typeface="Verdana"/>
              </a:rPr>
              <a:t> </a:t>
            </a:r>
            <a:r>
              <a:rPr lang="en-US" spc="25" dirty="0">
                <a:solidFill>
                  <a:srgbClr val="134F5C"/>
                </a:solidFill>
                <a:latin typeface="Verdana"/>
                <a:cs typeface="Verdana"/>
              </a:rPr>
              <a:t>capture </a:t>
            </a:r>
            <a:r>
              <a:rPr lang="en-US" spc="-615" dirty="0">
                <a:solidFill>
                  <a:srgbClr val="134F5C"/>
                </a:solidFill>
                <a:latin typeface="Verdana"/>
                <a:cs typeface="Verdana"/>
              </a:rPr>
              <a:t> </a:t>
            </a:r>
            <a:r>
              <a:rPr lang="en-US" spc="35" dirty="0">
                <a:solidFill>
                  <a:srgbClr val="134F5C"/>
                </a:solidFill>
                <a:latin typeface="Verdana"/>
                <a:cs typeface="Verdana"/>
              </a:rPr>
              <a:t>the underneath </a:t>
            </a:r>
            <a:r>
              <a:rPr lang="en-US" spc="10" dirty="0">
                <a:solidFill>
                  <a:srgbClr val="134F5C"/>
                </a:solidFill>
                <a:latin typeface="Verdana"/>
                <a:cs typeface="Verdana"/>
              </a:rPr>
              <a:t>pattern </a:t>
            </a:r>
            <a:r>
              <a:rPr lang="en-US" spc="30" dirty="0">
                <a:solidFill>
                  <a:srgbClr val="134F5C"/>
                </a:solidFill>
                <a:latin typeface="Verdana"/>
                <a:cs typeface="Verdana"/>
              </a:rPr>
              <a:t>in </a:t>
            </a:r>
            <a:r>
              <a:rPr lang="en-US" spc="20" dirty="0">
                <a:solidFill>
                  <a:srgbClr val="134F5C"/>
                </a:solidFill>
                <a:latin typeface="Verdana"/>
                <a:cs typeface="Verdana"/>
              </a:rPr>
              <a:t>data </a:t>
            </a:r>
            <a:r>
              <a:rPr lang="en-US" dirty="0">
                <a:solidFill>
                  <a:srgbClr val="134F5C"/>
                </a:solidFill>
                <a:latin typeface="Verdana"/>
                <a:cs typeface="Verdana"/>
              </a:rPr>
              <a:t>properly </a:t>
            </a:r>
            <a:r>
              <a:rPr lang="en-US" spc="60" dirty="0">
                <a:solidFill>
                  <a:srgbClr val="134F5C"/>
                </a:solidFill>
                <a:latin typeface="Verdana"/>
                <a:cs typeface="Verdana"/>
              </a:rPr>
              <a:t>due </a:t>
            </a:r>
            <a:r>
              <a:rPr lang="en-US" spc="10" dirty="0">
                <a:solidFill>
                  <a:srgbClr val="134F5C"/>
                </a:solidFill>
                <a:latin typeface="Verdana"/>
                <a:cs typeface="Verdana"/>
              </a:rPr>
              <a:t>to simplicity </a:t>
            </a:r>
            <a:r>
              <a:rPr lang="en-US" spc="5" dirty="0">
                <a:solidFill>
                  <a:srgbClr val="134F5C"/>
                </a:solidFill>
                <a:latin typeface="Verdana"/>
                <a:cs typeface="Verdana"/>
              </a:rPr>
              <a:t>of </a:t>
            </a:r>
            <a:r>
              <a:rPr lang="en-US" spc="35" dirty="0">
                <a:solidFill>
                  <a:srgbClr val="134F5C"/>
                </a:solidFill>
                <a:latin typeface="Verdana"/>
                <a:cs typeface="Verdana"/>
              </a:rPr>
              <a:t>the </a:t>
            </a:r>
            <a:r>
              <a:rPr lang="en-US" spc="40" dirty="0">
                <a:solidFill>
                  <a:srgbClr val="134F5C"/>
                </a:solidFill>
                <a:latin typeface="Verdana"/>
                <a:cs typeface="Verdana"/>
              </a:rPr>
              <a:t> </a:t>
            </a:r>
            <a:r>
              <a:rPr lang="en-US" dirty="0">
                <a:solidFill>
                  <a:srgbClr val="134F5C"/>
                </a:solidFill>
                <a:latin typeface="Verdana"/>
                <a:cs typeface="Verdana"/>
              </a:rPr>
              <a:t>algorithm.</a:t>
            </a:r>
            <a:endParaRPr lang="en-US" dirty="0">
              <a:latin typeface="Verdana"/>
              <a:cs typeface="Verdana"/>
            </a:endParaRPr>
          </a:p>
          <a:p>
            <a:pPr marL="0" indent="0">
              <a:buNone/>
            </a:pPr>
            <a:endParaRPr lang="en-IN" dirty="0"/>
          </a:p>
        </p:txBody>
      </p:sp>
    </p:spTree>
    <p:extLst>
      <p:ext uri="{BB962C8B-B14F-4D97-AF65-F5344CB8AC3E}">
        <p14:creationId xmlns:p14="http://schemas.microsoft.com/office/powerpoint/2010/main" val="39896577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95" dirty="0"/>
              <a:t>Data</a:t>
            </a:r>
            <a:r>
              <a:rPr lang="en-IN" spc="-180" dirty="0"/>
              <a:t> </a:t>
            </a:r>
            <a:r>
              <a:rPr lang="en-IN" spc="-35" dirty="0"/>
              <a:t>P</a:t>
            </a:r>
            <a:r>
              <a:rPr lang="en-IN" spc="-229" dirty="0"/>
              <a:t>r</a:t>
            </a:r>
            <a:r>
              <a:rPr lang="en-IN" spc="-65" dirty="0"/>
              <a:t>e</a:t>
            </a:r>
            <a:r>
              <a:rPr lang="en-IN" spc="-95" dirty="0"/>
              <a:t>p</a:t>
            </a:r>
            <a:r>
              <a:rPr lang="en-IN" spc="-204" dirty="0"/>
              <a:t>a</a:t>
            </a:r>
            <a:r>
              <a:rPr lang="en-IN" spc="-170" dirty="0"/>
              <a:t>r</a:t>
            </a:r>
            <a:r>
              <a:rPr lang="en-IN" spc="-100" dirty="0"/>
              <a:t>ation</a:t>
            </a:r>
            <a:r>
              <a:rPr lang="en-IN" spc="-180" dirty="0"/>
              <a:t> </a:t>
            </a:r>
            <a:r>
              <a:rPr lang="en-IN" spc="-130" dirty="0"/>
              <a:t>f</a:t>
            </a:r>
            <a:r>
              <a:rPr lang="en-IN" spc="-150" dirty="0"/>
              <a:t>or</a:t>
            </a:r>
            <a:r>
              <a:rPr lang="en-IN" spc="-180" dirty="0"/>
              <a:t> </a:t>
            </a:r>
            <a:r>
              <a:rPr lang="en-IN" spc="-85" dirty="0"/>
              <a:t>Li</a:t>
            </a:r>
            <a:r>
              <a:rPr lang="en-IN" spc="-110" dirty="0"/>
              <a:t>n</a:t>
            </a:r>
            <a:r>
              <a:rPr lang="en-IN" spc="-145" dirty="0"/>
              <a:t>e</a:t>
            </a:r>
            <a:r>
              <a:rPr lang="en-IN" spc="-180" dirty="0"/>
              <a:t>ar </a:t>
            </a:r>
            <a:r>
              <a:rPr lang="en-IN" spc="-120" dirty="0"/>
              <a:t>Reg</a:t>
            </a:r>
            <a:r>
              <a:rPr lang="en-IN" spc="-110" dirty="0"/>
              <a:t>r</a:t>
            </a:r>
            <a:r>
              <a:rPr lang="en-IN" spc="-130" dirty="0"/>
              <a:t>ession</a:t>
            </a:r>
            <a:endParaRPr lang="en-IN" dirty="0"/>
          </a:p>
        </p:txBody>
      </p:sp>
      <p:sp>
        <p:nvSpPr>
          <p:cNvPr id="3" name="Content Placeholder 2"/>
          <p:cNvSpPr>
            <a:spLocks noGrp="1"/>
          </p:cNvSpPr>
          <p:nvPr>
            <p:ph idx="1"/>
          </p:nvPr>
        </p:nvSpPr>
        <p:spPr>
          <a:xfrm>
            <a:off x="677334" y="1665839"/>
            <a:ext cx="8596668" cy="4375524"/>
          </a:xfrm>
        </p:spPr>
        <p:txBody>
          <a:bodyPr>
            <a:normAutofit fontScale="85000" lnSpcReduction="10000"/>
          </a:bodyPr>
          <a:lstStyle/>
          <a:p>
            <a:pPr marL="388620" marR="130810" indent="-323215">
              <a:lnSpc>
                <a:spcPct val="115399"/>
              </a:lnSpc>
              <a:spcBef>
                <a:spcPts val="100"/>
              </a:spcBef>
              <a:buFont typeface="Verdana"/>
              <a:buAutoNum type="arabicPeriod"/>
              <a:tabLst>
                <a:tab pos="388620" algn="l"/>
                <a:tab pos="389255" algn="l"/>
              </a:tabLst>
            </a:pPr>
            <a:r>
              <a:rPr lang="en-US" b="1" spc="-60" dirty="0">
                <a:solidFill>
                  <a:srgbClr val="134F5C"/>
                </a:solidFill>
                <a:latin typeface="Verdana"/>
                <a:cs typeface="Verdana"/>
              </a:rPr>
              <a:t>Linear </a:t>
            </a:r>
            <a:r>
              <a:rPr lang="en-US" b="1" spc="-55" dirty="0">
                <a:solidFill>
                  <a:srgbClr val="134F5C"/>
                </a:solidFill>
                <a:latin typeface="Verdana"/>
                <a:cs typeface="Verdana"/>
              </a:rPr>
              <a:t>Assumption: </a:t>
            </a:r>
            <a:r>
              <a:rPr lang="en-US" spc="5" dirty="0">
                <a:solidFill>
                  <a:srgbClr val="134F5C"/>
                </a:solidFill>
                <a:latin typeface="Verdana"/>
                <a:cs typeface="Verdana"/>
              </a:rPr>
              <a:t>Linear </a:t>
            </a:r>
            <a:r>
              <a:rPr lang="en-US" spc="-5" dirty="0">
                <a:solidFill>
                  <a:srgbClr val="134F5C"/>
                </a:solidFill>
                <a:latin typeface="Verdana"/>
                <a:cs typeface="Verdana"/>
              </a:rPr>
              <a:t>regression </a:t>
            </a:r>
            <a:r>
              <a:rPr lang="en-US" spc="5" dirty="0">
                <a:solidFill>
                  <a:srgbClr val="134F5C"/>
                </a:solidFill>
                <a:latin typeface="Verdana"/>
                <a:cs typeface="Verdana"/>
              </a:rPr>
              <a:t>assumes </a:t>
            </a:r>
            <a:r>
              <a:rPr lang="en-US" spc="15" dirty="0">
                <a:solidFill>
                  <a:srgbClr val="134F5C"/>
                </a:solidFill>
                <a:latin typeface="Verdana"/>
                <a:cs typeface="Verdana"/>
              </a:rPr>
              <a:t>that </a:t>
            </a:r>
            <a:r>
              <a:rPr lang="en-US" spc="25" dirty="0">
                <a:solidFill>
                  <a:srgbClr val="134F5C"/>
                </a:solidFill>
                <a:latin typeface="Verdana"/>
                <a:cs typeface="Verdana"/>
              </a:rPr>
              <a:t>the </a:t>
            </a:r>
            <a:r>
              <a:rPr lang="en-US" spc="5" dirty="0">
                <a:solidFill>
                  <a:srgbClr val="134F5C"/>
                </a:solidFill>
                <a:latin typeface="Verdana"/>
                <a:cs typeface="Verdana"/>
              </a:rPr>
              <a:t>relationship </a:t>
            </a:r>
            <a:r>
              <a:rPr lang="en-US" spc="30" dirty="0">
                <a:solidFill>
                  <a:srgbClr val="134F5C"/>
                </a:solidFill>
                <a:latin typeface="Verdana"/>
                <a:cs typeface="Verdana"/>
              </a:rPr>
              <a:t>between </a:t>
            </a:r>
            <a:r>
              <a:rPr lang="en-US" spc="-10" dirty="0">
                <a:solidFill>
                  <a:srgbClr val="134F5C"/>
                </a:solidFill>
                <a:latin typeface="Verdana"/>
                <a:cs typeface="Verdana"/>
              </a:rPr>
              <a:t>your </a:t>
            </a:r>
            <a:r>
              <a:rPr lang="en-US" spc="-5" dirty="0">
                <a:solidFill>
                  <a:srgbClr val="134F5C"/>
                </a:solidFill>
                <a:latin typeface="Verdana"/>
                <a:cs typeface="Verdana"/>
              </a:rPr>
              <a:t> </a:t>
            </a:r>
            <a:r>
              <a:rPr lang="en-US" spc="35" dirty="0">
                <a:solidFill>
                  <a:srgbClr val="134F5C"/>
                </a:solidFill>
                <a:latin typeface="Verdana"/>
                <a:cs typeface="Verdana"/>
              </a:rPr>
              <a:t>independent</a:t>
            </a:r>
            <a:r>
              <a:rPr lang="en-US" spc="-120" dirty="0">
                <a:solidFill>
                  <a:srgbClr val="134F5C"/>
                </a:solidFill>
                <a:latin typeface="Verdana"/>
                <a:cs typeface="Verdana"/>
              </a:rPr>
              <a:t> </a:t>
            </a:r>
            <a:r>
              <a:rPr lang="en-US" spc="35" dirty="0">
                <a:solidFill>
                  <a:srgbClr val="134F5C"/>
                </a:solidFill>
                <a:latin typeface="Verdana"/>
                <a:cs typeface="Verdana"/>
              </a:rPr>
              <a:t>and</a:t>
            </a:r>
            <a:r>
              <a:rPr lang="en-US" spc="-114" dirty="0">
                <a:solidFill>
                  <a:srgbClr val="134F5C"/>
                </a:solidFill>
                <a:latin typeface="Verdana"/>
                <a:cs typeface="Verdana"/>
              </a:rPr>
              <a:t> </a:t>
            </a:r>
            <a:r>
              <a:rPr lang="en-US" spc="40" dirty="0">
                <a:solidFill>
                  <a:srgbClr val="134F5C"/>
                </a:solidFill>
                <a:latin typeface="Verdana"/>
                <a:cs typeface="Verdana"/>
              </a:rPr>
              <a:t>dependent</a:t>
            </a:r>
            <a:r>
              <a:rPr lang="en-US" spc="-114" dirty="0">
                <a:solidFill>
                  <a:srgbClr val="134F5C"/>
                </a:solidFill>
                <a:latin typeface="Verdana"/>
                <a:cs typeface="Verdana"/>
              </a:rPr>
              <a:t> </a:t>
            </a:r>
            <a:r>
              <a:rPr lang="en-US" spc="-25" dirty="0">
                <a:solidFill>
                  <a:srgbClr val="134F5C"/>
                </a:solidFill>
                <a:latin typeface="Verdana"/>
                <a:cs typeface="Verdana"/>
              </a:rPr>
              <a:t>is</a:t>
            </a:r>
            <a:r>
              <a:rPr lang="en-US" spc="-114" dirty="0">
                <a:solidFill>
                  <a:srgbClr val="134F5C"/>
                </a:solidFill>
                <a:latin typeface="Verdana"/>
                <a:cs typeface="Verdana"/>
              </a:rPr>
              <a:t> </a:t>
            </a:r>
            <a:r>
              <a:rPr lang="en-US" spc="-35" dirty="0">
                <a:solidFill>
                  <a:srgbClr val="134F5C"/>
                </a:solidFill>
                <a:latin typeface="Verdana"/>
                <a:cs typeface="Verdana"/>
              </a:rPr>
              <a:t>linear.</a:t>
            </a:r>
            <a:r>
              <a:rPr lang="en-US" spc="-114" dirty="0">
                <a:solidFill>
                  <a:srgbClr val="134F5C"/>
                </a:solidFill>
                <a:latin typeface="Verdana"/>
                <a:cs typeface="Verdana"/>
              </a:rPr>
              <a:t> </a:t>
            </a:r>
            <a:r>
              <a:rPr lang="en-US" spc="-70" dirty="0">
                <a:solidFill>
                  <a:srgbClr val="134F5C"/>
                </a:solidFill>
                <a:latin typeface="Verdana"/>
                <a:cs typeface="Verdana"/>
              </a:rPr>
              <a:t>It</a:t>
            </a:r>
            <a:r>
              <a:rPr lang="en-US" spc="-120" dirty="0">
                <a:solidFill>
                  <a:srgbClr val="134F5C"/>
                </a:solidFill>
                <a:latin typeface="Verdana"/>
                <a:cs typeface="Verdana"/>
              </a:rPr>
              <a:t> </a:t>
            </a:r>
            <a:r>
              <a:rPr lang="en-US" spc="15" dirty="0">
                <a:solidFill>
                  <a:srgbClr val="134F5C"/>
                </a:solidFill>
                <a:latin typeface="Verdana"/>
                <a:cs typeface="Verdana"/>
              </a:rPr>
              <a:t>does</a:t>
            </a:r>
            <a:r>
              <a:rPr lang="en-US" spc="-114" dirty="0">
                <a:solidFill>
                  <a:srgbClr val="134F5C"/>
                </a:solidFill>
                <a:latin typeface="Verdana"/>
                <a:cs typeface="Verdana"/>
              </a:rPr>
              <a:t> </a:t>
            </a:r>
            <a:r>
              <a:rPr lang="en-US" spc="30" dirty="0">
                <a:solidFill>
                  <a:srgbClr val="134F5C"/>
                </a:solidFill>
                <a:latin typeface="Verdana"/>
                <a:cs typeface="Verdana"/>
              </a:rPr>
              <a:t>not</a:t>
            </a:r>
            <a:r>
              <a:rPr lang="en-US" spc="-114" dirty="0">
                <a:solidFill>
                  <a:srgbClr val="134F5C"/>
                </a:solidFill>
                <a:latin typeface="Verdana"/>
                <a:cs typeface="Verdana"/>
              </a:rPr>
              <a:t> </a:t>
            </a:r>
            <a:r>
              <a:rPr lang="en-US" spc="25" dirty="0">
                <a:solidFill>
                  <a:srgbClr val="134F5C"/>
                </a:solidFill>
                <a:latin typeface="Verdana"/>
                <a:cs typeface="Verdana"/>
              </a:rPr>
              <a:t>support</a:t>
            </a:r>
            <a:r>
              <a:rPr lang="en-US" spc="-114" dirty="0">
                <a:solidFill>
                  <a:srgbClr val="134F5C"/>
                </a:solidFill>
                <a:latin typeface="Verdana"/>
                <a:cs typeface="Verdana"/>
              </a:rPr>
              <a:t> </a:t>
            </a:r>
            <a:r>
              <a:rPr lang="en-US" spc="20" dirty="0">
                <a:solidFill>
                  <a:srgbClr val="134F5C"/>
                </a:solidFill>
                <a:latin typeface="Verdana"/>
                <a:cs typeface="Verdana"/>
              </a:rPr>
              <a:t>anything</a:t>
            </a:r>
            <a:r>
              <a:rPr lang="en-US" spc="-114" dirty="0">
                <a:solidFill>
                  <a:srgbClr val="134F5C"/>
                </a:solidFill>
                <a:latin typeface="Verdana"/>
                <a:cs typeface="Verdana"/>
              </a:rPr>
              <a:t> </a:t>
            </a:r>
            <a:r>
              <a:rPr lang="en-US" spc="-45" dirty="0">
                <a:solidFill>
                  <a:srgbClr val="134F5C"/>
                </a:solidFill>
                <a:latin typeface="Verdana"/>
                <a:cs typeface="Verdana"/>
              </a:rPr>
              <a:t>else.</a:t>
            </a:r>
            <a:r>
              <a:rPr lang="en-US" spc="-120" dirty="0">
                <a:solidFill>
                  <a:srgbClr val="134F5C"/>
                </a:solidFill>
                <a:latin typeface="Verdana"/>
                <a:cs typeface="Verdana"/>
              </a:rPr>
              <a:t> </a:t>
            </a:r>
            <a:r>
              <a:rPr lang="en-US" spc="-15" dirty="0">
                <a:solidFill>
                  <a:srgbClr val="134F5C"/>
                </a:solidFill>
                <a:latin typeface="Verdana"/>
                <a:cs typeface="Verdana"/>
              </a:rPr>
              <a:t>This</a:t>
            </a:r>
            <a:r>
              <a:rPr lang="en-US" spc="-114" dirty="0">
                <a:solidFill>
                  <a:srgbClr val="134F5C"/>
                </a:solidFill>
                <a:latin typeface="Verdana"/>
                <a:cs typeface="Verdana"/>
              </a:rPr>
              <a:t> </a:t>
            </a:r>
            <a:r>
              <a:rPr lang="en-US" spc="5" dirty="0">
                <a:solidFill>
                  <a:srgbClr val="134F5C"/>
                </a:solidFill>
                <a:latin typeface="Verdana"/>
                <a:cs typeface="Verdana"/>
              </a:rPr>
              <a:t>may</a:t>
            </a:r>
            <a:r>
              <a:rPr lang="en-US" spc="-114" dirty="0">
                <a:solidFill>
                  <a:srgbClr val="134F5C"/>
                </a:solidFill>
                <a:latin typeface="Verdana"/>
                <a:cs typeface="Verdana"/>
              </a:rPr>
              <a:t> </a:t>
            </a:r>
            <a:r>
              <a:rPr lang="en-US" spc="40" dirty="0">
                <a:solidFill>
                  <a:srgbClr val="134F5C"/>
                </a:solidFill>
                <a:latin typeface="Verdana"/>
                <a:cs typeface="Verdana"/>
              </a:rPr>
              <a:t>be</a:t>
            </a:r>
            <a:r>
              <a:rPr lang="en-US" spc="-114" dirty="0">
                <a:solidFill>
                  <a:srgbClr val="134F5C"/>
                </a:solidFill>
                <a:latin typeface="Verdana"/>
                <a:cs typeface="Verdana"/>
              </a:rPr>
              <a:t> </a:t>
            </a:r>
            <a:r>
              <a:rPr lang="en-US" spc="-20" dirty="0">
                <a:solidFill>
                  <a:srgbClr val="134F5C"/>
                </a:solidFill>
                <a:latin typeface="Verdana"/>
                <a:cs typeface="Verdana"/>
              </a:rPr>
              <a:t>obvious, </a:t>
            </a:r>
            <a:r>
              <a:rPr lang="en-US" spc="-440" dirty="0">
                <a:solidFill>
                  <a:srgbClr val="134F5C"/>
                </a:solidFill>
                <a:latin typeface="Verdana"/>
                <a:cs typeface="Verdana"/>
              </a:rPr>
              <a:t> </a:t>
            </a:r>
            <a:r>
              <a:rPr lang="en-US" spc="45" dirty="0">
                <a:solidFill>
                  <a:srgbClr val="134F5C"/>
                </a:solidFill>
                <a:latin typeface="Verdana"/>
                <a:cs typeface="Verdana"/>
              </a:rPr>
              <a:t>but</a:t>
            </a:r>
            <a:r>
              <a:rPr lang="en-US" spc="-114" dirty="0">
                <a:solidFill>
                  <a:srgbClr val="134F5C"/>
                </a:solidFill>
                <a:latin typeface="Verdana"/>
                <a:cs typeface="Verdana"/>
              </a:rPr>
              <a:t> </a:t>
            </a:r>
            <a:r>
              <a:rPr lang="en-US" dirty="0">
                <a:solidFill>
                  <a:srgbClr val="134F5C"/>
                </a:solidFill>
                <a:latin typeface="Verdana"/>
                <a:cs typeface="Verdana"/>
              </a:rPr>
              <a:t>it</a:t>
            </a:r>
            <a:r>
              <a:rPr lang="en-US" spc="-114" dirty="0">
                <a:solidFill>
                  <a:srgbClr val="134F5C"/>
                </a:solidFill>
                <a:latin typeface="Verdana"/>
                <a:cs typeface="Verdana"/>
              </a:rPr>
              <a:t> </a:t>
            </a:r>
            <a:r>
              <a:rPr lang="en-US" spc="-25" dirty="0">
                <a:solidFill>
                  <a:srgbClr val="134F5C"/>
                </a:solidFill>
                <a:latin typeface="Verdana"/>
                <a:cs typeface="Verdana"/>
              </a:rPr>
              <a:t>is</a:t>
            </a:r>
            <a:r>
              <a:rPr lang="en-US" spc="-114" dirty="0">
                <a:solidFill>
                  <a:srgbClr val="134F5C"/>
                </a:solidFill>
                <a:latin typeface="Verdana"/>
                <a:cs typeface="Verdana"/>
              </a:rPr>
              <a:t> </a:t>
            </a:r>
            <a:r>
              <a:rPr lang="en-US" spc="50" dirty="0">
                <a:solidFill>
                  <a:srgbClr val="134F5C"/>
                </a:solidFill>
                <a:latin typeface="Verdana"/>
                <a:cs typeface="Verdana"/>
              </a:rPr>
              <a:t>good</a:t>
            </a:r>
            <a:r>
              <a:rPr lang="en-US" spc="-114" dirty="0">
                <a:solidFill>
                  <a:srgbClr val="134F5C"/>
                </a:solidFill>
                <a:latin typeface="Verdana"/>
                <a:cs typeface="Verdana"/>
              </a:rPr>
              <a:t> </a:t>
            </a:r>
            <a:r>
              <a:rPr lang="en-US" spc="5" dirty="0">
                <a:solidFill>
                  <a:srgbClr val="134F5C"/>
                </a:solidFill>
                <a:latin typeface="Verdana"/>
                <a:cs typeface="Verdana"/>
              </a:rPr>
              <a:t>to</a:t>
            </a:r>
            <a:r>
              <a:rPr lang="en-US" spc="-114" dirty="0">
                <a:solidFill>
                  <a:srgbClr val="134F5C"/>
                </a:solidFill>
                <a:latin typeface="Verdana"/>
                <a:cs typeface="Verdana"/>
              </a:rPr>
              <a:t> </a:t>
            </a:r>
            <a:r>
              <a:rPr lang="en-US" spc="30" dirty="0">
                <a:solidFill>
                  <a:srgbClr val="134F5C"/>
                </a:solidFill>
                <a:latin typeface="Verdana"/>
                <a:cs typeface="Verdana"/>
              </a:rPr>
              <a:t>remember</a:t>
            </a:r>
            <a:r>
              <a:rPr lang="en-US" spc="-114" dirty="0">
                <a:solidFill>
                  <a:srgbClr val="134F5C"/>
                </a:solidFill>
                <a:latin typeface="Verdana"/>
                <a:cs typeface="Verdana"/>
              </a:rPr>
              <a:t> </a:t>
            </a:r>
            <a:r>
              <a:rPr lang="en-US" spc="50" dirty="0">
                <a:solidFill>
                  <a:srgbClr val="134F5C"/>
                </a:solidFill>
                <a:latin typeface="Verdana"/>
                <a:cs typeface="Verdana"/>
              </a:rPr>
              <a:t>when</a:t>
            </a:r>
            <a:r>
              <a:rPr lang="en-US" spc="-110" dirty="0">
                <a:solidFill>
                  <a:srgbClr val="134F5C"/>
                </a:solidFill>
                <a:latin typeface="Verdana"/>
                <a:cs typeface="Verdana"/>
              </a:rPr>
              <a:t> </a:t>
            </a:r>
            <a:r>
              <a:rPr lang="en-US" spc="-5" dirty="0">
                <a:solidFill>
                  <a:srgbClr val="134F5C"/>
                </a:solidFill>
                <a:latin typeface="Verdana"/>
                <a:cs typeface="Verdana"/>
              </a:rPr>
              <a:t>you</a:t>
            </a:r>
            <a:r>
              <a:rPr lang="en-US" spc="-114" dirty="0">
                <a:solidFill>
                  <a:srgbClr val="134F5C"/>
                </a:solidFill>
                <a:latin typeface="Verdana"/>
                <a:cs typeface="Verdana"/>
              </a:rPr>
              <a:t> </a:t>
            </a:r>
            <a:r>
              <a:rPr lang="en-US" spc="-15" dirty="0">
                <a:solidFill>
                  <a:srgbClr val="134F5C"/>
                </a:solidFill>
                <a:latin typeface="Verdana"/>
                <a:cs typeface="Verdana"/>
              </a:rPr>
              <a:t>have</a:t>
            </a:r>
            <a:r>
              <a:rPr lang="en-US" spc="-114" dirty="0">
                <a:solidFill>
                  <a:srgbClr val="134F5C"/>
                </a:solidFill>
                <a:latin typeface="Verdana"/>
                <a:cs typeface="Verdana"/>
              </a:rPr>
              <a:t> </a:t>
            </a:r>
            <a:r>
              <a:rPr lang="en-US" spc="-15" dirty="0">
                <a:solidFill>
                  <a:srgbClr val="134F5C"/>
                </a:solidFill>
                <a:latin typeface="Verdana"/>
                <a:cs typeface="Verdana"/>
              </a:rPr>
              <a:t>a</a:t>
            </a:r>
            <a:r>
              <a:rPr lang="en-US" spc="-114" dirty="0">
                <a:solidFill>
                  <a:srgbClr val="134F5C"/>
                </a:solidFill>
                <a:latin typeface="Verdana"/>
                <a:cs typeface="Verdana"/>
              </a:rPr>
              <a:t> </a:t>
            </a:r>
            <a:r>
              <a:rPr lang="en-US" spc="10" dirty="0">
                <a:solidFill>
                  <a:srgbClr val="134F5C"/>
                </a:solidFill>
                <a:latin typeface="Verdana"/>
                <a:cs typeface="Verdana"/>
              </a:rPr>
              <a:t>lot</a:t>
            </a:r>
            <a:r>
              <a:rPr lang="en-US" spc="-114" dirty="0">
                <a:solidFill>
                  <a:srgbClr val="134F5C"/>
                </a:solidFill>
                <a:latin typeface="Verdana"/>
                <a:cs typeface="Verdana"/>
              </a:rPr>
              <a:t> </a:t>
            </a:r>
            <a:r>
              <a:rPr lang="en-US" dirty="0">
                <a:solidFill>
                  <a:srgbClr val="134F5C"/>
                </a:solidFill>
                <a:latin typeface="Verdana"/>
                <a:cs typeface="Verdana"/>
              </a:rPr>
              <a:t>of</a:t>
            </a:r>
            <a:r>
              <a:rPr lang="en-US" spc="-114" dirty="0">
                <a:solidFill>
                  <a:srgbClr val="134F5C"/>
                </a:solidFill>
                <a:latin typeface="Verdana"/>
                <a:cs typeface="Verdana"/>
              </a:rPr>
              <a:t> </a:t>
            </a:r>
            <a:r>
              <a:rPr lang="en-US" spc="-20" dirty="0">
                <a:solidFill>
                  <a:srgbClr val="134F5C"/>
                </a:solidFill>
                <a:latin typeface="Verdana"/>
                <a:cs typeface="Verdana"/>
              </a:rPr>
              <a:t>attributes.</a:t>
            </a:r>
            <a:r>
              <a:rPr lang="en-US" spc="-110" dirty="0">
                <a:solidFill>
                  <a:srgbClr val="134F5C"/>
                </a:solidFill>
                <a:latin typeface="Verdana"/>
                <a:cs typeface="Verdana"/>
              </a:rPr>
              <a:t> </a:t>
            </a:r>
            <a:r>
              <a:rPr lang="en-US" spc="5" dirty="0">
                <a:solidFill>
                  <a:srgbClr val="134F5C"/>
                </a:solidFill>
                <a:latin typeface="Verdana"/>
                <a:cs typeface="Verdana"/>
              </a:rPr>
              <a:t>You</a:t>
            </a:r>
            <a:r>
              <a:rPr lang="en-US" spc="-114" dirty="0">
                <a:solidFill>
                  <a:srgbClr val="134F5C"/>
                </a:solidFill>
                <a:latin typeface="Verdana"/>
                <a:cs typeface="Verdana"/>
              </a:rPr>
              <a:t> </a:t>
            </a:r>
            <a:r>
              <a:rPr lang="en-US" spc="5" dirty="0">
                <a:solidFill>
                  <a:srgbClr val="134F5C"/>
                </a:solidFill>
                <a:latin typeface="Verdana"/>
                <a:cs typeface="Verdana"/>
              </a:rPr>
              <a:t>may</a:t>
            </a:r>
            <a:r>
              <a:rPr lang="en-US" spc="-114" dirty="0">
                <a:solidFill>
                  <a:srgbClr val="134F5C"/>
                </a:solidFill>
                <a:latin typeface="Verdana"/>
                <a:cs typeface="Verdana"/>
              </a:rPr>
              <a:t> </a:t>
            </a:r>
            <a:r>
              <a:rPr lang="en-US" spc="35" dirty="0">
                <a:solidFill>
                  <a:srgbClr val="134F5C"/>
                </a:solidFill>
                <a:latin typeface="Verdana"/>
                <a:cs typeface="Verdana"/>
              </a:rPr>
              <a:t>need</a:t>
            </a:r>
            <a:r>
              <a:rPr lang="en-US" spc="-114" dirty="0">
                <a:solidFill>
                  <a:srgbClr val="134F5C"/>
                </a:solidFill>
                <a:latin typeface="Verdana"/>
                <a:cs typeface="Verdana"/>
              </a:rPr>
              <a:t> </a:t>
            </a:r>
            <a:r>
              <a:rPr lang="en-US" spc="5" dirty="0">
                <a:solidFill>
                  <a:srgbClr val="134F5C"/>
                </a:solidFill>
                <a:latin typeface="Verdana"/>
                <a:cs typeface="Verdana"/>
              </a:rPr>
              <a:t>to</a:t>
            </a:r>
            <a:r>
              <a:rPr lang="en-US" spc="-114" dirty="0">
                <a:solidFill>
                  <a:srgbClr val="134F5C"/>
                </a:solidFill>
                <a:latin typeface="Verdana"/>
                <a:cs typeface="Verdana"/>
              </a:rPr>
              <a:t> </a:t>
            </a:r>
            <a:r>
              <a:rPr lang="en-US" dirty="0">
                <a:solidFill>
                  <a:srgbClr val="134F5C"/>
                </a:solidFill>
                <a:latin typeface="Verdana"/>
                <a:cs typeface="Verdana"/>
              </a:rPr>
              <a:t>transform</a:t>
            </a:r>
            <a:r>
              <a:rPr lang="en-US" spc="-114" dirty="0">
                <a:solidFill>
                  <a:srgbClr val="134F5C"/>
                </a:solidFill>
                <a:latin typeface="Verdana"/>
                <a:cs typeface="Verdana"/>
              </a:rPr>
              <a:t> </a:t>
            </a:r>
            <a:r>
              <a:rPr lang="en-US" spc="10" dirty="0">
                <a:solidFill>
                  <a:srgbClr val="134F5C"/>
                </a:solidFill>
                <a:latin typeface="Verdana"/>
                <a:cs typeface="Verdana"/>
              </a:rPr>
              <a:t>data </a:t>
            </a:r>
            <a:r>
              <a:rPr lang="en-US" spc="-440" dirty="0">
                <a:solidFill>
                  <a:srgbClr val="134F5C"/>
                </a:solidFill>
                <a:latin typeface="Verdana"/>
                <a:cs typeface="Verdana"/>
              </a:rPr>
              <a:t> </a:t>
            </a:r>
            <a:r>
              <a:rPr lang="en-US" spc="5" dirty="0">
                <a:solidFill>
                  <a:srgbClr val="134F5C"/>
                </a:solidFill>
                <a:latin typeface="Verdana"/>
                <a:cs typeface="Verdana"/>
              </a:rPr>
              <a:t>to</a:t>
            </a:r>
            <a:r>
              <a:rPr lang="en-US" spc="-120" dirty="0">
                <a:solidFill>
                  <a:srgbClr val="134F5C"/>
                </a:solidFill>
                <a:latin typeface="Verdana"/>
                <a:cs typeface="Verdana"/>
              </a:rPr>
              <a:t> </a:t>
            </a:r>
            <a:r>
              <a:rPr lang="en-US" spc="20" dirty="0">
                <a:solidFill>
                  <a:srgbClr val="134F5C"/>
                </a:solidFill>
                <a:latin typeface="Verdana"/>
                <a:cs typeface="Verdana"/>
              </a:rPr>
              <a:t>make</a:t>
            </a:r>
            <a:r>
              <a:rPr lang="en-US" spc="-114" dirty="0">
                <a:solidFill>
                  <a:srgbClr val="134F5C"/>
                </a:solidFill>
                <a:latin typeface="Verdana"/>
                <a:cs typeface="Verdana"/>
              </a:rPr>
              <a:t> </a:t>
            </a:r>
            <a:r>
              <a:rPr lang="en-US" spc="25" dirty="0">
                <a:solidFill>
                  <a:srgbClr val="134F5C"/>
                </a:solidFill>
                <a:latin typeface="Verdana"/>
                <a:cs typeface="Verdana"/>
              </a:rPr>
              <a:t>the</a:t>
            </a:r>
            <a:r>
              <a:rPr lang="en-US" spc="-120" dirty="0">
                <a:solidFill>
                  <a:srgbClr val="134F5C"/>
                </a:solidFill>
                <a:latin typeface="Verdana"/>
                <a:cs typeface="Verdana"/>
              </a:rPr>
              <a:t> </a:t>
            </a:r>
            <a:r>
              <a:rPr lang="en-US" spc="5" dirty="0">
                <a:solidFill>
                  <a:srgbClr val="134F5C"/>
                </a:solidFill>
                <a:latin typeface="Verdana"/>
                <a:cs typeface="Verdana"/>
              </a:rPr>
              <a:t>relationship</a:t>
            </a:r>
            <a:r>
              <a:rPr lang="en-US" spc="-114" dirty="0">
                <a:solidFill>
                  <a:srgbClr val="134F5C"/>
                </a:solidFill>
                <a:latin typeface="Verdana"/>
                <a:cs typeface="Verdana"/>
              </a:rPr>
              <a:t> </a:t>
            </a:r>
            <a:r>
              <a:rPr lang="en-US" spc="-5" dirty="0">
                <a:solidFill>
                  <a:srgbClr val="134F5C"/>
                </a:solidFill>
                <a:latin typeface="Verdana"/>
                <a:cs typeface="Verdana"/>
              </a:rPr>
              <a:t>linear</a:t>
            </a:r>
            <a:r>
              <a:rPr lang="en-US" spc="-114" dirty="0">
                <a:solidFill>
                  <a:srgbClr val="134F5C"/>
                </a:solidFill>
                <a:latin typeface="Verdana"/>
                <a:cs typeface="Verdana"/>
              </a:rPr>
              <a:t> </a:t>
            </a:r>
            <a:r>
              <a:rPr lang="en-US" spc="-100" dirty="0">
                <a:solidFill>
                  <a:srgbClr val="134F5C"/>
                </a:solidFill>
                <a:latin typeface="Verdana"/>
                <a:cs typeface="Verdana"/>
              </a:rPr>
              <a:t>(e.g.</a:t>
            </a:r>
            <a:r>
              <a:rPr lang="en-US" spc="-120" dirty="0">
                <a:solidFill>
                  <a:srgbClr val="134F5C"/>
                </a:solidFill>
                <a:latin typeface="Verdana"/>
                <a:cs typeface="Verdana"/>
              </a:rPr>
              <a:t> </a:t>
            </a:r>
            <a:r>
              <a:rPr lang="en-US" spc="30" dirty="0">
                <a:solidFill>
                  <a:srgbClr val="134F5C"/>
                </a:solidFill>
                <a:latin typeface="Verdana"/>
                <a:cs typeface="Verdana"/>
              </a:rPr>
              <a:t>log</a:t>
            </a:r>
            <a:r>
              <a:rPr lang="en-US" spc="-114" dirty="0">
                <a:solidFill>
                  <a:srgbClr val="134F5C"/>
                </a:solidFill>
                <a:latin typeface="Verdana"/>
                <a:cs typeface="Verdana"/>
              </a:rPr>
              <a:t> </a:t>
            </a:r>
            <a:r>
              <a:rPr lang="en-US" dirty="0">
                <a:solidFill>
                  <a:srgbClr val="134F5C"/>
                </a:solidFill>
                <a:latin typeface="Verdana"/>
                <a:cs typeface="Verdana"/>
              </a:rPr>
              <a:t>transform</a:t>
            </a:r>
            <a:r>
              <a:rPr lang="en-US" spc="-120" dirty="0">
                <a:solidFill>
                  <a:srgbClr val="134F5C"/>
                </a:solidFill>
                <a:latin typeface="Verdana"/>
                <a:cs typeface="Verdana"/>
              </a:rPr>
              <a:t> </a:t>
            </a:r>
            <a:r>
              <a:rPr lang="en-US" spc="-15" dirty="0">
                <a:solidFill>
                  <a:srgbClr val="134F5C"/>
                </a:solidFill>
                <a:latin typeface="Verdana"/>
                <a:cs typeface="Verdana"/>
              </a:rPr>
              <a:t>for</a:t>
            </a:r>
            <a:r>
              <a:rPr lang="en-US" spc="-114" dirty="0">
                <a:solidFill>
                  <a:srgbClr val="134F5C"/>
                </a:solidFill>
                <a:latin typeface="Verdana"/>
                <a:cs typeface="Verdana"/>
              </a:rPr>
              <a:t> </a:t>
            </a:r>
            <a:r>
              <a:rPr lang="en-US" spc="20" dirty="0">
                <a:solidFill>
                  <a:srgbClr val="134F5C"/>
                </a:solidFill>
                <a:latin typeface="Verdana"/>
                <a:cs typeface="Verdana"/>
              </a:rPr>
              <a:t>an</a:t>
            </a:r>
            <a:r>
              <a:rPr lang="en-US" spc="-114" dirty="0">
                <a:solidFill>
                  <a:srgbClr val="134F5C"/>
                </a:solidFill>
                <a:latin typeface="Verdana"/>
                <a:cs typeface="Verdana"/>
              </a:rPr>
              <a:t> </a:t>
            </a:r>
            <a:r>
              <a:rPr lang="en-US" spc="10" dirty="0">
                <a:solidFill>
                  <a:srgbClr val="134F5C"/>
                </a:solidFill>
                <a:latin typeface="Verdana"/>
                <a:cs typeface="Verdana"/>
              </a:rPr>
              <a:t>exponential</a:t>
            </a:r>
            <a:r>
              <a:rPr lang="en-US" spc="-120" dirty="0">
                <a:solidFill>
                  <a:srgbClr val="134F5C"/>
                </a:solidFill>
                <a:latin typeface="Verdana"/>
                <a:cs typeface="Verdana"/>
              </a:rPr>
              <a:t> </a:t>
            </a:r>
            <a:r>
              <a:rPr lang="en-US" spc="-20" dirty="0">
                <a:solidFill>
                  <a:srgbClr val="134F5C"/>
                </a:solidFill>
                <a:latin typeface="Verdana"/>
                <a:cs typeface="Verdana"/>
              </a:rPr>
              <a:t>relationship).</a:t>
            </a:r>
            <a:endParaRPr lang="en-US" dirty="0">
              <a:latin typeface="Verdana"/>
              <a:cs typeface="Verdana"/>
            </a:endParaRPr>
          </a:p>
          <a:p>
            <a:pPr marL="388620" marR="10160" indent="-359410">
              <a:lnSpc>
                <a:spcPct val="115399"/>
              </a:lnSpc>
              <a:buFont typeface="Verdana"/>
              <a:buAutoNum type="arabicPeriod"/>
              <a:tabLst>
                <a:tab pos="388620" algn="l"/>
                <a:tab pos="389255" algn="l"/>
              </a:tabLst>
            </a:pPr>
            <a:r>
              <a:rPr lang="en-US" b="1" spc="-55" dirty="0">
                <a:solidFill>
                  <a:srgbClr val="134F5C"/>
                </a:solidFill>
                <a:latin typeface="Verdana"/>
                <a:cs typeface="Verdana"/>
              </a:rPr>
              <a:t>Remove </a:t>
            </a:r>
            <a:r>
              <a:rPr lang="en-US" b="1" spc="-60" dirty="0">
                <a:solidFill>
                  <a:srgbClr val="134F5C"/>
                </a:solidFill>
                <a:latin typeface="Verdana"/>
                <a:cs typeface="Verdana"/>
              </a:rPr>
              <a:t>Outlier: </a:t>
            </a:r>
            <a:r>
              <a:rPr lang="en-US" spc="5" dirty="0">
                <a:solidFill>
                  <a:srgbClr val="134F5C"/>
                </a:solidFill>
                <a:latin typeface="Verdana"/>
                <a:cs typeface="Verdana"/>
              </a:rPr>
              <a:t>Linear </a:t>
            </a:r>
            <a:r>
              <a:rPr lang="en-US" spc="-5" dirty="0">
                <a:solidFill>
                  <a:srgbClr val="134F5C"/>
                </a:solidFill>
                <a:latin typeface="Verdana"/>
                <a:cs typeface="Verdana"/>
              </a:rPr>
              <a:t>regression </a:t>
            </a:r>
            <a:r>
              <a:rPr lang="en-US" spc="5" dirty="0">
                <a:solidFill>
                  <a:srgbClr val="134F5C"/>
                </a:solidFill>
                <a:latin typeface="Verdana"/>
                <a:cs typeface="Verdana"/>
              </a:rPr>
              <a:t>assumes </a:t>
            </a:r>
            <a:r>
              <a:rPr lang="en-US" spc="15" dirty="0">
                <a:solidFill>
                  <a:srgbClr val="134F5C"/>
                </a:solidFill>
                <a:latin typeface="Verdana"/>
                <a:cs typeface="Verdana"/>
              </a:rPr>
              <a:t>that </a:t>
            </a:r>
            <a:r>
              <a:rPr lang="en-US" spc="-10" dirty="0">
                <a:solidFill>
                  <a:srgbClr val="134F5C"/>
                </a:solidFill>
                <a:latin typeface="Verdana"/>
                <a:cs typeface="Verdana"/>
              </a:rPr>
              <a:t>your </a:t>
            </a:r>
            <a:r>
              <a:rPr lang="en-US" spc="35" dirty="0">
                <a:solidFill>
                  <a:srgbClr val="134F5C"/>
                </a:solidFill>
                <a:latin typeface="Verdana"/>
                <a:cs typeface="Verdana"/>
              </a:rPr>
              <a:t>independent and </a:t>
            </a:r>
            <a:r>
              <a:rPr lang="en-US" spc="40" dirty="0">
                <a:solidFill>
                  <a:srgbClr val="134F5C"/>
                </a:solidFill>
                <a:latin typeface="Verdana"/>
                <a:cs typeface="Verdana"/>
              </a:rPr>
              <a:t>dependent </a:t>
            </a:r>
            <a:r>
              <a:rPr lang="en-US" spc="-20" dirty="0">
                <a:solidFill>
                  <a:srgbClr val="134F5C"/>
                </a:solidFill>
                <a:latin typeface="Verdana"/>
                <a:cs typeface="Verdana"/>
              </a:rPr>
              <a:t>variables </a:t>
            </a:r>
            <a:r>
              <a:rPr lang="en-US" spc="-15" dirty="0">
                <a:solidFill>
                  <a:srgbClr val="134F5C"/>
                </a:solidFill>
                <a:latin typeface="Verdana"/>
                <a:cs typeface="Verdana"/>
              </a:rPr>
              <a:t> </a:t>
            </a:r>
            <a:r>
              <a:rPr lang="en-US" spc="-20" dirty="0">
                <a:solidFill>
                  <a:srgbClr val="134F5C"/>
                </a:solidFill>
                <a:latin typeface="Verdana"/>
                <a:cs typeface="Verdana"/>
              </a:rPr>
              <a:t>are</a:t>
            </a:r>
            <a:r>
              <a:rPr lang="en-US" spc="-110" dirty="0">
                <a:solidFill>
                  <a:srgbClr val="134F5C"/>
                </a:solidFill>
                <a:latin typeface="Verdana"/>
                <a:cs typeface="Verdana"/>
              </a:rPr>
              <a:t> </a:t>
            </a:r>
            <a:r>
              <a:rPr lang="en-US" spc="30" dirty="0">
                <a:solidFill>
                  <a:srgbClr val="134F5C"/>
                </a:solidFill>
                <a:latin typeface="Verdana"/>
                <a:cs typeface="Verdana"/>
              </a:rPr>
              <a:t>not</a:t>
            </a:r>
            <a:r>
              <a:rPr lang="en-US" spc="-110" dirty="0">
                <a:solidFill>
                  <a:srgbClr val="134F5C"/>
                </a:solidFill>
                <a:latin typeface="Verdana"/>
                <a:cs typeface="Verdana"/>
              </a:rPr>
              <a:t> </a:t>
            </a:r>
            <a:r>
              <a:rPr lang="en-US" spc="-50" dirty="0">
                <a:solidFill>
                  <a:srgbClr val="134F5C"/>
                </a:solidFill>
                <a:latin typeface="Verdana"/>
                <a:cs typeface="Verdana"/>
              </a:rPr>
              <a:t>noisy.</a:t>
            </a:r>
            <a:r>
              <a:rPr lang="en-US" spc="-110" dirty="0">
                <a:solidFill>
                  <a:srgbClr val="134F5C"/>
                </a:solidFill>
                <a:latin typeface="Verdana"/>
                <a:cs typeface="Verdana"/>
              </a:rPr>
              <a:t> </a:t>
            </a:r>
            <a:r>
              <a:rPr lang="en-US" spc="10" dirty="0">
                <a:solidFill>
                  <a:srgbClr val="134F5C"/>
                </a:solidFill>
                <a:latin typeface="Verdana"/>
                <a:cs typeface="Verdana"/>
              </a:rPr>
              <a:t>Consider</a:t>
            </a:r>
            <a:r>
              <a:rPr lang="en-US" spc="-110" dirty="0">
                <a:solidFill>
                  <a:srgbClr val="134F5C"/>
                </a:solidFill>
                <a:latin typeface="Verdana"/>
                <a:cs typeface="Verdana"/>
              </a:rPr>
              <a:t> </a:t>
            </a:r>
            <a:r>
              <a:rPr lang="en-US" spc="25" dirty="0">
                <a:solidFill>
                  <a:srgbClr val="134F5C"/>
                </a:solidFill>
                <a:latin typeface="Verdana"/>
                <a:cs typeface="Verdana"/>
              </a:rPr>
              <a:t>using</a:t>
            </a:r>
            <a:r>
              <a:rPr lang="en-US" spc="-110" dirty="0">
                <a:solidFill>
                  <a:srgbClr val="134F5C"/>
                </a:solidFill>
                <a:latin typeface="Verdana"/>
                <a:cs typeface="Verdana"/>
              </a:rPr>
              <a:t> </a:t>
            </a:r>
            <a:r>
              <a:rPr lang="en-US" spc="10" dirty="0">
                <a:solidFill>
                  <a:srgbClr val="134F5C"/>
                </a:solidFill>
                <a:latin typeface="Verdana"/>
                <a:cs typeface="Verdana"/>
              </a:rPr>
              <a:t>data</a:t>
            </a:r>
            <a:r>
              <a:rPr lang="en-US" spc="-110" dirty="0">
                <a:solidFill>
                  <a:srgbClr val="134F5C"/>
                </a:solidFill>
                <a:latin typeface="Verdana"/>
                <a:cs typeface="Verdana"/>
              </a:rPr>
              <a:t> </a:t>
            </a:r>
            <a:r>
              <a:rPr lang="en-US" spc="20" dirty="0">
                <a:solidFill>
                  <a:srgbClr val="134F5C"/>
                </a:solidFill>
                <a:latin typeface="Verdana"/>
                <a:cs typeface="Verdana"/>
              </a:rPr>
              <a:t>cleaning</a:t>
            </a:r>
            <a:r>
              <a:rPr lang="en-US" spc="-110" dirty="0">
                <a:solidFill>
                  <a:srgbClr val="134F5C"/>
                </a:solidFill>
                <a:latin typeface="Verdana"/>
                <a:cs typeface="Verdana"/>
              </a:rPr>
              <a:t> </a:t>
            </a:r>
            <a:r>
              <a:rPr lang="en-US" spc="5" dirty="0">
                <a:solidFill>
                  <a:srgbClr val="134F5C"/>
                </a:solidFill>
                <a:latin typeface="Verdana"/>
                <a:cs typeface="Verdana"/>
              </a:rPr>
              <a:t>operations</a:t>
            </a:r>
            <a:r>
              <a:rPr lang="en-US" spc="-110" dirty="0">
                <a:solidFill>
                  <a:srgbClr val="134F5C"/>
                </a:solidFill>
                <a:latin typeface="Verdana"/>
                <a:cs typeface="Verdana"/>
              </a:rPr>
              <a:t> </a:t>
            </a:r>
            <a:r>
              <a:rPr lang="en-US" spc="15" dirty="0">
                <a:solidFill>
                  <a:srgbClr val="134F5C"/>
                </a:solidFill>
                <a:latin typeface="Verdana"/>
                <a:cs typeface="Verdana"/>
              </a:rPr>
              <a:t>that</a:t>
            </a:r>
            <a:r>
              <a:rPr lang="en-US" spc="-110" dirty="0">
                <a:solidFill>
                  <a:srgbClr val="134F5C"/>
                </a:solidFill>
                <a:latin typeface="Verdana"/>
                <a:cs typeface="Verdana"/>
              </a:rPr>
              <a:t> </a:t>
            </a:r>
            <a:r>
              <a:rPr lang="en-US" spc="5" dirty="0">
                <a:solidFill>
                  <a:srgbClr val="134F5C"/>
                </a:solidFill>
                <a:latin typeface="Verdana"/>
                <a:cs typeface="Verdana"/>
              </a:rPr>
              <a:t>let</a:t>
            </a:r>
            <a:r>
              <a:rPr lang="en-US" spc="-110" dirty="0">
                <a:solidFill>
                  <a:srgbClr val="134F5C"/>
                </a:solidFill>
                <a:latin typeface="Verdana"/>
                <a:cs typeface="Verdana"/>
              </a:rPr>
              <a:t> </a:t>
            </a:r>
            <a:r>
              <a:rPr lang="en-US" spc="-5" dirty="0">
                <a:solidFill>
                  <a:srgbClr val="134F5C"/>
                </a:solidFill>
                <a:latin typeface="Verdana"/>
                <a:cs typeface="Verdana"/>
              </a:rPr>
              <a:t>you</a:t>
            </a:r>
            <a:r>
              <a:rPr lang="en-US" spc="-110" dirty="0">
                <a:solidFill>
                  <a:srgbClr val="134F5C"/>
                </a:solidFill>
                <a:latin typeface="Verdana"/>
                <a:cs typeface="Verdana"/>
              </a:rPr>
              <a:t> </a:t>
            </a:r>
            <a:r>
              <a:rPr lang="en-US" spc="5" dirty="0">
                <a:solidFill>
                  <a:srgbClr val="134F5C"/>
                </a:solidFill>
                <a:latin typeface="Verdana"/>
                <a:cs typeface="Verdana"/>
              </a:rPr>
              <a:t>better</a:t>
            </a:r>
            <a:r>
              <a:rPr lang="en-US" spc="-110" dirty="0">
                <a:solidFill>
                  <a:srgbClr val="134F5C"/>
                </a:solidFill>
                <a:latin typeface="Verdana"/>
                <a:cs typeface="Verdana"/>
              </a:rPr>
              <a:t> </a:t>
            </a:r>
            <a:r>
              <a:rPr lang="en-US" spc="-5" dirty="0">
                <a:solidFill>
                  <a:srgbClr val="134F5C"/>
                </a:solidFill>
                <a:latin typeface="Verdana"/>
                <a:cs typeface="Verdana"/>
              </a:rPr>
              <a:t>expose</a:t>
            </a:r>
            <a:r>
              <a:rPr lang="en-US" spc="-110" dirty="0">
                <a:solidFill>
                  <a:srgbClr val="134F5C"/>
                </a:solidFill>
                <a:latin typeface="Verdana"/>
                <a:cs typeface="Verdana"/>
              </a:rPr>
              <a:t> </a:t>
            </a:r>
            <a:r>
              <a:rPr lang="en-US" spc="35" dirty="0">
                <a:solidFill>
                  <a:srgbClr val="134F5C"/>
                </a:solidFill>
                <a:latin typeface="Verdana"/>
                <a:cs typeface="Verdana"/>
              </a:rPr>
              <a:t>and</a:t>
            </a:r>
            <a:r>
              <a:rPr lang="en-US" spc="-110" dirty="0">
                <a:solidFill>
                  <a:srgbClr val="134F5C"/>
                </a:solidFill>
                <a:latin typeface="Verdana"/>
                <a:cs typeface="Verdana"/>
              </a:rPr>
              <a:t> </a:t>
            </a:r>
            <a:r>
              <a:rPr lang="en-US" spc="-20" dirty="0">
                <a:solidFill>
                  <a:srgbClr val="134F5C"/>
                </a:solidFill>
                <a:latin typeface="Verdana"/>
                <a:cs typeface="Verdana"/>
              </a:rPr>
              <a:t>clarify</a:t>
            </a:r>
            <a:r>
              <a:rPr lang="en-US" spc="-110" dirty="0">
                <a:solidFill>
                  <a:srgbClr val="134F5C"/>
                </a:solidFill>
                <a:latin typeface="Verdana"/>
                <a:cs typeface="Verdana"/>
              </a:rPr>
              <a:t> </a:t>
            </a:r>
            <a:r>
              <a:rPr lang="en-US" spc="25" dirty="0">
                <a:solidFill>
                  <a:srgbClr val="134F5C"/>
                </a:solidFill>
                <a:latin typeface="Verdana"/>
                <a:cs typeface="Verdana"/>
              </a:rPr>
              <a:t>the </a:t>
            </a:r>
            <a:r>
              <a:rPr lang="en-US" spc="-440" dirty="0">
                <a:solidFill>
                  <a:srgbClr val="134F5C"/>
                </a:solidFill>
                <a:latin typeface="Verdana"/>
                <a:cs typeface="Verdana"/>
              </a:rPr>
              <a:t> </a:t>
            </a:r>
            <a:r>
              <a:rPr lang="en-US" spc="10" dirty="0">
                <a:solidFill>
                  <a:srgbClr val="134F5C"/>
                </a:solidFill>
                <a:latin typeface="Verdana"/>
                <a:cs typeface="Verdana"/>
              </a:rPr>
              <a:t>signal </a:t>
            </a:r>
            <a:r>
              <a:rPr lang="en-US" spc="25" dirty="0">
                <a:solidFill>
                  <a:srgbClr val="134F5C"/>
                </a:solidFill>
                <a:latin typeface="Verdana"/>
                <a:cs typeface="Verdana"/>
              </a:rPr>
              <a:t>in </a:t>
            </a:r>
            <a:r>
              <a:rPr lang="en-US" spc="-10" dirty="0">
                <a:solidFill>
                  <a:srgbClr val="134F5C"/>
                </a:solidFill>
                <a:latin typeface="Verdana"/>
                <a:cs typeface="Verdana"/>
              </a:rPr>
              <a:t>your </a:t>
            </a:r>
            <a:r>
              <a:rPr lang="en-US" spc="-30" dirty="0">
                <a:solidFill>
                  <a:srgbClr val="134F5C"/>
                </a:solidFill>
                <a:latin typeface="Verdana"/>
                <a:cs typeface="Verdana"/>
              </a:rPr>
              <a:t>data. </a:t>
            </a:r>
            <a:r>
              <a:rPr lang="en-US" spc="-15" dirty="0">
                <a:solidFill>
                  <a:srgbClr val="134F5C"/>
                </a:solidFill>
                <a:latin typeface="Verdana"/>
                <a:cs typeface="Verdana"/>
              </a:rPr>
              <a:t>This </a:t>
            </a:r>
            <a:r>
              <a:rPr lang="en-US" spc="-25" dirty="0">
                <a:solidFill>
                  <a:srgbClr val="134F5C"/>
                </a:solidFill>
                <a:latin typeface="Verdana"/>
                <a:cs typeface="Verdana"/>
              </a:rPr>
              <a:t>is </a:t>
            </a:r>
            <a:r>
              <a:rPr lang="en-US" spc="25" dirty="0">
                <a:solidFill>
                  <a:srgbClr val="134F5C"/>
                </a:solidFill>
                <a:latin typeface="Verdana"/>
                <a:cs typeface="Verdana"/>
              </a:rPr>
              <a:t>most important </a:t>
            </a:r>
            <a:r>
              <a:rPr lang="en-US" spc="-15" dirty="0">
                <a:solidFill>
                  <a:srgbClr val="134F5C"/>
                </a:solidFill>
                <a:latin typeface="Verdana"/>
                <a:cs typeface="Verdana"/>
              </a:rPr>
              <a:t>for </a:t>
            </a:r>
            <a:r>
              <a:rPr lang="en-US" spc="25" dirty="0">
                <a:solidFill>
                  <a:srgbClr val="134F5C"/>
                </a:solidFill>
                <a:latin typeface="Verdana"/>
                <a:cs typeface="Verdana"/>
              </a:rPr>
              <a:t>the </a:t>
            </a:r>
            <a:r>
              <a:rPr lang="en-US" spc="35" dirty="0">
                <a:solidFill>
                  <a:srgbClr val="134F5C"/>
                </a:solidFill>
                <a:latin typeface="Verdana"/>
                <a:cs typeface="Verdana"/>
              </a:rPr>
              <a:t>output </a:t>
            </a:r>
            <a:r>
              <a:rPr lang="en-US" spc="-15" dirty="0">
                <a:solidFill>
                  <a:srgbClr val="134F5C"/>
                </a:solidFill>
                <a:latin typeface="Verdana"/>
                <a:cs typeface="Verdana"/>
              </a:rPr>
              <a:t>variable </a:t>
            </a:r>
            <a:r>
              <a:rPr lang="en-US" spc="35" dirty="0">
                <a:solidFill>
                  <a:srgbClr val="134F5C"/>
                </a:solidFill>
                <a:latin typeface="Verdana"/>
                <a:cs typeface="Verdana"/>
              </a:rPr>
              <a:t>and </a:t>
            </a:r>
            <a:r>
              <a:rPr lang="en-US" spc="-5" dirty="0">
                <a:solidFill>
                  <a:srgbClr val="134F5C"/>
                </a:solidFill>
                <a:latin typeface="Verdana"/>
                <a:cs typeface="Verdana"/>
              </a:rPr>
              <a:t>you </a:t>
            </a:r>
            <a:r>
              <a:rPr lang="en-US" spc="25" dirty="0">
                <a:solidFill>
                  <a:srgbClr val="134F5C"/>
                </a:solidFill>
                <a:latin typeface="Verdana"/>
                <a:cs typeface="Verdana"/>
              </a:rPr>
              <a:t>want </a:t>
            </a:r>
            <a:r>
              <a:rPr lang="en-US" spc="5" dirty="0">
                <a:solidFill>
                  <a:srgbClr val="134F5C"/>
                </a:solidFill>
                <a:latin typeface="Verdana"/>
                <a:cs typeface="Verdana"/>
              </a:rPr>
              <a:t>to </a:t>
            </a:r>
            <a:r>
              <a:rPr lang="en-US" dirty="0">
                <a:solidFill>
                  <a:srgbClr val="134F5C"/>
                </a:solidFill>
                <a:latin typeface="Verdana"/>
                <a:cs typeface="Verdana"/>
              </a:rPr>
              <a:t>remove </a:t>
            </a:r>
            <a:r>
              <a:rPr lang="en-US" spc="5" dirty="0">
                <a:solidFill>
                  <a:srgbClr val="134F5C"/>
                </a:solidFill>
                <a:latin typeface="Verdana"/>
                <a:cs typeface="Verdana"/>
              </a:rPr>
              <a:t> </a:t>
            </a:r>
            <a:r>
              <a:rPr lang="en-US" dirty="0">
                <a:solidFill>
                  <a:srgbClr val="134F5C"/>
                </a:solidFill>
                <a:latin typeface="Verdana"/>
                <a:cs typeface="Verdana"/>
              </a:rPr>
              <a:t>outliers</a:t>
            </a:r>
            <a:r>
              <a:rPr lang="en-US" spc="-125" dirty="0">
                <a:solidFill>
                  <a:srgbClr val="134F5C"/>
                </a:solidFill>
                <a:latin typeface="Verdana"/>
                <a:cs typeface="Verdana"/>
              </a:rPr>
              <a:t> </a:t>
            </a:r>
            <a:r>
              <a:rPr lang="en-US" spc="25" dirty="0">
                <a:solidFill>
                  <a:srgbClr val="134F5C"/>
                </a:solidFill>
                <a:latin typeface="Verdana"/>
                <a:cs typeface="Verdana"/>
              </a:rPr>
              <a:t>in</a:t>
            </a:r>
            <a:r>
              <a:rPr lang="en-US" spc="-120" dirty="0">
                <a:solidFill>
                  <a:srgbClr val="134F5C"/>
                </a:solidFill>
                <a:latin typeface="Verdana"/>
                <a:cs typeface="Verdana"/>
              </a:rPr>
              <a:t> </a:t>
            </a:r>
            <a:r>
              <a:rPr lang="en-US" spc="25" dirty="0">
                <a:solidFill>
                  <a:srgbClr val="134F5C"/>
                </a:solidFill>
                <a:latin typeface="Verdana"/>
                <a:cs typeface="Verdana"/>
              </a:rPr>
              <a:t>the</a:t>
            </a:r>
            <a:r>
              <a:rPr lang="en-US" spc="-120" dirty="0">
                <a:solidFill>
                  <a:srgbClr val="134F5C"/>
                </a:solidFill>
                <a:latin typeface="Verdana"/>
                <a:cs typeface="Verdana"/>
              </a:rPr>
              <a:t> </a:t>
            </a:r>
            <a:r>
              <a:rPr lang="en-US" spc="35" dirty="0">
                <a:solidFill>
                  <a:srgbClr val="134F5C"/>
                </a:solidFill>
                <a:latin typeface="Verdana"/>
                <a:cs typeface="Verdana"/>
              </a:rPr>
              <a:t>output</a:t>
            </a:r>
            <a:r>
              <a:rPr lang="en-US" spc="-120" dirty="0">
                <a:solidFill>
                  <a:srgbClr val="134F5C"/>
                </a:solidFill>
                <a:latin typeface="Verdana"/>
                <a:cs typeface="Verdana"/>
              </a:rPr>
              <a:t> </a:t>
            </a:r>
            <a:r>
              <a:rPr lang="en-US" spc="-15" dirty="0">
                <a:solidFill>
                  <a:srgbClr val="134F5C"/>
                </a:solidFill>
                <a:latin typeface="Verdana"/>
                <a:cs typeface="Verdana"/>
              </a:rPr>
              <a:t>variable</a:t>
            </a:r>
            <a:r>
              <a:rPr lang="en-US" spc="-120" dirty="0">
                <a:solidFill>
                  <a:srgbClr val="134F5C"/>
                </a:solidFill>
                <a:latin typeface="Verdana"/>
                <a:cs typeface="Verdana"/>
              </a:rPr>
              <a:t> </a:t>
            </a:r>
            <a:r>
              <a:rPr lang="en-US" spc="-130" dirty="0">
                <a:solidFill>
                  <a:srgbClr val="134F5C"/>
                </a:solidFill>
                <a:latin typeface="Verdana"/>
                <a:cs typeface="Verdana"/>
              </a:rPr>
              <a:t>(y)</a:t>
            </a:r>
            <a:r>
              <a:rPr lang="en-US" spc="-120" dirty="0">
                <a:solidFill>
                  <a:srgbClr val="134F5C"/>
                </a:solidFill>
                <a:latin typeface="Verdana"/>
                <a:cs typeface="Verdana"/>
              </a:rPr>
              <a:t> </a:t>
            </a:r>
            <a:r>
              <a:rPr lang="en-US" spc="-15" dirty="0">
                <a:solidFill>
                  <a:srgbClr val="134F5C"/>
                </a:solidFill>
                <a:latin typeface="Verdana"/>
                <a:cs typeface="Verdana"/>
              </a:rPr>
              <a:t>if</a:t>
            </a:r>
            <a:r>
              <a:rPr lang="en-US" spc="-120" dirty="0">
                <a:solidFill>
                  <a:srgbClr val="134F5C"/>
                </a:solidFill>
                <a:latin typeface="Verdana"/>
                <a:cs typeface="Verdana"/>
              </a:rPr>
              <a:t> </a:t>
            </a:r>
            <a:r>
              <a:rPr lang="en-US" spc="-15" dirty="0">
                <a:solidFill>
                  <a:srgbClr val="134F5C"/>
                </a:solidFill>
                <a:latin typeface="Verdana"/>
                <a:cs typeface="Verdana"/>
              </a:rPr>
              <a:t>possible.</a:t>
            </a:r>
            <a:endParaRPr lang="en-US" dirty="0">
              <a:latin typeface="Verdana"/>
              <a:cs typeface="Verdana"/>
            </a:endParaRPr>
          </a:p>
          <a:p>
            <a:pPr marL="388620" marR="5080" indent="-356870">
              <a:lnSpc>
                <a:spcPct val="115399"/>
              </a:lnSpc>
              <a:buFont typeface="Verdana"/>
              <a:buAutoNum type="arabicPeriod"/>
              <a:tabLst>
                <a:tab pos="388620" algn="l"/>
                <a:tab pos="389255" algn="l"/>
              </a:tabLst>
            </a:pPr>
            <a:r>
              <a:rPr lang="en-US" b="1" spc="-55" dirty="0">
                <a:solidFill>
                  <a:srgbClr val="134F5C"/>
                </a:solidFill>
                <a:latin typeface="Verdana"/>
                <a:cs typeface="Verdana"/>
              </a:rPr>
              <a:t>Remove</a:t>
            </a:r>
            <a:r>
              <a:rPr lang="en-US" b="1" spc="-70" dirty="0">
                <a:solidFill>
                  <a:srgbClr val="134F5C"/>
                </a:solidFill>
                <a:latin typeface="Verdana"/>
                <a:cs typeface="Verdana"/>
              </a:rPr>
              <a:t> </a:t>
            </a:r>
            <a:r>
              <a:rPr lang="en-US" b="1" spc="-65" dirty="0" err="1">
                <a:solidFill>
                  <a:srgbClr val="134F5C"/>
                </a:solidFill>
                <a:latin typeface="Verdana"/>
                <a:cs typeface="Verdana"/>
              </a:rPr>
              <a:t>Collinearity</a:t>
            </a:r>
            <a:r>
              <a:rPr lang="en-US" b="1" spc="-65" dirty="0">
                <a:solidFill>
                  <a:srgbClr val="134F5C"/>
                </a:solidFill>
                <a:latin typeface="Verdana"/>
                <a:cs typeface="Verdana"/>
              </a:rPr>
              <a:t>:</a:t>
            </a:r>
            <a:r>
              <a:rPr lang="en-US" b="1" spc="-110" dirty="0">
                <a:solidFill>
                  <a:srgbClr val="134F5C"/>
                </a:solidFill>
                <a:latin typeface="Verdana"/>
                <a:cs typeface="Verdana"/>
              </a:rPr>
              <a:t> </a:t>
            </a:r>
            <a:r>
              <a:rPr lang="en-US" spc="5" dirty="0">
                <a:solidFill>
                  <a:srgbClr val="134F5C"/>
                </a:solidFill>
                <a:latin typeface="Verdana"/>
                <a:cs typeface="Verdana"/>
              </a:rPr>
              <a:t>Linear</a:t>
            </a:r>
            <a:r>
              <a:rPr lang="en-US" spc="-110" dirty="0">
                <a:solidFill>
                  <a:srgbClr val="134F5C"/>
                </a:solidFill>
                <a:latin typeface="Verdana"/>
                <a:cs typeface="Verdana"/>
              </a:rPr>
              <a:t> </a:t>
            </a:r>
            <a:r>
              <a:rPr lang="en-US" spc="-5" dirty="0">
                <a:solidFill>
                  <a:srgbClr val="134F5C"/>
                </a:solidFill>
                <a:latin typeface="Verdana"/>
                <a:cs typeface="Verdana"/>
              </a:rPr>
              <a:t>regression</a:t>
            </a:r>
            <a:r>
              <a:rPr lang="en-US" spc="-110" dirty="0">
                <a:solidFill>
                  <a:srgbClr val="134F5C"/>
                </a:solidFill>
                <a:latin typeface="Verdana"/>
                <a:cs typeface="Verdana"/>
              </a:rPr>
              <a:t> </a:t>
            </a:r>
            <a:r>
              <a:rPr lang="en-US" spc="10" dirty="0">
                <a:solidFill>
                  <a:srgbClr val="134F5C"/>
                </a:solidFill>
                <a:latin typeface="Verdana"/>
                <a:cs typeface="Verdana"/>
              </a:rPr>
              <a:t>will</a:t>
            </a:r>
            <a:r>
              <a:rPr lang="en-US" spc="-110" dirty="0">
                <a:solidFill>
                  <a:srgbClr val="134F5C"/>
                </a:solidFill>
                <a:latin typeface="Verdana"/>
                <a:cs typeface="Verdana"/>
              </a:rPr>
              <a:t> </a:t>
            </a:r>
            <a:r>
              <a:rPr lang="en-US" spc="-15" dirty="0">
                <a:solidFill>
                  <a:srgbClr val="134F5C"/>
                </a:solidFill>
                <a:latin typeface="Verdana"/>
                <a:cs typeface="Verdana"/>
              </a:rPr>
              <a:t>over-ﬁt</a:t>
            </a:r>
            <a:r>
              <a:rPr lang="en-US" spc="-110" dirty="0">
                <a:solidFill>
                  <a:srgbClr val="134F5C"/>
                </a:solidFill>
                <a:latin typeface="Verdana"/>
                <a:cs typeface="Verdana"/>
              </a:rPr>
              <a:t> </a:t>
            </a:r>
            <a:r>
              <a:rPr lang="en-US" spc="-10" dirty="0">
                <a:solidFill>
                  <a:srgbClr val="134F5C"/>
                </a:solidFill>
                <a:latin typeface="Verdana"/>
                <a:cs typeface="Verdana"/>
              </a:rPr>
              <a:t>your</a:t>
            </a:r>
            <a:r>
              <a:rPr lang="en-US" spc="-110" dirty="0">
                <a:solidFill>
                  <a:srgbClr val="134F5C"/>
                </a:solidFill>
                <a:latin typeface="Verdana"/>
                <a:cs typeface="Verdana"/>
              </a:rPr>
              <a:t> </a:t>
            </a:r>
            <a:r>
              <a:rPr lang="en-US" spc="10" dirty="0">
                <a:solidFill>
                  <a:srgbClr val="134F5C"/>
                </a:solidFill>
                <a:latin typeface="Verdana"/>
                <a:cs typeface="Verdana"/>
              </a:rPr>
              <a:t>data</a:t>
            </a:r>
            <a:r>
              <a:rPr lang="en-US" spc="-110" dirty="0">
                <a:solidFill>
                  <a:srgbClr val="134F5C"/>
                </a:solidFill>
                <a:latin typeface="Verdana"/>
                <a:cs typeface="Verdana"/>
              </a:rPr>
              <a:t> </a:t>
            </a:r>
            <a:r>
              <a:rPr lang="en-US" spc="50" dirty="0">
                <a:solidFill>
                  <a:srgbClr val="134F5C"/>
                </a:solidFill>
                <a:latin typeface="Verdana"/>
                <a:cs typeface="Verdana"/>
              </a:rPr>
              <a:t>when</a:t>
            </a:r>
            <a:r>
              <a:rPr lang="en-US" spc="-110" dirty="0">
                <a:solidFill>
                  <a:srgbClr val="134F5C"/>
                </a:solidFill>
                <a:latin typeface="Verdana"/>
                <a:cs typeface="Verdana"/>
              </a:rPr>
              <a:t> </a:t>
            </a:r>
            <a:r>
              <a:rPr lang="en-US" spc="-5" dirty="0">
                <a:solidFill>
                  <a:srgbClr val="134F5C"/>
                </a:solidFill>
                <a:latin typeface="Verdana"/>
                <a:cs typeface="Verdana"/>
              </a:rPr>
              <a:t>you</a:t>
            </a:r>
            <a:r>
              <a:rPr lang="en-US" spc="-110" dirty="0">
                <a:solidFill>
                  <a:srgbClr val="134F5C"/>
                </a:solidFill>
                <a:latin typeface="Verdana"/>
                <a:cs typeface="Verdana"/>
              </a:rPr>
              <a:t> </a:t>
            </a:r>
            <a:r>
              <a:rPr lang="en-US" spc="-15" dirty="0">
                <a:solidFill>
                  <a:srgbClr val="134F5C"/>
                </a:solidFill>
                <a:latin typeface="Verdana"/>
                <a:cs typeface="Verdana"/>
              </a:rPr>
              <a:t>have</a:t>
            </a:r>
            <a:r>
              <a:rPr lang="en-US" spc="-110" dirty="0">
                <a:solidFill>
                  <a:srgbClr val="134F5C"/>
                </a:solidFill>
                <a:latin typeface="Verdana"/>
                <a:cs typeface="Verdana"/>
              </a:rPr>
              <a:t> </a:t>
            </a:r>
            <a:r>
              <a:rPr lang="en-US" spc="15" dirty="0">
                <a:solidFill>
                  <a:srgbClr val="134F5C"/>
                </a:solidFill>
                <a:latin typeface="Verdana"/>
                <a:cs typeface="Verdana"/>
              </a:rPr>
              <a:t>highly</a:t>
            </a:r>
            <a:r>
              <a:rPr lang="en-US" spc="-110" dirty="0">
                <a:solidFill>
                  <a:srgbClr val="134F5C"/>
                </a:solidFill>
                <a:latin typeface="Verdana"/>
                <a:cs typeface="Verdana"/>
              </a:rPr>
              <a:t> </a:t>
            </a:r>
            <a:r>
              <a:rPr lang="en-US" dirty="0">
                <a:solidFill>
                  <a:srgbClr val="134F5C"/>
                </a:solidFill>
                <a:latin typeface="Verdana"/>
                <a:cs typeface="Verdana"/>
              </a:rPr>
              <a:t>correlated </a:t>
            </a:r>
            <a:r>
              <a:rPr lang="en-US" spc="5" dirty="0">
                <a:solidFill>
                  <a:srgbClr val="134F5C"/>
                </a:solidFill>
                <a:latin typeface="Verdana"/>
                <a:cs typeface="Verdana"/>
              </a:rPr>
              <a:t> </a:t>
            </a:r>
            <a:r>
              <a:rPr lang="en-US" spc="35" dirty="0">
                <a:solidFill>
                  <a:srgbClr val="134F5C"/>
                </a:solidFill>
                <a:latin typeface="Verdana"/>
                <a:cs typeface="Verdana"/>
              </a:rPr>
              <a:t>input</a:t>
            </a:r>
            <a:r>
              <a:rPr lang="en-US" spc="-114" dirty="0">
                <a:solidFill>
                  <a:srgbClr val="134F5C"/>
                </a:solidFill>
                <a:latin typeface="Verdana"/>
                <a:cs typeface="Verdana"/>
              </a:rPr>
              <a:t> </a:t>
            </a:r>
            <a:r>
              <a:rPr lang="en-US" spc="-35" dirty="0">
                <a:solidFill>
                  <a:srgbClr val="134F5C"/>
                </a:solidFill>
                <a:latin typeface="Verdana"/>
                <a:cs typeface="Verdana"/>
              </a:rPr>
              <a:t>variables.</a:t>
            </a:r>
            <a:r>
              <a:rPr lang="en-US" spc="-110" dirty="0">
                <a:solidFill>
                  <a:srgbClr val="134F5C"/>
                </a:solidFill>
                <a:latin typeface="Verdana"/>
                <a:cs typeface="Verdana"/>
              </a:rPr>
              <a:t> </a:t>
            </a:r>
            <a:r>
              <a:rPr lang="en-US" spc="10" dirty="0">
                <a:solidFill>
                  <a:srgbClr val="134F5C"/>
                </a:solidFill>
                <a:latin typeface="Verdana"/>
                <a:cs typeface="Verdana"/>
              </a:rPr>
              <a:t>Consider</a:t>
            </a:r>
            <a:r>
              <a:rPr lang="en-US" spc="-114" dirty="0">
                <a:solidFill>
                  <a:srgbClr val="134F5C"/>
                </a:solidFill>
                <a:latin typeface="Verdana"/>
                <a:cs typeface="Verdana"/>
              </a:rPr>
              <a:t> </a:t>
            </a:r>
            <a:r>
              <a:rPr lang="en-US" spc="20" dirty="0">
                <a:solidFill>
                  <a:srgbClr val="134F5C"/>
                </a:solidFill>
                <a:latin typeface="Verdana"/>
                <a:cs typeface="Verdana"/>
              </a:rPr>
              <a:t>calculating</a:t>
            </a:r>
            <a:r>
              <a:rPr lang="en-US" spc="-110" dirty="0">
                <a:solidFill>
                  <a:srgbClr val="134F5C"/>
                </a:solidFill>
                <a:latin typeface="Verdana"/>
                <a:cs typeface="Verdana"/>
              </a:rPr>
              <a:t> </a:t>
            </a:r>
            <a:r>
              <a:rPr lang="en-US" spc="5" dirty="0">
                <a:solidFill>
                  <a:srgbClr val="134F5C"/>
                </a:solidFill>
                <a:latin typeface="Verdana"/>
                <a:cs typeface="Verdana"/>
              </a:rPr>
              <a:t>pairwise</a:t>
            </a:r>
            <a:r>
              <a:rPr lang="en-US" spc="-110" dirty="0">
                <a:solidFill>
                  <a:srgbClr val="134F5C"/>
                </a:solidFill>
                <a:latin typeface="Verdana"/>
                <a:cs typeface="Verdana"/>
              </a:rPr>
              <a:t> </a:t>
            </a:r>
            <a:r>
              <a:rPr lang="en-US" dirty="0">
                <a:solidFill>
                  <a:srgbClr val="134F5C"/>
                </a:solidFill>
                <a:latin typeface="Verdana"/>
                <a:cs typeface="Verdana"/>
              </a:rPr>
              <a:t>correlations</a:t>
            </a:r>
            <a:r>
              <a:rPr lang="en-US" spc="-114" dirty="0">
                <a:solidFill>
                  <a:srgbClr val="134F5C"/>
                </a:solidFill>
                <a:latin typeface="Verdana"/>
                <a:cs typeface="Verdana"/>
              </a:rPr>
              <a:t> </a:t>
            </a:r>
            <a:r>
              <a:rPr lang="en-US" spc="-15" dirty="0">
                <a:solidFill>
                  <a:srgbClr val="134F5C"/>
                </a:solidFill>
                <a:latin typeface="Verdana"/>
                <a:cs typeface="Verdana"/>
              </a:rPr>
              <a:t>for</a:t>
            </a:r>
            <a:r>
              <a:rPr lang="en-US" spc="-110" dirty="0">
                <a:solidFill>
                  <a:srgbClr val="134F5C"/>
                </a:solidFill>
                <a:latin typeface="Verdana"/>
                <a:cs typeface="Verdana"/>
              </a:rPr>
              <a:t> </a:t>
            </a:r>
            <a:r>
              <a:rPr lang="en-US" spc="-10" dirty="0">
                <a:solidFill>
                  <a:srgbClr val="134F5C"/>
                </a:solidFill>
                <a:latin typeface="Verdana"/>
                <a:cs typeface="Verdana"/>
              </a:rPr>
              <a:t>your</a:t>
            </a:r>
            <a:r>
              <a:rPr lang="en-US" spc="-114" dirty="0">
                <a:solidFill>
                  <a:srgbClr val="134F5C"/>
                </a:solidFill>
                <a:latin typeface="Verdana"/>
                <a:cs typeface="Verdana"/>
              </a:rPr>
              <a:t> </a:t>
            </a:r>
            <a:r>
              <a:rPr lang="en-US" spc="35" dirty="0">
                <a:solidFill>
                  <a:srgbClr val="134F5C"/>
                </a:solidFill>
                <a:latin typeface="Verdana"/>
                <a:cs typeface="Verdana"/>
              </a:rPr>
              <a:t>input</a:t>
            </a:r>
            <a:r>
              <a:rPr lang="en-US" spc="-110" dirty="0">
                <a:solidFill>
                  <a:srgbClr val="134F5C"/>
                </a:solidFill>
                <a:latin typeface="Verdana"/>
                <a:cs typeface="Verdana"/>
              </a:rPr>
              <a:t> </a:t>
            </a:r>
            <a:r>
              <a:rPr lang="en-US" spc="10" dirty="0">
                <a:solidFill>
                  <a:srgbClr val="134F5C"/>
                </a:solidFill>
                <a:latin typeface="Verdana"/>
                <a:cs typeface="Verdana"/>
              </a:rPr>
              <a:t>data</a:t>
            </a:r>
            <a:r>
              <a:rPr lang="en-US" spc="-110" dirty="0">
                <a:solidFill>
                  <a:srgbClr val="134F5C"/>
                </a:solidFill>
                <a:latin typeface="Verdana"/>
                <a:cs typeface="Verdana"/>
              </a:rPr>
              <a:t> </a:t>
            </a:r>
            <a:r>
              <a:rPr lang="en-US" spc="35" dirty="0">
                <a:solidFill>
                  <a:srgbClr val="134F5C"/>
                </a:solidFill>
                <a:latin typeface="Verdana"/>
                <a:cs typeface="Verdana"/>
              </a:rPr>
              <a:t>and</a:t>
            </a:r>
            <a:r>
              <a:rPr lang="en-US" spc="-114" dirty="0">
                <a:solidFill>
                  <a:srgbClr val="134F5C"/>
                </a:solidFill>
                <a:latin typeface="Verdana"/>
                <a:cs typeface="Verdana"/>
              </a:rPr>
              <a:t> </a:t>
            </a:r>
            <a:r>
              <a:rPr lang="en-US" spc="15" dirty="0">
                <a:solidFill>
                  <a:srgbClr val="134F5C"/>
                </a:solidFill>
                <a:latin typeface="Verdana"/>
                <a:cs typeface="Verdana"/>
              </a:rPr>
              <a:t>removing</a:t>
            </a:r>
            <a:r>
              <a:rPr lang="en-US" spc="-110" dirty="0">
                <a:solidFill>
                  <a:srgbClr val="134F5C"/>
                </a:solidFill>
                <a:latin typeface="Verdana"/>
                <a:cs typeface="Verdana"/>
              </a:rPr>
              <a:t> </a:t>
            </a:r>
            <a:r>
              <a:rPr lang="en-US" spc="25" dirty="0">
                <a:solidFill>
                  <a:srgbClr val="134F5C"/>
                </a:solidFill>
                <a:latin typeface="Verdana"/>
                <a:cs typeface="Verdana"/>
              </a:rPr>
              <a:t>the </a:t>
            </a:r>
            <a:r>
              <a:rPr lang="en-US" spc="-445" dirty="0">
                <a:solidFill>
                  <a:srgbClr val="134F5C"/>
                </a:solidFill>
                <a:latin typeface="Verdana"/>
                <a:cs typeface="Verdana"/>
              </a:rPr>
              <a:t> </a:t>
            </a:r>
            <a:r>
              <a:rPr lang="en-US" spc="25" dirty="0">
                <a:solidFill>
                  <a:srgbClr val="134F5C"/>
                </a:solidFill>
                <a:latin typeface="Verdana"/>
                <a:cs typeface="Verdana"/>
              </a:rPr>
              <a:t>most</a:t>
            </a:r>
            <a:r>
              <a:rPr lang="en-US" spc="-125" dirty="0">
                <a:solidFill>
                  <a:srgbClr val="134F5C"/>
                </a:solidFill>
                <a:latin typeface="Verdana"/>
                <a:cs typeface="Verdana"/>
              </a:rPr>
              <a:t> </a:t>
            </a:r>
            <a:r>
              <a:rPr lang="en-US" spc="-20" dirty="0">
                <a:solidFill>
                  <a:srgbClr val="134F5C"/>
                </a:solidFill>
                <a:latin typeface="Verdana"/>
                <a:cs typeface="Verdana"/>
              </a:rPr>
              <a:t>correlated.</a:t>
            </a:r>
            <a:endParaRPr lang="en-US" dirty="0">
              <a:latin typeface="Verdana"/>
              <a:cs typeface="Verdana"/>
            </a:endParaRPr>
          </a:p>
          <a:p>
            <a:pPr marL="388620" marR="58419" indent="-357505">
              <a:lnSpc>
                <a:spcPct val="115399"/>
              </a:lnSpc>
              <a:buFont typeface="Verdana"/>
              <a:buAutoNum type="arabicPeriod"/>
              <a:tabLst>
                <a:tab pos="388620" algn="l"/>
                <a:tab pos="389255" algn="l"/>
              </a:tabLst>
            </a:pPr>
            <a:r>
              <a:rPr lang="en-US" b="1" spc="-50" dirty="0" smtClean="0">
                <a:solidFill>
                  <a:srgbClr val="134F5C"/>
                </a:solidFill>
                <a:latin typeface="Verdana"/>
                <a:cs typeface="Verdana"/>
              </a:rPr>
              <a:t>Rescale</a:t>
            </a:r>
            <a:r>
              <a:rPr lang="en-US" b="1" spc="-70" dirty="0" smtClean="0">
                <a:solidFill>
                  <a:srgbClr val="134F5C"/>
                </a:solidFill>
                <a:latin typeface="Verdana"/>
                <a:cs typeface="Verdana"/>
              </a:rPr>
              <a:t> </a:t>
            </a:r>
            <a:r>
              <a:rPr lang="en-US" b="1" spc="-95" dirty="0" smtClean="0">
                <a:solidFill>
                  <a:srgbClr val="134F5C"/>
                </a:solidFill>
                <a:latin typeface="Verdana"/>
                <a:cs typeface="Verdana"/>
              </a:rPr>
              <a:t>Inputs:</a:t>
            </a:r>
            <a:r>
              <a:rPr lang="en-US" b="1" spc="-70" dirty="0" smtClean="0">
                <a:solidFill>
                  <a:srgbClr val="134F5C"/>
                </a:solidFill>
                <a:latin typeface="Verdana"/>
                <a:cs typeface="Verdana"/>
              </a:rPr>
              <a:t> </a:t>
            </a:r>
            <a:r>
              <a:rPr lang="en-US" spc="5" dirty="0" smtClean="0">
                <a:solidFill>
                  <a:srgbClr val="134F5C"/>
                </a:solidFill>
                <a:latin typeface="Verdana"/>
                <a:cs typeface="Verdana"/>
              </a:rPr>
              <a:t>Linear</a:t>
            </a:r>
            <a:r>
              <a:rPr lang="en-US" spc="-110" dirty="0" smtClean="0">
                <a:solidFill>
                  <a:srgbClr val="134F5C"/>
                </a:solidFill>
                <a:latin typeface="Verdana"/>
                <a:cs typeface="Verdana"/>
              </a:rPr>
              <a:t> </a:t>
            </a:r>
            <a:r>
              <a:rPr lang="en-US" spc="-5" dirty="0" smtClean="0">
                <a:solidFill>
                  <a:srgbClr val="134F5C"/>
                </a:solidFill>
                <a:latin typeface="Verdana"/>
                <a:cs typeface="Verdana"/>
              </a:rPr>
              <a:t>regression</a:t>
            </a:r>
            <a:r>
              <a:rPr lang="en-US" spc="-110" dirty="0" smtClean="0">
                <a:solidFill>
                  <a:srgbClr val="134F5C"/>
                </a:solidFill>
                <a:latin typeface="Verdana"/>
                <a:cs typeface="Verdana"/>
              </a:rPr>
              <a:t> </a:t>
            </a:r>
            <a:r>
              <a:rPr lang="en-US" spc="10" dirty="0" smtClean="0">
                <a:solidFill>
                  <a:srgbClr val="134F5C"/>
                </a:solidFill>
                <a:latin typeface="Verdana"/>
                <a:cs typeface="Verdana"/>
              </a:rPr>
              <a:t>will</a:t>
            </a:r>
            <a:r>
              <a:rPr lang="en-US" spc="-110" dirty="0" smtClean="0">
                <a:solidFill>
                  <a:srgbClr val="134F5C"/>
                </a:solidFill>
                <a:latin typeface="Verdana"/>
                <a:cs typeface="Verdana"/>
              </a:rPr>
              <a:t> </a:t>
            </a:r>
            <a:r>
              <a:rPr lang="en-US" spc="10" dirty="0" smtClean="0">
                <a:solidFill>
                  <a:srgbClr val="134F5C"/>
                </a:solidFill>
                <a:latin typeface="Verdana"/>
                <a:cs typeface="Verdana"/>
              </a:rPr>
              <a:t>often</a:t>
            </a:r>
            <a:r>
              <a:rPr lang="en-US" spc="-110" dirty="0" smtClean="0">
                <a:solidFill>
                  <a:srgbClr val="134F5C"/>
                </a:solidFill>
                <a:latin typeface="Verdana"/>
                <a:cs typeface="Verdana"/>
              </a:rPr>
              <a:t> </a:t>
            </a:r>
            <a:r>
              <a:rPr lang="en-US" spc="20" dirty="0" smtClean="0">
                <a:solidFill>
                  <a:srgbClr val="134F5C"/>
                </a:solidFill>
                <a:latin typeface="Verdana"/>
                <a:cs typeface="Verdana"/>
              </a:rPr>
              <a:t>make</a:t>
            </a:r>
            <a:r>
              <a:rPr lang="en-US" spc="-105" dirty="0" smtClean="0">
                <a:solidFill>
                  <a:srgbClr val="134F5C"/>
                </a:solidFill>
                <a:latin typeface="Verdana"/>
                <a:cs typeface="Verdana"/>
              </a:rPr>
              <a:t> </a:t>
            </a:r>
            <a:r>
              <a:rPr lang="en-US" spc="20" dirty="0" smtClean="0">
                <a:solidFill>
                  <a:srgbClr val="134F5C"/>
                </a:solidFill>
                <a:latin typeface="Verdana"/>
                <a:cs typeface="Verdana"/>
              </a:rPr>
              <a:t>more</a:t>
            </a:r>
            <a:r>
              <a:rPr lang="en-US" spc="-110" dirty="0" smtClean="0">
                <a:solidFill>
                  <a:srgbClr val="134F5C"/>
                </a:solidFill>
                <a:latin typeface="Verdana"/>
                <a:cs typeface="Verdana"/>
              </a:rPr>
              <a:t> </a:t>
            </a:r>
            <a:r>
              <a:rPr lang="en-US" dirty="0" smtClean="0">
                <a:solidFill>
                  <a:srgbClr val="134F5C"/>
                </a:solidFill>
                <a:latin typeface="Verdana"/>
                <a:cs typeface="Verdana"/>
              </a:rPr>
              <a:t>reliable</a:t>
            </a:r>
            <a:r>
              <a:rPr lang="en-US" spc="-110" dirty="0" smtClean="0">
                <a:solidFill>
                  <a:srgbClr val="134F5C"/>
                </a:solidFill>
                <a:latin typeface="Verdana"/>
                <a:cs typeface="Verdana"/>
              </a:rPr>
              <a:t> </a:t>
            </a:r>
            <a:r>
              <a:rPr lang="en-US" spc="15" dirty="0" smtClean="0">
                <a:solidFill>
                  <a:srgbClr val="134F5C"/>
                </a:solidFill>
                <a:latin typeface="Verdana"/>
                <a:cs typeface="Verdana"/>
              </a:rPr>
              <a:t>predictions</a:t>
            </a:r>
            <a:r>
              <a:rPr lang="en-US" spc="-110" dirty="0" smtClean="0">
                <a:solidFill>
                  <a:srgbClr val="134F5C"/>
                </a:solidFill>
                <a:latin typeface="Verdana"/>
                <a:cs typeface="Verdana"/>
              </a:rPr>
              <a:t> </a:t>
            </a:r>
            <a:r>
              <a:rPr lang="en-US" spc="-15" dirty="0" smtClean="0">
                <a:solidFill>
                  <a:srgbClr val="134F5C"/>
                </a:solidFill>
                <a:latin typeface="Verdana"/>
                <a:cs typeface="Verdana"/>
              </a:rPr>
              <a:t>if</a:t>
            </a:r>
            <a:r>
              <a:rPr lang="en-US" spc="-110" dirty="0" smtClean="0">
                <a:solidFill>
                  <a:srgbClr val="134F5C"/>
                </a:solidFill>
                <a:latin typeface="Verdana"/>
                <a:cs typeface="Verdana"/>
              </a:rPr>
              <a:t> </a:t>
            </a:r>
            <a:r>
              <a:rPr lang="en-US" spc="-5" dirty="0" smtClean="0">
                <a:solidFill>
                  <a:srgbClr val="134F5C"/>
                </a:solidFill>
                <a:latin typeface="Verdana"/>
                <a:cs typeface="Verdana"/>
              </a:rPr>
              <a:t>you</a:t>
            </a:r>
            <a:r>
              <a:rPr lang="en-US" spc="-110" dirty="0" smtClean="0">
                <a:solidFill>
                  <a:srgbClr val="134F5C"/>
                </a:solidFill>
                <a:latin typeface="Verdana"/>
                <a:cs typeface="Verdana"/>
              </a:rPr>
              <a:t> </a:t>
            </a:r>
            <a:r>
              <a:rPr lang="en-US" spc="-10" dirty="0" smtClean="0">
                <a:solidFill>
                  <a:srgbClr val="134F5C"/>
                </a:solidFill>
                <a:latin typeface="Verdana"/>
                <a:cs typeface="Verdana"/>
              </a:rPr>
              <a:t>rescale</a:t>
            </a:r>
            <a:r>
              <a:rPr lang="en-US" spc="-110" dirty="0" smtClean="0">
                <a:solidFill>
                  <a:srgbClr val="134F5C"/>
                </a:solidFill>
                <a:latin typeface="Verdana"/>
                <a:cs typeface="Verdana"/>
              </a:rPr>
              <a:t> </a:t>
            </a:r>
            <a:r>
              <a:rPr lang="en-US" spc="35" dirty="0" smtClean="0">
                <a:solidFill>
                  <a:srgbClr val="134F5C"/>
                </a:solidFill>
                <a:latin typeface="Verdana"/>
                <a:cs typeface="Verdana"/>
              </a:rPr>
              <a:t>input </a:t>
            </a:r>
            <a:r>
              <a:rPr lang="en-US" spc="-440" dirty="0" smtClean="0">
                <a:solidFill>
                  <a:srgbClr val="134F5C"/>
                </a:solidFill>
                <a:latin typeface="Verdana"/>
                <a:cs typeface="Verdana"/>
              </a:rPr>
              <a:t> </a:t>
            </a:r>
            <a:r>
              <a:rPr lang="en-US" spc="-15" dirty="0" smtClean="0">
                <a:solidFill>
                  <a:srgbClr val="134F5C"/>
                </a:solidFill>
                <a:latin typeface="Verdana"/>
                <a:cs typeface="Verdana"/>
              </a:rPr>
              <a:t>variables</a:t>
            </a:r>
            <a:r>
              <a:rPr lang="en-US" spc="-120" dirty="0" smtClean="0">
                <a:solidFill>
                  <a:srgbClr val="134F5C"/>
                </a:solidFill>
                <a:latin typeface="Verdana"/>
                <a:cs typeface="Verdana"/>
              </a:rPr>
              <a:t> </a:t>
            </a:r>
            <a:r>
              <a:rPr lang="en-US" spc="25" dirty="0" smtClean="0">
                <a:solidFill>
                  <a:srgbClr val="134F5C"/>
                </a:solidFill>
                <a:latin typeface="Verdana"/>
                <a:cs typeface="Verdana"/>
              </a:rPr>
              <a:t>using</a:t>
            </a:r>
            <a:r>
              <a:rPr lang="en-US" spc="-120" dirty="0" smtClean="0">
                <a:solidFill>
                  <a:srgbClr val="134F5C"/>
                </a:solidFill>
                <a:latin typeface="Verdana"/>
                <a:cs typeface="Verdana"/>
              </a:rPr>
              <a:t> </a:t>
            </a:r>
            <a:r>
              <a:rPr lang="en-US" spc="5" dirty="0" smtClean="0">
                <a:solidFill>
                  <a:srgbClr val="134F5C"/>
                </a:solidFill>
                <a:latin typeface="Verdana"/>
                <a:cs typeface="Verdana"/>
              </a:rPr>
              <a:t>standardization</a:t>
            </a:r>
            <a:r>
              <a:rPr lang="en-US" spc="-120" dirty="0" smtClean="0">
                <a:solidFill>
                  <a:srgbClr val="134F5C"/>
                </a:solidFill>
                <a:latin typeface="Verdana"/>
                <a:cs typeface="Verdana"/>
              </a:rPr>
              <a:t> </a:t>
            </a:r>
            <a:r>
              <a:rPr lang="en-US" spc="-5" dirty="0" smtClean="0">
                <a:solidFill>
                  <a:srgbClr val="134F5C"/>
                </a:solidFill>
                <a:latin typeface="Verdana"/>
                <a:cs typeface="Verdana"/>
              </a:rPr>
              <a:t>or</a:t>
            </a:r>
            <a:r>
              <a:rPr lang="en-US" spc="-120" dirty="0" smtClean="0">
                <a:solidFill>
                  <a:srgbClr val="134F5C"/>
                </a:solidFill>
                <a:latin typeface="Verdana"/>
                <a:cs typeface="Verdana"/>
              </a:rPr>
              <a:t> </a:t>
            </a:r>
            <a:r>
              <a:rPr lang="en-US" spc="-5" dirty="0" smtClean="0">
                <a:solidFill>
                  <a:srgbClr val="134F5C"/>
                </a:solidFill>
                <a:latin typeface="Verdana"/>
                <a:cs typeface="Verdana"/>
              </a:rPr>
              <a:t>normalization.</a:t>
            </a:r>
            <a:endParaRPr lang="en-US" dirty="0" smtClean="0">
              <a:latin typeface="Verdana"/>
              <a:cs typeface="Verdana"/>
            </a:endParaRPr>
          </a:p>
          <a:p>
            <a:endParaRPr lang="en-IN" dirty="0"/>
          </a:p>
        </p:txBody>
      </p:sp>
    </p:spTree>
    <p:extLst>
      <p:ext uri="{BB962C8B-B14F-4D97-AF65-F5344CB8AC3E}">
        <p14:creationId xmlns:p14="http://schemas.microsoft.com/office/powerpoint/2010/main" val="14092660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20" dirty="0"/>
              <a:t>Reg</a:t>
            </a:r>
            <a:r>
              <a:rPr lang="en-IN" spc="-114" dirty="0"/>
              <a:t>r</a:t>
            </a:r>
            <a:r>
              <a:rPr lang="en-IN" spc="-130" dirty="0"/>
              <a:t>ession</a:t>
            </a:r>
            <a:r>
              <a:rPr lang="en-IN" spc="-180" dirty="0"/>
              <a:t> </a:t>
            </a:r>
            <a:r>
              <a:rPr lang="en-IN" spc="-65" dirty="0"/>
              <a:t>Model</a:t>
            </a:r>
            <a:r>
              <a:rPr lang="en-IN" spc="-180" dirty="0"/>
              <a:t> </a:t>
            </a:r>
            <a:r>
              <a:rPr lang="en-IN" spc="-55" dirty="0"/>
              <a:t>E</a:t>
            </a:r>
            <a:r>
              <a:rPr lang="en-IN" spc="-215" dirty="0"/>
              <a:t>v</a:t>
            </a:r>
            <a:r>
              <a:rPr lang="en-IN" spc="-110" dirty="0"/>
              <a:t>aluation</a:t>
            </a:r>
            <a:r>
              <a:rPr lang="en-IN" spc="-180" dirty="0"/>
              <a:t> </a:t>
            </a:r>
            <a:r>
              <a:rPr lang="en-IN" spc="-95" dirty="0"/>
              <a:t>Met</a:t>
            </a:r>
            <a:r>
              <a:rPr lang="en-IN" spc="-80" dirty="0"/>
              <a:t>r</a:t>
            </a:r>
            <a:r>
              <a:rPr lang="en-IN" spc="-105" dirty="0"/>
              <a:t>ics</a:t>
            </a:r>
            <a:endParaRPr lang="en-IN" dirty="0"/>
          </a:p>
        </p:txBody>
      </p:sp>
      <p:sp>
        <p:nvSpPr>
          <p:cNvPr id="3" name="Content Placeholder 2"/>
          <p:cNvSpPr>
            <a:spLocks noGrp="1"/>
          </p:cNvSpPr>
          <p:nvPr>
            <p:ph idx="1"/>
          </p:nvPr>
        </p:nvSpPr>
        <p:spPr>
          <a:xfrm>
            <a:off x="677334" y="1774479"/>
            <a:ext cx="8596668" cy="4266883"/>
          </a:xfrm>
        </p:spPr>
        <p:txBody>
          <a:bodyPr/>
          <a:lstStyle/>
          <a:p>
            <a:pPr marL="26034" marR="17780">
              <a:lnSpc>
                <a:spcPct val="114599"/>
              </a:lnSpc>
              <a:spcBef>
                <a:spcPts val="100"/>
              </a:spcBef>
            </a:pPr>
            <a:r>
              <a:rPr lang="en-US" spc="-5" dirty="0">
                <a:solidFill>
                  <a:srgbClr val="134F5C"/>
                </a:solidFill>
                <a:latin typeface="Verdana"/>
                <a:cs typeface="Verdana"/>
              </a:rPr>
              <a:t>After</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55" dirty="0">
                <a:solidFill>
                  <a:srgbClr val="134F5C"/>
                </a:solidFill>
                <a:latin typeface="Verdana"/>
                <a:cs typeface="Verdana"/>
              </a:rPr>
              <a:t>model</a:t>
            </a:r>
            <a:r>
              <a:rPr lang="en-US" spc="-160"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15" dirty="0">
                <a:solidFill>
                  <a:srgbClr val="134F5C"/>
                </a:solidFill>
                <a:latin typeface="Verdana"/>
                <a:cs typeface="Verdana"/>
              </a:rPr>
              <a:t>built,</a:t>
            </a:r>
            <a:r>
              <a:rPr lang="en-US" spc="-165" dirty="0">
                <a:solidFill>
                  <a:srgbClr val="134F5C"/>
                </a:solidFill>
                <a:latin typeface="Verdana"/>
                <a:cs typeface="Verdana"/>
              </a:rPr>
              <a:t> </a:t>
            </a:r>
            <a:r>
              <a:rPr lang="en-US" spc="-20" dirty="0">
                <a:solidFill>
                  <a:srgbClr val="134F5C"/>
                </a:solidFill>
                <a:latin typeface="Verdana"/>
                <a:cs typeface="Verdana"/>
              </a:rPr>
              <a:t>if</a:t>
            </a:r>
            <a:r>
              <a:rPr lang="en-US" spc="-160" dirty="0">
                <a:solidFill>
                  <a:srgbClr val="134F5C"/>
                </a:solidFill>
                <a:latin typeface="Verdana"/>
                <a:cs typeface="Verdana"/>
              </a:rPr>
              <a:t> </a:t>
            </a:r>
            <a:r>
              <a:rPr lang="en-US" spc="45" dirty="0">
                <a:solidFill>
                  <a:srgbClr val="134F5C"/>
                </a:solidFill>
                <a:latin typeface="Verdana"/>
                <a:cs typeface="Verdana"/>
              </a:rPr>
              <a:t>we</a:t>
            </a:r>
            <a:r>
              <a:rPr lang="en-US" spc="-160" dirty="0">
                <a:solidFill>
                  <a:srgbClr val="134F5C"/>
                </a:solidFill>
                <a:latin typeface="Verdana"/>
                <a:cs typeface="Verdana"/>
              </a:rPr>
              <a:t> </a:t>
            </a:r>
            <a:r>
              <a:rPr lang="en-US" spc="-10" dirty="0">
                <a:solidFill>
                  <a:srgbClr val="134F5C"/>
                </a:solidFill>
                <a:latin typeface="Verdana"/>
                <a:cs typeface="Verdana"/>
              </a:rPr>
              <a:t>see</a:t>
            </a:r>
            <a:r>
              <a:rPr lang="en-US" spc="-160" dirty="0">
                <a:solidFill>
                  <a:srgbClr val="134F5C"/>
                </a:solidFill>
                <a:latin typeface="Verdana"/>
                <a:cs typeface="Verdana"/>
              </a:rPr>
              <a:t> </a:t>
            </a:r>
            <a:r>
              <a:rPr lang="en-US" spc="25" dirty="0">
                <a:solidFill>
                  <a:srgbClr val="134F5C"/>
                </a:solidFill>
                <a:latin typeface="Verdana"/>
                <a:cs typeface="Verdana"/>
              </a:rPr>
              <a:t>that</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10" dirty="0">
                <a:solidFill>
                  <a:srgbClr val="134F5C"/>
                </a:solidFill>
                <a:latin typeface="Verdana"/>
                <a:cs typeface="Verdana"/>
              </a:rPr>
              <a:t>difference</a:t>
            </a:r>
            <a:r>
              <a:rPr lang="en-US" spc="-160" dirty="0">
                <a:solidFill>
                  <a:srgbClr val="134F5C"/>
                </a:solidFill>
                <a:latin typeface="Verdana"/>
                <a:cs typeface="Verdana"/>
              </a:rPr>
              <a:t> </a:t>
            </a:r>
            <a:r>
              <a:rPr lang="en-US" spc="30" dirty="0">
                <a:solidFill>
                  <a:srgbClr val="134F5C"/>
                </a:solidFill>
                <a:latin typeface="Verdana"/>
                <a:cs typeface="Verdana"/>
              </a:rPr>
              <a:t>in</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20" dirty="0">
                <a:solidFill>
                  <a:srgbClr val="134F5C"/>
                </a:solidFill>
                <a:latin typeface="Verdana"/>
                <a:cs typeface="Verdana"/>
              </a:rPr>
              <a:t>values</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35" dirty="0">
                <a:solidFill>
                  <a:srgbClr val="134F5C"/>
                </a:solidFill>
                <a:latin typeface="Verdana"/>
                <a:cs typeface="Verdana"/>
              </a:rPr>
              <a:t>the </a:t>
            </a:r>
            <a:r>
              <a:rPr lang="en-US" spc="-620" dirty="0">
                <a:solidFill>
                  <a:srgbClr val="134F5C"/>
                </a:solidFill>
                <a:latin typeface="Verdana"/>
                <a:cs typeface="Verdana"/>
              </a:rPr>
              <a:t> </a:t>
            </a:r>
            <a:r>
              <a:rPr lang="en-US" spc="30" dirty="0">
                <a:solidFill>
                  <a:srgbClr val="134F5C"/>
                </a:solidFill>
                <a:latin typeface="Verdana"/>
                <a:cs typeface="Verdana"/>
              </a:rPr>
              <a:t>predicted </a:t>
            </a:r>
            <a:r>
              <a:rPr lang="en-US" spc="50" dirty="0">
                <a:solidFill>
                  <a:srgbClr val="134F5C"/>
                </a:solidFill>
                <a:latin typeface="Verdana"/>
                <a:cs typeface="Verdana"/>
              </a:rPr>
              <a:t>and </a:t>
            </a:r>
            <a:r>
              <a:rPr lang="en-US" spc="20" dirty="0">
                <a:solidFill>
                  <a:srgbClr val="134F5C"/>
                </a:solidFill>
                <a:latin typeface="Verdana"/>
                <a:cs typeface="Verdana"/>
              </a:rPr>
              <a:t>actual data </a:t>
            </a:r>
            <a:r>
              <a:rPr lang="en-US" spc="-35" dirty="0">
                <a:solidFill>
                  <a:srgbClr val="134F5C"/>
                </a:solidFill>
                <a:latin typeface="Verdana"/>
                <a:cs typeface="Verdana"/>
              </a:rPr>
              <a:t>is </a:t>
            </a:r>
            <a:r>
              <a:rPr lang="en-US" spc="45" dirty="0">
                <a:solidFill>
                  <a:srgbClr val="134F5C"/>
                </a:solidFill>
                <a:latin typeface="Verdana"/>
                <a:cs typeface="Verdana"/>
              </a:rPr>
              <a:t>not </a:t>
            </a:r>
            <a:r>
              <a:rPr lang="en-US" spc="15" dirty="0">
                <a:solidFill>
                  <a:srgbClr val="134F5C"/>
                </a:solidFill>
                <a:latin typeface="Verdana"/>
                <a:cs typeface="Verdana"/>
              </a:rPr>
              <a:t>much, </a:t>
            </a:r>
            <a:r>
              <a:rPr lang="en-US" spc="5" dirty="0">
                <a:solidFill>
                  <a:srgbClr val="134F5C"/>
                </a:solidFill>
                <a:latin typeface="Verdana"/>
                <a:cs typeface="Verdana"/>
              </a:rPr>
              <a:t>it </a:t>
            </a:r>
            <a:r>
              <a:rPr lang="en-US" spc="-35" dirty="0">
                <a:solidFill>
                  <a:srgbClr val="134F5C"/>
                </a:solidFill>
                <a:latin typeface="Verdana"/>
                <a:cs typeface="Verdana"/>
              </a:rPr>
              <a:t>is </a:t>
            </a:r>
            <a:r>
              <a:rPr lang="en-US" spc="25" dirty="0">
                <a:solidFill>
                  <a:srgbClr val="134F5C"/>
                </a:solidFill>
                <a:latin typeface="Verdana"/>
                <a:cs typeface="Verdana"/>
              </a:rPr>
              <a:t>considered </a:t>
            </a:r>
            <a:r>
              <a:rPr lang="en-US" spc="10" dirty="0">
                <a:solidFill>
                  <a:srgbClr val="134F5C"/>
                </a:solidFill>
                <a:latin typeface="Verdana"/>
                <a:cs typeface="Verdana"/>
              </a:rPr>
              <a:t>to </a:t>
            </a:r>
            <a:r>
              <a:rPr lang="en-US" spc="55" dirty="0">
                <a:solidFill>
                  <a:srgbClr val="134F5C"/>
                </a:solidFill>
                <a:latin typeface="Verdana"/>
                <a:cs typeface="Verdana"/>
              </a:rPr>
              <a:t>be </a:t>
            </a:r>
            <a:r>
              <a:rPr lang="en-US" spc="-20" dirty="0">
                <a:solidFill>
                  <a:srgbClr val="134F5C"/>
                </a:solidFill>
                <a:latin typeface="Verdana"/>
                <a:cs typeface="Verdana"/>
              </a:rPr>
              <a:t>a </a:t>
            </a:r>
            <a:r>
              <a:rPr lang="en-US" spc="70" dirty="0">
                <a:solidFill>
                  <a:srgbClr val="134F5C"/>
                </a:solidFill>
                <a:latin typeface="Verdana"/>
                <a:cs typeface="Verdana"/>
              </a:rPr>
              <a:t>good </a:t>
            </a:r>
            <a:r>
              <a:rPr lang="en-US" spc="75" dirty="0">
                <a:solidFill>
                  <a:srgbClr val="134F5C"/>
                </a:solidFill>
                <a:latin typeface="Verdana"/>
                <a:cs typeface="Verdana"/>
              </a:rPr>
              <a:t> </a:t>
            </a:r>
            <a:r>
              <a:rPr lang="en-US" spc="155" dirty="0">
                <a:solidFill>
                  <a:srgbClr val="134F5C"/>
                </a:solidFill>
                <a:latin typeface="Verdana"/>
                <a:cs typeface="Verdana"/>
              </a:rPr>
              <a:t>m</a:t>
            </a:r>
            <a:r>
              <a:rPr lang="en-US" spc="35" dirty="0">
                <a:solidFill>
                  <a:srgbClr val="134F5C"/>
                </a:solidFill>
                <a:latin typeface="Verdana"/>
                <a:cs typeface="Verdana"/>
              </a:rPr>
              <a:t>odel</a:t>
            </a:r>
            <a:r>
              <a:rPr lang="en-US" spc="-165" dirty="0">
                <a:solidFill>
                  <a:srgbClr val="134F5C"/>
                </a:solidFill>
                <a:latin typeface="Verdana"/>
                <a:cs typeface="Verdana"/>
              </a:rPr>
              <a:t> </a:t>
            </a:r>
            <a:r>
              <a:rPr lang="en-US" spc="30" dirty="0">
                <a:solidFill>
                  <a:srgbClr val="134F5C"/>
                </a:solidFill>
                <a:latin typeface="Verdana"/>
                <a:cs typeface="Verdana"/>
              </a:rPr>
              <a:t>an</a:t>
            </a:r>
            <a:r>
              <a:rPr lang="en-US" spc="95" dirty="0">
                <a:solidFill>
                  <a:srgbClr val="134F5C"/>
                </a:solidFill>
                <a:latin typeface="Verdana"/>
                <a:cs typeface="Verdana"/>
              </a:rPr>
              <a:t>d</a:t>
            </a:r>
            <a:r>
              <a:rPr lang="en-US" spc="-165" dirty="0">
                <a:solidFill>
                  <a:srgbClr val="134F5C"/>
                </a:solidFill>
                <a:latin typeface="Verdana"/>
                <a:cs typeface="Verdana"/>
              </a:rPr>
              <a:t> </a:t>
            </a:r>
            <a:r>
              <a:rPr lang="en-US" spc="45" dirty="0">
                <a:solidFill>
                  <a:srgbClr val="134F5C"/>
                </a:solidFill>
                <a:latin typeface="Verdana"/>
                <a:cs typeface="Verdana"/>
              </a:rPr>
              <a:t>can</a:t>
            </a:r>
            <a:r>
              <a:rPr lang="en-US" spc="-165" dirty="0">
                <a:solidFill>
                  <a:srgbClr val="134F5C"/>
                </a:solidFill>
                <a:latin typeface="Verdana"/>
                <a:cs typeface="Verdana"/>
              </a:rPr>
              <a:t> </a:t>
            </a:r>
            <a:r>
              <a:rPr lang="en-US" spc="55" dirty="0">
                <a:solidFill>
                  <a:srgbClr val="134F5C"/>
                </a:solidFill>
                <a:latin typeface="Verdana"/>
                <a:cs typeface="Verdana"/>
              </a:rPr>
              <a:t>be</a:t>
            </a:r>
            <a:r>
              <a:rPr lang="en-US" spc="-165" dirty="0">
                <a:solidFill>
                  <a:srgbClr val="134F5C"/>
                </a:solidFill>
                <a:latin typeface="Verdana"/>
                <a:cs typeface="Verdana"/>
              </a:rPr>
              <a:t> </a:t>
            </a:r>
            <a:r>
              <a:rPr lang="en-US" spc="30" dirty="0">
                <a:solidFill>
                  <a:srgbClr val="134F5C"/>
                </a:solidFill>
                <a:latin typeface="Verdana"/>
                <a:cs typeface="Verdana"/>
              </a:rPr>
              <a:t>used</a:t>
            </a:r>
            <a:r>
              <a:rPr lang="en-US" spc="-165" dirty="0">
                <a:solidFill>
                  <a:srgbClr val="134F5C"/>
                </a:solidFill>
                <a:latin typeface="Verdana"/>
                <a:cs typeface="Verdana"/>
              </a:rPr>
              <a:t> </a:t>
            </a:r>
            <a:r>
              <a:rPr lang="en-US" spc="-15" dirty="0">
                <a:solidFill>
                  <a:srgbClr val="134F5C"/>
                </a:solidFill>
                <a:latin typeface="Verdana"/>
                <a:cs typeface="Verdana"/>
              </a:rPr>
              <a:t>t</a:t>
            </a:r>
            <a:r>
              <a:rPr lang="en-US" spc="35" dirty="0">
                <a:solidFill>
                  <a:srgbClr val="134F5C"/>
                </a:solidFill>
                <a:latin typeface="Verdana"/>
                <a:cs typeface="Verdana"/>
              </a:rPr>
              <a:t>o</a:t>
            </a:r>
            <a:r>
              <a:rPr lang="en-US" spc="-165" dirty="0">
                <a:solidFill>
                  <a:srgbClr val="134F5C"/>
                </a:solidFill>
                <a:latin typeface="Verdana"/>
                <a:cs typeface="Verdana"/>
              </a:rPr>
              <a:t> </a:t>
            </a:r>
            <a:r>
              <a:rPr lang="en-US" spc="55" dirty="0">
                <a:solidFill>
                  <a:srgbClr val="134F5C"/>
                </a:solidFill>
                <a:latin typeface="Verdana"/>
                <a:cs typeface="Verdana"/>
              </a:rPr>
              <a:t>ma</a:t>
            </a:r>
            <a:r>
              <a:rPr lang="en-US" dirty="0">
                <a:solidFill>
                  <a:srgbClr val="134F5C"/>
                </a:solidFill>
                <a:latin typeface="Verdana"/>
                <a:cs typeface="Verdana"/>
              </a:rPr>
              <a:t>k</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20" dirty="0">
                <a:solidFill>
                  <a:srgbClr val="134F5C"/>
                </a:solidFill>
                <a:latin typeface="Verdana"/>
                <a:cs typeface="Verdana"/>
              </a:rPr>
              <a:t>futu</a:t>
            </a:r>
            <a:r>
              <a:rPr lang="en-US" spc="-10" dirty="0">
                <a:solidFill>
                  <a:srgbClr val="134F5C"/>
                </a:solidFill>
                <a:latin typeface="Verdana"/>
                <a:cs typeface="Verdana"/>
              </a:rPr>
              <a:t>r</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30" dirty="0">
                <a:solidFill>
                  <a:srgbClr val="134F5C"/>
                </a:solidFill>
                <a:latin typeface="Verdana"/>
                <a:cs typeface="Verdana"/>
              </a:rPr>
              <a:t>p</a:t>
            </a:r>
            <a:r>
              <a:rPr lang="en-US" spc="-5" dirty="0">
                <a:solidFill>
                  <a:srgbClr val="134F5C"/>
                </a:solidFill>
                <a:latin typeface="Verdana"/>
                <a:cs typeface="Verdana"/>
              </a:rPr>
              <a:t>r</a:t>
            </a:r>
            <a:r>
              <a:rPr lang="en-US" spc="40" dirty="0">
                <a:solidFill>
                  <a:srgbClr val="134F5C"/>
                </a:solidFill>
                <a:latin typeface="Verdana"/>
                <a:cs typeface="Verdana"/>
              </a:rPr>
              <a:t>edi</a:t>
            </a:r>
            <a:r>
              <a:rPr lang="en-US" spc="50" dirty="0">
                <a:solidFill>
                  <a:srgbClr val="134F5C"/>
                </a:solidFill>
                <a:latin typeface="Verdana"/>
                <a:cs typeface="Verdana"/>
              </a:rPr>
              <a:t>c</a:t>
            </a:r>
            <a:r>
              <a:rPr lang="en-US" spc="-35" dirty="0">
                <a:solidFill>
                  <a:srgbClr val="134F5C"/>
                </a:solidFill>
                <a:latin typeface="Verdana"/>
                <a:cs typeface="Verdana"/>
              </a:rPr>
              <a:t>tions.</a:t>
            </a:r>
            <a:endParaRPr lang="en-US" dirty="0">
              <a:latin typeface="Verdana"/>
              <a:cs typeface="Verdana"/>
            </a:endParaRPr>
          </a:p>
          <a:p>
            <a:pPr>
              <a:lnSpc>
                <a:spcPct val="100000"/>
              </a:lnSpc>
              <a:spcBef>
                <a:spcPts val="55"/>
              </a:spcBef>
            </a:pPr>
            <a:endParaRPr lang="en-US" sz="2250" dirty="0">
              <a:latin typeface="Verdana"/>
              <a:cs typeface="Verdana"/>
            </a:endParaRPr>
          </a:p>
          <a:p>
            <a:pPr marL="0" indent="0">
              <a:lnSpc>
                <a:spcPct val="100000"/>
              </a:lnSpc>
              <a:buNone/>
            </a:pPr>
            <a:r>
              <a:rPr lang="en-US" spc="55" dirty="0">
                <a:solidFill>
                  <a:srgbClr val="134F5C"/>
                </a:solidFill>
                <a:latin typeface="Verdana"/>
                <a:cs typeface="Verdana"/>
              </a:rPr>
              <a:t>Few</a:t>
            </a:r>
            <a:r>
              <a:rPr lang="en-US" spc="-160" dirty="0">
                <a:solidFill>
                  <a:srgbClr val="134F5C"/>
                </a:solidFill>
                <a:latin typeface="Verdana"/>
                <a:cs typeface="Verdana"/>
              </a:rPr>
              <a:t> </a:t>
            </a:r>
            <a:r>
              <a:rPr lang="en-US" spc="30" dirty="0">
                <a:solidFill>
                  <a:srgbClr val="134F5C"/>
                </a:solidFill>
                <a:latin typeface="Verdana"/>
                <a:cs typeface="Verdana"/>
              </a:rPr>
              <a:t>metric</a:t>
            </a:r>
            <a:r>
              <a:rPr lang="en-US" spc="-160" dirty="0">
                <a:solidFill>
                  <a:srgbClr val="134F5C"/>
                </a:solidFill>
                <a:latin typeface="Verdana"/>
                <a:cs typeface="Verdana"/>
              </a:rPr>
              <a:t> </a:t>
            </a:r>
            <a:r>
              <a:rPr lang="en-US" spc="-5" dirty="0">
                <a:solidFill>
                  <a:srgbClr val="134F5C"/>
                </a:solidFill>
                <a:latin typeface="Verdana"/>
                <a:cs typeface="Verdana"/>
              </a:rPr>
              <a:t>tools</a:t>
            </a:r>
            <a:r>
              <a:rPr lang="en-US" spc="-160" dirty="0">
                <a:solidFill>
                  <a:srgbClr val="134F5C"/>
                </a:solidFill>
                <a:latin typeface="Verdana"/>
                <a:cs typeface="Verdana"/>
              </a:rPr>
              <a:t> </a:t>
            </a:r>
            <a:r>
              <a:rPr lang="en-US" spc="45" dirty="0">
                <a:solidFill>
                  <a:srgbClr val="134F5C"/>
                </a:solidFill>
                <a:latin typeface="Verdana"/>
                <a:cs typeface="Verdana"/>
              </a:rPr>
              <a:t>we</a:t>
            </a:r>
            <a:r>
              <a:rPr lang="en-US" spc="-160" dirty="0">
                <a:solidFill>
                  <a:srgbClr val="134F5C"/>
                </a:solidFill>
                <a:latin typeface="Verdana"/>
                <a:cs typeface="Verdana"/>
              </a:rPr>
              <a:t> </a:t>
            </a:r>
            <a:r>
              <a:rPr lang="en-US" spc="45" dirty="0">
                <a:solidFill>
                  <a:srgbClr val="134F5C"/>
                </a:solidFill>
                <a:latin typeface="Verdana"/>
                <a:cs typeface="Verdana"/>
              </a:rPr>
              <a:t>can</a:t>
            </a:r>
            <a:r>
              <a:rPr lang="en-US" spc="-160" dirty="0">
                <a:solidFill>
                  <a:srgbClr val="134F5C"/>
                </a:solidFill>
                <a:latin typeface="Verdana"/>
                <a:cs typeface="Verdana"/>
              </a:rPr>
              <a:t> </a:t>
            </a:r>
            <a:r>
              <a:rPr lang="en-US" spc="5" dirty="0">
                <a:solidFill>
                  <a:srgbClr val="134F5C"/>
                </a:solidFill>
                <a:latin typeface="Verdana"/>
                <a:cs typeface="Verdana"/>
              </a:rPr>
              <a:t>use</a:t>
            </a:r>
            <a:r>
              <a:rPr lang="en-US" spc="-160" dirty="0">
                <a:solidFill>
                  <a:srgbClr val="134F5C"/>
                </a:solidFill>
                <a:latin typeface="Verdana"/>
                <a:cs typeface="Verdana"/>
              </a:rPr>
              <a:t> </a:t>
            </a:r>
            <a:r>
              <a:rPr lang="en-US" spc="10" dirty="0">
                <a:solidFill>
                  <a:srgbClr val="134F5C"/>
                </a:solidFill>
                <a:latin typeface="Verdana"/>
                <a:cs typeface="Verdana"/>
              </a:rPr>
              <a:t>to</a:t>
            </a:r>
            <a:r>
              <a:rPr lang="en-US" spc="-160" dirty="0">
                <a:solidFill>
                  <a:srgbClr val="134F5C"/>
                </a:solidFill>
                <a:latin typeface="Verdana"/>
                <a:cs typeface="Verdana"/>
              </a:rPr>
              <a:t> </a:t>
            </a:r>
            <a:r>
              <a:rPr lang="en-US" spc="15" dirty="0">
                <a:solidFill>
                  <a:srgbClr val="134F5C"/>
                </a:solidFill>
                <a:latin typeface="Verdana"/>
                <a:cs typeface="Verdana"/>
              </a:rPr>
              <a:t>calculate</a:t>
            </a:r>
            <a:r>
              <a:rPr lang="en-US" spc="-160" dirty="0">
                <a:solidFill>
                  <a:srgbClr val="134F5C"/>
                </a:solidFill>
                <a:latin typeface="Verdana"/>
                <a:cs typeface="Verdana"/>
              </a:rPr>
              <a:t> </a:t>
            </a:r>
            <a:r>
              <a:rPr lang="en-US" spc="-30" dirty="0">
                <a:solidFill>
                  <a:srgbClr val="134F5C"/>
                </a:solidFill>
                <a:latin typeface="Verdana"/>
                <a:cs typeface="Verdana"/>
              </a:rPr>
              <a:t>error</a:t>
            </a:r>
            <a:r>
              <a:rPr lang="en-US" spc="-160" dirty="0">
                <a:solidFill>
                  <a:srgbClr val="134F5C"/>
                </a:solidFill>
                <a:latin typeface="Verdana"/>
                <a:cs typeface="Verdana"/>
              </a:rPr>
              <a:t> </a:t>
            </a:r>
            <a:r>
              <a:rPr lang="en-US" spc="30" dirty="0">
                <a:solidFill>
                  <a:srgbClr val="134F5C"/>
                </a:solidFill>
                <a:latin typeface="Verdana"/>
                <a:cs typeface="Verdana"/>
              </a:rPr>
              <a:t>in</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55" dirty="0">
                <a:solidFill>
                  <a:srgbClr val="134F5C"/>
                </a:solidFill>
                <a:latin typeface="Verdana"/>
                <a:cs typeface="Verdana"/>
              </a:rPr>
              <a:t> </a:t>
            </a:r>
            <a:r>
              <a:rPr lang="en-US" spc="55" dirty="0">
                <a:solidFill>
                  <a:srgbClr val="134F5C"/>
                </a:solidFill>
                <a:latin typeface="Verdana"/>
                <a:cs typeface="Verdana"/>
              </a:rPr>
              <a:t>model</a:t>
            </a:r>
            <a:endParaRPr lang="en-US" dirty="0">
              <a:latin typeface="Verdana"/>
              <a:cs typeface="Verdana"/>
            </a:endParaRPr>
          </a:p>
          <a:p>
            <a:pPr marL="483234" indent="-360045">
              <a:lnSpc>
                <a:spcPct val="100000"/>
              </a:lnSpc>
              <a:spcBef>
                <a:spcPts val="315"/>
              </a:spcBef>
              <a:buAutoNum type="arabicPeriod"/>
              <a:tabLst>
                <a:tab pos="483234" algn="l"/>
                <a:tab pos="483870" algn="l"/>
              </a:tabLst>
            </a:pPr>
            <a:r>
              <a:rPr lang="en-US" spc="45" dirty="0">
                <a:solidFill>
                  <a:srgbClr val="134F5C"/>
                </a:solidFill>
                <a:latin typeface="Verdana"/>
                <a:cs typeface="Verdana"/>
              </a:rPr>
              <a:t>MSE</a:t>
            </a:r>
            <a:r>
              <a:rPr lang="en-US" spc="-165" dirty="0">
                <a:solidFill>
                  <a:srgbClr val="134F5C"/>
                </a:solidFill>
                <a:latin typeface="Verdana"/>
                <a:cs typeface="Verdana"/>
              </a:rPr>
              <a:t> </a:t>
            </a:r>
            <a:r>
              <a:rPr lang="en-US" spc="-5" dirty="0">
                <a:solidFill>
                  <a:srgbClr val="134F5C"/>
                </a:solidFill>
                <a:latin typeface="Verdana"/>
                <a:cs typeface="Verdana"/>
              </a:rPr>
              <a:t>(M</a:t>
            </a:r>
            <a:r>
              <a:rPr lang="en-US" spc="-35" dirty="0">
                <a:solidFill>
                  <a:srgbClr val="134F5C"/>
                </a:solidFill>
                <a:latin typeface="Verdana"/>
                <a:cs typeface="Verdana"/>
              </a:rPr>
              <a:t>e</a:t>
            </a:r>
            <a:r>
              <a:rPr lang="en-US" spc="30" dirty="0">
                <a:solidFill>
                  <a:srgbClr val="134F5C"/>
                </a:solidFill>
                <a:latin typeface="Verdana"/>
                <a:cs typeface="Verdana"/>
              </a:rPr>
              <a:t>an</a:t>
            </a:r>
            <a:r>
              <a:rPr lang="en-US" spc="-165" dirty="0">
                <a:solidFill>
                  <a:srgbClr val="134F5C"/>
                </a:solidFill>
                <a:latin typeface="Verdana"/>
                <a:cs typeface="Verdana"/>
              </a:rPr>
              <a:t> </a:t>
            </a:r>
            <a:r>
              <a:rPr lang="en-US" spc="-5" dirty="0">
                <a:solidFill>
                  <a:srgbClr val="134F5C"/>
                </a:solidFill>
                <a:latin typeface="Verdana"/>
                <a:cs typeface="Verdana"/>
              </a:rPr>
              <a:t>Squa</a:t>
            </a:r>
            <a:r>
              <a:rPr lang="en-US" spc="-30" dirty="0">
                <a:solidFill>
                  <a:srgbClr val="134F5C"/>
                </a:solidFill>
                <a:latin typeface="Verdana"/>
                <a:cs typeface="Verdana"/>
              </a:rPr>
              <a:t>r</a:t>
            </a:r>
            <a:r>
              <a:rPr lang="en-US" spc="55" dirty="0">
                <a:solidFill>
                  <a:srgbClr val="134F5C"/>
                </a:solidFill>
                <a:latin typeface="Verdana"/>
                <a:cs typeface="Verdana"/>
              </a:rPr>
              <a:t>ed</a:t>
            </a:r>
            <a:r>
              <a:rPr lang="en-US" spc="-165" dirty="0">
                <a:solidFill>
                  <a:srgbClr val="134F5C"/>
                </a:solidFill>
                <a:latin typeface="Verdana"/>
                <a:cs typeface="Verdana"/>
              </a:rPr>
              <a:t> </a:t>
            </a:r>
            <a:r>
              <a:rPr lang="en-US" spc="10" dirty="0">
                <a:solidFill>
                  <a:srgbClr val="134F5C"/>
                </a:solidFill>
                <a:latin typeface="Verdana"/>
                <a:cs typeface="Verdana"/>
              </a:rPr>
              <a:t>E</a:t>
            </a:r>
            <a:r>
              <a:rPr lang="en-US" spc="-10" dirty="0">
                <a:solidFill>
                  <a:srgbClr val="134F5C"/>
                </a:solidFill>
                <a:latin typeface="Verdana"/>
                <a:cs typeface="Verdana"/>
              </a:rPr>
              <a:t>r</a:t>
            </a:r>
            <a:r>
              <a:rPr lang="en-US" spc="-75" dirty="0">
                <a:solidFill>
                  <a:srgbClr val="134F5C"/>
                </a:solidFill>
                <a:latin typeface="Verdana"/>
                <a:cs typeface="Verdana"/>
              </a:rPr>
              <a:t>r</a:t>
            </a:r>
            <a:r>
              <a:rPr lang="en-US" spc="-10" dirty="0">
                <a:solidFill>
                  <a:srgbClr val="134F5C"/>
                </a:solidFill>
                <a:latin typeface="Verdana"/>
                <a:cs typeface="Verdana"/>
              </a:rPr>
              <a:t>o</a:t>
            </a:r>
            <a:r>
              <a:rPr lang="en-US" spc="-25" dirty="0">
                <a:solidFill>
                  <a:srgbClr val="134F5C"/>
                </a:solidFill>
                <a:latin typeface="Verdana"/>
                <a:cs typeface="Verdana"/>
              </a:rPr>
              <a:t>r</a:t>
            </a:r>
            <a:r>
              <a:rPr lang="en-US" spc="-229" dirty="0">
                <a:solidFill>
                  <a:srgbClr val="134F5C"/>
                </a:solidFill>
                <a:latin typeface="Verdana"/>
                <a:cs typeface="Verdana"/>
              </a:rPr>
              <a:t>)</a:t>
            </a:r>
            <a:endParaRPr lang="en-US" dirty="0">
              <a:latin typeface="Verdana"/>
              <a:cs typeface="Verdana"/>
            </a:endParaRPr>
          </a:p>
          <a:p>
            <a:pPr marL="483234" indent="-409575">
              <a:lnSpc>
                <a:spcPct val="100000"/>
              </a:lnSpc>
              <a:spcBef>
                <a:spcPts val="315"/>
              </a:spcBef>
              <a:buAutoNum type="arabicPeriod"/>
              <a:tabLst>
                <a:tab pos="483234" algn="l"/>
                <a:tab pos="483870" algn="l"/>
              </a:tabLst>
            </a:pPr>
            <a:r>
              <a:rPr lang="en-US" spc="45" dirty="0">
                <a:solidFill>
                  <a:srgbClr val="134F5C"/>
                </a:solidFill>
                <a:latin typeface="Verdana"/>
                <a:cs typeface="Verdana"/>
              </a:rPr>
              <a:t>RMSE</a:t>
            </a:r>
            <a:r>
              <a:rPr lang="en-US" spc="-165" dirty="0">
                <a:solidFill>
                  <a:srgbClr val="134F5C"/>
                </a:solidFill>
                <a:latin typeface="Verdana"/>
                <a:cs typeface="Verdana"/>
              </a:rPr>
              <a:t> </a:t>
            </a:r>
            <a:r>
              <a:rPr lang="en-US" spc="-20" dirty="0">
                <a:solidFill>
                  <a:srgbClr val="134F5C"/>
                </a:solidFill>
                <a:latin typeface="Verdana"/>
                <a:cs typeface="Verdana"/>
              </a:rPr>
              <a:t>(Root</a:t>
            </a:r>
            <a:r>
              <a:rPr lang="en-US" spc="-165" dirty="0">
                <a:solidFill>
                  <a:srgbClr val="134F5C"/>
                </a:solidFill>
                <a:latin typeface="Verdana"/>
                <a:cs typeface="Verdana"/>
              </a:rPr>
              <a:t> </a:t>
            </a:r>
            <a:r>
              <a:rPr lang="en-US" spc="125" dirty="0">
                <a:solidFill>
                  <a:srgbClr val="134F5C"/>
                </a:solidFill>
                <a:latin typeface="Verdana"/>
                <a:cs typeface="Verdana"/>
              </a:rPr>
              <a:t>M</a:t>
            </a:r>
            <a:r>
              <a:rPr lang="en-US" spc="55" dirty="0">
                <a:solidFill>
                  <a:srgbClr val="134F5C"/>
                </a:solidFill>
                <a:latin typeface="Verdana"/>
                <a:cs typeface="Verdana"/>
              </a:rPr>
              <a:t>e</a:t>
            </a:r>
            <a:r>
              <a:rPr lang="en-US" spc="30" dirty="0">
                <a:solidFill>
                  <a:srgbClr val="134F5C"/>
                </a:solidFill>
                <a:latin typeface="Verdana"/>
                <a:cs typeface="Verdana"/>
              </a:rPr>
              <a:t>an</a:t>
            </a:r>
            <a:r>
              <a:rPr lang="en-US" spc="-165" dirty="0">
                <a:solidFill>
                  <a:srgbClr val="134F5C"/>
                </a:solidFill>
                <a:latin typeface="Verdana"/>
                <a:cs typeface="Verdana"/>
              </a:rPr>
              <a:t> </a:t>
            </a:r>
            <a:r>
              <a:rPr lang="en-US" spc="-5" dirty="0">
                <a:solidFill>
                  <a:srgbClr val="134F5C"/>
                </a:solidFill>
                <a:latin typeface="Verdana"/>
                <a:cs typeface="Verdana"/>
              </a:rPr>
              <a:t>Squa</a:t>
            </a:r>
            <a:r>
              <a:rPr lang="en-US" spc="-30" dirty="0">
                <a:solidFill>
                  <a:srgbClr val="134F5C"/>
                </a:solidFill>
                <a:latin typeface="Verdana"/>
                <a:cs typeface="Verdana"/>
              </a:rPr>
              <a:t>r</a:t>
            </a:r>
            <a:r>
              <a:rPr lang="en-US" spc="55" dirty="0">
                <a:solidFill>
                  <a:srgbClr val="134F5C"/>
                </a:solidFill>
                <a:latin typeface="Verdana"/>
                <a:cs typeface="Verdana"/>
              </a:rPr>
              <a:t>ed</a:t>
            </a:r>
            <a:r>
              <a:rPr lang="en-US" spc="-165" dirty="0">
                <a:solidFill>
                  <a:srgbClr val="134F5C"/>
                </a:solidFill>
                <a:latin typeface="Verdana"/>
                <a:cs typeface="Verdana"/>
              </a:rPr>
              <a:t> </a:t>
            </a:r>
            <a:r>
              <a:rPr lang="en-US" spc="10" dirty="0">
                <a:solidFill>
                  <a:srgbClr val="134F5C"/>
                </a:solidFill>
                <a:latin typeface="Verdana"/>
                <a:cs typeface="Verdana"/>
              </a:rPr>
              <a:t>E</a:t>
            </a:r>
            <a:r>
              <a:rPr lang="en-US" spc="-10" dirty="0">
                <a:solidFill>
                  <a:srgbClr val="134F5C"/>
                </a:solidFill>
                <a:latin typeface="Verdana"/>
                <a:cs typeface="Verdana"/>
              </a:rPr>
              <a:t>r</a:t>
            </a:r>
            <a:r>
              <a:rPr lang="en-US" spc="-75" dirty="0">
                <a:solidFill>
                  <a:srgbClr val="134F5C"/>
                </a:solidFill>
                <a:latin typeface="Verdana"/>
                <a:cs typeface="Verdana"/>
              </a:rPr>
              <a:t>r</a:t>
            </a:r>
            <a:r>
              <a:rPr lang="en-US" spc="-10" dirty="0">
                <a:solidFill>
                  <a:srgbClr val="134F5C"/>
                </a:solidFill>
                <a:latin typeface="Verdana"/>
                <a:cs typeface="Verdana"/>
              </a:rPr>
              <a:t>o</a:t>
            </a:r>
            <a:r>
              <a:rPr lang="en-US" spc="-25" dirty="0">
                <a:solidFill>
                  <a:srgbClr val="134F5C"/>
                </a:solidFill>
                <a:latin typeface="Verdana"/>
                <a:cs typeface="Verdana"/>
              </a:rPr>
              <a:t>r</a:t>
            </a:r>
            <a:r>
              <a:rPr lang="en-US" spc="-229" dirty="0">
                <a:solidFill>
                  <a:srgbClr val="134F5C"/>
                </a:solidFill>
                <a:latin typeface="Verdana"/>
                <a:cs typeface="Verdana"/>
              </a:rPr>
              <a:t>)</a:t>
            </a:r>
            <a:endParaRPr lang="en-US" dirty="0">
              <a:latin typeface="Verdana"/>
              <a:cs typeface="Verdana"/>
            </a:endParaRPr>
          </a:p>
          <a:p>
            <a:pPr marL="483234" indent="-406400">
              <a:lnSpc>
                <a:spcPct val="100000"/>
              </a:lnSpc>
              <a:spcBef>
                <a:spcPts val="315"/>
              </a:spcBef>
              <a:buAutoNum type="arabicPeriod"/>
              <a:tabLst>
                <a:tab pos="483234" algn="l"/>
                <a:tab pos="483870" algn="l"/>
              </a:tabLst>
            </a:pPr>
            <a:r>
              <a:rPr lang="en-US" spc="105" dirty="0">
                <a:solidFill>
                  <a:srgbClr val="134F5C"/>
                </a:solidFill>
                <a:latin typeface="Verdana"/>
                <a:cs typeface="Verdana"/>
              </a:rPr>
              <a:t>MAE</a:t>
            </a:r>
            <a:r>
              <a:rPr lang="en-US" spc="-165" dirty="0">
                <a:solidFill>
                  <a:srgbClr val="134F5C"/>
                </a:solidFill>
                <a:latin typeface="Verdana"/>
                <a:cs typeface="Verdana"/>
              </a:rPr>
              <a:t> </a:t>
            </a:r>
            <a:r>
              <a:rPr lang="en-US" spc="-5" dirty="0">
                <a:solidFill>
                  <a:srgbClr val="134F5C"/>
                </a:solidFill>
                <a:latin typeface="Verdana"/>
                <a:cs typeface="Verdana"/>
              </a:rPr>
              <a:t>(M</a:t>
            </a:r>
            <a:r>
              <a:rPr lang="en-US" spc="-35" dirty="0">
                <a:solidFill>
                  <a:srgbClr val="134F5C"/>
                </a:solidFill>
                <a:latin typeface="Verdana"/>
                <a:cs typeface="Verdana"/>
              </a:rPr>
              <a:t>e</a:t>
            </a:r>
            <a:r>
              <a:rPr lang="en-US" spc="30" dirty="0">
                <a:solidFill>
                  <a:srgbClr val="134F5C"/>
                </a:solidFill>
                <a:latin typeface="Verdana"/>
                <a:cs typeface="Verdana"/>
              </a:rPr>
              <a:t>an</a:t>
            </a:r>
            <a:r>
              <a:rPr lang="en-US" spc="-165" dirty="0">
                <a:solidFill>
                  <a:srgbClr val="134F5C"/>
                </a:solidFill>
                <a:latin typeface="Verdana"/>
                <a:cs typeface="Verdana"/>
              </a:rPr>
              <a:t> </a:t>
            </a:r>
            <a:r>
              <a:rPr lang="en-US" spc="30" dirty="0">
                <a:solidFill>
                  <a:srgbClr val="134F5C"/>
                </a:solidFill>
                <a:latin typeface="Verdana"/>
                <a:cs typeface="Verdana"/>
              </a:rPr>
              <a:t>Absolu</a:t>
            </a:r>
            <a:r>
              <a:rPr lang="en-US" spc="-15" dirty="0">
                <a:solidFill>
                  <a:srgbClr val="134F5C"/>
                </a:solidFill>
                <a:latin typeface="Verdana"/>
                <a:cs typeface="Verdana"/>
              </a:rPr>
              <a:t>t</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10" dirty="0">
                <a:solidFill>
                  <a:srgbClr val="134F5C"/>
                </a:solidFill>
                <a:latin typeface="Verdana"/>
                <a:cs typeface="Verdana"/>
              </a:rPr>
              <a:t>E</a:t>
            </a:r>
            <a:r>
              <a:rPr lang="en-US" spc="-10" dirty="0">
                <a:solidFill>
                  <a:srgbClr val="134F5C"/>
                </a:solidFill>
                <a:latin typeface="Verdana"/>
                <a:cs typeface="Verdana"/>
              </a:rPr>
              <a:t>r</a:t>
            </a:r>
            <a:r>
              <a:rPr lang="en-US" spc="-75" dirty="0">
                <a:solidFill>
                  <a:srgbClr val="134F5C"/>
                </a:solidFill>
                <a:latin typeface="Verdana"/>
                <a:cs typeface="Verdana"/>
              </a:rPr>
              <a:t>r</a:t>
            </a:r>
            <a:r>
              <a:rPr lang="en-US" spc="-10" dirty="0">
                <a:solidFill>
                  <a:srgbClr val="134F5C"/>
                </a:solidFill>
                <a:latin typeface="Verdana"/>
                <a:cs typeface="Verdana"/>
              </a:rPr>
              <a:t>o</a:t>
            </a:r>
            <a:r>
              <a:rPr lang="en-US" spc="-25" dirty="0">
                <a:solidFill>
                  <a:srgbClr val="134F5C"/>
                </a:solidFill>
                <a:latin typeface="Verdana"/>
                <a:cs typeface="Verdana"/>
              </a:rPr>
              <a:t>r</a:t>
            </a:r>
            <a:r>
              <a:rPr lang="en-US" spc="-229" dirty="0">
                <a:solidFill>
                  <a:srgbClr val="134F5C"/>
                </a:solidFill>
                <a:latin typeface="Verdana"/>
                <a:cs typeface="Verdana"/>
              </a:rPr>
              <a:t>)</a:t>
            </a:r>
            <a:endParaRPr lang="en-US" dirty="0">
              <a:latin typeface="Verdana"/>
              <a:cs typeface="Verdana"/>
            </a:endParaRPr>
          </a:p>
          <a:p>
            <a:pPr marL="483234" indent="-433070">
              <a:lnSpc>
                <a:spcPct val="100000"/>
              </a:lnSpc>
              <a:spcBef>
                <a:spcPts val="315"/>
              </a:spcBef>
              <a:buAutoNum type="arabicPeriod"/>
              <a:tabLst>
                <a:tab pos="483234" algn="l"/>
                <a:tab pos="483870" algn="l"/>
              </a:tabLst>
            </a:pPr>
            <a:r>
              <a:rPr lang="en-US" spc="165" dirty="0">
                <a:solidFill>
                  <a:srgbClr val="134F5C"/>
                </a:solidFill>
                <a:latin typeface="Verdana"/>
                <a:cs typeface="Verdana"/>
              </a:rPr>
              <a:t>MA</a:t>
            </a:r>
            <a:r>
              <a:rPr lang="en-US" spc="110" dirty="0">
                <a:solidFill>
                  <a:srgbClr val="134F5C"/>
                </a:solidFill>
                <a:latin typeface="Verdana"/>
                <a:cs typeface="Verdana"/>
              </a:rPr>
              <a:t>P</a:t>
            </a:r>
            <a:r>
              <a:rPr lang="en-US" spc="65" dirty="0">
                <a:solidFill>
                  <a:srgbClr val="134F5C"/>
                </a:solidFill>
                <a:latin typeface="Verdana"/>
                <a:cs typeface="Verdana"/>
              </a:rPr>
              <a:t>E</a:t>
            </a:r>
            <a:r>
              <a:rPr lang="en-US" spc="-165" dirty="0">
                <a:solidFill>
                  <a:srgbClr val="134F5C"/>
                </a:solidFill>
                <a:latin typeface="Verdana"/>
                <a:cs typeface="Verdana"/>
              </a:rPr>
              <a:t> </a:t>
            </a:r>
            <a:r>
              <a:rPr lang="en-US" spc="-5" dirty="0">
                <a:solidFill>
                  <a:srgbClr val="134F5C"/>
                </a:solidFill>
                <a:latin typeface="Verdana"/>
                <a:cs typeface="Verdana"/>
              </a:rPr>
              <a:t>(M</a:t>
            </a:r>
            <a:r>
              <a:rPr lang="en-US" spc="-35" dirty="0">
                <a:solidFill>
                  <a:srgbClr val="134F5C"/>
                </a:solidFill>
                <a:latin typeface="Verdana"/>
                <a:cs typeface="Verdana"/>
              </a:rPr>
              <a:t>e</a:t>
            </a:r>
            <a:r>
              <a:rPr lang="en-US" spc="30" dirty="0">
                <a:solidFill>
                  <a:srgbClr val="134F5C"/>
                </a:solidFill>
                <a:latin typeface="Verdana"/>
                <a:cs typeface="Verdana"/>
              </a:rPr>
              <a:t>an</a:t>
            </a:r>
            <a:r>
              <a:rPr lang="en-US" spc="-165" dirty="0">
                <a:solidFill>
                  <a:srgbClr val="134F5C"/>
                </a:solidFill>
                <a:latin typeface="Verdana"/>
                <a:cs typeface="Verdana"/>
              </a:rPr>
              <a:t> </a:t>
            </a:r>
            <a:r>
              <a:rPr lang="en-US" spc="30" dirty="0">
                <a:solidFill>
                  <a:srgbClr val="134F5C"/>
                </a:solidFill>
                <a:latin typeface="Verdana"/>
                <a:cs typeface="Verdana"/>
              </a:rPr>
              <a:t>Absolu</a:t>
            </a:r>
            <a:r>
              <a:rPr lang="en-US" spc="-15" dirty="0">
                <a:solidFill>
                  <a:srgbClr val="134F5C"/>
                </a:solidFill>
                <a:latin typeface="Verdana"/>
                <a:cs typeface="Verdana"/>
              </a:rPr>
              <a:t>t</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180" dirty="0">
                <a:solidFill>
                  <a:srgbClr val="134F5C"/>
                </a:solidFill>
                <a:latin typeface="Verdana"/>
                <a:cs typeface="Verdana"/>
              </a:rPr>
              <a:t>P</a:t>
            </a:r>
            <a:r>
              <a:rPr lang="en-US" spc="-20" dirty="0">
                <a:solidFill>
                  <a:srgbClr val="134F5C"/>
                </a:solidFill>
                <a:latin typeface="Verdana"/>
                <a:cs typeface="Verdana"/>
              </a:rPr>
              <a:t>e</a:t>
            </a:r>
            <a:r>
              <a:rPr lang="en-US" spc="-40" dirty="0">
                <a:solidFill>
                  <a:srgbClr val="134F5C"/>
                </a:solidFill>
                <a:latin typeface="Verdana"/>
                <a:cs typeface="Verdana"/>
              </a:rPr>
              <a:t>r</a:t>
            </a:r>
            <a:r>
              <a:rPr lang="en-US" spc="55" dirty="0">
                <a:solidFill>
                  <a:srgbClr val="134F5C"/>
                </a:solidFill>
                <a:latin typeface="Verdana"/>
                <a:cs typeface="Verdana"/>
              </a:rPr>
              <a:t>c</a:t>
            </a:r>
            <a:r>
              <a:rPr lang="en-US" spc="20" dirty="0">
                <a:solidFill>
                  <a:srgbClr val="134F5C"/>
                </a:solidFill>
                <a:latin typeface="Verdana"/>
                <a:cs typeface="Verdana"/>
              </a:rPr>
              <a:t>enta</a:t>
            </a:r>
            <a:r>
              <a:rPr lang="en-US" spc="60" dirty="0">
                <a:solidFill>
                  <a:srgbClr val="134F5C"/>
                </a:solidFill>
                <a:latin typeface="Verdana"/>
                <a:cs typeface="Verdana"/>
              </a:rPr>
              <a:t>ge</a:t>
            </a:r>
            <a:r>
              <a:rPr lang="en-US" spc="-165" dirty="0">
                <a:solidFill>
                  <a:srgbClr val="134F5C"/>
                </a:solidFill>
                <a:latin typeface="Verdana"/>
                <a:cs typeface="Verdana"/>
              </a:rPr>
              <a:t> </a:t>
            </a:r>
            <a:r>
              <a:rPr lang="en-US" spc="10" dirty="0">
                <a:solidFill>
                  <a:srgbClr val="134F5C"/>
                </a:solidFill>
                <a:latin typeface="Verdana"/>
                <a:cs typeface="Verdana"/>
              </a:rPr>
              <a:t>E</a:t>
            </a:r>
            <a:r>
              <a:rPr lang="en-US" spc="-10" dirty="0">
                <a:solidFill>
                  <a:srgbClr val="134F5C"/>
                </a:solidFill>
                <a:latin typeface="Verdana"/>
                <a:cs typeface="Verdana"/>
              </a:rPr>
              <a:t>r</a:t>
            </a:r>
            <a:r>
              <a:rPr lang="en-US" spc="-75" dirty="0">
                <a:solidFill>
                  <a:srgbClr val="134F5C"/>
                </a:solidFill>
                <a:latin typeface="Verdana"/>
                <a:cs typeface="Verdana"/>
              </a:rPr>
              <a:t>r</a:t>
            </a:r>
            <a:r>
              <a:rPr lang="en-US" spc="-10" dirty="0">
                <a:solidFill>
                  <a:srgbClr val="134F5C"/>
                </a:solidFill>
                <a:latin typeface="Verdana"/>
                <a:cs typeface="Verdana"/>
              </a:rPr>
              <a:t>o</a:t>
            </a:r>
            <a:r>
              <a:rPr lang="en-US" spc="-25" dirty="0">
                <a:solidFill>
                  <a:srgbClr val="134F5C"/>
                </a:solidFill>
                <a:latin typeface="Verdana"/>
                <a:cs typeface="Verdana"/>
              </a:rPr>
              <a:t>r</a:t>
            </a:r>
            <a:r>
              <a:rPr lang="en-US" spc="-229" dirty="0">
                <a:solidFill>
                  <a:srgbClr val="134F5C"/>
                </a:solidFill>
                <a:latin typeface="Verdana"/>
                <a:cs typeface="Verdana"/>
              </a:rPr>
              <a:t>)</a:t>
            </a:r>
            <a:endParaRPr lang="en-US" dirty="0">
              <a:latin typeface="Verdana"/>
              <a:cs typeface="Verdana"/>
            </a:endParaRPr>
          </a:p>
          <a:p>
            <a:pPr marL="483234" indent="-407034">
              <a:lnSpc>
                <a:spcPct val="100000"/>
              </a:lnSpc>
              <a:spcBef>
                <a:spcPts val="315"/>
              </a:spcBef>
              <a:buAutoNum type="arabicPeriod"/>
              <a:tabLst>
                <a:tab pos="483234" algn="l"/>
                <a:tab pos="483870" algn="l"/>
              </a:tabLst>
            </a:pPr>
            <a:r>
              <a:rPr lang="en-US" spc="45" dirty="0">
                <a:solidFill>
                  <a:srgbClr val="134F5C"/>
                </a:solidFill>
                <a:latin typeface="Verdana"/>
                <a:cs typeface="Verdana"/>
              </a:rPr>
              <a:t>R</a:t>
            </a:r>
            <a:r>
              <a:rPr lang="en-US" spc="-127" baseline="30092" dirty="0">
                <a:solidFill>
                  <a:srgbClr val="134F5C"/>
                </a:solidFill>
                <a:latin typeface="Verdana"/>
                <a:cs typeface="Verdana"/>
              </a:rPr>
              <a:t>2</a:t>
            </a:r>
            <a:r>
              <a:rPr lang="en-US" spc="-165" baseline="30092" dirty="0">
                <a:solidFill>
                  <a:srgbClr val="134F5C"/>
                </a:solidFill>
                <a:latin typeface="Verdana"/>
                <a:cs typeface="Verdana"/>
              </a:rPr>
              <a:t> </a:t>
            </a:r>
            <a:r>
              <a:rPr lang="en-US" spc="-90" dirty="0">
                <a:solidFill>
                  <a:srgbClr val="134F5C"/>
                </a:solidFill>
                <a:latin typeface="Verdana"/>
                <a:cs typeface="Verdana"/>
              </a:rPr>
              <a:t>(R</a:t>
            </a:r>
            <a:r>
              <a:rPr lang="en-US" spc="-165" dirty="0">
                <a:solidFill>
                  <a:srgbClr val="134F5C"/>
                </a:solidFill>
                <a:latin typeface="Verdana"/>
                <a:cs typeface="Verdana"/>
              </a:rPr>
              <a:t> </a:t>
            </a:r>
            <a:r>
              <a:rPr lang="en-US" spc="-245" dirty="0">
                <a:solidFill>
                  <a:srgbClr val="134F5C"/>
                </a:solidFill>
                <a:latin typeface="Verdana"/>
                <a:cs typeface="Verdana"/>
              </a:rPr>
              <a:t>–</a:t>
            </a:r>
            <a:r>
              <a:rPr lang="en-US" spc="-165" dirty="0">
                <a:solidFill>
                  <a:srgbClr val="134F5C"/>
                </a:solidFill>
                <a:latin typeface="Verdana"/>
                <a:cs typeface="Verdana"/>
              </a:rPr>
              <a:t> </a:t>
            </a:r>
            <a:r>
              <a:rPr lang="en-US" spc="-5" dirty="0">
                <a:solidFill>
                  <a:srgbClr val="134F5C"/>
                </a:solidFill>
                <a:latin typeface="Verdana"/>
                <a:cs typeface="Verdana"/>
              </a:rPr>
              <a:t>Squa</a:t>
            </a:r>
            <a:r>
              <a:rPr lang="en-US" spc="-30" dirty="0">
                <a:solidFill>
                  <a:srgbClr val="134F5C"/>
                </a:solidFill>
                <a:latin typeface="Verdana"/>
                <a:cs typeface="Verdana"/>
              </a:rPr>
              <a:t>r</a:t>
            </a:r>
            <a:r>
              <a:rPr lang="en-US" spc="-40" dirty="0">
                <a:solidFill>
                  <a:srgbClr val="134F5C"/>
                </a:solidFill>
                <a:latin typeface="Verdana"/>
                <a:cs typeface="Verdana"/>
              </a:rPr>
              <a:t>ed)</a:t>
            </a:r>
            <a:endParaRPr lang="en-US" dirty="0">
              <a:latin typeface="Verdana"/>
              <a:cs typeface="Verdana"/>
            </a:endParaRPr>
          </a:p>
          <a:p>
            <a:pPr marL="483234" indent="-419100">
              <a:lnSpc>
                <a:spcPct val="100000"/>
              </a:lnSpc>
              <a:spcBef>
                <a:spcPts val="315"/>
              </a:spcBef>
              <a:buAutoNum type="arabicPeriod"/>
              <a:tabLst>
                <a:tab pos="483234" algn="l"/>
                <a:tab pos="483870" algn="l"/>
              </a:tabLst>
            </a:pPr>
            <a:r>
              <a:rPr lang="en-US" spc="50" dirty="0">
                <a:solidFill>
                  <a:srgbClr val="134F5C"/>
                </a:solidFill>
                <a:latin typeface="Verdana"/>
                <a:cs typeface="Verdana"/>
              </a:rPr>
              <a:t>A</a:t>
            </a:r>
            <a:r>
              <a:rPr lang="en-US" dirty="0">
                <a:solidFill>
                  <a:srgbClr val="134F5C"/>
                </a:solidFill>
                <a:latin typeface="Verdana"/>
                <a:cs typeface="Verdana"/>
              </a:rPr>
              <a:t>djus</a:t>
            </a:r>
            <a:r>
              <a:rPr lang="en-US" spc="-35" dirty="0">
                <a:solidFill>
                  <a:srgbClr val="134F5C"/>
                </a:solidFill>
                <a:latin typeface="Verdana"/>
                <a:cs typeface="Verdana"/>
              </a:rPr>
              <a:t>t</a:t>
            </a:r>
            <a:r>
              <a:rPr lang="en-US" spc="55" dirty="0">
                <a:solidFill>
                  <a:srgbClr val="134F5C"/>
                </a:solidFill>
                <a:latin typeface="Verdana"/>
                <a:cs typeface="Verdana"/>
              </a:rPr>
              <a:t>ed</a:t>
            </a:r>
            <a:r>
              <a:rPr lang="en-US" spc="-165" dirty="0">
                <a:solidFill>
                  <a:srgbClr val="134F5C"/>
                </a:solidFill>
                <a:latin typeface="Verdana"/>
                <a:cs typeface="Verdana"/>
              </a:rPr>
              <a:t> </a:t>
            </a:r>
            <a:r>
              <a:rPr lang="en-US" spc="40" dirty="0">
                <a:solidFill>
                  <a:srgbClr val="134F5C"/>
                </a:solidFill>
                <a:latin typeface="Verdana"/>
                <a:cs typeface="Verdana"/>
              </a:rPr>
              <a:t>R</a:t>
            </a:r>
            <a:r>
              <a:rPr lang="en-US" spc="-127" baseline="30092" dirty="0">
                <a:solidFill>
                  <a:srgbClr val="134F5C"/>
                </a:solidFill>
                <a:latin typeface="Verdana"/>
                <a:cs typeface="Verdana"/>
              </a:rPr>
              <a:t>2</a:t>
            </a:r>
            <a:endParaRPr lang="en-US" baseline="30092" dirty="0">
              <a:latin typeface="Verdana"/>
              <a:cs typeface="Verdana"/>
            </a:endParaRPr>
          </a:p>
          <a:p>
            <a:endParaRPr lang="en-IN" dirty="0"/>
          </a:p>
        </p:txBody>
      </p:sp>
    </p:spTree>
    <p:extLst>
      <p:ext uri="{BB962C8B-B14F-4D97-AF65-F5344CB8AC3E}">
        <p14:creationId xmlns:p14="http://schemas.microsoft.com/office/powerpoint/2010/main" val="1884831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a:t>
            </a:r>
            <a:r>
              <a:rPr lang="en-IN" spc="-50" dirty="0"/>
              <a:t>M</a:t>
            </a:r>
            <a:r>
              <a:rPr lang="en-IN" spc="-80" dirty="0"/>
              <a:t>e</a:t>
            </a:r>
            <a:r>
              <a:rPr lang="en-IN" spc="-110" dirty="0"/>
              <a:t>an</a:t>
            </a:r>
            <a:r>
              <a:rPr lang="en-IN" spc="-180" dirty="0"/>
              <a:t> </a:t>
            </a:r>
            <a:r>
              <a:rPr lang="en-IN" spc="-145" dirty="0"/>
              <a:t>Squa</a:t>
            </a:r>
            <a:r>
              <a:rPr lang="en-IN" spc="-135" dirty="0"/>
              <a:t>r</a:t>
            </a:r>
            <a:r>
              <a:rPr lang="en-IN" spc="-65" dirty="0"/>
              <a:t>ed</a:t>
            </a:r>
            <a:r>
              <a:rPr lang="en-IN" spc="-180" dirty="0"/>
              <a:t> </a:t>
            </a:r>
            <a:r>
              <a:rPr lang="en-IN" spc="-140" dirty="0"/>
              <a:t>E</a:t>
            </a:r>
            <a:r>
              <a:rPr lang="en-IN" spc="-114" dirty="0"/>
              <a:t>r</a:t>
            </a:r>
            <a:r>
              <a:rPr lang="en-IN" spc="-229" dirty="0"/>
              <a:t>r</a:t>
            </a:r>
            <a:r>
              <a:rPr lang="en-IN" spc="-150" dirty="0"/>
              <a:t>or</a:t>
            </a:r>
            <a:r>
              <a:rPr lang="en-IN" spc="-180" dirty="0"/>
              <a:t> </a:t>
            </a:r>
            <a:r>
              <a:rPr lang="en-IN" spc="-270" dirty="0"/>
              <a:t>(MSE)</a:t>
            </a:r>
            <a:endParaRPr lang="en-IN" dirty="0"/>
          </a:p>
        </p:txBody>
      </p:sp>
      <p:sp>
        <p:nvSpPr>
          <p:cNvPr id="3" name="Content Placeholder 2"/>
          <p:cNvSpPr>
            <a:spLocks noGrp="1"/>
          </p:cNvSpPr>
          <p:nvPr>
            <p:ph idx="1"/>
          </p:nvPr>
        </p:nvSpPr>
        <p:spPr/>
        <p:txBody>
          <a:bodyPr/>
          <a:lstStyle/>
          <a:p>
            <a:r>
              <a:rPr lang="en-US" spc="45" dirty="0"/>
              <a:t>MSE</a:t>
            </a:r>
            <a:r>
              <a:rPr lang="en-US" spc="-165" dirty="0"/>
              <a:t> </a:t>
            </a:r>
            <a:r>
              <a:rPr lang="en-US" spc="-10" dirty="0"/>
              <a:t>or</a:t>
            </a:r>
            <a:r>
              <a:rPr lang="en-US" spc="-160" dirty="0"/>
              <a:t> </a:t>
            </a:r>
            <a:r>
              <a:rPr lang="en-US" spc="60" dirty="0"/>
              <a:t>Mean</a:t>
            </a:r>
            <a:r>
              <a:rPr lang="en-US" spc="-160" dirty="0"/>
              <a:t> </a:t>
            </a:r>
            <a:r>
              <a:rPr lang="en-US" spc="10" dirty="0"/>
              <a:t>Squared</a:t>
            </a:r>
            <a:r>
              <a:rPr lang="en-US" spc="-160" dirty="0"/>
              <a:t> </a:t>
            </a:r>
            <a:r>
              <a:rPr lang="en-US" spc="-20" dirty="0"/>
              <a:t>Error</a:t>
            </a:r>
            <a:r>
              <a:rPr lang="en-US" spc="-165" dirty="0"/>
              <a:t> </a:t>
            </a:r>
            <a:r>
              <a:rPr lang="en-US" spc="-35" dirty="0"/>
              <a:t>is</a:t>
            </a:r>
            <a:r>
              <a:rPr lang="en-US" spc="-160" dirty="0"/>
              <a:t> </a:t>
            </a:r>
            <a:r>
              <a:rPr lang="en-US" spc="40" dirty="0"/>
              <a:t>one</a:t>
            </a:r>
            <a:r>
              <a:rPr lang="en-US" spc="-160" dirty="0"/>
              <a:t> </a:t>
            </a:r>
            <a:r>
              <a:rPr lang="en-US" spc="5" dirty="0"/>
              <a:t>of</a:t>
            </a:r>
            <a:r>
              <a:rPr lang="en-US" spc="-160" dirty="0"/>
              <a:t> </a:t>
            </a:r>
            <a:r>
              <a:rPr lang="en-US" spc="35" dirty="0"/>
              <a:t>the</a:t>
            </a:r>
            <a:r>
              <a:rPr lang="en-US" spc="-165" dirty="0"/>
              <a:t> </a:t>
            </a:r>
            <a:r>
              <a:rPr lang="en-US" spc="35" dirty="0"/>
              <a:t>most</a:t>
            </a:r>
            <a:r>
              <a:rPr lang="en-US" spc="-160" dirty="0"/>
              <a:t> </a:t>
            </a:r>
            <a:r>
              <a:rPr lang="en-US" spc="-5" dirty="0"/>
              <a:t>preferred</a:t>
            </a:r>
            <a:r>
              <a:rPr lang="en-US" spc="-160" dirty="0"/>
              <a:t> </a:t>
            </a:r>
            <a:r>
              <a:rPr lang="en-US" spc="20" dirty="0"/>
              <a:t>metrics</a:t>
            </a:r>
            <a:r>
              <a:rPr lang="en-US" spc="-160" dirty="0"/>
              <a:t> </a:t>
            </a:r>
            <a:r>
              <a:rPr lang="en-US" spc="-20" dirty="0"/>
              <a:t>for </a:t>
            </a:r>
            <a:r>
              <a:rPr lang="en-US" spc="-620" dirty="0"/>
              <a:t> </a:t>
            </a:r>
            <a:r>
              <a:rPr lang="en-US" spc="-5" dirty="0"/>
              <a:t>regression </a:t>
            </a:r>
            <a:r>
              <a:rPr lang="en-US" spc="-70" dirty="0"/>
              <a:t>tasks. </a:t>
            </a:r>
            <a:r>
              <a:rPr lang="en-US" spc="-100" dirty="0"/>
              <a:t>It </a:t>
            </a:r>
            <a:r>
              <a:rPr lang="en-US" spc="-35" dirty="0"/>
              <a:t>is </a:t>
            </a:r>
            <a:r>
              <a:rPr lang="en-US" spc="15" dirty="0"/>
              <a:t>simply </a:t>
            </a:r>
            <a:r>
              <a:rPr lang="en-US" spc="35" dirty="0"/>
              <a:t>the </a:t>
            </a:r>
            <a:r>
              <a:rPr lang="en-US" spc="-15" dirty="0"/>
              <a:t>average </a:t>
            </a:r>
            <a:r>
              <a:rPr lang="en-US" spc="5" dirty="0"/>
              <a:t>of </a:t>
            </a:r>
            <a:r>
              <a:rPr lang="en-US" spc="35" dirty="0"/>
              <a:t>the </a:t>
            </a:r>
            <a:r>
              <a:rPr lang="en-US" spc="15" dirty="0"/>
              <a:t>squared </a:t>
            </a:r>
            <a:r>
              <a:rPr lang="en-US" spc="10" dirty="0"/>
              <a:t>difference </a:t>
            </a:r>
            <a:r>
              <a:rPr lang="en-US" spc="-620" dirty="0"/>
              <a:t> </a:t>
            </a:r>
            <a:r>
              <a:rPr lang="en-US" spc="40" dirty="0"/>
              <a:t>between</a:t>
            </a:r>
            <a:r>
              <a:rPr lang="en-US" spc="-155" dirty="0"/>
              <a:t> </a:t>
            </a:r>
            <a:r>
              <a:rPr lang="en-US" spc="35" dirty="0"/>
              <a:t>the</a:t>
            </a:r>
            <a:r>
              <a:rPr lang="en-US" spc="-155" dirty="0"/>
              <a:t> </a:t>
            </a:r>
            <a:r>
              <a:rPr lang="en-US" spc="10" dirty="0"/>
              <a:t>target</a:t>
            </a:r>
            <a:r>
              <a:rPr lang="en-US" spc="-155" dirty="0"/>
              <a:t> </a:t>
            </a:r>
            <a:r>
              <a:rPr lang="en-US" spc="-15" dirty="0"/>
              <a:t>value</a:t>
            </a:r>
            <a:r>
              <a:rPr lang="en-US" spc="-155" dirty="0"/>
              <a:t> </a:t>
            </a:r>
            <a:r>
              <a:rPr lang="en-US" spc="50" dirty="0"/>
              <a:t>and</a:t>
            </a:r>
            <a:r>
              <a:rPr lang="en-US" spc="-155" dirty="0"/>
              <a:t> </a:t>
            </a:r>
            <a:r>
              <a:rPr lang="en-US" spc="35" dirty="0"/>
              <a:t>the</a:t>
            </a:r>
            <a:r>
              <a:rPr lang="en-US" spc="-155" dirty="0"/>
              <a:t> </a:t>
            </a:r>
            <a:r>
              <a:rPr lang="en-US" spc="-15" dirty="0"/>
              <a:t>value</a:t>
            </a:r>
            <a:r>
              <a:rPr lang="en-US" spc="-155" dirty="0"/>
              <a:t> </a:t>
            </a:r>
            <a:r>
              <a:rPr lang="en-US" spc="30" dirty="0"/>
              <a:t>predicted</a:t>
            </a:r>
            <a:r>
              <a:rPr lang="en-US" spc="-155" dirty="0"/>
              <a:t> </a:t>
            </a:r>
            <a:r>
              <a:rPr lang="en-US" spc="-15" dirty="0"/>
              <a:t>by</a:t>
            </a:r>
            <a:r>
              <a:rPr lang="en-US" spc="-150" dirty="0"/>
              <a:t> </a:t>
            </a:r>
            <a:r>
              <a:rPr lang="en-US" spc="35" dirty="0"/>
              <a:t>the</a:t>
            </a:r>
            <a:r>
              <a:rPr lang="en-US" spc="-155" dirty="0"/>
              <a:t> </a:t>
            </a:r>
            <a:r>
              <a:rPr lang="en-US" spc="-5" dirty="0"/>
              <a:t>regression </a:t>
            </a:r>
            <a:r>
              <a:rPr lang="en-US" spc="-620" dirty="0"/>
              <a:t> </a:t>
            </a:r>
            <a:r>
              <a:rPr lang="en-US" dirty="0"/>
              <a:t>model.</a:t>
            </a:r>
          </a:p>
          <a:p>
            <a:endParaRPr lang="en-IN" dirty="0"/>
          </a:p>
        </p:txBody>
      </p:sp>
      <p:pic>
        <p:nvPicPr>
          <p:cNvPr id="4" name="object 4"/>
          <p:cNvPicPr/>
          <p:nvPr/>
        </p:nvPicPr>
        <p:blipFill>
          <a:blip r:embed="rId2" cstate="print"/>
          <a:stretch>
            <a:fillRect/>
          </a:stretch>
        </p:blipFill>
        <p:spPr>
          <a:xfrm>
            <a:off x="3532782" y="3630537"/>
            <a:ext cx="2674004" cy="940876"/>
          </a:xfrm>
          <a:prstGeom prst="rect">
            <a:avLst/>
          </a:prstGeom>
        </p:spPr>
      </p:pic>
    </p:spTree>
    <p:extLst>
      <p:ext uri="{BB962C8B-B14F-4D97-AF65-F5344CB8AC3E}">
        <p14:creationId xmlns:p14="http://schemas.microsoft.com/office/powerpoint/2010/main" val="300003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340" dirty="0"/>
              <a:t>2</a:t>
            </a:r>
            <a:r>
              <a:rPr lang="en-US" spc="-300" dirty="0"/>
              <a:t>.</a:t>
            </a:r>
            <a:r>
              <a:rPr lang="en-US" spc="-180" dirty="0"/>
              <a:t> </a:t>
            </a:r>
            <a:r>
              <a:rPr lang="en-US" spc="-100" dirty="0"/>
              <a:t>Root</a:t>
            </a:r>
            <a:r>
              <a:rPr lang="en-US" spc="-180" dirty="0"/>
              <a:t> </a:t>
            </a:r>
            <a:r>
              <a:rPr lang="en-US" spc="-50" dirty="0"/>
              <a:t>M</a:t>
            </a:r>
            <a:r>
              <a:rPr lang="en-US" spc="-80" dirty="0"/>
              <a:t>e</a:t>
            </a:r>
            <a:r>
              <a:rPr lang="en-US" spc="-110" dirty="0"/>
              <a:t>an</a:t>
            </a:r>
            <a:r>
              <a:rPr lang="en-US" spc="-180" dirty="0"/>
              <a:t> </a:t>
            </a:r>
            <a:r>
              <a:rPr lang="en-US" spc="-145" dirty="0"/>
              <a:t>Squa</a:t>
            </a:r>
            <a:r>
              <a:rPr lang="en-US" spc="-130" dirty="0"/>
              <a:t>r</a:t>
            </a:r>
            <a:r>
              <a:rPr lang="en-US" spc="-65" dirty="0"/>
              <a:t>ed</a:t>
            </a:r>
            <a:r>
              <a:rPr lang="en-US" spc="-180" dirty="0"/>
              <a:t> </a:t>
            </a:r>
            <a:r>
              <a:rPr lang="en-US" spc="-140" dirty="0"/>
              <a:t>E</a:t>
            </a:r>
            <a:r>
              <a:rPr lang="en-US" spc="-110" dirty="0"/>
              <a:t>r</a:t>
            </a:r>
            <a:r>
              <a:rPr lang="en-US" spc="-225" dirty="0"/>
              <a:t>r</a:t>
            </a:r>
            <a:r>
              <a:rPr lang="en-US" spc="-150" dirty="0"/>
              <a:t>or</a:t>
            </a:r>
            <a:r>
              <a:rPr lang="en-US" spc="-180" dirty="0"/>
              <a:t> </a:t>
            </a:r>
            <a:r>
              <a:rPr lang="en-US" spc="-250" dirty="0"/>
              <a:t>(RMSE)</a:t>
            </a:r>
            <a:endParaRPr lang="en-IN" dirty="0"/>
          </a:p>
        </p:txBody>
      </p:sp>
      <p:sp>
        <p:nvSpPr>
          <p:cNvPr id="3" name="Content Placeholder 2"/>
          <p:cNvSpPr>
            <a:spLocks noGrp="1"/>
          </p:cNvSpPr>
          <p:nvPr>
            <p:ph idx="1"/>
          </p:nvPr>
        </p:nvSpPr>
        <p:spPr/>
        <p:txBody>
          <a:bodyPr/>
          <a:lstStyle/>
          <a:p>
            <a:r>
              <a:rPr lang="en-US" spc="45" dirty="0"/>
              <a:t>RMSE </a:t>
            </a:r>
            <a:r>
              <a:rPr lang="en-US" spc="-35" dirty="0"/>
              <a:t>is </a:t>
            </a:r>
            <a:r>
              <a:rPr lang="en-US" spc="35" dirty="0"/>
              <a:t>the most </a:t>
            </a:r>
            <a:r>
              <a:rPr lang="en-US" spc="15" dirty="0"/>
              <a:t>widely </a:t>
            </a:r>
            <a:r>
              <a:rPr lang="en-US" spc="30" dirty="0"/>
              <a:t>used metric </a:t>
            </a:r>
            <a:r>
              <a:rPr lang="en-US" spc="-20" dirty="0"/>
              <a:t>for </a:t>
            </a:r>
            <a:r>
              <a:rPr lang="en-US" spc="-5" dirty="0"/>
              <a:t>regression </a:t>
            </a:r>
            <a:r>
              <a:rPr lang="en-US" spc="-30" dirty="0"/>
              <a:t>tasks </a:t>
            </a:r>
            <a:r>
              <a:rPr lang="en-US" spc="50" dirty="0"/>
              <a:t>and </a:t>
            </a:r>
            <a:r>
              <a:rPr lang="en-US" spc="-35" dirty="0"/>
              <a:t>is </a:t>
            </a:r>
            <a:r>
              <a:rPr lang="en-US" spc="35" dirty="0"/>
              <a:t>the </a:t>
            </a:r>
            <a:r>
              <a:rPr lang="en-US" spc="40" dirty="0"/>
              <a:t> </a:t>
            </a:r>
            <a:r>
              <a:rPr lang="en-US" spc="5" dirty="0"/>
              <a:t>square</a:t>
            </a:r>
            <a:r>
              <a:rPr lang="en-US" spc="-160" dirty="0"/>
              <a:t> </a:t>
            </a:r>
            <a:r>
              <a:rPr lang="en-US" spc="5" dirty="0"/>
              <a:t>root</a:t>
            </a:r>
            <a:r>
              <a:rPr lang="en-US" spc="-155" dirty="0"/>
              <a:t> </a:t>
            </a:r>
            <a:r>
              <a:rPr lang="en-US" spc="5" dirty="0"/>
              <a:t>of</a:t>
            </a:r>
            <a:r>
              <a:rPr lang="en-US" spc="-155" dirty="0"/>
              <a:t> </a:t>
            </a:r>
            <a:r>
              <a:rPr lang="en-US" spc="35" dirty="0"/>
              <a:t>the</a:t>
            </a:r>
            <a:r>
              <a:rPr lang="en-US" spc="-155" dirty="0"/>
              <a:t> </a:t>
            </a:r>
            <a:r>
              <a:rPr lang="en-US" spc="-5" dirty="0"/>
              <a:t>averaged</a:t>
            </a:r>
            <a:r>
              <a:rPr lang="en-US" spc="-155" dirty="0"/>
              <a:t> </a:t>
            </a:r>
            <a:r>
              <a:rPr lang="en-US" spc="15" dirty="0"/>
              <a:t>squared</a:t>
            </a:r>
            <a:r>
              <a:rPr lang="en-US" spc="-155" dirty="0"/>
              <a:t> </a:t>
            </a:r>
            <a:r>
              <a:rPr lang="en-US" spc="10" dirty="0"/>
              <a:t>difference</a:t>
            </a:r>
            <a:r>
              <a:rPr lang="en-US" spc="-155" dirty="0"/>
              <a:t> </a:t>
            </a:r>
            <a:r>
              <a:rPr lang="en-US" spc="40" dirty="0"/>
              <a:t>between</a:t>
            </a:r>
            <a:r>
              <a:rPr lang="en-US" spc="-155" dirty="0"/>
              <a:t> </a:t>
            </a:r>
            <a:r>
              <a:rPr lang="en-US" spc="35" dirty="0"/>
              <a:t>the</a:t>
            </a:r>
            <a:r>
              <a:rPr lang="en-US" spc="-155" dirty="0"/>
              <a:t> </a:t>
            </a:r>
            <a:r>
              <a:rPr lang="en-US" spc="10" dirty="0"/>
              <a:t>target</a:t>
            </a:r>
            <a:r>
              <a:rPr lang="en-US" spc="-160" dirty="0"/>
              <a:t> </a:t>
            </a:r>
            <a:r>
              <a:rPr lang="en-US" spc="-15" dirty="0"/>
              <a:t>value </a:t>
            </a:r>
            <a:r>
              <a:rPr lang="en-US" spc="-620" dirty="0"/>
              <a:t> </a:t>
            </a:r>
            <a:r>
              <a:rPr lang="en-US" spc="50" dirty="0"/>
              <a:t>and</a:t>
            </a:r>
            <a:r>
              <a:rPr lang="en-US" spc="-160" dirty="0"/>
              <a:t> </a:t>
            </a:r>
            <a:r>
              <a:rPr lang="en-US" spc="35" dirty="0"/>
              <a:t>the</a:t>
            </a:r>
            <a:r>
              <a:rPr lang="en-US" spc="-155" dirty="0"/>
              <a:t> </a:t>
            </a:r>
            <a:r>
              <a:rPr lang="en-US" spc="-15" dirty="0"/>
              <a:t>value</a:t>
            </a:r>
            <a:r>
              <a:rPr lang="en-US" spc="-155" dirty="0"/>
              <a:t> </a:t>
            </a:r>
            <a:r>
              <a:rPr lang="en-US" spc="30" dirty="0"/>
              <a:t>predicted</a:t>
            </a:r>
            <a:r>
              <a:rPr lang="en-US" spc="-160" dirty="0"/>
              <a:t> </a:t>
            </a:r>
            <a:r>
              <a:rPr lang="en-US" spc="-15" dirty="0"/>
              <a:t>by</a:t>
            </a:r>
            <a:r>
              <a:rPr lang="en-US" spc="-155" dirty="0"/>
              <a:t> </a:t>
            </a:r>
            <a:r>
              <a:rPr lang="en-US" spc="35" dirty="0"/>
              <a:t>the</a:t>
            </a:r>
            <a:r>
              <a:rPr lang="en-US" spc="-155" dirty="0"/>
              <a:t> </a:t>
            </a:r>
            <a:r>
              <a:rPr lang="en-US" dirty="0"/>
              <a:t>model.</a:t>
            </a:r>
            <a:r>
              <a:rPr lang="en-US" spc="-155" dirty="0"/>
              <a:t> </a:t>
            </a:r>
            <a:r>
              <a:rPr lang="en-US" spc="-100" dirty="0"/>
              <a:t>It</a:t>
            </a:r>
            <a:r>
              <a:rPr lang="en-US" spc="-160" dirty="0"/>
              <a:t> </a:t>
            </a:r>
            <a:r>
              <a:rPr lang="en-US" spc="-35" dirty="0"/>
              <a:t>is</a:t>
            </a:r>
            <a:r>
              <a:rPr lang="en-US" spc="-155" dirty="0"/>
              <a:t> </a:t>
            </a:r>
            <a:r>
              <a:rPr lang="en-US" spc="-5" dirty="0"/>
              <a:t>preferred</a:t>
            </a:r>
            <a:r>
              <a:rPr lang="en-US" spc="-155" dirty="0"/>
              <a:t> </a:t>
            </a:r>
            <a:r>
              <a:rPr lang="en-US" spc="30" dirty="0"/>
              <a:t>more</a:t>
            </a:r>
            <a:r>
              <a:rPr lang="en-US" spc="-160" dirty="0"/>
              <a:t> </a:t>
            </a:r>
            <a:r>
              <a:rPr lang="en-US" spc="30" dirty="0"/>
              <a:t>in</a:t>
            </a:r>
            <a:r>
              <a:rPr lang="en-US" spc="-155" dirty="0"/>
              <a:t> </a:t>
            </a:r>
            <a:r>
              <a:rPr lang="en-US" spc="35" dirty="0"/>
              <a:t>some</a:t>
            </a:r>
            <a:r>
              <a:rPr lang="en-US" spc="-155" dirty="0"/>
              <a:t> </a:t>
            </a:r>
            <a:r>
              <a:rPr lang="en-US" spc="-10" dirty="0"/>
              <a:t>cases </a:t>
            </a:r>
            <a:r>
              <a:rPr lang="en-US" spc="-620" dirty="0"/>
              <a:t> </a:t>
            </a:r>
            <a:r>
              <a:rPr lang="en-US" spc="25" dirty="0"/>
              <a:t>because</a:t>
            </a:r>
            <a:r>
              <a:rPr lang="en-US" spc="-160" dirty="0"/>
              <a:t> </a:t>
            </a:r>
            <a:r>
              <a:rPr lang="en-US" spc="35" dirty="0"/>
              <a:t>the</a:t>
            </a:r>
            <a:r>
              <a:rPr lang="en-US" spc="-160" dirty="0"/>
              <a:t> </a:t>
            </a:r>
            <a:r>
              <a:rPr lang="en-US" spc="-35" dirty="0"/>
              <a:t>errors</a:t>
            </a:r>
            <a:r>
              <a:rPr lang="en-US" spc="-160" dirty="0"/>
              <a:t> </a:t>
            </a:r>
            <a:r>
              <a:rPr lang="en-US" spc="-30" dirty="0"/>
              <a:t>are</a:t>
            </a:r>
            <a:r>
              <a:rPr lang="en-US" spc="-155" dirty="0"/>
              <a:t> </a:t>
            </a:r>
            <a:r>
              <a:rPr lang="en-US" spc="5" dirty="0"/>
              <a:t>ﬁrst</a:t>
            </a:r>
            <a:r>
              <a:rPr lang="en-US" spc="-160" dirty="0"/>
              <a:t> </a:t>
            </a:r>
            <a:r>
              <a:rPr lang="en-US" spc="15" dirty="0"/>
              <a:t>squared</a:t>
            </a:r>
            <a:r>
              <a:rPr lang="en-US" spc="-160" dirty="0"/>
              <a:t> </a:t>
            </a:r>
            <a:r>
              <a:rPr lang="en-US" spc="5" dirty="0"/>
              <a:t>before</a:t>
            </a:r>
            <a:r>
              <a:rPr lang="en-US" spc="-155" dirty="0"/>
              <a:t> </a:t>
            </a:r>
            <a:r>
              <a:rPr lang="en-US" spc="5" dirty="0"/>
              <a:t>averaging</a:t>
            </a:r>
            <a:r>
              <a:rPr lang="en-US" spc="-160" dirty="0"/>
              <a:t> </a:t>
            </a:r>
            <a:r>
              <a:rPr lang="en-US" spc="60" dirty="0"/>
              <a:t>which</a:t>
            </a:r>
            <a:r>
              <a:rPr lang="en-US" spc="-160" dirty="0"/>
              <a:t> </a:t>
            </a:r>
            <a:r>
              <a:rPr lang="en-US" spc="5" dirty="0"/>
              <a:t>poses</a:t>
            </a:r>
            <a:r>
              <a:rPr lang="en-US" spc="-155" dirty="0"/>
              <a:t> </a:t>
            </a:r>
            <a:r>
              <a:rPr lang="en-US" spc="-20" dirty="0"/>
              <a:t>a</a:t>
            </a:r>
            <a:r>
              <a:rPr lang="en-US" spc="-170" dirty="0"/>
              <a:t> </a:t>
            </a:r>
            <a:r>
              <a:rPr lang="en-US" spc="65" dirty="0"/>
              <a:t>high </a:t>
            </a:r>
            <a:r>
              <a:rPr lang="en-US" spc="-620" dirty="0"/>
              <a:t> </a:t>
            </a:r>
            <a:r>
              <a:rPr lang="en-US" spc="30" dirty="0"/>
              <a:t>penal</a:t>
            </a:r>
            <a:r>
              <a:rPr lang="en-US" dirty="0"/>
              <a:t>t</a:t>
            </a:r>
            <a:r>
              <a:rPr lang="en-US" spc="-90" dirty="0"/>
              <a:t>y</a:t>
            </a:r>
            <a:r>
              <a:rPr lang="en-US" spc="-165" dirty="0"/>
              <a:t> </a:t>
            </a:r>
            <a:r>
              <a:rPr lang="en-US" spc="55" dirty="0"/>
              <a:t>on</a:t>
            </a:r>
            <a:r>
              <a:rPr lang="en-US" spc="-165" dirty="0"/>
              <a:t> </a:t>
            </a:r>
            <a:r>
              <a:rPr lang="en-US" spc="-30" dirty="0"/>
              <a:t>la</a:t>
            </a:r>
            <a:r>
              <a:rPr lang="en-US" spc="-50" dirty="0"/>
              <a:t>r</a:t>
            </a:r>
            <a:r>
              <a:rPr lang="en-US" spc="60" dirty="0"/>
              <a:t>ge</a:t>
            </a:r>
            <a:r>
              <a:rPr lang="en-US" spc="-165" dirty="0"/>
              <a:t> </a:t>
            </a:r>
            <a:r>
              <a:rPr lang="en-US" spc="-20" dirty="0"/>
              <a:t>e</a:t>
            </a:r>
            <a:r>
              <a:rPr lang="en-US" spc="-30" dirty="0"/>
              <a:t>r</a:t>
            </a:r>
            <a:r>
              <a:rPr lang="en-US" spc="-75" dirty="0"/>
              <a:t>r</a:t>
            </a:r>
            <a:r>
              <a:rPr lang="en-US" spc="-10" dirty="0"/>
              <a:t>o</a:t>
            </a:r>
            <a:r>
              <a:rPr lang="en-US" spc="-15" dirty="0"/>
              <a:t>r</a:t>
            </a:r>
            <a:r>
              <a:rPr lang="en-US" spc="-170" dirty="0"/>
              <a:t>s.</a:t>
            </a:r>
          </a:p>
          <a:p>
            <a:endParaRPr lang="en-IN" dirty="0"/>
          </a:p>
        </p:txBody>
      </p:sp>
      <p:pic>
        <p:nvPicPr>
          <p:cNvPr id="4" name="object 4"/>
          <p:cNvPicPr/>
          <p:nvPr/>
        </p:nvPicPr>
        <p:blipFill>
          <a:blip r:embed="rId2" cstate="print"/>
          <a:stretch>
            <a:fillRect/>
          </a:stretch>
        </p:blipFill>
        <p:spPr>
          <a:xfrm>
            <a:off x="2515836" y="4540569"/>
            <a:ext cx="4495799" cy="1238249"/>
          </a:xfrm>
          <a:prstGeom prst="rect">
            <a:avLst/>
          </a:prstGeom>
        </p:spPr>
      </p:pic>
    </p:spTree>
    <p:extLst>
      <p:ext uri="{BB962C8B-B14F-4D97-AF65-F5344CB8AC3E}">
        <p14:creationId xmlns:p14="http://schemas.microsoft.com/office/powerpoint/2010/main" val="4288859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pc="-310" dirty="0"/>
              <a:t>3.</a:t>
            </a:r>
            <a:r>
              <a:rPr lang="es-ES" spc="-165" dirty="0"/>
              <a:t> </a:t>
            </a:r>
            <a:r>
              <a:rPr lang="es-ES" spc="-15" dirty="0"/>
              <a:t>MAE</a:t>
            </a:r>
            <a:r>
              <a:rPr lang="es-ES" spc="-165" dirty="0"/>
              <a:t> </a:t>
            </a:r>
            <a:r>
              <a:rPr lang="es-ES" spc="-210" dirty="0"/>
              <a:t>(M</a:t>
            </a:r>
            <a:r>
              <a:rPr lang="es-ES" spc="-225" dirty="0"/>
              <a:t>e</a:t>
            </a:r>
            <a:r>
              <a:rPr lang="es-ES" spc="-105" dirty="0"/>
              <a:t>an</a:t>
            </a:r>
            <a:r>
              <a:rPr lang="es-ES" spc="-165" dirty="0"/>
              <a:t> </a:t>
            </a:r>
            <a:r>
              <a:rPr lang="es-ES" spc="-85" dirty="0" err="1"/>
              <a:t>Absolu</a:t>
            </a:r>
            <a:r>
              <a:rPr lang="es-ES" spc="-110" dirty="0" err="1"/>
              <a:t>t</a:t>
            </a:r>
            <a:r>
              <a:rPr lang="es-ES" spc="-95" dirty="0" err="1"/>
              <a:t>e</a:t>
            </a:r>
            <a:r>
              <a:rPr lang="es-ES" spc="-165" dirty="0"/>
              <a:t> </a:t>
            </a:r>
            <a:r>
              <a:rPr lang="es-ES" spc="-130" dirty="0"/>
              <a:t>E</a:t>
            </a:r>
            <a:r>
              <a:rPr lang="es-ES" spc="-105" dirty="0"/>
              <a:t>r</a:t>
            </a:r>
            <a:r>
              <a:rPr lang="es-ES" spc="-215" dirty="0"/>
              <a:t>r</a:t>
            </a:r>
            <a:r>
              <a:rPr lang="es-ES" spc="-160" dirty="0"/>
              <a:t>o</a:t>
            </a:r>
            <a:r>
              <a:rPr lang="es-ES" spc="-130" dirty="0"/>
              <a:t>r</a:t>
            </a:r>
            <a:r>
              <a:rPr lang="es-ES" spc="-520" dirty="0"/>
              <a:t>)</a:t>
            </a:r>
            <a:endParaRPr lang="en-IN" dirty="0"/>
          </a:p>
        </p:txBody>
      </p:sp>
      <p:sp>
        <p:nvSpPr>
          <p:cNvPr id="3" name="Content Placeholder 2"/>
          <p:cNvSpPr>
            <a:spLocks noGrp="1"/>
          </p:cNvSpPr>
          <p:nvPr>
            <p:ph idx="1"/>
          </p:nvPr>
        </p:nvSpPr>
        <p:spPr/>
        <p:txBody>
          <a:bodyPr/>
          <a:lstStyle/>
          <a:p>
            <a:pPr marL="69215" marR="5080">
              <a:lnSpc>
                <a:spcPct val="114599"/>
              </a:lnSpc>
              <a:spcBef>
                <a:spcPts val="100"/>
              </a:spcBef>
            </a:pPr>
            <a:r>
              <a:rPr lang="en-US" spc="105" dirty="0"/>
              <a:t>MAE </a:t>
            </a:r>
            <a:r>
              <a:rPr lang="en-US" spc="-35" dirty="0"/>
              <a:t>is </a:t>
            </a:r>
            <a:r>
              <a:rPr lang="en-US" spc="35" dirty="0"/>
              <a:t>the </a:t>
            </a:r>
            <a:r>
              <a:rPr lang="en-US" spc="15" dirty="0"/>
              <a:t>absolute </a:t>
            </a:r>
            <a:r>
              <a:rPr lang="en-US" spc="10" dirty="0"/>
              <a:t>difference </a:t>
            </a:r>
            <a:r>
              <a:rPr lang="en-US" spc="40" dirty="0"/>
              <a:t>between </a:t>
            </a:r>
            <a:r>
              <a:rPr lang="en-US" spc="35" dirty="0"/>
              <a:t>the </a:t>
            </a:r>
            <a:r>
              <a:rPr lang="en-US" spc="10" dirty="0"/>
              <a:t>target </a:t>
            </a:r>
            <a:r>
              <a:rPr lang="en-US" spc="-15" dirty="0"/>
              <a:t>value </a:t>
            </a:r>
            <a:r>
              <a:rPr lang="en-US" spc="50" dirty="0"/>
              <a:t>and </a:t>
            </a:r>
            <a:r>
              <a:rPr lang="en-US" spc="35" dirty="0"/>
              <a:t>the </a:t>
            </a:r>
            <a:r>
              <a:rPr lang="en-US" spc="-15" dirty="0"/>
              <a:t>value </a:t>
            </a:r>
            <a:r>
              <a:rPr lang="en-US" spc="-620" dirty="0"/>
              <a:t> </a:t>
            </a:r>
            <a:r>
              <a:rPr lang="en-US" spc="30" dirty="0"/>
              <a:t>predicted</a:t>
            </a:r>
            <a:r>
              <a:rPr lang="en-US" spc="-160" dirty="0"/>
              <a:t> </a:t>
            </a:r>
            <a:r>
              <a:rPr lang="en-US" spc="-15" dirty="0"/>
              <a:t>by</a:t>
            </a:r>
            <a:r>
              <a:rPr lang="en-US" spc="-160" dirty="0"/>
              <a:t> </a:t>
            </a:r>
            <a:r>
              <a:rPr lang="en-US" spc="35" dirty="0"/>
              <a:t>the</a:t>
            </a:r>
            <a:r>
              <a:rPr lang="en-US" spc="-160" dirty="0"/>
              <a:t> </a:t>
            </a:r>
            <a:r>
              <a:rPr lang="en-US" dirty="0"/>
              <a:t>model.</a:t>
            </a:r>
            <a:r>
              <a:rPr lang="en-US" spc="-160" dirty="0"/>
              <a:t> </a:t>
            </a:r>
            <a:r>
              <a:rPr lang="en-US" spc="5" dirty="0"/>
              <a:t>The</a:t>
            </a:r>
            <a:r>
              <a:rPr lang="en-US" spc="-160" dirty="0"/>
              <a:t> </a:t>
            </a:r>
            <a:r>
              <a:rPr lang="en-US" spc="105" dirty="0"/>
              <a:t>MAE</a:t>
            </a:r>
            <a:r>
              <a:rPr lang="en-US" spc="-160" dirty="0"/>
              <a:t> </a:t>
            </a:r>
            <a:r>
              <a:rPr lang="en-US" spc="-35" dirty="0"/>
              <a:t>is</a:t>
            </a:r>
            <a:r>
              <a:rPr lang="en-US" spc="-160" dirty="0"/>
              <a:t> </a:t>
            </a:r>
            <a:r>
              <a:rPr lang="en-US" spc="30" dirty="0"/>
              <a:t>more</a:t>
            </a:r>
            <a:r>
              <a:rPr lang="en-US" spc="-155" dirty="0"/>
              <a:t> </a:t>
            </a:r>
            <a:r>
              <a:rPr lang="en-US" spc="15" dirty="0"/>
              <a:t>robust</a:t>
            </a:r>
            <a:r>
              <a:rPr lang="en-US" spc="-160" dirty="0"/>
              <a:t> </a:t>
            </a:r>
            <a:r>
              <a:rPr lang="en-US" spc="10" dirty="0"/>
              <a:t>to</a:t>
            </a:r>
            <a:r>
              <a:rPr lang="en-US" spc="-160" dirty="0"/>
              <a:t> </a:t>
            </a:r>
            <a:r>
              <a:rPr lang="en-US" dirty="0"/>
              <a:t>outliers</a:t>
            </a:r>
            <a:r>
              <a:rPr lang="en-US" spc="-160" dirty="0"/>
              <a:t> </a:t>
            </a:r>
            <a:r>
              <a:rPr lang="en-US" spc="50" dirty="0"/>
              <a:t>and</a:t>
            </a:r>
            <a:r>
              <a:rPr lang="en-US" spc="-160" dirty="0"/>
              <a:t> </a:t>
            </a:r>
            <a:r>
              <a:rPr lang="en-US" spc="20" dirty="0"/>
              <a:t>does</a:t>
            </a:r>
            <a:r>
              <a:rPr lang="en-US" spc="-160" dirty="0"/>
              <a:t> </a:t>
            </a:r>
            <a:r>
              <a:rPr lang="en-US" spc="45" dirty="0"/>
              <a:t>not </a:t>
            </a:r>
            <a:r>
              <a:rPr lang="en-US" spc="-615" dirty="0"/>
              <a:t> </a:t>
            </a:r>
            <a:r>
              <a:rPr lang="en-US" spc="15" dirty="0"/>
              <a:t>penalize </a:t>
            </a:r>
            <a:r>
              <a:rPr lang="en-US" spc="35" dirty="0"/>
              <a:t>the </a:t>
            </a:r>
            <a:r>
              <a:rPr lang="en-US" spc="-35" dirty="0"/>
              <a:t>errors </a:t>
            </a:r>
            <a:r>
              <a:rPr lang="en-US" spc="-40" dirty="0"/>
              <a:t>as </a:t>
            </a:r>
            <a:r>
              <a:rPr lang="en-US" spc="-10" dirty="0"/>
              <a:t>extremely </a:t>
            </a:r>
            <a:r>
              <a:rPr lang="en-US" spc="-40" dirty="0"/>
              <a:t>as </a:t>
            </a:r>
            <a:r>
              <a:rPr lang="en-US" spc="-30" dirty="0"/>
              <a:t>MSE. </a:t>
            </a:r>
            <a:r>
              <a:rPr lang="en-US" spc="105" dirty="0"/>
              <a:t>MAE </a:t>
            </a:r>
            <a:r>
              <a:rPr lang="en-US" spc="-35" dirty="0"/>
              <a:t>is </a:t>
            </a:r>
            <a:r>
              <a:rPr lang="en-US" spc="-20" dirty="0"/>
              <a:t>a </a:t>
            </a:r>
            <a:r>
              <a:rPr lang="en-US" spc="-5" dirty="0"/>
              <a:t>linear score </a:t>
            </a:r>
            <a:r>
              <a:rPr lang="en-US" spc="60" dirty="0"/>
              <a:t>which </a:t>
            </a:r>
            <a:r>
              <a:rPr lang="en-US" spc="65" dirty="0"/>
              <a:t> </a:t>
            </a:r>
            <a:r>
              <a:rPr lang="en-US" spc="155" dirty="0"/>
              <a:t>m</a:t>
            </a:r>
            <a:r>
              <a:rPr lang="en-US" spc="-20" dirty="0"/>
              <a:t>e</a:t>
            </a:r>
            <a:r>
              <a:rPr lang="en-US" dirty="0"/>
              <a:t>ans</a:t>
            </a:r>
            <a:r>
              <a:rPr lang="en-US" spc="-165" dirty="0"/>
              <a:t> </a:t>
            </a:r>
            <a:r>
              <a:rPr lang="en-US" spc="-15" dirty="0"/>
              <a:t>all</a:t>
            </a:r>
            <a:r>
              <a:rPr lang="en-US" spc="-165" dirty="0"/>
              <a:t> </a:t>
            </a:r>
            <a:r>
              <a:rPr lang="en-US" spc="50" dirty="0"/>
              <a:t>th</a:t>
            </a:r>
            <a:r>
              <a:rPr lang="en-US" spc="10" dirty="0"/>
              <a:t>e</a:t>
            </a:r>
            <a:r>
              <a:rPr lang="en-US" spc="-165" dirty="0"/>
              <a:t> </a:t>
            </a:r>
            <a:r>
              <a:rPr lang="en-US" spc="30" dirty="0"/>
              <a:t>in</a:t>
            </a:r>
            <a:r>
              <a:rPr lang="en-US" spc="15" dirty="0"/>
              <a:t>dividual</a:t>
            </a:r>
            <a:r>
              <a:rPr lang="en-US" spc="-165" dirty="0"/>
              <a:t> </a:t>
            </a:r>
            <a:r>
              <a:rPr lang="en-US" spc="10" dirty="0"/>
              <a:t>dif</a:t>
            </a:r>
            <a:r>
              <a:rPr lang="en-US" spc="-15" dirty="0"/>
              <a:t>f</a:t>
            </a:r>
            <a:r>
              <a:rPr lang="en-US" spc="-20" dirty="0"/>
              <a:t>e</a:t>
            </a:r>
            <a:r>
              <a:rPr lang="en-US" spc="-40" dirty="0"/>
              <a:t>r</a:t>
            </a:r>
            <a:r>
              <a:rPr lang="en-US" spc="45" dirty="0"/>
              <a:t>en</a:t>
            </a:r>
            <a:r>
              <a:rPr lang="en-US" spc="55" dirty="0"/>
              <a:t>c</a:t>
            </a:r>
            <a:r>
              <a:rPr lang="en-US" spc="-25" dirty="0"/>
              <a:t>es</a:t>
            </a:r>
            <a:r>
              <a:rPr lang="en-US" spc="-165" dirty="0"/>
              <a:t> </a:t>
            </a:r>
            <a:r>
              <a:rPr lang="en-US" spc="-40" dirty="0"/>
              <a:t>a</a:t>
            </a:r>
            <a:r>
              <a:rPr lang="en-US" spc="-55" dirty="0"/>
              <a:t>r</a:t>
            </a:r>
            <a:r>
              <a:rPr lang="en-US" spc="10" dirty="0"/>
              <a:t>e</a:t>
            </a:r>
            <a:r>
              <a:rPr lang="en-US" spc="-165" dirty="0"/>
              <a:t> </a:t>
            </a:r>
            <a:r>
              <a:rPr lang="en-US" spc="75" dirty="0"/>
              <a:t>w</a:t>
            </a:r>
            <a:r>
              <a:rPr lang="en-US" spc="45" dirty="0"/>
              <a:t>eigh</a:t>
            </a:r>
            <a:r>
              <a:rPr lang="en-US" spc="-5" dirty="0"/>
              <a:t>t</a:t>
            </a:r>
            <a:r>
              <a:rPr lang="en-US" spc="55" dirty="0"/>
              <a:t>ed</a:t>
            </a:r>
            <a:r>
              <a:rPr lang="en-US" spc="-165" dirty="0"/>
              <a:t> </a:t>
            </a:r>
            <a:r>
              <a:rPr lang="en-US" spc="5" dirty="0"/>
              <a:t>equall</a:t>
            </a:r>
            <a:r>
              <a:rPr lang="en-US" spc="-60" dirty="0"/>
              <a:t>y</a:t>
            </a:r>
            <a:r>
              <a:rPr lang="en-US" spc="-275" dirty="0"/>
              <a:t>.</a:t>
            </a:r>
          </a:p>
          <a:p>
            <a:pPr marL="69215" marR="94615">
              <a:lnSpc>
                <a:spcPct val="114599"/>
              </a:lnSpc>
            </a:pPr>
            <a:r>
              <a:rPr lang="en-US" i="1" spc="-100" dirty="0">
                <a:latin typeface="Verdana"/>
                <a:cs typeface="Verdana"/>
              </a:rPr>
              <a:t>It</a:t>
            </a:r>
            <a:r>
              <a:rPr lang="en-US" i="1" spc="-160" dirty="0">
                <a:latin typeface="Verdana"/>
                <a:cs typeface="Verdana"/>
              </a:rPr>
              <a:t> </a:t>
            </a:r>
            <a:r>
              <a:rPr lang="en-US" i="1" spc="-35" dirty="0">
                <a:latin typeface="Verdana"/>
                <a:cs typeface="Verdana"/>
              </a:rPr>
              <a:t>is</a:t>
            </a:r>
            <a:r>
              <a:rPr lang="en-US" i="1" spc="-155" dirty="0">
                <a:latin typeface="Verdana"/>
                <a:cs typeface="Verdana"/>
              </a:rPr>
              <a:t> </a:t>
            </a:r>
            <a:r>
              <a:rPr lang="en-US" i="1" spc="45" dirty="0">
                <a:latin typeface="Verdana"/>
                <a:cs typeface="Verdana"/>
              </a:rPr>
              <a:t>not</a:t>
            </a:r>
            <a:r>
              <a:rPr lang="en-US" i="1" spc="-160" dirty="0">
                <a:latin typeface="Verdana"/>
                <a:cs typeface="Verdana"/>
              </a:rPr>
              <a:t> </a:t>
            </a:r>
            <a:r>
              <a:rPr lang="en-US" i="1" spc="25" dirty="0">
                <a:latin typeface="Verdana"/>
                <a:cs typeface="Verdana"/>
              </a:rPr>
              <a:t>suitable</a:t>
            </a:r>
            <a:r>
              <a:rPr lang="en-US" i="1" spc="-155" dirty="0">
                <a:latin typeface="Verdana"/>
                <a:cs typeface="Verdana"/>
              </a:rPr>
              <a:t> </a:t>
            </a:r>
            <a:r>
              <a:rPr lang="en-US" i="1" spc="-20" dirty="0">
                <a:latin typeface="Verdana"/>
                <a:cs typeface="Verdana"/>
              </a:rPr>
              <a:t>for</a:t>
            </a:r>
            <a:r>
              <a:rPr lang="en-US" i="1" spc="-160" dirty="0">
                <a:latin typeface="Verdana"/>
                <a:cs typeface="Verdana"/>
              </a:rPr>
              <a:t> </a:t>
            </a:r>
            <a:r>
              <a:rPr lang="en-US" i="1" spc="45" dirty="0">
                <a:latin typeface="Verdana"/>
                <a:cs typeface="Verdana"/>
              </a:rPr>
              <a:t>applications</a:t>
            </a:r>
            <a:r>
              <a:rPr lang="en-US" i="1" spc="-155" dirty="0">
                <a:latin typeface="Verdana"/>
                <a:cs typeface="Verdana"/>
              </a:rPr>
              <a:t> </a:t>
            </a:r>
            <a:r>
              <a:rPr lang="en-US" i="1" spc="25" dirty="0">
                <a:latin typeface="Verdana"/>
                <a:cs typeface="Verdana"/>
              </a:rPr>
              <a:t>where</a:t>
            </a:r>
            <a:r>
              <a:rPr lang="en-US" i="1" spc="-160" dirty="0">
                <a:latin typeface="Verdana"/>
                <a:cs typeface="Verdana"/>
              </a:rPr>
              <a:t> </a:t>
            </a:r>
            <a:r>
              <a:rPr lang="en-US" i="1" spc="-5" dirty="0">
                <a:latin typeface="Verdana"/>
                <a:cs typeface="Verdana"/>
              </a:rPr>
              <a:t>you</a:t>
            </a:r>
            <a:r>
              <a:rPr lang="en-US" i="1" spc="-155" dirty="0">
                <a:latin typeface="Verdana"/>
                <a:cs typeface="Verdana"/>
              </a:rPr>
              <a:t> </a:t>
            </a:r>
            <a:r>
              <a:rPr lang="en-US" i="1" spc="75" dirty="0">
                <a:latin typeface="Verdana"/>
                <a:cs typeface="Verdana"/>
              </a:rPr>
              <a:t>want</a:t>
            </a:r>
            <a:r>
              <a:rPr lang="en-US" i="1" spc="-160" dirty="0">
                <a:latin typeface="Verdana"/>
                <a:cs typeface="Verdana"/>
              </a:rPr>
              <a:t> </a:t>
            </a:r>
            <a:r>
              <a:rPr lang="en-US" i="1" spc="10" dirty="0">
                <a:latin typeface="Verdana"/>
                <a:cs typeface="Verdana"/>
              </a:rPr>
              <a:t>to</a:t>
            </a:r>
            <a:r>
              <a:rPr lang="en-US" i="1" spc="-155" dirty="0">
                <a:latin typeface="Verdana"/>
                <a:cs typeface="Verdana"/>
              </a:rPr>
              <a:t> </a:t>
            </a:r>
            <a:r>
              <a:rPr lang="en-US" i="1" spc="50" dirty="0">
                <a:latin typeface="Verdana"/>
                <a:cs typeface="Verdana"/>
              </a:rPr>
              <a:t>pay</a:t>
            </a:r>
            <a:r>
              <a:rPr lang="en-US" i="1" spc="-155" dirty="0">
                <a:latin typeface="Verdana"/>
                <a:cs typeface="Verdana"/>
              </a:rPr>
              <a:t> </a:t>
            </a:r>
            <a:r>
              <a:rPr lang="en-US" i="1" spc="30" dirty="0">
                <a:latin typeface="Verdana"/>
                <a:cs typeface="Verdana"/>
              </a:rPr>
              <a:t>more</a:t>
            </a:r>
            <a:r>
              <a:rPr lang="en-US" i="1" spc="-160" dirty="0">
                <a:latin typeface="Verdana"/>
                <a:cs typeface="Verdana"/>
              </a:rPr>
              <a:t> </a:t>
            </a:r>
            <a:r>
              <a:rPr lang="en-US" i="1" spc="35" dirty="0">
                <a:latin typeface="Verdana"/>
                <a:cs typeface="Verdana"/>
              </a:rPr>
              <a:t>attention </a:t>
            </a:r>
            <a:r>
              <a:rPr lang="en-US" i="1" spc="-615" dirty="0">
                <a:latin typeface="Verdana"/>
                <a:cs typeface="Verdana"/>
              </a:rPr>
              <a:t> </a:t>
            </a:r>
            <a:r>
              <a:rPr lang="en-US" i="1" spc="10" dirty="0">
                <a:latin typeface="Verdana"/>
                <a:cs typeface="Verdana"/>
              </a:rPr>
              <a:t>to</a:t>
            </a:r>
            <a:r>
              <a:rPr lang="en-US" i="1" spc="-170" dirty="0">
                <a:latin typeface="Verdana"/>
                <a:cs typeface="Verdana"/>
              </a:rPr>
              <a:t> </a:t>
            </a:r>
            <a:r>
              <a:rPr lang="en-US" i="1" spc="35" dirty="0">
                <a:latin typeface="Verdana"/>
                <a:cs typeface="Verdana"/>
              </a:rPr>
              <a:t>the</a:t>
            </a:r>
            <a:r>
              <a:rPr lang="en-US" i="1" spc="-165" dirty="0">
                <a:latin typeface="Verdana"/>
                <a:cs typeface="Verdana"/>
              </a:rPr>
              <a:t> </a:t>
            </a:r>
            <a:r>
              <a:rPr lang="en-US" i="1" spc="-30" dirty="0">
                <a:latin typeface="Verdana"/>
                <a:cs typeface="Verdana"/>
              </a:rPr>
              <a:t>outliers.</a:t>
            </a:r>
          </a:p>
          <a:p>
            <a:endParaRPr lang="en-IN" dirty="0"/>
          </a:p>
        </p:txBody>
      </p:sp>
      <p:pic>
        <p:nvPicPr>
          <p:cNvPr id="4" name="object 4"/>
          <p:cNvPicPr/>
          <p:nvPr/>
        </p:nvPicPr>
        <p:blipFill>
          <a:blip r:embed="rId2" cstate="print"/>
          <a:stretch>
            <a:fillRect/>
          </a:stretch>
        </p:blipFill>
        <p:spPr>
          <a:xfrm>
            <a:off x="3010242" y="4492332"/>
            <a:ext cx="3615488" cy="1779219"/>
          </a:xfrm>
          <a:prstGeom prst="rect">
            <a:avLst/>
          </a:prstGeom>
        </p:spPr>
      </p:pic>
    </p:spTree>
    <p:extLst>
      <p:ext uri="{BB962C8B-B14F-4D97-AF65-F5344CB8AC3E}">
        <p14:creationId xmlns:p14="http://schemas.microsoft.com/office/powerpoint/2010/main" val="12171444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t>4</a:t>
            </a:r>
            <a:r>
              <a:rPr lang="en-IN" spc="-280" dirty="0"/>
              <a:t>.</a:t>
            </a:r>
            <a:r>
              <a:rPr lang="en-IN" spc="-165" dirty="0"/>
              <a:t> </a:t>
            </a:r>
            <a:r>
              <a:rPr lang="en-IN" spc="-5" dirty="0"/>
              <a:t>MA</a:t>
            </a:r>
            <a:r>
              <a:rPr lang="en-IN" spc="-35" dirty="0"/>
              <a:t>PE</a:t>
            </a:r>
            <a:r>
              <a:rPr lang="en-IN" spc="-165" dirty="0"/>
              <a:t> </a:t>
            </a:r>
            <a:r>
              <a:rPr lang="en-IN" spc="-210" dirty="0"/>
              <a:t>(M</a:t>
            </a:r>
            <a:r>
              <a:rPr lang="en-IN" spc="-225" dirty="0"/>
              <a:t>e</a:t>
            </a:r>
            <a:r>
              <a:rPr lang="en-IN" spc="-105" dirty="0"/>
              <a:t>an</a:t>
            </a:r>
            <a:r>
              <a:rPr lang="en-IN" spc="-165" dirty="0"/>
              <a:t> </a:t>
            </a:r>
            <a:r>
              <a:rPr lang="en-IN" spc="-85" dirty="0"/>
              <a:t>Absolu</a:t>
            </a:r>
            <a:r>
              <a:rPr lang="en-IN" spc="-110" dirty="0"/>
              <a:t>t</a:t>
            </a:r>
            <a:r>
              <a:rPr lang="en-IN" spc="-95" dirty="0"/>
              <a:t>e</a:t>
            </a:r>
            <a:r>
              <a:rPr lang="en-IN" spc="-165" dirty="0"/>
              <a:t> </a:t>
            </a:r>
            <a:r>
              <a:rPr lang="en-IN" spc="-35" dirty="0"/>
              <a:t>P</a:t>
            </a:r>
            <a:r>
              <a:rPr lang="en-IN" spc="-160" dirty="0"/>
              <a:t>e</a:t>
            </a:r>
            <a:r>
              <a:rPr lang="en-IN" spc="-145" dirty="0"/>
              <a:t>r</a:t>
            </a:r>
            <a:r>
              <a:rPr lang="en-IN" spc="-15" dirty="0"/>
              <a:t>c</a:t>
            </a:r>
            <a:r>
              <a:rPr lang="en-IN" spc="-90" dirty="0"/>
              <a:t>ent</a:t>
            </a:r>
            <a:r>
              <a:rPr lang="en-IN" spc="-85" dirty="0"/>
              <a:t>a</a:t>
            </a:r>
            <a:r>
              <a:rPr lang="en-IN" spc="-50" dirty="0"/>
              <a:t>ge</a:t>
            </a:r>
            <a:r>
              <a:rPr lang="en-IN" spc="-165" dirty="0"/>
              <a:t> </a:t>
            </a:r>
            <a:r>
              <a:rPr lang="en-IN" spc="-130" dirty="0"/>
              <a:t>E</a:t>
            </a:r>
            <a:r>
              <a:rPr lang="en-IN" spc="-110" dirty="0"/>
              <a:t>r</a:t>
            </a:r>
            <a:r>
              <a:rPr lang="en-IN" spc="-210" dirty="0"/>
              <a:t>r</a:t>
            </a:r>
            <a:r>
              <a:rPr lang="en-IN" spc="-160" dirty="0"/>
              <a:t>o</a:t>
            </a:r>
            <a:r>
              <a:rPr lang="en-IN" spc="-130" dirty="0"/>
              <a:t>r</a:t>
            </a:r>
            <a:r>
              <a:rPr lang="en-IN" spc="-520" dirty="0"/>
              <a:t>)</a:t>
            </a:r>
            <a:endParaRPr lang="en-IN" dirty="0"/>
          </a:p>
        </p:txBody>
      </p:sp>
      <p:sp>
        <p:nvSpPr>
          <p:cNvPr id="3" name="Content Placeholder 2"/>
          <p:cNvSpPr>
            <a:spLocks noGrp="1"/>
          </p:cNvSpPr>
          <p:nvPr>
            <p:ph idx="1"/>
          </p:nvPr>
        </p:nvSpPr>
        <p:spPr/>
        <p:txBody>
          <a:bodyPr/>
          <a:lstStyle/>
          <a:p>
            <a:r>
              <a:rPr lang="en-US" dirty="0"/>
              <a:t>Th</a:t>
            </a:r>
            <a:r>
              <a:rPr lang="en-US" spc="10" dirty="0"/>
              <a:t>e</a:t>
            </a:r>
            <a:r>
              <a:rPr lang="en-US" spc="-165" dirty="0"/>
              <a:t> </a:t>
            </a:r>
            <a:r>
              <a:rPr lang="en-US" spc="155" dirty="0"/>
              <a:t>m</a:t>
            </a:r>
            <a:r>
              <a:rPr lang="en-US" spc="-20" dirty="0"/>
              <a:t>e</a:t>
            </a:r>
            <a:r>
              <a:rPr lang="en-US" spc="30" dirty="0"/>
              <a:t>an</a:t>
            </a:r>
            <a:r>
              <a:rPr lang="en-US" spc="-165" dirty="0"/>
              <a:t> </a:t>
            </a:r>
            <a:r>
              <a:rPr lang="en-US" spc="20" dirty="0"/>
              <a:t>absolu</a:t>
            </a:r>
            <a:r>
              <a:rPr lang="en-US" spc="-20" dirty="0"/>
              <a:t>t</a:t>
            </a:r>
            <a:r>
              <a:rPr lang="en-US" spc="10" dirty="0"/>
              <a:t>e</a:t>
            </a:r>
            <a:r>
              <a:rPr lang="en-US" spc="-165" dirty="0"/>
              <a:t> </a:t>
            </a:r>
            <a:r>
              <a:rPr lang="en-US" spc="25" dirty="0"/>
              <a:t>pe</a:t>
            </a:r>
            <a:r>
              <a:rPr lang="en-US" spc="-10" dirty="0"/>
              <a:t>r</a:t>
            </a:r>
            <a:r>
              <a:rPr lang="en-US" spc="55" dirty="0"/>
              <a:t>c</a:t>
            </a:r>
            <a:r>
              <a:rPr lang="en-US" spc="20" dirty="0"/>
              <a:t>enta</a:t>
            </a:r>
            <a:r>
              <a:rPr lang="en-US" spc="60" dirty="0"/>
              <a:t>ge</a:t>
            </a:r>
            <a:r>
              <a:rPr lang="en-US" spc="-165" dirty="0"/>
              <a:t> </a:t>
            </a:r>
            <a:r>
              <a:rPr lang="en-US" spc="-20" dirty="0"/>
              <a:t>e</a:t>
            </a:r>
            <a:r>
              <a:rPr lang="en-US" spc="-30" dirty="0"/>
              <a:t>r</a:t>
            </a:r>
            <a:r>
              <a:rPr lang="en-US" spc="-75" dirty="0"/>
              <a:t>r</a:t>
            </a:r>
            <a:r>
              <a:rPr lang="en-US" spc="-10" dirty="0"/>
              <a:t>or</a:t>
            </a:r>
            <a:r>
              <a:rPr lang="en-US" spc="-165" dirty="0"/>
              <a:t> </a:t>
            </a:r>
            <a:r>
              <a:rPr lang="en-US" spc="60" dirty="0"/>
              <a:t>(MA</a:t>
            </a:r>
            <a:r>
              <a:rPr lang="en-US" spc="35" dirty="0"/>
              <a:t>P</a:t>
            </a:r>
            <a:r>
              <a:rPr lang="en-US" spc="-145" dirty="0"/>
              <a:t>E),</a:t>
            </a:r>
            <a:r>
              <a:rPr lang="en-US" spc="-165" dirty="0"/>
              <a:t> </a:t>
            </a:r>
            <a:r>
              <a:rPr lang="en-US" spc="-15" dirty="0"/>
              <a:t>also</a:t>
            </a:r>
            <a:r>
              <a:rPr lang="en-US" spc="-165" dirty="0"/>
              <a:t> </a:t>
            </a:r>
            <a:r>
              <a:rPr lang="en-US" dirty="0"/>
              <a:t>k</a:t>
            </a:r>
            <a:r>
              <a:rPr lang="en-US" spc="75" dirty="0"/>
              <a:t>n</a:t>
            </a:r>
            <a:r>
              <a:rPr lang="en-US" spc="5" dirty="0"/>
              <a:t>o</a:t>
            </a:r>
            <a:r>
              <a:rPr lang="en-US" spc="90" dirty="0"/>
              <a:t>wn</a:t>
            </a:r>
            <a:r>
              <a:rPr lang="en-US" spc="-165" dirty="0"/>
              <a:t> </a:t>
            </a:r>
            <a:r>
              <a:rPr lang="en-US" spc="-40" dirty="0"/>
              <a:t>as</a:t>
            </a:r>
            <a:r>
              <a:rPr lang="en-US" spc="-165" dirty="0"/>
              <a:t> </a:t>
            </a:r>
            <a:r>
              <a:rPr lang="en-US" spc="155" dirty="0"/>
              <a:t>m</a:t>
            </a:r>
            <a:r>
              <a:rPr lang="en-US" spc="-20" dirty="0"/>
              <a:t>e</a:t>
            </a:r>
            <a:r>
              <a:rPr lang="en-US" spc="20" dirty="0"/>
              <a:t>an  </a:t>
            </a:r>
            <a:r>
              <a:rPr lang="en-US" spc="15" dirty="0"/>
              <a:t>absolute</a:t>
            </a:r>
            <a:r>
              <a:rPr lang="en-US" spc="-165" dirty="0"/>
              <a:t> </a:t>
            </a:r>
            <a:r>
              <a:rPr lang="en-US" spc="30" dirty="0"/>
              <a:t>percentage</a:t>
            </a:r>
            <a:r>
              <a:rPr lang="en-US" spc="-165" dirty="0"/>
              <a:t> </a:t>
            </a:r>
            <a:r>
              <a:rPr lang="en-US" spc="10" dirty="0"/>
              <a:t>deviation</a:t>
            </a:r>
            <a:r>
              <a:rPr lang="en-US" spc="-160" dirty="0"/>
              <a:t> </a:t>
            </a:r>
            <a:r>
              <a:rPr lang="en-US" spc="-25" dirty="0"/>
              <a:t>(MAPD),</a:t>
            </a:r>
            <a:r>
              <a:rPr lang="en-US" spc="-165" dirty="0"/>
              <a:t> </a:t>
            </a:r>
            <a:r>
              <a:rPr lang="en-US" spc="-35" dirty="0"/>
              <a:t>is</a:t>
            </a:r>
            <a:r>
              <a:rPr lang="en-US" spc="-160" dirty="0"/>
              <a:t> </a:t>
            </a:r>
            <a:r>
              <a:rPr lang="en-US" spc="-20" dirty="0"/>
              <a:t>a</a:t>
            </a:r>
            <a:r>
              <a:rPr lang="en-US" spc="-165" dirty="0"/>
              <a:t> </a:t>
            </a:r>
            <a:r>
              <a:rPr lang="en-US" spc="10" dirty="0"/>
              <a:t>measure</a:t>
            </a:r>
            <a:r>
              <a:rPr lang="en-US" spc="-160" dirty="0"/>
              <a:t> </a:t>
            </a:r>
            <a:r>
              <a:rPr lang="en-US" spc="5" dirty="0"/>
              <a:t>of</a:t>
            </a:r>
            <a:r>
              <a:rPr lang="en-US" spc="-165" dirty="0"/>
              <a:t> </a:t>
            </a:r>
            <a:r>
              <a:rPr lang="en-US" spc="30" dirty="0"/>
              <a:t>prediction </a:t>
            </a:r>
            <a:r>
              <a:rPr lang="en-US" spc="35" dirty="0"/>
              <a:t> </a:t>
            </a:r>
            <a:r>
              <a:rPr lang="en-US" spc="5" dirty="0"/>
              <a:t>accuracy</a:t>
            </a:r>
            <a:r>
              <a:rPr lang="en-US" spc="-160" dirty="0"/>
              <a:t> </a:t>
            </a:r>
            <a:r>
              <a:rPr lang="en-US" spc="5" dirty="0"/>
              <a:t>of</a:t>
            </a:r>
            <a:r>
              <a:rPr lang="en-US" spc="-160" dirty="0"/>
              <a:t> </a:t>
            </a:r>
            <a:r>
              <a:rPr lang="en-US" spc="-20" dirty="0"/>
              <a:t>a</a:t>
            </a:r>
            <a:r>
              <a:rPr lang="en-US" spc="-155" dirty="0"/>
              <a:t> </a:t>
            </a:r>
            <a:r>
              <a:rPr lang="en-US" spc="10" dirty="0"/>
              <a:t>forecasting</a:t>
            </a:r>
            <a:r>
              <a:rPr lang="en-US" spc="-160" dirty="0"/>
              <a:t> </a:t>
            </a:r>
            <a:r>
              <a:rPr lang="en-US" spc="65" dirty="0"/>
              <a:t>method</a:t>
            </a:r>
            <a:r>
              <a:rPr lang="en-US" spc="-160" dirty="0"/>
              <a:t> </a:t>
            </a:r>
            <a:r>
              <a:rPr lang="en-US" spc="30" dirty="0"/>
              <a:t>in</a:t>
            </a:r>
            <a:r>
              <a:rPr lang="en-US" spc="-155" dirty="0"/>
              <a:t> </a:t>
            </a:r>
            <a:r>
              <a:rPr lang="en-US" spc="-35" dirty="0"/>
              <a:t>statistics,</a:t>
            </a:r>
            <a:r>
              <a:rPr lang="en-US" spc="-160" dirty="0"/>
              <a:t> </a:t>
            </a:r>
            <a:r>
              <a:rPr lang="en-US" spc="-20" dirty="0"/>
              <a:t>for</a:t>
            </a:r>
            <a:r>
              <a:rPr lang="en-US" spc="-155" dirty="0"/>
              <a:t> </a:t>
            </a:r>
            <a:r>
              <a:rPr lang="en-US" spc="15" dirty="0"/>
              <a:t>example</a:t>
            </a:r>
            <a:r>
              <a:rPr lang="en-US" spc="-160" dirty="0"/>
              <a:t> </a:t>
            </a:r>
            <a:r>
              <a:rPr lang="en-US" spc="30" dirty="0"/>
              <a:t>in</a:t>
            </a:r>
            <a:r>
              <a:rPr lang="en-US" spc="-160" dirty="0"/>
              <a:t> </a:t>
            </a:r>
            <a:r>
              <a:rPr lang="en-US" spc="25" dirty="0"/>
              <a:t>trend </a:t>
            </a:r>
            <a:r>
              <a:rPr lang="en-US" spc="-615" dirty="0"/>
              <a:t> </a:t>
            </a:r>
            <a:r>
              <a:rPr lang="en-US" spc="-5" dirty="0"/>
              <a:t>estimation,</a:t>
            </a:r>
            <a:r>
              <a:rPr lang="en-US" spc="-160" dirty="0"/>
              <a:t> </a:t>
            </a:r>
            <a:r>
              <a:rPr lang="en-US" spc="-15" dirty="0"/>
              <a:t>also</a:t>
            </a:r>
            <a:r>
              <a:rPr lang="en-US" spc="-160" dirty="0"/>
              <a:t> </a:t>
            </a:r>
            <a:r>
              <a:rPr lang="en-US" spc="30" dirty="0"/>
              <a:t>used</a:t>
            </a:r>
            <a:r>
              <a:rPr lang="en-US" spc="-160" dirty="0"/>
              <a:t> </a:t>
            </a:r>
            <a:r>
              <a:rPr lang="en-US" spc="-40" dirty="0"/>
              <a:t>as</a:t>
            </a:r>
            <a:r>
              <a:rPr lang="en-US" spc="-160" dirty="0"/>
              <a:t> </a:t>
            </a:r>
            <a:r>
              <a:rPr lang="en-US" spc="-20" dirty="0"/>
              <a:t>a</a:t>
            </a:r>
            <a:r>
              <a:rPr lang="en-US" spc="-160" dirty="0"/>
              <a:t> </a:t>
            </a:r>
            <a:r>
              <a:rPr lang="en-US" spc="-25" dirty="0"/>
              <a:t>loss</a:t>
            </a:r>
            <a:r>
              <a:rPr lang="en-US" spc="-160" dirty="0"/>
              <a:t> </a:t>
            </a:r>
            <a:r>
              <a:rPr lang="en-US" spc="40" dirty="0"/>
              <a:t>function</a:t>
            </a:r>
            <a:r>
              <a:rPr lang="en-US" spc="-160" dirty="0"/>
              <a:t> </a:t>
            </a:r>
            <a:r>
              <a:rPr lang="en-US" spc="-20" dirty="0"/>
              <a:t>for</a:t>
            </a:r>
            <a:r>
              <a:rPr lang="en-US" spc="-160" dirty="0"/>
              <a:t> </a:t>
            </a:r>
            <a:r>
              <a:rPr lang="en-US" spc="-5" dirty="0"/>
              <a:t>regression</a:t>
            </a:r>
            <a:r>
              <a:rPr lang="en-US" spc="-160" dirty="0"/>
              <a:t> </a:t>
            </a:r>
            <a:r>
              <a:rPr lang="en-US" spc="30" dirty="0"/>
              <a:t>problems</a:t>
            </a:r>
            <a:r>
              <a:rPr lang="en-US" spc="-160" dirty="0"/>
              <a:t> </a:t>
            </a:r>
            <a:r>
              <a:rPr lang="en-US" spc="30" dirty="0"/>
              <a:t>in </a:t>
            </a:r>
            <a:r>
              <a:rPr lang="en-US" spc="35" dirty="0"/>
              <a:t> </a:t>
            </a:r>
            <a:r>
              <a:rPr lang="en-US" spc="70" dirty="0"/>
              <a:t>ma</a:t>
            </a:r>
            <a:r>
              <a:rPr lang="en-US" spc="60" dirty="0"/>
              <a:t>c</a:t>
            </a:r>
            <a:r>
              <a:rPr lang="en-US" spc="45" dirty="0"/>
              <a:t>hin</a:t>
            </a:r>
            <a:r>
              <a:rPr lang="en-US" spc="10" dirty="0"/>
              <a:t>e</a:t>
            </a:r>
            <a:r>
              <a:rPr lang="en-US" spc="-165" dirty="0"/>
              <a:t> </a:t>
            </a:r>
            <a:r>
              <a:rPr lang="en-US" dirty="0"/>
              <a:t>l</a:t>
            </a:r>
            <a:r>
              <a:rPr lang="en-US" spc="-30" dirty="0"/>
              <a:t>e</a:t>
            </a:r>
            <a:r>
              <a:rPr lang="en-US" spc="-40" dirty="0"/>
              <a:t>a</a:t>
            </a:r>
            <a:r>
              <a:rPr lang="en-US" spc="-45" dirty="0"/>
              <a:t>r</a:t>
            </a:r>
            <a:r>
              <a:rPr lang="en-US" spc="45" dirty="0"/>
              <a:t>nin</a:t>
            </a:r>
            <a:r>
              <a:rPr lang="en-US" spc="-80" dirty="0"/>
              <a:t>g.</a:t>
            </a:r>
          </a:p>
          <a:p>
            <a:endParaRPr lang="en-IN" dirty="0"/>
          </a:p>
        </p:txBody>
      </p:sp>
      <p:pic>
        <p:nvPicPr>
          <p:cNvPr id="4" name="object 4"/>
          <p:cNvPicPr/>
          <p:nvPr/>
        </p:nvPicPr>
        <p:blipFill>
          <a:blip r:embed="rId2" cstate="print"/>
          <a:stretch>
            <a:fillRect/>
          </a:stretch>
        </p:blipFill>
        <p:spPr>
          <a:xfrm>
            <a:off x="2070543" y="4267888"/>
            <a:ext cx="5810249" cy="1523999"/>
          </a:xfrm>
          <a:prstGeom prst="rect">
            <a:avLst/>
          </a:prstGeom>
        </p:spPr>
      </p:pic>
    </p:spTree>
    <p:extLst>
      <p:ext uri="{BB962C8B-B14F-4D97-AF65-F5344CB8AC3E}">
        <p14:creationId xmlns:p14="http://schemas.microsoft.com/office/powerpoint/2010/main" val="1943698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 of Linear Regression</a:t>
            </a:r>
            <a:endParaRPr lang="en-IN" dirty="0"/>
          </a:p>
        </p:txBody>
      </p:sp>
      <p:pic>
        <p:nvPicPr>
          <p:cNvPr id="4" name="Content Placeholder 3"/>
          <p:cNvPicPr>
            <a:picLocks noGrp="1" noChangeAspect="1"/>
          </p:cNvPicPr>
          <p:nvPr>
            <p:ph idx="1"/>
          </p:nvPr>
        </p:nvPicPr>
        <p:blipFill>
          <a:blip r:embed="rId2"/>
          <a:stretch>
            <a:fillRect/>
          </a:stretch>
        </p:blipFill>
        <p:spPr>
          <a:xfrm>
            <a:off x="677334" y="1771289"/>
            <a:ext cx="8470050" cy="3881437"/>
          </a:xfrm>
          <a:prstGeom prst="rect">
            <a:avLst/>
          </a:prstGeom>
        </p:spPr>
      </p:pic>
    </p:spTree>
    <p:extLst>
      <p:ext uri="{BB962C8B-B14F-4D97-AF65-F5344CB8AC3E}">
        <p14:creationId xmlns:p14="http://schemas.microsoft.com/office/powerpoint/2010/main" val="2322871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10" dirty="0"/>
              <a:t>4</a:t>
            </a:r>
            <a:r>
              <a:rPr lang="en-IN" spc="-300" dirty="0"/>
              <a:t>.</a:t>
            </a:r>
            <a:r>
              <a:rPr lang="en-IN" spc="-180" dirty="0"/>
              <a:t> </a:t>
            </a:r>
            <a:r>
              <a:rPr lang="en-IN" spc="-145" dirty="0"/>
              <a:t>R</a:t>
            </a:r>
            <a:r>
              <a:rPr lang="en-IN" spc="-367" baseline="30555" dirty="0"/>
              <a:t>2</a:t>
            </a:r>
            <a:r>
              <a:rPr lang="en-IN" spc="-179" baseline="30555" dirty="0"/>
              <a:t> </a:t>
            </a:r>
            <a:r>
              <a:rPr lang="en-IN" spc="-355" dirty="0"/>
              <a:t>(R</a:t>
            </a:r>
            <a:r>
              <a:rPr lang="en-IN" spc="-180" dirty="0"/>
              <a:t> </a:t>
            </a:r>
            <a:r>
              <a:rPr lang="en-IN" spc="-635" dirty="0"/>
              <a:t>–</a:t>
            </a:r>
            <a:r>
              <a:rPr lang="en-IN" spc="-180" dirty="0"/>
              <a:t> </a:t>
            </a:r>
            <a:r>
              <a:rPr lang="en-IN" spc="-145" dirty="0"/>
              <a:t>Squa</a:t>
            </a:r>
            <a:r>
              <a:rPr lang="en-IN" spc="-135" dirty="0"/>
              <a:t>r</a:t>
            </a:r>
            <a:r>
              <a:rPr lang="en-IN" spc="-229" dirty="0"/>
              <a:t>ed)</a:t>
            </a:r>
            <a:endParaRPr lang="en-IN" dirty="0"/>
          </a:p>
        </p:txBody>
      </p:sp>
      <p:sp>
        <p:nvSpPr>
          <p:cNvPr id="3" name="Content Placeholder 2"/>
          <p:cNvSpPr>
            <a:spLocks noGrp="1"/>
          </p:cNvSpPr>
          <p:nvPr>
            <p:ph idx="1"/>
          </p:nvPr>
        </p:nvSpPr>
        <p:spPr/>
        <p:txBody>
          <a:bodyPr/>
          <a:lstStyle/>
          <a:p>
            <a:pPr marL="12700" marR="22860">
              <a:lnSpc>
                <a:spcPct val="114599"/>
              </a:lnSpc>
              <a:spcBef>
                <a:spcPts val="100"/>
              </a:spcBef>
            </a:pPr>
            <a:r>
              <a:rPr lang="en-US" spc="30" dirty="0">
                <a:solidFill>
                  <a:srgbClr val="134F5C"/>
                </a:solidFill>
                <a:latin typeface="Verdana"/>
                <a:cs typeface="Verdana"/>
              </a:rPr>
              <a:t>Coefﬁcient</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30" dirty="0">
                <a:solidFill>
                  <a:srgbClr val="134F5C"/>
                </a:solidFill>
                <a:latin typeface="Verdana"/>
                <a:cs typeface="Verdana"/>
              </a:rPr>
              <a:t>Determination</a:t>
            </a:r>
            <a:r>
              <a:rPr lang="en-US" spc="-165" dirty="0">
                <a:solidFill>
                  <a:srgbClr val="134F5C"/>
                </a:solidFill>
                <a:latin typeface="Verdana"/>
                <a:cs typeface="Verdana"/>
              </a:rPr>
              <a:t> </a:t>
            </a:r>
            <a:r>
              <a:rPr lang="en-US" spc="-10" dirty="0">
                <a:solidFill>
                  <a:srgbClr val="134F5C"/>
                </a:solidFill>
                <a:latin typeface="Verdana"/>
                <a:cs typeface="Verdana"/>
              </a:rPr>
              <a:t>or</a:t>
            </a:r>
            <a:r>
              <a:rPr lang="en-US" spc="-165" dirty="0">
                <a:solidFill>
                  <a:srgbClr val="134F5C"/>
                </a:solidFill>
                <a:latin typeface="Verdana"/>
                <a:cs typeface="Verdana"/>
              </a:rPr>
              <a:t> </a:t>
            </a:r>
            <a:r>
              <a:rPr lang="en-US" spc="-80" dirty="0">
                <a:solidFill>
                  <a:srgbClr val="134F5C"/>
                </a:solidFill>
                <a:latin typeface="Verdana"/>
                <a:cs typeface="Verdana"/>
              </a:rPr>
              <a:t>R²</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20" dirty="0">
                <a:solidFill>
                  <a:srgbClr val="134F5C"/>
                </a:solidFill>
                <a:latin typeface="Verdana"/>
                <a:cs typeface="Verdana"/>
              </a:rPr>
              <a:t>another</a:t>
            </a:r>
            <a:r>
              <a:rPr lang="en-US" spc="-165" dirty="0">
                <a:solidFill>
                  <a:srgbClr val="134F5C"/>
                </a:solidFill>
                <a:latin typeface="Verdana"/>
                <a:cs typeface="Verdana"/>
              </a:rPr>
              <a:t> </a:t>
            </a:r>
            <a:r>
              <a:rPr lang="en-US" spc="30" dirty="0">
                <a:solidFill>
                  <a:srgbClr val="134F5C"/>
                </a:solidFill>
                <a:latin typeface="Verdana"/>
                <a:cs typeface="Verdana"/>
              </a:rPr>
              <a:t>metric</a:t>
            </a:r>
            <a:r>
              <a:rPr lang="en-US" spc="-165" dirty="0">
                <a:solidFill>
                  <a:srgbClr val="134F5C"/>
                </a:solidFill>
                <a:latin typeface="Verdana"/>
                <a:cs typeface="Verdana"/>
              </a:rPr>
              <a:t> </a:t>
            </a:r>
            <a:r>
              <a:rPr lang="en-US" spc="30" dirty="0">
                <a:solidFill>
                  <a:srgbClr val="134F5C"/>
                </a:solidFill>
                <a:latin typeface="Verdana"/>
                <a:cs typeface="Verdana"/>
              </a:rPr>
              <a:t>used</a:t>
            </a:r>
            <a:r>
              <a:rPr lang="en-US" spc="-165" dirty="0">
                <a:solidFill>
                  <a:srgbClr val="134F5C"/>
                </a:solidFill>
                <a:latin typeface="Verdana"/>
                <a:cs typeface="Verdana"/>
              </a:rPr>
              <a:t> </a:t>
            </a:r>
            <a:r>
              <a:rPr lang="en-US" spc="-20" dirty="0">
                <a:solidFill>
                  <a:srgbClr val="134F5C"/>
                </a:solidFill>
                <a:latin typeface="Verdana"/>
                <a:cs typeface="Verdana"/>
              </a:rPr>
              <a:t>for</a:t>
            </a:r>
            <a:r>
              <a:rPr lang="en-US" spc="-165" dirty="0">
                <a:solidFill>
                  <a:srgbClr val="134F5C"/>
                </a:solidFill>
                <a:latin typeface="Verdana"/>
                <a:cs typeface="Verdana"/>
              </a:rPr>
              <a:t> </a:t>
            </a:r>
            <a:r>
              <a:rPr lang="en-US" spc="10" dirty="0">
                <a:solidFill>
                  <a:srgbClr val="134F5C"/>
                </a:solidFill>
                <a:latin typeface="Verdana"/>
                <a:cs typeface="Verdana"/>
              </a:rPr>
              <a:t>evaluating </a:t>
            </a:r>
            <a:r>
              <a:rPr lang="en-US" spc="-615" dirty="0">
                <a:solidFill>
                  <a:srgbClr val="134F5C"/>
                </a:solidFill>
                <a:latin typeface="Verdana"/>
                <a:cs typeface="Verdana"/>
              </a:rPr>
              <a:t> </a:t>
            </a:r>
            <a:r>
              <a:rPr lang="en-US" spc="50" dirty="0">
                <a:solidFill>
                  <a:srgbClr val="134F5C"/>
                </a:solidFill>
                <a:latin typeface="Verdana"/>
                <a:cs typeface="Verdana"/>
              </a:rPr>
              <a:t>th</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10" dirty="0">
                <a:solidFill>
                  <a:srgbClr val="134F5C"/>
                </a:solidFill>
                <a:latin typeface="Verdana"/>
                <a:cs typeface="Verdana"/>
              </a:rPr>
              <a:t>per</a:t>
            </a:r>
            <a:r>
              <a:rPr lang="en-US" spc="-15" dirty="0">
                <a:solidFill>
                  <a:srgbClr val="134F5C"/>
                </a:solidFill>
                <a:latin typeface="Verdana"/>
                <a:cs typeface="Verdana"/>
              </a:rPr>
              <a:t>f</a:t>
            </a:r>
            <a:r>
              <a:rPr lang="en-US" spc="-10" dirty="0">
                <a:solidFill>
                  <a:srgbClr val="134F5C"/>
                </a:solidFill>
                <a:latin typeface="Verdana"/>
                <a:cs typeface="Verdana"/>
              </a:rPr>
              <a:t>o</a:t>
            </a:r>
            <a:r>
              <a:rPr lang="en-US" spc="-20" dirty="0">
                <a:solidFill>
                  <a:srgbClr val="134F5C"/>
                </a:solidFill>
                <a:latin typeface="Verdana"/>
                <a:cs typeface="Verdana"/>
              </a:rPr>
              <a:t>r</a:t>
            </a:r>
            <a:r>
              <a:rPr lang="en-US" spc="70" dirty="0">
                <a:solidFill>
                  <a:srgbClr val="134F5C"/>
                </a:solidFill>
                <a:latin typeface="Verdana"/>
                <a:cs typeface="Verdana"/>
              </a:rPr>
              <a:t>man</a:t>
            </a:r>
            <a:r>
              <a:rPr lang="en-US" spc="55" dirty="0">
                <a:solidFill>
                  <a:srgbClr val="134F5C"/>
                </a:solidFill>
                <a:latin typeface="Verdana"/>
                <a:cs typeface="Verdana"/>
              </a:rPr>
              <a:t>c</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65" dirty="0">
                <a:solidFill>
                  <a:srgbClr val="134F5C"/>
                </a:solidFill>
                <a:latin typeface="Verdana"/>
                <a:cs typeface="Verdana"/>
              </a:rPr>
              <a:t> </a:t>
            </a:r>
            <a:r>
              <a:rPr lang="en-US" spc="-75" dirty="0">
                <a:solidFill>
                  <a:srgbClr val="134F5C"/>
                </a:solidFill>
                <a:latin typeface="Verdana"/>
                <a:cs typeface="Verdana"/>
              </a:rPr>
              <a:t>r</a:t>
            </a:r>
            <a:r>
              <a:rPr lang="en-US" spc="30" dirty="0">
                <a:solidFill>
                  <a:srgbClr val="134F5C"/>
                </a:solidFill>
                <a:latin typeface="Verdana"/>
                <a:cs typeface="Verdana"/>
              </a:rPr>
              <a:t>eg</a:t>
            </a:r>
            <a:r>
              <a:rPr lang="en-US" spc="-5" dirty="0">
                <a:solidFill>
                  <a:srgbClr val="134F5C"/>
                </a:solidFill>
                <a:latin typeface="Verdana"/>
                <a:cs typeface="Verdana"/>
              </a:rPr>
              <a:t>r</a:t>
            </a:r>
            <a:r>
              <a:rPr lang="en-US" dirty="0">
                <a:solidFill>
                  <a:srgbClr val="134F5C"/>
                </a:solidFill>
                <a:latin typeface="Verdana"/>
                <a:cs typeface="Verdana"/>
              </a:rPr>
              <a:t>ession</a:t>
            </a:r>
            <a:r>
              <a:rPr lang="en-US" spc="-165" dirty="0">
                <a:solidFill>
                  <a:srgbClr val="134F5C"/>
                </a:solidFill>
                <a:latin typeface="Verdana"/>
                <a:cs typeface="Verdana"/>
              </a:rPr>
              <a:t> </a:t>
            </a:r>
            <a:r>
              <a:rPr lang="en-US" spc="155" dirty="0" smtClean="0">
                <a:solidFill>
                  <a:srgbClr val="134F5C"/>
                </a:solidFill>
                <a:latin typeface="Verdana"/>
                <a:cs typeface="Verdana"/>
              </a:rPr>
              <a:t>m</a:t>
            </a:r>
            <a:r>
              <a:rPr lang="en-US" spc="-30" dirty="0" smtClean="0">
                <a:solidFill>
                  <a:srgbClr val="134F5C"/>
                </a:solidFill>
                <a:latin typeface="Verdana"/>
                <a:cs typeface="Verdana"/>
              </a:rPr>
              <a:t>odel.</a:t>
            </a:r>
            <a:r>
              <a:rPr lang="en-US" dirty="0" smtClean="0">
                <a:latin typeface="Verdana"/>
                <a:cs typeface="Verdana"/>
              </a:rPr>
              <a:t> </a:t>
            </a:r>
            <a:r>
              <a:rPr lang="en-US" spc="5" dirty="0" smtClean="0">
                <a:solidFill>
                  <a:srgbClr val="134F5C"/>
                </a:solidFill>
                <a:latin typeface="Verdana"/>
                <a:cs typeface="Verdana"/>
              </a:rPr>
              <a:t>The</a:t>
            </a:r>
            <a:r>
              <a:rPr lang="en-US" spc="-165" dirty="0" smtClean="0">
                <a:solidFill>
                  <a:srgbClr val="134F5C"/>
                </a:solidFill>
                <a:latin typeface="Verdana"/>
                <a:cs typeface="Verdana"/>
              </a:rPr>
              <a:t> </a:t>
            </a:r>
            <a:r>
              <a:rPr lang="en-US" spc="30" dirty="0">
                <a:solidFill>
                  <a:srgbClr val="134F5C"/>
                </a:solidFill>
                <a:latin typeface="Verdana"/>
                <a:cs typeface="Verdana"/>
              </a:rPr>
              <a:t>metric</a:t>
            </a:r>
            <a:r>
              <a:rPr lang="en-US" spc="-165" dirty="0">
                <a:solidFill>
                  <a:srgbClr val="134F5C"/>
                </a:solidFill>
                <a:latin typeface="Verdana"/>
                <a:cs typeface="Verdana"/>
              </a:rPr>
              <a:t> </a:t>
            </a:r>
            <a:r>
              <a:rPr lang="en-US" spc="25" dirty="0">
                <a:solidFill>
                  <a:srgbClr val="134F5C"/>
                </a:solidFill>
                <a:latin typeface="Verdana"/>
                <a:cs typeface="Verdana"/>
              </a:rPr>
              <a:t>helps</a:t>
            </a:r>
            <a:r>
              <a:rPr lang="en-US" spc="-160" dirty="0">
                <a:solidFill>
                  <a:srgbClr val="134F5C"/>
                </a:solidFill>
                <a:latin typeface="Verdana"/>
                <a:cs typeface="Verdana"/>
              </a:rPr>
              <a:t> </a:t>
            </a:r>
            <a:r>
              <a:rPr lang="en-US" spc="5" dirty="0">
                <a:solidFill>
                  <a:srgbClr val="134F5C"/>
                </a:solidFill>
                <a:latin typeface="Verdana"/>
                <a:cs typeface="Verdana"/>
              </a:rPr>
              <a:t>us</a:t>
            </a:r>
            <a:r>
              <a:rPr lang="en-US" spc="-165" dirty="0">
                <a:solidFill>
                  <a:srgbClr val="134F5C"/>
                </a:solidFill>
                <a:latin typeface="Verdana"/>
                <a:cs typeface="Verdana"/>
              </a:rPr>
              <a:t> </a:t>
            </a:r>
            <a:r>
              <a:rPr lang="en-US" spc="10" dirty="0">
                <a:solidFill>
                  <a:srgbClr val="134F5C"/>
                </a:solidFill>
                <a:latin typeface="Verdana"/>
                <a:cs typeface="Verdana"/>
              </a:rPr>
              <a:t>to</a:t>
            </a:r>
            <a:r>
              <a:rPr lang="en-US" spc="-165" dirty="0">
                <a:solidFill>
                  <a:srgbClr val="134F5C"/>
                </a:solidFill>
                <a:latin typeface="Verdana"/>
                <a:cs typeface="Verdana"/>
              </a:rPr>
              <a:t> </a:t>
            </a:r>
            <a:r>
              <a:rPr lang="en-US" spc="35" dirty="0">
                <a:solidFill>
                  <a:srgbClr val="134F5C"/>
                </a:solidFill>
                <a:latin typeface="Verdana"/>
                <a:cs typeface="Verdana"/>
              </a:rPr>
              <a:t>compare</a:t>
            </a:r>
            <a:r>
              <a:rPr lang="en-US" spc="-160" dirty="0">
                <a:solidFill>
                  <a:srgbClr val="134F5C"/>
                </a:solidFill>
                <a:latin typeface="Verdana"/>
                <a:cs typeface="Verdana"/>
              </a:rPr>
              <a:t> </a:t>
            </a:r>
            <a:r>
              <a:rPr lang="en-US" spc="20" dirty="0">
                <a:solidFill>
                  <a:srgbClr val="134F5C"/>
                </a:solidFill>
                <a:latin typeface="Verdana"/>
                <a:cs typeface="Verdana"/>
              </a:rPr>
              <a:t>our</a:t>
            </a:r>
            <a:r>
              <a:rPr lang="en-US" spc="-165" dirty="0">
                <a:solidFill>
                  <a:srgbClr val="134F5C"/>
                </a:solidFill>
                <a:latin typeface="Verdana"/>
                <a:cs typeface="Verdana"/>
              </a:rPr>
              <a:t> </a:t>
            </a:r>
            <a:r>
              <a:rPr lang="en-US" spc="15" dirty="0">
                <a:solidFill>
                  <a:srgbClr val="134F5C"/>
                </a:solidFill>
                <a:latin typeface="Verdana"/>
                <a:cs typeface="Verdana"/>
              </a:rPr>
              <a:t>current</a:t>
            </a:r>
            <a:r>
              <a:rPr lang="en-US" spc="-160" dirty="0">
                <a:solidFill>
                  <a:srgbClr val="134F5C"/>
                </a:solidFill>
                <a:latin typeface="Verdana"/>
                <a:cs typeface="Verdana"/>
              </a:rPr>
              <a:t> </a:t>
            </a:r>
            <a:r>
              <a:rPr lang="en-US" spc="55" dirty="0">
                <a:solidFill>
                  <a:srgbClr val="134F5C"/>
                </a:solidFill>
                <a:latin typeface="Verdana"/>
                <a:cs typeface="Verdana"/>
              </a:rPr>
              <a:t>model</a:t>
            </a:r>
            <a:r>
              <a:rPr lang="en-US" spc="-165" dirty="0">
                <a:solidFill>
                  <a:srgbClr val="134F5C"/>
                </a:solidFill>
                <a:latin typeface="Verdana"/>
                <a:cs typeface="Verdana"/>
              </a:rPr>
              <a:t> </a:t>
            </a:r>
            <a:r>
              <a:rPr lang="en-US" spc="50" dirty="0">
                <a:solidFill>
                  <a:srgbClr val="134F5C"/>
                </a:solidFill>
                <a:latin typeface="Verdana"/>
                <a:cs typeface="Verdana"/>
              </a:rPr>
              <a:t>with</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60" dirty="0">
                <a:solidFill>
                  <a:srgbClr val="134F5C"/>
                </a:solidFill>
                <a:latin typeface="Verdana"/>
                <a:cs typeface="Verdana"/>
              </a:rPr>
              <a:t> </a:t>
            </a:r>
            <a:r>
              <a:rPr lang="en-US" spc="25" dirty="0">
                <a:solidFill>
                  <a:srgbClr val="134F5C"/>
                </a:solidFill>
                <a:latin typeface="Verdana"/>
                <a:cs typeface="Verdana"/>
              </a:rPr>
              <a:t>constant </a:t>
            </a:r>
            <a:r>
              <a:rPr lang="en-US" spc="-620" dirty="0">
                <a:solidFill>
                  <a:srgbClr val="134F5C"/>
                </a:solidFill>
                <a:latin typeface="Verdana"/>
                <a:cs typeface="Verdana"/>
              </a:rPr>
              <a:t> </a:t>
            </a:r>
            <a:r>
              <a:rPr lang="en-US" spc="10" dirty="0">
                <a:solidFill>
                  <a:srgbClr val="134F5C"/>
                </a:solidFill>
                <a:latin typeface="Verdana"/>
                <a:cs typeface="Verdana"/>
              </a:rPr>
              <a:t>baseline</a:t>
            </a:r>
            <a:r>
              <a:rPr lang="en-US" spc="-165" dirty="0">
                <a:solidFill>
                  <a:srgbClr val="134F5C"/>
                </a:solidFill>
                <a:latin typeface="Verdana"/>
                <a:cs typeface="Verdana"/>
              </a:rPr>
              <a:t> </a:t>
            </a:r>
            <a:r>
              <a:rPr lang="en-US" spc="50" dirty="0">
                <a:solidFill>
                  <a:srgbClr val="134F5C"/>
                </a:solidFill>
                <a:latin typeface="Verdana"/>
                <a:cs typeface="Verdana"/>
              </a:rPr>
              <a:t>and</a:t>
            </a:r>
            <a:r>
              <a:rPr lang="en-US" spc="-165" dirty="0">
                <a:solidFill>
                  <a:srgbClr val="134F5C"/>
                </a:solidFill>
                <a:latin typeface="Verdana"/>
                <a:cs typeface="Verdana"/>
              </a:rPr>
              <a:t> </a:t>
            </a:r>
            <a:r>
              <a:rPr lang="en-US" spc="-20" dirty="0">
                <a:solidFill>
                  <a:srgbClr val="134F5C"/>
                </a:solidFill>
                <a:latin typeface="Verdana"/>
                <a:cs typeface="Verdana"/>
              </a:rPr>
              <a:t>tells</a:t>
            </a:r>
            <a:r>
              <a:rPr lang="en-US" spc="-165" dirty="0">
                <a:solidFill>
                  <a:srgbClr val="134F5C"/>
                </a:solidFill>
                <a:latin typeface="Verdana"/>
                <a:cs typeface="Verdana"/>
              </a:rPr>
              <a:t> </a:t>
            </a:r>
            <a:r>
              <a:rPr lang="en-US" spc="5" dirty="0">
                <a:solidFill>
                  <a:srgbClr val="134F5C"/>
                </a:solidFill>
                <a:latin typeface="Verdana"/>
                <a:cs typeface="Verdana"/>
              </a:rPr>
              <a:t>us</a:t>
            </a:r>
            <a:r>
              <a:rPr lang="en-US" spc="-165" dirty="0">
                <a:solidFill>
                  <a:srgbClr val="134F5C"/>
                </a:solidFill>
                <a:latin typeface="Verdana"/>
                <a:cs typeface="Verdana"/>
              </a:rPr>
              <a:t> </a:t>
            </a:r>
            <a:r>
              <a:rPr lang="en-US" spc="60" dirty="0">
                <a:solidFill>
                  <a:srgbClr val="134F5C"/>
                </a:solidFill>
                <a:latin typeface="Verdana"/>
                <a:cs typeface="Verdana"/>
              </a:rPr>
              <a:t>how</a:t>
            </a:r>
            <a:r>
              <a:rPr lang="en-US" spc="-165" dirty="0">
                <a:solidFill>
                  <a:srgbClr val="134F5C"/>
                </a:solidFill>
                <a:latin typeface="Verdana"/>
                <a:cs typeface="Verdana"/>
              </a:rPr>
              <a:t> </a:t>
            </a:r>
            <a:r>
              <a:rPr lang="en-US" spc="90" dirty="0">
                <a:solidFill>
                  <a:srgbClr val="134F5C"/>
                </a:solidFill>
                <a:latin typeface="Verdana"/>
                <a:cs typeface="Verdana"/>
              </a:rPr>
              <a:t>much</a:t>
            </a:r>
            <a:r>
              <a:rPr lang="en-US" spc="-160" dirty="0">
                <a:solidFill>
                  <a:srgbClr val="134F5C"/>
                </a:solidFill>
                <a:latin typeface="Verdana"/>
                <a:cs typeface="Verdana"/>
              </a:rPr>
              <a:t> </a:t>
            </a:r>
            <a:r>
              <a:rPr lang="en-US" spc="20" dirty="0">
                <a:solidFill>
                  <a:srgbClr val="134F5C"/>
                </a:solidFill>
                <a:latin typeface="Verdana"/>
                <a:cs typeface="Verdana"/>
              </a:rPr>
              <a:t>our</a:t>
            </a:r>
            <a:r>
              <a:rPr lang="en-US" spc="-165" dirty="0">
                <a:solidFill>
                  <a:srgbClr val="134F5C"/>
                </a:solidFill>
                <a:latin typeface="Verdana"/>
                <a:cs typeface="Verdana"/>
              </a:rPr>
              <a:t> </a:t>
            </a:r>
            <a:r>
              <a:rPr lang="en-US" spc="55" dirty="0">
                <a:solidFill>
                  <a:srgbClr val="134F5C"/>
                </a:solidFill>
                <a:latin typeface="Verdana"/>
                <a:cs typeface="Verdana"/>
              </a:rPr>
              <a:t>model</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35" dirty="0">
                <a:solidFill>
                  <a:srgbClr val="134F5C"/>
                </a:solidFill>
                <a:latin typeface="Verdana"/>
                <a:cs typeface="Verdana"/>
              </a:rPr>
              <a:t>better.</a:t>
            </a:r>
            <a:endParaRPr lang="en-US" dirty="0">
              <a:latin typeface="Verdana"/>
              <a:cs typeface="Verdana"/>
            </a:endParaRPr>
          </a:p>
          <a:p>
            <a:pPr marL="12700" marR="448309">
              <a:lnSpc>
                <a:spcPct val="114599"/>
              </a:lnSpc>
            </a:pPr>
            <a:r>
              <a:rPr lang="en-US" spc="5" dirty="0">
                <a:solidFill>
                  <a:srgbClr val="134F5C"/>
                </a:solidFill>
                <a:latin typeface="Verdana"/>
                <a:cs typeface="Verdana"/>
              </a:rPr>
              <a:t>The</a:t>
            </a:r>
            <a:r>
              <a:rPr lang="en-US" spc="-165" dirty="0">
                <a:solidFill>
                  <a:srgbClr val="134F5C"/>
                </a:solidFill>
                <a:latin typeface="Verdana"/>
                <a:cs typeface="Verdana"/>
              </a:rPr>
              <a:t> </a:t>
            </a:r>
            <a:r>
              <a:rPr lang="en-US" spc="25" dirty="0">
                <a:solidFill>
                  <a:srgbClr val="134F5C"/>
                </a:solidFill>
                <a:latin typeface="Verdana"/>
                <a:cs typeface="Verdana"/>
              </a:rPr>
              <a:t>constant</a:t>
            </a:r>
            <a:r>
              <a:rPr lang="en-US" spc="-165" dirty="0">
                <a:solidFill>
                  <a:srgbClr val="134F5C"/>
                </a:solidFill>
                <a:latin typeface="Verdana"/>
                <a:cs typeface="Verdana"/>
              </a:rPr>
              <a:t> </a:t>
            </a:r>
            <a:r>
              <a:rPr lang="en-US" spc="10" dirty="0">
                <a:solidFill>
                  <a:srgbClr val="134F5C"/>
                </a:solidFill>
                <a:latin typeface="Verdana"/>
                <a:cs typeface="Verdana"/>
              </a:rPr>
              <a:t>baseline</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35" dirty="0">
                <a:solidFill>
                  <a:srgbClr val="134F5C"/>
                </a:solidFill>
                <a:latin typeface="Verdana"/>
                <a:cs typeface="Verdana"/>
              </a:rPr>
              <a:t>chosen</a:t>
            </a:r>
            <a:r>
              <a:rPr lang="en-US" spc="-165" dirty="0">
                <a:solidFill>
                  <a:srgbClr val="134F5C"/>
                </a:solidFill>
                <a:latin typeface="Verdana"/>
                <a:cs typeface="Verdana"/>
              </a:rPr>
              <a:t> </a:t>
            </a:r>
            <a:r>
              <a:rPr lang="en-US" spc="-15" dirty="0">
                <a:solidFill>
                  <a:srgbClr val="134F5C"/>
                </a:solidFill>
                <a:latin typeface="Verdana"/>
                <a:cs typeface="Verdana"/>
              </a:rPr>
              <a:t>by</a:t>
            </a:r>
            <a:r>
              <a:rPr lang="en-US" spc="-165" dirty="0">
                <a:solidFill>
                  <a:srgbClr val="134F5C"/>
                </a:solidFill>
                <a:latin typeface="Verdana"/>
                <a:cs typeface="Verdana"/>
              </a:rPr>
              <a:t> </a:t>
            </a:r>
            <a:r>
              <a:rPr lang="en-US" spc="30" dirty="0">
                <a:solidFill>
                  <a:srgbClr val="134F5C"/>
                </a:solidFill>
                <a:latin typeface="Verdana"/>
                <a:cs typeface="Verdana"/>
              </a:rPr>
              <a:t>taking</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50" dirty="0">
                <a:solidFill>
                  <a:srgbClr val="134F5C"/>
                </a:solidFill>
                <a:latin typeface="Verdana"/>
                <a:cs typeface="Verdana"/>
              </a:rPr>
              <a:t>mean</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20" dirty="0">
                <a:solidFill>
                  <a:srgbClr val="134F5C"/>
                </a:solidFill>
                <a:latin typeface="Verdana"/>
                <a:cs typeface="Verdana"/>
              </a:rPr>
              <a:t>data</a:t>
            </a:r>
            <a:r>
              <a:rPr lang="en-US" spc="-165" dirty="0">
                <a:solidFill>
                  <a:srgbClr val="134F5C"/>
                </a:solidFill>
                <a:latin typeface="Verdana"/>
                <a:cs typeface="Verdana"/>
              </a:rPr>
              <a:t> </a:t>
            </a:r>
            <a:r>
              <a:rPr lang="en-US" spc="50" dirty="0">
                <a:solidFill>
                  <a:srgbClr val="134F5C"/>
                </a:solidFill>
                <a:latin typeface="Verdana"/>
                <a:cs typeface="Verdana"/>
              </a:rPr>
              <a:t>and </a:t>
            </a:r>
            <a:r>
              <a:rPr lang="en-US" spc="-620" dirty="0">
                <a:solidFill>
                  <a:srgbClr val="134F5C"/>
                </a:solidFill>
                <a:latin typeface="Verdana"/>
                <a:cs typeface="Verdana"/>
              </a:rPr>
              <a:t> </a:t>
            </a:r>
            <a:r>
              <a:rPr lang="en-US" spc="30" dirty="0">
                <a:solidFill>
                  <a:srgbClr val="134F5C"/>
                </a:solidFill>
                <a:latin typeface="Verdana"/>
                <a:cs typeface="Verdana"/>
              </a:rPr>
              <a:t>d</a:t>
            </a:r>
            <a:r>
              <a:rPr lang="en-US" dirty="0">
                <a:solidFill>
                  <a:srgbClr val="134F5C"/>
                </a:solidFill>
                <a:latin typeface="Verdana"/>
                <a:cs typeface="Verdana"/>
              </a:rPr>
              <a:t>r</a:t>
            </a:r>
            <a:r>
              <a:rPr lang="en-US" spc="-40" dirty="0">
                <a:solidFill>
                  <a:srgbClr val="134F5C"/>
                </a:solidFill>
                <a:latin typeface="Verdana"/>
                <a:cs typeface="Verdana"/>
              </a:rPr>
              <a:t>a</a:t>
            </a:r>
            <a:r>
              <a:rPr lang="en-US" spc="55" dirty="0">
                <a:solidFill>
                  <a:srgbClr val="134F5C"/>
                </a:solidFill>
                <a:latin typeface="Verdana"/>
                <a:cs typeface="Verdana"/>
              </a:rPr>
              <a:t>win</a:t>
            </a:r>
            <a:r>
              <a:rPr lang="en-US" spc="110" dirty="0">
                <a:solidFill>
                  <a:srgbClr val="134F5C"/>
                </a:solidFill>
                <a:latin typeface="Verdana"/>
                <a:cs typeface="Verdana"/>
              </a:rPr>
              <a:t>g</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65" dirty="0">
                <a:solidFill>
                  <a:srgbClr val="134F5C"/>
                </a:solidFill>
                <a:latin typeface="Verdana"/>
                <a:cs typeface="Verdana"/>
              </a:rPr>
              <a:t> </a:t>
            </a:r>
            <a:r>
              <a:rPr lang="en-US" spc="20" dirty="0">
                <a:solidFill>
                  <a:srgbClr val="134F5C"/>
                </a:solidFill>
                <a:latin typeface="Verdana"/>
                <a:cs typeface="Verdana"/>
              </a:rPr>
              <a:t>lin</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dirty="0">
                <a:solidFill>
                  <a:srgbClr val="134F5C"/>
                </a:solidFill>
                <a:latin typeface="Verdana"/>
                <a:cs typeface="Verdana"/>
              </a:rPr>
              <a:t>at</a:t>
            </a:r>
            <a:r>
              <a:rPr lang="en-US" spc="-165" dirty="0">
                <a:solidFill>
                  <a:srgbClr val="134F5C"/>
                </a:solidFill>
                <a:latin typeface="Verdana"/>
                <a:cs typeface="Verdana"/>
              </a:rPr>
              <a:t> </a:t>
            </a:r>
            <a:r>
              <a:rPr lang="en-US" spc="50" dirty="0">
                <a:solidFill>
                  <a:srgbClr val="134F5C"/>
                </a:solidFill>
                <a:latin typeface="Verdana"/>
                <a:cs typeface="Verdana"/>
              </a:rPr>
              <a:t>th</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155" dirty="0" smtClean="0">
                <a:solidFill>
                  <a:srgbClr val="134F5C"/>
                </a:solidFill>
                <a:latin typeface="Verdana"/>
                <a:cs typeface="Verdana"/>
              </a:rPr>
              <a:t>m</a:t>
            </a:r>
            <a:r>
              <a:rPr lang="en-US" spc="-20" dirty="0" smtClean="0">
                <a:solidFill>
                  <a:srgbClr val="134F5C"/>
                </a:solidFill>
                <a:latin typeface="Verdana"/>
                <a:cs typeface="Verdana"/>
              </a:rPr>
              <a:t>e</a:t>
            </a:r>
            <a:r>
              <a:rPr lang="en-US" spc="-75" dirty="0" smtClean="0">
                <a:solidFill>
                  <a:srgbClr val="134F5C"/>
                </a:solidFill>
                <a:latin typeface="Verdana"/>
                <a:cs typeface="Verdana"/>
              </a:rPr>
              <a:t>an.</a:t>
            </a:r>
            <a:r>
              <a:rPr lang="en-US" dirty="0">
                <a:latin typeface="Verdana"/>
                <a:cs typeface="Verdana"/>
              </a:rPr>
              <a:t> </a:t>
            </a:r>
            <a:r>
              <a:rPr lang="en-US" spc="-80" dirty="0" smtClean="0">
                <a:solidFill>
                  <a:srgbClr val="134F5C"/>
                </a:solidFill>
                <a:latin typeface="Verdana"/>
                <a:cs typeface="Verdana"/>
              </a:rPr>
              <a:t>R²</a:t>
            </a:r>
            <a:r>
              <a:rPr lang="en-US" spc="-165" dirty="0" smtClean="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65" dirty="0">
                <a:solidFill>
                  <a:srgbClr val="134F5C"/>
                </a:solidFill>
                <a:latin typeface="Verdana"/>
                <a:cs typeface="Verdana"/>
              </a:rPr>
              <a:t> </a:t>
            </a:r>
            <a:r>
              <a:rPr lang="en-US" dirty="0">
                <a:solidFill>
                  <a:srgbClr val="134F5C"/>
                </a:solidFill>
                <a:latin typeface="Verdana"/>
                <a:cs typeface="Verdana"/>
              </a:rPr>
              <a:t>scal</a:t>
            </a:r>
            <a:r>
              <a:rPr lang="en-US" spc="15" dirty="0">
                <a:solidFill>
                  <a:srgbClr val="134F5C"/>
                </a:solidFill>
                <a:latin typeface="Verdana"/>
                <a:cs typeface="Verdana"/>
              </a:rPr>
              <a:t>e</a:t>
            </a:r>
            <a:r>
              <a:rPr lang="en-US" spc="-90" dirty="0">
                <a:solidFill>
                  <a:srgbClr val="134F5C"/>
                </a:solidFill>
                <a:latin typeface="Verdana"/>
                <a:cs typeface="Verdana"/>
              </a:rPr>
              <a:t>-</a:t>
            </a:r>
            <a:r>
              <a:rPr lang="en-US" spc="70" dirty="0">
                <a:solidFill>
                  <a:srgbClr val="134F5C"/>
                </a:solidFill>
                <a:latin typeface="Verdana"/>
                <a:cs typeface="Verdana"/>
              </a:rPr>
              <a:t>f</a:t>
            </a:r>
            <a:r>
              <a:rPr lang="en-US" spc="-75" dirty="0">
                <a:solidFill>
                  <a:srgbClr val="134F5C"/>
                </a:solidFill>
                <a:latin typeface="Verdana"/>
                <a:cs typeface="Verdana"/>
              </a:rPr>
              <a:t>r</a:t>
            </a:r>
            <a:r>
              <a:rPr lang="en-US" spc="10" dirty="0">
                <a:solidFill>
                  <a:srgbClr val="134F5C"/>
                </a:solidFill>
                <a:latin typeface="Verdana"/>
                <a:cs typeface="Verdana"/>
              </a:rPr>
              <a:t>ee</a:t>
            </a:r>
            <a:r>
              <a:rPr lang="en-US" spc="-165" dirty="0">
                <a:solidFill>
                  <a:srgbClr val="134F5C"/>
                </a:solidFill>
                <a:latin typeface="Verdana"/>
                <a:cs typeface="Verdana"/>
              </a:rPr>
              <a:t> </a:t>
            </a:r>
            <a:r>
              <a:rPr lang="en-US" spc="5" dirty="0">
                <a:solidFill>
                  <a:srgbClr val="134F5C"/>
                </a:solidFill>
                <a:latin typeface="Verdana"/>
                <a:cs typeface="Verdana"/>
              </a:rPr>
              <a:t>s</a:t>
            </a:r>
            <a:r>
              <a:rPr lang="en-US" spc="-15" dirty="0">
                <a:solidFill>
                  <a:srgbClr val="134F5C"/>
                </a:solidFill>
                <a:latin typeface="Verdana"/>
                <a:cs typeface="Verdana"/>
              </a:rPr>
              <a:t>c</a:t>
            </a:r>
            <a:r>
              <a:rPr lang="en-US" spc="-10" dirty="0">
                <a:solidFill>
                  <a:srgbClr val="134F5C"/>
                </a:solidFill>
                <a:latin typeface="Verdana"/>
                <a:cs typeface="Verdana"/>
              </a:rPr>
              <a:t>o</a:t>
            </a:r>
            <a:r>
              <a:rPr lang="en-US" spc="-30" dirty="0">
                <a:solidFill>
                  <a:srgbClr val="134F5C"/>
                </a:solidFill>
                <a:latin typeface="Verdana"/>
                <a:cs typeface="Verdana"/>
              </a:rPr>
              <a:t>r</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25" dirty="0">
                <a:solidFill>
                  <a:srgbClr val="134F5C"/>
                </a:solidFill>
                <a:latin typeface="Verdana"/>
                <a:cs typeface="Verdana"/>
              </a:rPr>
              <a:t>that</a:t>
            </a:r>
            <a:r>
              <a:rPr lang="en-US" spc="-165" dirty="0">
                <a:solidFill>
                  <a:srgbClr val="134F5C"/>
                </a:solidFill>
                <a:latin typeface="Verdana"/>
                <a:cs typeface="Verdana"/>
              </a:rPr>
              <a:t> </a:t>
            </a:r>
            <a:r>
              <a:rPr lang="en-US" spc="25" dirty="0">
                <a:solidFill>
                  <a:srgbClr val="134F5C"/>
                </a:solidFill>
                <a:latin typeface="Verdana"/>
                <a:cs typeface="Verdana"/>
              </a:rPr>
              <a:t>implies</a:t>
            </a:r>
            <a:r>
              <a:rPr lang="en-US" spc="-165" dirty="0">
                <a:solidFill>
                  <a:srgbClr val="134F5C"/>
                </a:solidFill>
                <a:latin typeface="Verdana"/>
                <a:cs typeface="Verdana"/>
              </a:rPr>
              <a:t> </a:t>
            </a:r>
            <a:r>
              <a:rPr lang="en-US" spc="5" dirty="0">
                <a:solidFill>
                  <a:srgbClr val="134F5C"/>
                </a:solidFill>
                <a:latin typeface="Verdana"/>
                <a:cs typeface="Verdana"/>
              </a:rPr>
              <a:t>it</a:t>
            </a:r>
            <a:r>
              <a:rPr lang="en-US" spc="-165" dirty="0">
                <a:solidFill>
                  <a:srgbClr val="134F5C"/>
                </a:solidFill>
                <a:latin typeface="Verdana"/>
                <a:cs typeface="Verdana"/>
              </a:rPr>
              <a:t> </a:t>
            </a:r>
            <a:r>
              <a:rPr lang="en-US" spc="10" dirty="0">
                <a:solidFill>
                  <a:srgbClr val="134F5C"/>
                </a:solidFill>
                <a:latin typeface="Verdana"/>
                <a:cs typeface="Verdana"/>
              </a:rPr>
              <a:t>doesn't</a:t>
            </a:r>
            <a:r>
              <a:rPr lang="en-US" spc="-165" dirty="0">
                <a:solidFill>
                  <a:srgbClr val="134F5C"/>
                </a:solidFill>
                <a:latin typeface="Verdana"/>
                <a:cs typeface="Verdana"/>
              </a:rPr>
              <a:t> </a:t>
            </a:r>
            <a:r>
              <a:rPr lang="en-US" spc="60" dirty="0">
                <a:solidFill>
                  <a:srgbClr val="134F5C"/>
                </a:solidFill>
                <a:latin typeface="Verdana"/>
                <a:cs typeface="Verdana"/>
              </a:rPr>
              <a:t>ma</a:t>
            </a:r>
            <a:r>
              <a:rPr lang="en-US" spc="5" dirty="0">
                <a:solidFill>
                  <a:srgbClr val="134F5C"/>
                </a:solidFill>
                <a:latin typeface="Verdana"/>
                <a:cs typeface="Verdana"/>
              </a:rPr>
              <a:t>t</a:t>
            </a:r>
            <a:r>
              <a:rPr lang="en-US" spc="-15" dirty="0">
                <a:solidFill>
                  <a:srgbClr val="134F5C"/>
                </a:solidFill>
                <a:latin typeface="Verdana"/>
                <a:cs typeface="Verdana"/>
              </a:rPr>
              <a:t>t</a:t>
            </a:r>
            <a:r>
              <a:rPr lang="en-US" spc="-20" dirty="0">
                <a:solidFill>
                  <a:srgbClr val="134F5C"/>
                </a:solidFill>
                <a:latin typeface="Verdana"/>
                <a:cs typeface="Verdana"/>
              </a:rPr>
              <a:t>er</a:t>
            </a:r>
            <a:r>
              <a:rPr lang="en-US" spc="-165" dirty="0">
                <a:solidFill>
                  <a:srgbClr val="134F5C"/>
                </a:solidFill>
                <a:latin typeface="Verdana"/>
                <a:cs typeface="Verdana"/>
              </a:rPr>
              <a:t> </a:t>
            </a:r>
            <a:r>
              <a:rPr lang="en-US" spc="90" dirty="0">
                <a:solidFill>
                  <a:srgbClr val="134F5C"/>
                </a:solidFill>
                <a:latin typeface="Verdana"/>
                <a:cs typeface="Verdana"/>
              </a:rPr>
              <a:t>wh</a:t>
            </a:r>
            <a:r>
              <a:rPr lang="en-US" spc="35" dirty="0">
                <a:solidFill>
                  <a:srgbClr val="134F5C"/>
                </a:solidFill>
                <a:latin typeface="Verdana"/>
                <a:cs typeface="Verdana"/>
              </a:rPr>
              <a:t>eth</a:t>
            </a:r>
            <a:r>
              <a:rPr lang="en-US" spc="-20" dirty="0">
                <a:solidFill>
                  <a:srgbClr val="134F5C"/>
                </a:solidFill>
                <a:latin typeface="Verdana"/>
                <a:cs typeface="Verdana"/>
              </a:rPr>
              <a:t>er</a:t>
            </a:r>
            <a:r>
              <a:rPr lang="en-US" spc="-165" dirty="0">
                <a:solidFill>
                  <a:srgbClr val="134F5C"/>
                </a:solidFill>
                <a:latin typeface="Verdana"/>
                <a:cs typeface="Verdana"/>
              </a:rPr>
              <a:t> </a:t>
            </a:r>
            <a:r>
              <a:rPr lang="en-US" spc="50" dirty="0">
                <a:solidFill>
                  <a:srgbClr val="134F5C"/>
                </a:solidFill>
                <a:latin typeface="Verdana"/>
                <a:cs typeface="Verdana"/>
              </a:rPr>
              <a:t>th</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120" dirty="0">
                <a:solidFill>
                  <a:srgbClr val="134F5C"/>
                </a:solidFill>
                <a:latin typeface="Verdana"/>
                <a:cs typeface="Verdana"/>
              </a:rPr>
              <a:t>v</a:t>
            </a:r>
            <a:r>
              <a:rPr lang="en-US" dirty="0">
                <a:solidFill>
                  <a:srgbClr val="134F5C"/>
                </a:solidFill>
                <a:latin typeface="Verdana"/>
                <a:cs typeface="Verdana"/>
              </a:rPr>
              <a:t>alues  </a:t>
            </a:r>
            <a:r>
              <a:rPr lang="en-US" spc="-30" dirty="0">
                <a:solidFill>
                  <a:srgbClr val="134F5C"/>
                </a:solidFill>
                <a:latin typeface="Verdana"/>
                <a:cs typeface="Verdana"/>
              </a:rPr>
              <a:t>are</a:t>
            </a:r>
            <a:r>
              <a:rPr lang="en-US" spc="-165" dirty="0">
                <a:solidFill>
                  <a:srgbClr val="134F5C"/>
                </a:solidFill>
                <a:latin typeface="Verdana"/>
                <a:cs typeface="Verdana"/>
              </a:rPr>
              <a:t> </a:t>
            </a:r>
            <a:r>
              <a:rPr lang="en-US" spc="15" dirty="0">
                <a:solidFill>
                  <a:srgbClr val="134F5C"/>
                </a:solidFill>
                <a:latin typeface="Verdana"/>
                <a:cs typeface="Verdana"/>
              </a:rPr>
              <a:t>too</a:t>
            </a:r>
            <a:r>
              <a:rPr lang="en-US" spc="-165" dirty="0">
                <a:solidFill>
                  <a:srgbClr val="134F5C"/>
                </a:solidFill>
                <a:latin typeface="Verdana"/>
                <a:cs typeface="Verdana"/>
              </a:rPr>
              <a:t> </a:t>
            </a:r>
            <a:r>
              <a:rPr lang="en-US" spc="5" dirty="0">
                <a:solidFill>
                  <a:srgbClr val="134F5C"/>
                </a:solidFill>
                <a:latin typeface="Verdana"/>
                <a:cs typeface="Verdana"/>
              </a:rPr>
              <a:t>large</a:t>
            </a:r>
            <a:r>
              <a:rPr lang="en-US" spc="-160" dirty="0">
                <a:solidFill>
                  <a:srgbClr val="134F5C"/>
                </a:solidFill>
                <a:latin typeface="Verdana"/>
                <a:cs typeface="Verdana"/>
              </a:rPr>
              <a:t> </a:t>
            </a:r>
            <a:r>
              <a:rPr lang="en-US" spc="-10" dirty="0">
                <a:solidFill>
                  <a:srgbClr val="134F5C"/>
                </a:solidFill>
                <a:latin typeface="Verdana"/>
                <a:cs typeface="Verdana"/>
              </a:rPr>
              <a:t>or</a:t>
            </a:r>
            <a:r>
              <a:rPr lang="en-US" spc="-165" dirty="0">
                <a:solidFill>
                  <a:srgbClr val="134F5C"/>
                </a:solidFill>
                <a:latin typeface="Verdana"/>
                <a:cs typeface="Verdana"/>
              </a:rPr>
              <a:t> </a:t>
            </a:r>
            <a:r>
              <a:rPr lang="en-US" spc="15" dirty="0">
                <a:solidFill>
                  <a:srgbClr val="134F5C"/>
                </a:solidFill>
                <a:latin typeface="Verdana"/>
                <a:cs typeface="Verdana"/>
              </a:rPr>
              <a:t>too</a:t>
            </a:r>
            <a:r>
              <a:rPr lang="en-US" spc="-160" dirty="0">
                <a:solidFill>
                  <a:srgbClr val="134F5C"/>
                </a:solidFill>
                <a:latin typeface="Verdana"/>
                <a:cs typeface="Verdana"/>
              </a:rPr>
              <a:t> </a:t>
            </a:r>
            <a:r>
              <a:rPr lang="en-US" spc="-40" dirty="0">
                <a:solidFill>
                  <a:srgbClr val="134F5C"/>
                </a:solidFill>
                <a:latin typeface="Verdana"/>
                <a:cs typeface="Verdana"/>
              </a:rPr>
              <a:t>small,</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80" dirty="0">
                <a:solidFill>
                  <a:srgbClr val="134F5C"/>
                </a:solidFill>
                <a:latin typeface="Verdana"/>
                <a:cs typeface="Verdana"/>
              </a:rPr>
              <a:t>R²</a:t>
            </a:r>
            <a:r>
              <a:rPr lang="en-US" spc="-160" dirty="0">
                <a:solidFill>
                  <a:srgbClr val="134F5C"/>
                </a:solidFill>
                <a:latin typeface="Verdana"/>
                <a:cs typeface="Verdana"/>
              </a:rPr>
              <a:t> </a:t>
            </a:r>
            <a:r>
              <a:rPr lang="en-US" spc="20" dirty="0">
                <a:solidFill>
                  <a:srgbClr val="134F5C"/>
                </a:solidFill>
                <a:latin typeface="Verdana"/>
                <a:cs typeface="Verdana"/>
              </a:rPr>
              <a:t>will</a:t>
            </a:r>
            <a:r>
              <a:rPr lang="en-US" spc="-165" dirty="0">
                <a:solidFill>
                  <a:srgbClr val="134F5C"/>
                </a:solidFill>
                <a:latin typeface="Verdana"/>
                <a:cs typeface="Verdana"/>
              </a:rPr>
              <a:t> </a:t>
            </a:r>
            <a:r>
              <a:rPr lang="en-US" spc="-25" dirty="0">
                <a:solidFill>
                  <a:srgbClr val="134F5C"/>
                </a:solidFill>
                <a:latin typeface="Verdana"/>
                <a:cs typeface="Verdana"/>
              </a:rPr>
              <a:t>always</a:t>
            </a:r>
            <a:r>
              <a:rPr lang="en-US" spc="-160" dirty="0">
                <a:solidFill>
                  <a:srgbClr val="134F5C"/>
                </a:solidFill>
                <a:latin typeface="Verdana"/>
                <a:cs typeface="Verdana"/>
              </a:rPr>
              <a:t> </a:t>
            </a:r>
            <a:r>
              <a:rPr lang="en-US" spc="55" dirty="0">
                <a:solidFill>
                  <a:srgbClr val="134F5C"/>
                </a:solidFill>
                <a:latin typeface="Verdana"/>
                <a:cs typeface="Verdana"/>
              </a:rPr>
              <a:t>be</a:t>
            </a:r>
            <a:r>
              <a:rPr lang="en-US" spc="-165" dirty="0">
                <a:solidFill>
                  <a:srgbClr val="134F5C"/>
                </a:solidFill>
                <a:latin typeface="Verdana"/>
                <a:cs typeface="Verdana"/>
              </a:rPr>
              <a:t> </a:t>
            </a:r>
            <a:r>
              <a:rPr lang="en-US" spc="-30" dirty="0">
                <a:solidFill>
                  <a:srgbClr val="134F5C"/>
                </a:solidFill>
                <a:latin typeface="Verdana"/>
                <a:cs typeface="Verdana"/>
              </a:rPr>
              <a:t>less</a:t>
            </a:r>
            <a:r>
              <a:rPr lang="en-US" spc="-165" dirty="0">
                <a:solidFill>
                  <a:srgbClr val="134F5C"/>
                </a:solidFill>
                <a:latin typeface="Verdana"/>
                <a:cs typeface="Verdana"/>
              </a:rPr>
              <a:t> </a:t>
            </a:r>
            <a:r>
              <a:rPr lang="en-US" spc="40" dirty="0">
                <a:solidFill>
                  <a:srgbClr val="134F5C"/>
                </a:solidFill>
                <a:latin typeface="Verdana"/>
                <a:cs typeface="Verdana"/>
              </a:rPr>
              <a:t>than</a:t>
            </a:r>
            <a:r>
              <a:rPr lang="en-US" spc="-160" dirty="0">
                <a:solidFill>
                  <a:srgbClr val="134F5C"/>
                </a:solidFill>
                <a:latin typeface="Verdana"/>
                <a:cs typeface="Verdana"/>
              </a:rPr>
              <a:t> </a:t>
            </a:r>
            <a:r>
              <a:rPr lang="en-US" spc="-10" dirty="0">
                <a:solidFill>
                  <a:srgbClr val="134F5C"/>
                </a:solidFill>
                <a:latin typeface="Verdana"/>
                <a:cs typeface="Verdana"/>
              </a:rPr>
              <a:t>or</a:t>
            </a:r>
            <a:r>
              <a:rPr lang="en-US" spc="-165" dirty="0">
                <a:solidFill>
                  <a:srgbClr val="134F5C"/>
                </a:solidFill>
                <a:latin typeface="Verdana"/>
                <a:cs typeface="Verdana"/>
              </a:rPr>
              <a:t> </a:t>
            </a:r>
            <a:r>
              <a:rPr lang="en-US" spc="30" dirty="0">
                <a:solidFill>
                  <a:srgbClr val="134F5C"/>
                </a:solidFill>
                <a:latin typeface="Verdana"/>
                <a:cs typeface="Verdana"/>
              </a:rPr>
              <a:t>equal</a:t>
            </a:r>
            <a:r>
              <a:rPr lang="en-US" spc="-160" dirty="0">
                <a:solidFill>
                  <a:srgbClr val="134F5C"/>
                </a:solidFill>
                <a:latin typeface="Verdana"/>
                <a:cs typeface="Verdana"/>
              </a:rPr>
              <a:t> </a:t>
            </a:r>
            <a:r>
              <a:rPr lang="en-US" spc="10" dirty="0">
                <a:solidFill>
                  <a:srgbClr val="134F5C"/>
                </a:solidFill>
                <a:latin typeface="Verdana"/>
                <a:cs typeface="Verdana"/>
              </a:rPr>
              <a:t>to</a:t>
            </a:r>
            <a:r>
              <a:rPr lang="en-US" spc="-165" dirty="0">
                <a:solidFill>
                  <a:srgbClr val="134F5C"/>
                </a:solidFill>
                <a:latin typeface="Verdana"/>
                <a:cs typeface="Verdana"/>
              </a:rPr>
              <a:t> </a:t>
            </a:r>
            <a:r>
              <a:rPr lang="en-US" spc="-385" dirty="0">
                <a:solidFill>
                  <a:srgbClr val="134F5C"/>
                </a:solidFill>
                <a:latin typeface="Verdana"/>
                <a:cs typeface="Verdana"/>
              </a:rPr>
              <a:t>1</a:t>
            </a:r>
            <a:r>
              <a:rPr lang="en-US" spc="-385" dirty="0" smtClean="0">
                <a:solidFill>
                  <a:srgbClr val="134F5C"/>
                </a:solidFill>
                <a:latin typeface="Verdana"/>
                <a:cs typeface="Verdana"/>
              </a:rPr>
              <a:t>.</a:t>
            </a:r>
            <a:endParaRPr lang="en-US" dirty="0">
              <a:latin typeface="Verdana"/>
              <a:cs typeface="Verdana"/>
            </a:endParaRPr>
          </a:p>
        </p:txBody>
      </p:sp>
      <p:pic>
        <p:nvPicPr>
          <p:cNvPr id="4" name="object 4"/>
          <p:cNvPicPr/>
          <p:nvPr/>
        </p:nvPicPr>
        <p:blipFill>
          <a:blip r:embed="rId2" cstate="print"/>
          <a:stretch>
            <a:fillRect/>
          </a:stretch>
        </p:blipFill>
        <p:spPr>
          <a:xfrm>
            <a:off x="2476348" y="5230888"/>
            <a:ext cx="4245624" cy="963074"/>
          </a:xfrm>
          <a:prstGeom prst="rect">
            <a:avLst/>
          </a:prstGeom>
        </p:spPr>
      </p:pic>
    </p:spTree>
    <p:extLst>
      <p:ext uri="{BB962C8B-B14F-4D97-AF65-F5344CB8AC3E}">
        <p14:creationId xmlns:p14="http://schemas.microsoft.com/office/powerpoint/2010/main" val="2051889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25" dirty="0"/>
              <a:t>5.</a:t>
            </a:r>
            <a:r>
              <a:rPr lang="en-IN" spc="-180" dirty="0"/>
              <a:t> </a:t>
            </a:r>
            <a:r>
              <a:rPr lang="en-IN" spc="-50" dirty="0"/>
              <a:t>A</a:t>
            </a:r>
            <a:r>
              <a:rPr lang="en-IN" spc="-135" dirty="0"/>
              <a:t>djus</a:t>
            </a:r>
            <a:r>
              <a:rPr lang="en-IN" spc="-155" dirty="0"/>
              <a:t>t</a:t>
            </a:r>
            <a:r>
              <a:rPr lang="en-IN" spc="-65" dirty="0"/>
              <a:t>ed</a:t>
            </a:r>
            <a:r>
              <a:rPr lang="en-IN" spc="-180" dirty="0"/>
              <a:t> </a:t>
            </a:r>
            <a:r>
              <a:rPr lang="en-IN" spc="-155" dirty="0"/>
              <a:t>R</a:t>
            </a:r>
            <a:r>
              <a:rPr lang="en-IN" spc="-367" baseline="30555" dirty="0"/>
              <a:t>2</a:t>
            </a:r>
            <a:endParaRPr lang="en-IN" dirty="0"/>
          </a:p>
        </p:txBody>
      </p:sp>
      <p:sp>
        <p:nvSpPr>
          <p:cNvPr id="3" name="Content Placeholder 2"/>
          <p:cNvSpPr>
            <a:spLocks noGrp="1"/>
          </p:cNvSpPr>
          <p:nvPr>
            <p:ph idx="1"/>
          </p:nvPr>
        </p:nvSpPr>
        <p:spPr/>
        <p:txBody>
          <a:bodyPr/>
          <a:lstStyle/>
          <a:p>
            <a:r>
              <a:rPr lang="en-US" spc="15" dirty="0">
                <a:solidFill>
                  <a:srgbClr val="134F5C"/>
                </a:solidFill>
                <a:latin typeface="Verdana"/>
                <a:cs typeface="Verdana"/>
              </a:rPr>
              <a:t>Adjusted</a:t>
            </a:r>
            <a:r>
              <a:rPr lang="en-US" spc="-165" dirty="0">
                <a:solidFill>
                  <a:srgbClr val="134F5C"/>
                </a:solidFill>
                <a:latin typeface="Verdana"/>
                <a:cs typeface="Verdana"/>
              </a:rPr>
              <a:t> </a:t>
            </a:r>
            <a:r>
              <a:rPr lang="en-US" spc="-80" dirty="0">
                <a:solidFill>
                  <a:srgbClr val="134F5C"/>
                </a:solidFill>
                <a:latin typeface="Verdana"/>
                <a:cs typeface="Verdana"/>
              </a:rPr>
              <a:t>R²</a:t>
            </a:r>
            <a:r>
              <a:rPr lang="en-US" spc="-165" dirty="0">
                <a:solidFill>
                  <a:srgbClr val="134F5C"/>
                </a:solidFill>
                <a:latin typeface="Verdana"/>
                <a:cs typeface="Verdana"/>
              </a:rPr>
              <a:t> </a:t>
            </a:r>
            <a:r>
              <a:rPr lang="en-US" spc="35" dirty="0">
                <a:solidFill>
                  <a:srgbClr val="134F5C"/>
                </a:solidFill>
                <a:latin typeface="Verdana"/>
                <a:cs typeface="Verdana"/>
              </a:rPr>
              <a:t>depicts</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20" dirty="0">
                <a:solidFill>
                  <a:srgbClr val="134F5C"/>
                </a:solidFill>
                <a:latin typeface="Verdana"/>
                <a:cs typeface="Verdana"/>
              </a:rPr>
              <a:t>same</a:t>
            </a:r>
            <a:r>
              <a:rPr lang="en-US" spc="-165" dirty="0">
                <a:solidFill>
                  <a:srgbClr val="134F5C"/>
                </a:solidFill>
                <a:latin typeface="Verdana"/>
                <a:cs typeface="Verdana"/>
              </a:rPr>
              <a:t> </a:t>
            </a:r>
            <a:r>
              <a:rPr lang="en-US" spc="55" dirty="0">
                <a:solidFill>
                  <a:srgbClr val="134F5C"/>
                </a:solidFill>
                <a:latin typeface="Verdana"/>
                <a:cs typeface="Verdana"/>
              </a:rPr>
              <a:t>meaning</a:t>
            </a:r>
            <a:r>
              <a:rPr lang="en-US" spc="-160" dirty="0">
                <a:solidFill>
                  <a:srgbClr val="134F5C"/>
                </a:solidFill>
                <a:latin typeface="Verdana"/>
                <a:cs typeface="Verdana"/>
              </a:rPr>
              <a:t> </a:t>
            </a:r>
            <a:r>
              <a:rPr lang="en-US" spc="-40" dirty="0">
                <a:solidFill>
                  <a:srgbClr val="134F5C"/>
                </a:solidFill>
                <a:latin typeface="Verdana"/>
                <a:cs typeface="Verdana"/>
              </a:rPr>
              <a:t>as</a:t>
            </a:r>
            <a:r>
              <a:rPr lang="en-US" spc="-165" dirty="0">
                <a:solidFill>
                  <a:srgbClr val="134F5C"/>
                </a:solidFill>
                <a:latin typeface="Verdana"/>
                <a:cs typeface="Verdana"/>
              </a:rPr>
              <a:t> </a:t>
            </a:r>
            <a:r>
              <a:rPr lang="en-US" spc="-80" dirty="0">
                <a:solidFill>
                  <a:srgbClr val="134F5C"/>
                </a:solidFill>
                <a:latin typeface="Verdana"/>
                <a:cs typeface="Verdana"/>
              </a:rPr>
              <a:t>R²</a:t>
            </a:r>
            <a:r>
              <a:rPr lang="en-US" spc="-165" dirty="0">
                <a:solidFill>
                  <a:srgbClr val="134F5C"/>
                </a:solidFill>
                <a:latin typeface="Verdana"/>
                <a:cs typeface="Verdana"/>
              </a:rPr>
              <a:t> </a:t>
            </a:r>
            <a:r>
              <a:rPr lang="en-US" spc="60" dirty="0">
                <a:solidFill>
                  <a:srgbClr val="134F5C"/>
                </a:solidFill>
                <a:latin typeface="Verdana"/>
                <a:cs typeface="Verdana"/>
              </a:rPr>
              <a:t>but</a:t>
            </a:r>
            <a:r>
              <a:rPr lang="en-US" spc="-160"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30" dirty="0">
                <a:solidFill>
                  <a:srgbClr val="134F5C"/>
                </a:solidFill>
                <a:latin typeface="Verdana"/>
                <a:cs typeface="Verdana"/>
              </a:rPr>
              <a:t>an</a:t>
            </a:r>
            <a:r>
              <a:rPr lang="en-US" spc="-165" dirty="0">
                <a:solidFill>
                  <a:srgbClr val="134F5C"/>
                </a:solidFill>
                <a:latin typeface="Verdana"/>
                <a:cs typeface="Verdana"/>
              </a:rPr>
              <a:t> </a:t>
            </a:r>
            <a:r>
              <a:rPr lang="en-US" spc="30" dirty="0">
                <a:solidFill>
                  <a:srgbClr val="134F5C"/>
                </a:solidFill>
                <a:latin typeface="Verdana"/>
                <a:cs typeface="Verdana"/>
              </a:rPr>
              <a:t>improvement</a:t>
            </a:r>
            <a:r>
              <a:rPr lang="en-US" spc="-160" dirty="0">
                <a:solidFill>
                  <a:srgbClr val="134F5C"/>
                </a:solidFill>
                <a:latin typeface="Verdana"/>
                <a:cs typeface="Verdana"/>
              </a:rPr>
              <a:t> </a:t>
            </a:r>
            <a:r>
              <a:rPr lang="en-US" spc="5" dirty="0">
                <a:solidFill>
                  <a:srgbClr val="134F5C"/>
                </a:solidFill>
                <a:latin typeface="Verdana"/>
                <a:cs typeface="Verdana"/>
              </a:rPr>
              <a:t>of</a:t>
            </a:r>
            <a:r>
              <a:rPr lang="en-US" spc="-175" dirty="0">
                <a:solidFill>
                  <a:srgbClr val="134F5C"/>
                </a:solidFill>
                <a:latin typeface="Verdana"/>
                <a:cs typeface="Verdana"/>
              </a:rPr>
              <a:t> </a:t>
            </a:r>
            <a:r>
              <a:rPr lang="en-US" spc="-85" dirty="0">
                <a:solidFill>
                  <a:srgbClr val="134F5C"/>
                </a:solidFill>
                <a:latin typeface="Verdana"/>
                <a:cs typeface="Verdana"/>
              </a:rPr>
              <a:t>it. </a:t>
            </a:r>
            <a:r>
              <a:rPr lang="en-US" spc="-620" dirty="0">
                <a:solidFill>
                  <a:srgbClr val="134F5C"/>
                </a:solidFill>
                <a:latin typeface="Verdana"/>
                <a:cs typeface="Verdana"/>
              </a:rPr>
              <a:t> </a:t>
            </a:r>
            <a:r>
              <a:rPr lang="en-US" spc="-80" dirty="0">
                <a:solidFill>
                  <a:srgbClr val="134F5C"/>
                </a:solidFill>
                <a:latin typeface="Verdana"/>
                <a:cs typeface="Verdana"/>
              </a:rPr>
              <a:t>R²</a:t>
            </a:r>
            <a:r>
              <a:rPr lang="en-US" spc="-165" dirty="0">
                <a:solidFill>
                  <a:srgbClr val="134F5C"/>
                </a:solidFill>
                <a:latin typeface="Verdana"/>
                <a:cs typeface="Verdana"/>
              </a:rPr>
              <a:t> </a:t>
            </a:r>
            <a:r>
              <a:rPr lang="en-US" spc="-25" dirty="0">
                <a:solidFill>
                  <a:srgbClr val="134F5C"/>
                </a:solidFill>
                <a:latin typeface="Verdana"/>
                <a:cs typeface="Verdana"/>
              </a:rPr>
              <a:t>suffers</a:t>
            </a:r>
            <a:r>
              <a:rPr lang="en-US" spc="-165" dirty="0">
                <a:solidFill>
                  <a:srgbClr val="134F5C"/>
                </a:solidFill>
                <a:latin typeface="Verdana"/>
                <a:cs typeface="Verdana"/>
              </a:rPr>
              <a:t> </a:t>
            </a:r>
            <a:r>
              <a:rPr lang="en-US" spc="60" dirty="0">
                <a:solidFill>
                  <a:srgbClr val="134F5C"/>
                </a:solidFill>
                <a:latin typeface="Verdana"/>
                <a:cs typeface="Verdana"/>
              </a:rPr>
              <a:t>from</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5" dirty="0">
                <a:solidFill>
                  <a:srgbClr val="134F5C"/>
                </a:solidFill>
                <a:latin typeface="Verdana"/>
                <a:cs typeface="Verdana"/>
              </a:rPr>
              <a:t> </a:t>
            </a:r>
            <a:r>
              <a:rPr lang="en-US" spc="45" dirty="0">
                <a:solidFill>
                  <a:srgbClr val="134F5C"/>
                </a:solidFill>
                <a:latin typeface="Verdana"/>
                <a:cs typeface="Verdana"/>
              </a:rPr>
              <a:t>problem</a:t>
            </a:r>
            <a:r>
              <a:rPr lang="en-US" spc="-160" dirty="0">
                <a:solidFill>
                  <a:srgbClr val="134F5C"/>
                </a:solidFill>
                <a:latin typeface="Verdana"/>
                <a:cs typeface="Verdana"/>
              </a:rPr>
              <a:t> </a:t>
            </a:r>
            <a:r>
              <a:rPr lang="en-US" spc="25" dirty="0">
                <a:solidFill>
                  <a:srgbClr val="134F5C"/>
                </a:solidFill>
                <a:latin typeface="Verdana"/>
                <a:cs typeface="Verdana"/>
              </a:rPr>
              <a:t>that</a:t>
            </a:r>
            <a:r>
              <a:rPr lang="en-US" spc="-165"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15" dirty="0">
                <a:solidFill>
                  <a:srgbClr val="134F5C"/>
                </a:solidFill>
                <a:latin typeface="Verdana"/>
                <a:cs typeface="Verdana"/>
              </a:rPr>
              <a:t>scores</a:t>
            </a:r>
            <a:r>
              <a:rPr lang="en-US" spc="-165" dirty="0">
                <a:solidFill>
                  <a:srgbClr val="134F5C"/>
                </a:solidFill>
                <a:latin typeface="Verdana"/>
                <a:cs typeface="Verdana"/>
              </a:rPr>
              <a:t> </a:t>
            </a:r>
            <a:r>
              <a:rPr lang="en-US" spc="10" dirty="0">
                <a:solidFill>
                  <a:srgbClr val="134F5C"/>
                </a:solidFill>
                <a:latin typeface="Verdana"/>
                <a:cs typeface="Verdana"/>
              </a:rPr>
              <a:t>improve</a:t>
            </a:r>
            <a:r>
              <a:rPr lang="en-US" spc="-160" dirty="0">
                <a:solidFill>
                  <a:srgbClr val="134F5C"/>
                </a:solidFill>
                <a:latin typeface="Verdana"/>
                <a:cs typeface="Verdana"/>
              </a:rPr>
              <a:t> </a:t>
            </a:r>
            <a:r>
              <a:rPr lang="en-US" spc="55" dirty="0">
                <a:solidFill>
                  <a:srgbClr val="134F5C"/>
                </a:solidFill>
                <a:latin typeface="Verdana"/>
                <a:cs typeface="Verdana"/>
              </a:rPr>
              <a:t>on</a:t>
            </a:r>
            <a:r>
              <a:rPr lang="en-US" spc="-165" dirty="0">
                <a:solidFill>
                  <a:srgbClr val="134F5C"/>
                </a:solidFill>
                <a:latin typeface="Verdana"/>
                <a:cs typeface="Verdana"/>
              </a:rPr>
              <a:t> </a:t>
            </a:r>
            <a:r>
              <a:rPr lang="en-US" spc="15" dirty="0">
                <a:solidFill>
                  <a:srgbClr val="134F5C"/>
                </a:solidFill>
                <a:latin typeface="Verdana"/>
                <a:cs typeface="Verdana"/>
              </a:rPr>
              <a:t>increasing</a:t>
            </a:r>
            <a:r>
              <a:rPr lang="en-US" spc="-160" dirty="0">
                <a:solidFill>
                  <a:srgbClr val="134F5C"/>
                </a:solidFill>
                <a:latin typeface="Verdana"/>
                <a:cs typeface="Verdana"/>
              </a:rPr>
              <a:t> </a:t>
            </a:r>
            <a:r>
              <a:rPr lang="en-US" spc="5" dirty="0">
                <a:solidFill>
                  <a:srgbClr val="134F5C"/>
                </a:solidFill>
                <a:latin typeface="Verdana"/>
                <a:cs typeface="Verdana"/>
              </a:rPr>
              <a:t>terms </a:t>
            </a:r>
            <a:r>
              <a:rPr lang="en-US" spc="-620" dirty="0">
                <a:solidFill>
                  <a:srgbClr val="134F5C"/>
                </a:solidFill>
                <a:latin typeface="Verdana"/>
                <a:cs typeface="Verdana"/>
              </a:rPr>
              <a:t> </a:t>
            </a:r>
            <a:r>
              <a:rPr lang="en-US" spc="-10" dirty="0">
                <a:solidFill>
                  <a:srgbClr val="134F5C"/>
                </a:solidFill>
                <a:latin typeface="Verdana"/>
                <a:cs typeface="Verdana"/>
              </a:rPr>
              <a:t>even </a:t>
            </a:r>
            <a:r>
              <a:rPr lang="en-US" spc="65" dirty="0">
                <a:solidFill>
                  <a:srgbClr val="134F5C"/>
                </a:solidFill>
                <a:latin typeface="Verdana"/>
                <a:cs typeface="Verdana"/>
              </a:rPr>
              <a:t>though </a:t>
            </a:r>
            <a:r>
              <a:rPr lang="en-US" spc="35" dirty="0">
                <a:solidFill>
                  <a:srgbClr val="134F5C"/>
                </a:solidFill>
                <a:latin typeface="Verdana"/>
                <a:cs typeface="Verdana"/>
              </a:rPr>
              <a:t>the </a:t>
            </a:r>
            <a:r>
              <a:rPr lang="en-US" spc="55" dirty="0">
                <a:solidFill>
                  <a:srgbClr val="134F5C"/>
                </a:solidFill>
                <a:latin typeface="Verdana"/>
                <a:cs typeface="Verdana"/>
              </a:rPr>
              <a:t>model </a:t>
            </a:r>
            <a:r>
              <a:rPr lang="en-US" spc="-35" dirty="0">
                <a:solidFill>
                  <a:srgbClr val="134F5C"/>
                </a:solidFill>
                <a:latin typeface="Verdana"/>
                <a:cs typeface="Verdana"/>
              </a:rPr>
              <a:t>is </a:t>
            </a:r>
            <a:r>
              <a:rPr lang="en-US" spc="45" dirty="0">
                <a:solidFill>
                  <a:srgbClr val="134F5C"/>
                </a:solidFill>
                <a:latin typeface="Verdana"/>
                <a:cs typeface="Verdana"/>
              </a:rPr>
              <a:t>not </a:t>
            </a:r>
            <a:r>
              <a:rPr lang="en-US" spc="30" dirty="0">
                <a:solidFill>
                  <a:srgbClr val="134F5C"/>
                </a:solidFill>
                <a:latin typeface="Verdana"/>
                <a:cs typeface="Verdana"/>
              </a:rPr>
              <a:t>improving </a:t>
            </a:r>
            <a:r>
              <a:rPr lang="en-US" spc="60" dirty="0">
                <a:solidFill>
                  <a:srgbClr val="134F5C"/>
                </a:solidFill>
                <a:latin typeface="Verdana"/>
                <a:cs typeface="Verdana"/>
              </a:rPr>
              <a:t>which </a:t>
            </a:r>
            <a:r>
              <a:rPr lang="en-US" spc="10" dirty="0">
                <a:solidFill>
                  <a:srgbClr val="134F5C"/>
                </a:solidFill>
                <a:latin typeface="Verdana"/>
                <a:cs typeface="Verdana"/>
              </a:rPr>
              <a:t>may </a:t>
            </a:r>
            <a:r>
              <a:rPr lang="en-US" spc="45" dirty="0">
                <a:solidFill>
                  <a:srgbClr val="134F5C"/>
                </a:solidFill>
                <a:latin typeface="Verdana"/>
                <a:cs typeface="Verdana"/>
              </a:rPr>
              <a:t>misguide </a:t>
            </a:r>
            <a:r>
              <a:rPr lang="en-US" spc="35" dirty="0">
                <a:solidFill>
                  <a:srgbClr val="134F5C"/>
                </a:solidFill>
                <a:latin typeface="Verdana"/>
                <a:cs typeface="Verdana"/>
              </a:rPr>
              <a:t>the </a:t>
            </a:r>
            <a:r>
              <a:rPr lang="en-US" spc="40" dirty="0">
                <a:solidFill>
                  <a:srgbClr val="134F5C"/>
                </a:solidFill>
                <a:latin typeface="Verdana"/>
                <a:cs typeface="Verdana"/>
              </a:rPr>
              <a:t> </a:t>
            </a:r>
            <a:r>
              <a:rPr lang="en-US" spc="-40" dirty="0">
                <a:solidFill>
                  <a:srgbClr val="134F5C"/>
                </a:solidFill>
                <a:latin typeface="Verdana"/>
                <a:cs typeface="Verdana"/>
              </a:rPr>
              <a:t>researcher.</a:t>
            </a:r>
            <a:endParaRPr lang="en-US" dirty="0">
              <a:latin typeface="Verdana"/>
              <a:cs typeface="Verdana"/>
            </a:endParaRPr>
          </a:p>
          <a:p>
            <a:r>
              <a:rPr lang="en-US" spc="50" dirty="0">
                <a:solidFill>
                  <a:srgbClr val="134F5C"/>
                </a:solidFill>
                <a:latin typeface="Verdana"/>
                <a:cs typeface="Verdana"/>
              </a:rPr>
              <a:t>A</a:t>
            </a:r>
            <a:r>
              <a:rPr lang="en-US" dirty="0">
                <a:solidFill>
                  <a:srgbClr val="134F5C"/>
                </a:solidFill>
                <a:latin typeface="Verdana"/>
                <a:cs typeface="Verdana"/>
              </a:rPr>
              <a:t>djus</a:t>
            </a:r>
            <a:r>
              <a:rPr lang="en-US" spc="-35" dirty="0">
                <a:solidFill>
                  <a:srgbClr val="134F5C"/>
                </a:solidFill>
                <a:latin typeface="Verdana"/>
                <a:cs typeface="Verdana"/>
              </a:rPr>
              <a:t>t</a:t>
            </a:r>
            <a:r>
              <a:rPr lang="en-US" spc="55" dirty="0">
                <a:solidFill>
                  <a:srgbClr val="134F5C"/>
                </a:solidFill>
                <a:latin typeface="Verdana"/>
                <a:cs typeface="Verdana"/>
              </a:rPr>
              <a:t>ed</a:t>
            </a:r>
            <a:r>
              <a:rPr lang="en-US" spc="-165" dirty="0">
                <a:solidFill>
                  <a:srgbClr val="134F5C"/>
                </a:solidFill>
                <a:latin typeface="Verdana"/>
                <a:cs typeface="Verdana"/>
              </a:rPr>
              <a:t> </a:t>
            </a:r>
            <a:r>
              <a:rPr lang="en-US" spc="-80" dirty="0">
                <a:solidFill>
                  <a:srgbClr val="134F5C"/>
                </a:solidFill>
                <a:latin typeface="Verdana"/>
                <a:cs typeface="Verdana"/>
              </a:rPr>
              <a:t>R²</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20" dirty="0">
                <a:solidFill>
                  <a:srgbClr val="134F5C"/>
                </a:solidFill>
                <a:latin typeface="Verdana"/>
                <a:cs typeface="Verdana"/>
              </a:rPr>
              <a:t>al</a:t>
            </a:r>
            <a:r>
              <a:rPr lang="en-US" spc="5" dirty="0">
                <a:solidFill>
                  <a:srgbClr val="134F5C"/>
                </a:solidFill>
                <a:latin typeface="Verdana"/>
                <a:cs typeface="Verdana"/>
              </a:rPr>
              <a:t>w</a:t>
            </a:r>
            <a:r>
              <a:rPr lang="en-US" spc="-40" dirty="0">
                <a:solidFill>
                  <a:srgbClr val="134F5C"/>
                </a:solidFill>
                <a:latin typeface="Verdana"/>
                <a:cs typeface="Verdana"/>
              </a:rPr>
              <a:t>a</a:t>
            </a:r>
            <a:r>
              <a:rPr lang="en-US" spc="-100" dirty="0">
                <a:solidFill>
                  <a:srgbClr val="134F5C"/>
                </a:solidFill>
                <a:latin typeface="Verdana"/>
                <a:cs typeface="Verdana"/>
              </a:rPr>
              <a:t>y</a:t>
            </a:r>
            <a:r>
              <a:rPr lang="en-US" spc="-60" dirty="0">
                <a:solidFill>
                  <a:srgbClr val="134F5C"/>
                </a:solidFill>
                <a:latin typeface="Verdana"/>
                <a:cs typeface="Verdana"/>
              </a:rPr>
              <a:t>s</a:t>
            </a:r>
            <a:r>
              <a:rPr lang="en-US" spc="-165" dirty="0">
                <a:solidFill>
                  <a:srgbClr val="134F5C"/>
                </a:solidFill>
                <a:latin typeface="Verdana"/>
                <a:cs typeface="Verdana"/>
              </a:rPr>
              <a:t> </a:t>
            </a:r>
            <a:r>
              <a:rPr lang="en-US" spc="5" dirty="0">
                <a:solidFill>
                  <a:srgbClr val="134F5C"/>
                </a:solidFill>
                <a:latin typeface="Verdana"/>
                <a:cs typeface="Verdana"/>
              </a:rPr>
              <a:t>l</a:t>
            </a:r>
            <a:r>
              <a:rPr lang="en-US" spc="-15" dirty="0">
                <a:solidFill>
                  <a:srgbClr val="134F5C"/>
                </a:solidFill>
                <a:latin typeface="Verdana"/>
                <a:cs typeface="Verdana"/>
              </a:rPr>
              <a:t>o</a:t>
            </a:r>
            <a:r>
              <a:rPr lang="en-US" spc="75" dirty="0">
                <a:solidFill>
                  <a:srgbClr val="134F5C"/>
                </a:solidFill>
                <a:latin typeface="Verdana"/>
                <a:cs typeface="Verdana"/>
              </a:rPr>
              <a:t>w</a:t>
            </a:r>
            <a:r>
              <a:rPr lang="en-US" spc="-15" dirty="0">
                <a:solidFill>
                  <a:srgbClr val="134F5C"/>
                </a:solidFill>
                <a:latin typeface="Verdana"/>
                <a:cs typeface="Verdana"/>
              </a:rPr>
              <a:t>er  </a:t>
            </a:r>
            <a:r>
              <a:rPr lang="en-US" spc="40" dirty="0">
                <a:solidFill>
                  <a:srgbClr val="134F5C"/>
                </a:solidFill>
                <a:latin typeface="Verdana"/>
                <a:cs typeface="Verdana"/>
              </a:rPr>
              <a:t>than</a:t>
            </a:r>
            <a:r>
              <a:rPr lang="en-US" spc="-165" dirty="0">
                <a:solidFill>
                  <a:srgbClr val="134F5C"/>
                </a:solidFill>
                <a:latin typeface="Verdana"/>
                <a:cs typeface="Verdana"/>
              </a:rPr>
              <a:t> </a:t>
            </a:r>
            <a:r>
              <a:rPr lang="en-US" spc="-80" dirty="0">
                <a:solidFill>
                  <a:srgbClr val="134F5C"/>
                </a:solidFill>
                <a:latin typeface="Verdana"/>
                <a:cs typeface="Verdana"/>
              </a:rPr>
              <a:t>R²</a:t>
            </a:r>
            <a:r>
              <a:rPr lang="en-US" spc="-165" dirty="0">
                <a:solidFill>
                  <a:srgbClr val="134F5C"/>
                </a:solidFill>
                <a:latin typeface="Verdana"/>
                <a:cs typeface="Verdana"/>
              </a:rPr>
              <a:t> </a:t>
            </a:r>
            <a:r>
              <a:rPr lang="en-US" spc="-40" dirty="0">
                <a:solidFill>
                  <a:srgbClr val="134F5C"/>
                </a:solidFill>
                <a:latin typeface="Verdana"/>
                <a:cs typeface="Verdana"/>
              </a:rPr>
              <a:t>as</a:t>
            </a:r>
            <a:r>
              <a:rPr lang="en-US" spc="-165" dirty="0">
                <a:solidFill>
                  <a:srgbClr val="134F5C"/>
                </a:solidFill>
                <a:latin typeface="Verdana"/>
                <a:cs typeface="Verdana"/>
              </a:rPr>
              <a:t> </a:t>
            </a:r>
            <a:r>
              <a:rPr lang="en-US" spc="5" dirty="0">
                <a:solidFill>
                  <a:srgbClr val="134F5C"/>
                </a:solidFill>
                <a:latin typeface="Verdana"/>
                <a:cs typeface="Verdana"/>
              </a:rPr>
              <a:t>it</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0" dirty="0">
                <a:solidFill>
                  <a:srgbClr val="134F5C"/>
                </a:solidFill>
                <a:latin typeface="Verdana"/>
                <a:cs typeface="Verdana"/>
              </a:rPr>
              <a:t>djusts</a:t>
            </a:r>
            <a:r>
              <a:rPr lang="en-US" spc="-165" dirty="0">
                <a:solidFill>
                  <a:srgbClr val="134F5C"/>
                </a:solidFill>
                <a:latin typeface="Verdana"/>
                <a:cs typeface="Verdana"/>
              </a:rPr>
              <a:t> </a:t>
            </a:r>
            <a:r>
              <a:rPr lang="en-US" spc="-45" dirty="0">
                <a:solidFill>
                  <a:srgbClr val="134F5C"/>
                </a:solidFill>
                <a:latin typeface="Verdana"/>
                <a:cs typeface="Verdana"/>
              </a:rPr>
              <a:t>f</a:t>
            </a:r>
            <a:r>
              <a:rPr lang="en-US" spc="-10" dirty="0">
                <a:solidFill>
                  <a:srgbClr val="134F5C"/>
                </a:solidFill>
                <a:latin typeface="Verdana"/>
                <a:cs typeface="Verdana"/>
              </a:rPr>
              <a:t>or</a:t>
            </a:r>
            <a:r>
              <a:rPr lang="en-US" spc="-165" dirty="0">
                <a:solidFill>
                  <a:srgbClr val="134F5C"/>
                </a:solidFill>
                <a:latin typeface="Verdana"/>
                <a:cs typeface="Verdana"/>
              </a:rPr>
              <a:t> </a:t>
            </a:r>
            <a:r>
              <a:rPr lang="en-US" spc="50" dirty="0">
                <a:solidFill>
                  <a:srgbClr val="134F5C"/>
                </a:solidFill>
                <a:latin typeface="Verdana"/>
                <a:cs typeface="Verdana"/>
              </a:rPr>
              <a:t>th</a:t>
            </a:r>
            <a:r>
              <a:rPr lang="en-US" spc="10" dirty="0">
                <a:solidFill>
                  <a:srgbClr val="134F5C"/>
                </a:solidFill>
                <a:latin typeface="Verdana"/>
                <a:cs typeface="Verdana"/>
              </a:rPr>
              <a:t>e  </a:t>
            </a:r>
            <a:r>
              <a:rPr lang="en-US" spc="30" dirty="0">
                <a:solidFill>
                  <a:srgbClr val="134F5C"/>
                </a:solidFill>
                <a:latin typeface="Verdana"/>
                <a:cs typeface="Verdana"/>
              </a:rPr>
              <a:t>in</a:t>
            </a:r>
            <a:r>
              <a:rPr lang="en-US" spc="15" dirty="0">
                <a:solidFill>
                  <a:srgbClr val="134F5C"/>
                </a:solidFill>
                <a:latin typeface="Verdana"/>
                <a:cs typeface="Verdana"/>
              </a:rPr>
              <a:t>c</a:t>
            </a:r>
            <a:r>
              <a:rPr lang="en-US" spc="-15" dirty="0">
                <a:solidFill>
                  <a:srgbClr val="134F5C"/>
                </a:solidFill>
                <a:latin typeface="Verdana"/>
                <a:cs typeface="Verdana"/>
              </a:rPr>
              <a:t>r</a:t>
            </a:r>
            <a:r>
              <a:rPr lang="en-US" spc="-20" dirty="0">
                <a:solidFill>
                  <a:srgbClr val="134F5C"/>
                </a:solidFill>
                <a:latin typeface="Verdana"/>
                <a:cs typeface="Verdana"/>
              </a:rPr>
              <a:t>e</a:t>
            </a:r>
            <a:r>
              <a:rPr lang="en-US" spc="-5" dirty="0">
                <a:solidFill>
                  <a:srgbClr val="134F5C"/>
                </a:solidFill>
                <a:latin typeface="Verdana"/>
                <a:cs typeface="Verdana"/>
              </a:rPr>
              <a:t>asin</a:t>
            </a:r>
            <a:r>
              <a:rPr lang="en-US" spc="110" dirty="0">
                <a:solidFill>
                  <a:srgbClr val="134F5C"/>
                </a:solidFill>
                <a:latin typeface="Verdana"/>
                <a:cs typeface="Verdana"/>
              </a:rPr>
              <a:t>g</a:t>
            </a:r>
            <a:r>
              <a:rPr lang="en-US" spc="-165" dirty="0">
                <a:solidFill>
                  <a:srgbClr val="134F5C"/>
                </a:solidFill>
                <a:latin typeface="Verdana"/>
                <a:cs typeface="Verdana"/>
              </a:rPr>
              <a:t> </a:t>
            </a:r>
            <a:r>
              <a:rPr lang="en-US" spc="30" dirty="0">
                <a:solidFill>
                  <a:srgbClr val="134F5C"/>
                </a:solidFill>
                <a:latin typeface="Verdana"/>
                <a:cs typeface="Verdana"/>
              </a:rPr>
              <a:t>p</a:t>
            </a:r>
            <a:r>
              <a:rPr lang="en-US" spc="-5" dirty="0">
                <a:solidFill>
                  <a:srgbClr val="134F5C"/>
                </a:solidFill>
                <a:latin typeface="Verdana"/>
                <a:cs typeface="Verdana"/>
              </a:rPr>
              <a:t>r</a:t>
            </a:r>
            <a:r>
              <a:rPr lang="en-US" spc="40" dirty="0">
                <a:solidFill>
                  <a:srgbClr val="134F5C"/>
                </a:solidFill>
                <a:latin typeface="Verdana"/>
                <a:cs typeface="Verdana"/>
              </a:rPr>
              <a:t>edi</a:t>
            </a:r>
            <a:r>
              <a:rPr lang="en-US" spc="50" dirty="0">
                <a:solidFill>
                  <a:srgbClr val="134F5C"/>
                </a:solidFill>
                <a:latin typeface="Verdana"/>
                <a:cs typeface="Verdana"/>
              </a:rPr>
              <a:t>c</a:t>
            </a:r>
            <a:r>
              <a:rPr lang="en-US" spc="-15" dirty="0">
                <a:solidFill>
                  <a:srgbClr val="134F5C"/>
                </a:solidFill>
                <a:latin typeface="Verdana"/>
                <a:cs typeface="Verdana"/>
              </a:rPr>
              <a:t>t</a:t>
            </a:r>
            <a:r>
              <a:rPr lang="en-US" spc="-10" dirty="0">
                <a:solidFill>
                  <a:srgbClr val="134F5C"/>
                </a:solidFill>
                <a:latin typeface="Verdana"/>
                <a:cs typeface="Verdana"/>
              </a:rPr>
              <a:t>o</a:t>
            </a:r>
            <a:r>
              <a:rPr lang="en-US" spc="-15" dirty="0">
                <a:solidFill>
                  <a:srgbClr val="134F5C"/>
                </a:solidFill>
                <a:latin typeface="Verdana"/>
                <a:cs typeface="Verdana"/>
              </a:rPr>
              <a:t>r</a:t>
            </a:r>
            <a:r>
              <a:rPr lang="en-US" spc="-60" dirty="0">
                <a:solidFill>
                  <a:srgbClr val="134F5C"/>
                </a:solidFill>
                <a:latin typeface="Verdana"/>
                <a:cs typeface="Verdana"/>
              </a:rPr>
              <a:t>s</a:t>
            </a:r>
            <a:r>
              <a:rPr lang="en-US" spc="-165" dirty="0">
                <a:solidFill>
                  <a:srgbClr val="134F5C"/>
                </a:solidFill>
                <a:latin typeface="Verdana"/>
                <a:cs typeface="Verdana"/>
              </a:rPr>
              <a:t> </a:t>
            </a:r>
            <a:r>
              <a:rPr lang="en-US" spc="30" dirty="0">
                <a:solidFill>
                  <a:srgbClr val="134F5C"/>
                </a:solidFill>
                <a:latin typeface="Verdana"/>
                <a:cs typeface="Verdana"/>
              </a:rPr>
              <a:t>an</a:t>
            </a:r>
            <a:r>
              <a:rPr lang="en-US" spc="70" dirty="0">
                <a:solidFill>
                  <a:srgbClr val="134F5C"/>
                </a:solidFill>
                <a:latin typeface="Verdana"/>
                <a:cs typeface="Verdana"/>
              </a:rPr>
              <a:t>d  </a:t>
            </a:r>
            <a:r>
              <a:rPr lang="en-US" dirty="0">
                <a:solidFill>
                  <a:srgbClr val="134F5C"/>
                </a:solidFill>
                <a:latin typeface="Verdana"/>
                <a:cs typeface="Verdana"/>
              </a:rPr>
              <a:t>only</a:t>
            </a:r>
            <a:r>
              <a:rPr lang="en-US" spc="-165" dirty="0">
                <a:solidFill>
                  <a:srgbClr val="134F5C"/>
                </a:solidFill>
                <a:latin typeface="Verdana"/>
                <a:cs typeface="Verdana"/>
              </a:rPr>
              <a:t> </a:t>
            </a:r>
            <a:r>
              <a:rPr lang="en-US" spc="10" dirty="0">
                <a:solidFill>
                  <a:srgbClr val="134F5C"/>
                </a:solidFill>
                <a:latin typeface="Verdana"/>
                <a:cs typeface="Verdana"/>
              </a:rPr>
              <a:t>sh</a:t>
            </a:r>
            <a:r>
              <a:rPr lang="en-US" spc="5" dirty="0">
                <a:solidFill>
                  <a:srgbClr val="134F5C"/>
                </a:solidFill>
                <a:latin typeface="Verdana"/>
                <a:cs typeface="Verdana"/>
              </a:rPr>
              <a:t>o</a:t>
            </a:r>
            <a:r>
              <a:rPr lang="en-US" spc="95" dirty="0">
                <a:solidFill>
                  <a:srgbClr val="134F5C"/>
                </a:solidFill>
                <a:latin typeface="Verdana"/>
                <a:cs typeface="Verdana"/>
              </a:rPr>
              <a:t>w</a:t>
            </a:r>
            <a:r>
              <a:rPr lang="en-US" spc="-60" dirty="0">
                <a:solidFill>
                  <a:srgbClr val="134F5C"/>
                </a:solidFill>
                <a:latin typeface="Verdana"/>
                <a:cs typeface="Verdana"/>
              </a:rPr>
              <a:t>s</a:t>
            </a:r>
            <a:r>
              <a:rPr lang="en-US" spc="-165" dirty="0">
                <a:solidFill>
                  <a:srgbClr val="134F5C"/>
                </a:solidFill>
                <a:latin typeface="Verdana"/>
                <a:cs typeface="Verdana"/>
              </a:rPr>
              <a:t> </a:t>
            </a:r>
            <a:r>
              <a:rPr lang="en-US" spc="50" dirty="0">
                <a:solidFill>
                  <a:srgbClr val="134F5C"/>
                </a:solidFill>
                <a:latin typeface="Verdana"/>
                <a:cs typeface="Verdana"/>
              </a:rPr>
              <a:t>imp</a:t>
            </a:r>
            <a:r>
              <a:rPr lang="en-US" spc="10" dirty="0">
                <a:solidFill>
                  <a:srgbClr val="134F5C"/>
                </a:solidFill>
                <a:latin typeface="Verdana"/>
                <a:cs typeface="Verdana"/>
              </a:rPr>
              <a:t>r</a:t>
            </a:r>
            <a:r>
              <a:rPr lang="en-US" spc="5" dirty="0">
                <a:solidFill>
                  <a:srgbClr val="134F5C"/>
                </a:solidFill>
                <a:latin typeface="Verdana"/>
                <a:cs typeface="Verdana"/>
              </a:rPr>
              <a:t>o</a:t>
            </a:r>
            <a:r>
              <a:rPr lang="en-US" spc="-120" dirty="0">
                <a:solidFill>
                  <a:srgbClr val="134F5C"/>
                </a:solidFill>
                <a:latin typeface="Verdana"/>
                <a:cs typeface="Verdana"/>
              </a:rPr>
              <a:t>v</a:t>
            </a:r>
            <a:r>
              <a:rPr lang="en-US" spc="85" dirty="0">
                <a:solidFill>
                  <a:srgbClr val="134F5C"/>
                </a:solidFill>
                <a:latin typeface="Verdana"/>
                <a:cs typeface="Verdana"/>
              </a:rPr>
              <a:t>em</a:t>
            </a:r>
            <a:r>
              <a:rPr lang="en-US" spc="35" dirty="0">
                <a:solidFill>
                  <a:srgbClr val="134F5C"/>
                </a:solidFill>
                <a:latin typeface="Verdana"/>
                <a:cs typeface="Verdana"/>
              </a:rPr>
              <a:t>ent</a:t>
            </a:r>
            <a:r>
              <a:rPr lang="en-US" spc="-165" dirty="0">
                <a:solidFill>
                  <a:srgbClr val="134F5C"/>
                </a:solidFill>
                <a:latin typeface="Verdana"/>
                <a:cs typeface="Verdana"/>
              </a:rPr>
              <a:t> </a:t>
            </a:r>
            <a:r>
              <a:rPr lang="en-US" spc="-20" dirty="0">
                <a:solidFill>
                  <a:srgbClr val="134F5C"/>
                </a:solidFill>
                <a:latin typeface="Verdana"/>
                <a:cs typeface="Verdana"/>
              </a:rPr>
              <a:t>if  </a:t>
            </a:r>
            <a:r>
              <a:rPr lang="en-US" spc="50" dirty="0">
                <a:solidFill>
                  <a:srgbClr val="134F5C"/>
                </a:solidFill>
                <a:latin typeface="Verdana"/>
                <a:cs typeface="Verdana"/>
              </a:rPr>
              <a:t>th</a:t>
            </a:r>
            <a:r>
              <a:rPr lang="en-US" spc="-20" dirty="0">
                <a:solidFill>
                  <a:srgbClr val="134F5C"/>
                </a:solidFill>
                <a:latin typeface="Verdana"/>
                <a:cs typeface="Verdana"/>
              </a:rPr>
              <a:t>e</a:t>
            </a:r>
            <a:r>
              <a:rPr lang="en-US" spc="-40" dirty="0">
                <a:solidFill>
                  <a:srgbClr val="134F5C"/>
                </a:solidFill>
                <a:latin typeface="Verdana"/>
                <a:cs typeface="Verdana"/>
              </a:rPr>
              <a:t>r</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20" dirty="0">
                <a:solidFill>
                  <a:srgbClr val="134F5C"/>
                </a:solidFill>
                <a:latin typeface="Verdana"/>
                <a:cs typeface="Verdana"/>
              </a:rPr>
              <a:t>a</a:t>
            </a:r>
            <a:r>
              <a:rPr lang="en-US" spc="-165" dirty="0">
                <a:solidFill>
                  <a:srgbClr val="134F5C"/>
                </a:solidFill>
                <a:latin typeface="Verdana"/>
                <a:cs typeface="Verdana"/>
              </a:rPr>
              <a:t> </a:t>
            </a:r>
            <a:r>
              <a:rPr lang="en-US" spc="-75" dirty="0">
                <a:solidFill>
                  <a:srgbClr val="134F5C"/>
                </a:solidFill>
                <a:latin typeface="Verdana"/>
                <a:cs typeface="Verdana"/>
              </a:rPr>
              <a:t>r</a:t>
            </a:r>
            <a:r>
              <a:rPr lang="en-US" spc="-20" dirty="0">
                <a:solidFill>
                  <a:srgbClr val="134F5C"/>
                </a:solidFill>
                <a:latin typeface="Verdana"/>
                <a:cs typeface="Verdana"/>
              </a:rPr>
              <a:t>e</a:t>
            </a:r>
            <a:r>
              <a:rPr lang="en-US" spc="-15" dirty="0">
                <a:solidFill>
                  <a:srgbClr val="134F5C"/>
                </a:solidFill>
                <a:latin typeface="Verdana"/>
                <a:cs typeface="Verdana"/>
              </a:rPr>
              <a:t>al</a:t>
            </a:r>
            <a:r>
              <a:rPr lang="en-US" spc="-165" dirty="0">
                <a:solidFill>
                  <a:srgbClr val="134F5C"/>
                </a:solidFill>
                <a:latin typeface="Verdana"/>
                <a:cs typeface="Verdana"/>
              </a:rPr>
              <a:t> </a:t>
            </a:r>
            <a:r>
              <a:rPr lang="en-US" spc="50" dirty="0">
                <a:solidFill>
                  <a:srgbClr val="134F5C"/>
                </a:solidFill>
                <a:latin typeface="Verdana"/>
                <a:cs typeface="Verdana"/>
              </a:rPr>
              <a:t>imp</a:t>
            </a:r>
            <a:r>
              <a:rPr lang="en-US" spc="10" dirty="0">
                <a:solidFill>
                  <a:srgbClr val="134F5C"/>
                </a:solidFill>
                <a:latin typeface="Verdana"/>
                <a:cs typeface="Verdana"/>
              </a:rPr>
              <a:t>r</a:t>
            </a:r>
            <a:r>
              <a:rPr lang="en-US" spc="5" dirty="0">
                <a:solidFill>
                  <a:srgbClr val="134F5C"/>
                </a:solidFill>
                <a:latin typeface="Verdana"/>
                <a:cs typeface="Verdana"/>
              </a:rPr>
              <a:t>o</a:t>
            </a:r>
            <a:r>
              <a:rPr lang="en-US" spc="-120" dirty="0">
                <a:solidFill>
                  <a:srgbClr val="134F5C"/>
                </a:solidFill>
                <a:latin typeface="Verdana"/>
                <a:cs typeface="Verdana"/>
              </a:rPr>
              <a:t>v</a:t>
            </a:r>
            <a:r>
              <a:rPr lang="en-US" spc="85" dirty="0">
                <a:solidFill>
                  <a:srgbClr val="134F5C"/>
                </a:solidFill>
                <a:latin typeface="Verdana"/>
                <a:cs typeface="Verdana"/>
              </a:rPr>
              <a:t>em</a:t>
            </a:r>
            <a:r>
              <a:rPr lang="en-US" spc="40" dirty="0">
                <a:solidFill>
                  <a:srgbClr val="134F5C"/>
                </a:solidFill>
                <a:latin typeface="Verdana"/>
                <a:cs typeface="Verdana"/>
              </a:rPr>
              <a:t>ent</a:t>
            </a:r>
            <a:r>
              <a:rPr lang="en-US" spc="-275" dirty="0">
                <a:solidFill>
                  <a:srgbClr val="134F5C"/>
                </a:solidFill>
                <a:latin typeface="Verdana"/>
                <a:cs typeface="Verdana"/>
              </a:rPr>
              <a:t>.</a:t>
            </a:r>
            <a:endParaRPr lang="en-US" dirty="0">
              <a:latin typeface="Verdana"/>
              <a:cs typeface="Verdana"/>
            </a:endParaRPr>
          </a:p>
          <a:p>
            <a:endParaRPr lang="en-IN" dirty="0"/>
          </a:p>
        </p:txBody>
      </p:sp>
      <p:pic>
        <p:nvPicPr>
          <p:cNvPr id="4" name="Picture 3"/>
          <p:cNvPicPr>
            <a:picLocks noChangeAspect="1"/>
          </p:cNvPicPr>
          <p:nvPr/>
        </p:nvPicPr>
        <p:blipFill>
          <a:blip r:embed="rId2"/>
          <a:stretch>
            <a:fillRect/>
          </a:stretch>
        </p:blipFill>
        <p:spPr>
          <a:xfrm>
            <a:off x="2654314" y="4482825"/>
            <a:ext cx="4633725" cy="1788726"/>
          </a:xfrm>
          <a:prstGeom prst="rect">
            <a:avLst/>
          </a:prstGeom>
        </p:spPr>
      </p:pic>
    </p:spTree>
    <p:extLst>
      <p:ext uri="{BB962C8B-B14F-4D97-AF65-F5344CB8AC3E}">
        <p14:creationId xmlns:p14="http://schemas.microsoft.com/office/powerpoint/2010/main" val="7366853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pc="-35" dirty="0"/>
              <a:t>P</a:t>
            </a:r>
            <a:r>
              <a:rPr lang="en-IN" spc="-229" dirty="0"/>
              <a:t>r</a:t>
            </a:r>
            <a:r>
              <a:rPr lang="en-IN" spc="-114" dirty="0"/>
              <a:t>ope</a:t>
            </a:r>
            <a:r>
              <a:rPr lang="en-IN" spc="-40" dirty="0"/>
              <a:t>r</a:t>
            </a:r>
            <a:r>
              <a:rPr lang="en-IN" spc="-120" dirty="0"/>
              <a:t>ties</a:t>
            </a:r>
            <a:r>
              <a:rPr lang="en-IN" spc="-180" dirty="0"/>
              <a:t> </a:t>
            </a:r>
            <a:r>
              <a:rPr lang="en-IN" spc="-105" dirty="0"/>
              <a:t>of</a:t>
            </a:r>
            <a:r>
              <a:rPr lang="en-IN" spc="-180" dirty="0"/>
              <a:t> </a:t>
            </a:r>
            <a:r>
              <a:rPr lang="en-IN" spc="-150" dirty="0"/>
              <a:t>R</a:t>
            </a:r>
            <a:r>
              <a:rPr lang="en-IN" spc="-367" baseline="30555" dirty="0"/>
              <a:t>2</a:t>
            </a:r>
            <a:endParaRPr lang="en-IN" dirty="0"/>
          </a:p>
        </p:txBody>
      </p:sp>
      <p:sp>
        <p:nvSpPr>
          <p:cNvPr id="3" name="Content Placeholder 2"/>
          <p:cNvSpPr>
            <a:spLocks noGrp="1"/>
          </p:cNvSpPr>
          <p:nvPr>
            <p:ph idx="1"/>
          </p:nvPr>
        </p:nvSpPr>
        <p:spPr/>
        <p:txBody>
          <a:bodyPr/>
          <a:lstStyle/>
          <a:p>
            <a:pPr marL="482600" indent="-360045">
              <a:lnSpc>
                <a:spcPct val="100000"/>
              </a:lnSpc>
              <a:spcBef>
                <a:spcPts val="414"/>
              </a:spcBef>
              <a:buAutoNum type="arabicPeriod"/>
              <a:tabLst>
                <a:tab pos="481965" algn="l"/>
                <a:tab pos="482600" algn="l"/>
              </a:tabLst>
            </a:pPr>
            <a:r>
              <a:rPr lang="en-US" spc="45" dirty="0">
                <a:solidFill>
                  <a:srgbClr val="134F5C"/>
                </a:solidFill>
                <a:latin typeface="Verdana"/>
                <a:cs typeface="Verdana"/>
              </a:rPr>
              <a:t>R</a:t>
            </a:r>
            <a:r>
              <a:rPr lang="en-US" spc="-127" baseline="30092" dirty="0">
                <a:solidFill>
                  <a:srgbClr val="134F5C"/>
                </a:solidFill>
                <a:latin typeface="Verdana"/>
                <a:cs typeface="Verdana"/>
              </a:rPr>
              <a:t>2</a:t>
            </a:r>
            <a:r>
              <a:rPr lang="en-US" spc="67" baseline="30092" dirty="0">
                <a:solidFill>
                  <a:srgbClr val="134F5C"/>
                </a:solidFill>
                <a:latin typeface="Verdana"/>
                <a:cs typeface="Verdana"/>
              </a:rPr>
              <a:t> </a:t>
            </a:r>
            <a:r>
              <a:rPr lang="en-US" spc="-70" dirty="0">
                <a:solidFill>
                  <a:srgbClr val="134F5C"/>
                </a:solidFill>
                <a:latin typeface="Verdana"/>
                <a:cs typeface="Verdana"/>
              </a:rPr>
              <a:t>r</a:t>
            </a:r>
            <a:r>
              <a:rPr lang="en-US" spc="30" dirty="0">
                <a:solidFill>
                  <a:srgbClr val="134F5C"/>
                </a:solidFill>
                <a:latin typeface="Verdana"/>
                <a:cs typeface="Verdana"/>
              </a:rPr>
              <a:t>an</a:t>
            </a:r>
            <a:r>
              <a:rPr lang="en-US" spc="20" dirty="0">
                <a:solidFill>
                  <a:srgbClr val="134F5C"/>
                </a:solidFill>
                <a:latin typeface="Verdana"/>
                <a:cs typeface="Verdana"/>
              </a:rPr>
              <a:t>ges</a:t>
            </a:r>
            <a:r>
              <a:rPr lang="en-US" spc="-165" dirty="0">
                <a:solidFill>
                  <a:srgbClr val="134F5C"/>
                </a:solidFill>
                <a:latin typeface="Verdana"/>
                <a:cs typeface="Verdana"/>
              </a:rPr>
              <a:t> </a:t>
            </a:r>
            <a:r>
              <a:rPr lang="en-US" spc="50" dirty="0">
                <a:solidFill>
                  <a:srgbClr val="134F5C"/>
                </a:solidFill>
                <a:latin typeface="Verdana"/>
                <a:cs typeface="Verdana"/>
              </a:rPr>
              <a:t>be</a:t>
            </a:r>
            <a:r>
              <a:rPr lang="en-US" spc="10" dirty="0">
                <a:solidFill>
                  <a:srgbClr val="134F5C"/>
                </a:solidFill>
                <a:latin typeface="Verdana"/>
                <a:cs typeface="Verdana"/>
              </a:rPr>
              <a:t>t</a:t>
            </a:r>
            <a:r>
              <a:rPr lang="en-US" spc="75" dirty="0">
                <a:solidFill>
                  <a:srgbClr val="134F5C"/>
                </a:solidFill>
                <a:latin typeface="Verdana"/>
                <a:cs typeface="Verdana"/>
              </a:rPr>
              <a:t>w</a:t>
            </a:r>
            <a:r>
              <a:rPr lang="en-US" spc="35" dirty="0">
                <a:solidFill>
                  <a:srgbClr val="134F5C"/>
                </a:solidFill>
                <a:latin typeface="Verdana"/>
                <a:cs typeface="Verdana"/>
              </a:rPr>
              <a:t>een</a:t>
            </a:r>
            <a:r>
              <a:rPr lang="en-US" spc="-165" dirty="0">
                <a:solidFill>
                  <a:srgbClr val="134F5C"/>
                </a:solidFill>
                <a:latin typeface="Verdana"/>
                <a:cs typeface="Verdana"/>
              </a:rPr>
              <a:t> </a:t>
            </a:r>
            <a:r>
              <a:rPr lang="en-US" spc="55" dirty="0">
                <a:solidFill>
                  <a:srgbClr val="134F5C"/>
                </a:solidFill>
                <a:latin typeface="Verdana"/>
                <a:cs typeface="Verdana"/>
              </a:rPr>
              <a:t>0</a:t>
            </a:r>
            <a:r>
              <a:rPr lang="en-US" spc="-450" dirty="0">
                <a:solidFill>
                  <a:srgbClr val="134F5C"/>
                </a:solidFill>
                <a:latin typeface="Verdana"/>
                <a:cs typeface="Verdana"/>
              </a:rPr>
              <a:t>*</a:t>
            </a:r>
            <a:r>
              <a:rPr lang="en-US" spc="-165" dirty="0">
                <a:solidFill>
                  <a:srgbClr val="134F5C"/>
                </a:solidFill>
                <a:latin typeface="Verdana"/>
                <a:cs typeface="Verdana"/>
              </a:rPr>
              <a:t> </a:t>
            </a:r>
            <a:r>
              <a:rPr lang="en-US" spc="-15" dirty="0">
                <a:solidFill>
                  <a:srgbClr val="134F5C"/>
                </a:solidFill>
                <a:latin typeface="Verdana"/>
                <a:cs typeface="Verdana"/>
              </a:rPr>
              <a:t>t</a:t>
            </a:r>
            <a:r>
              <a:rPr lang="en-US" spc="35" dirty="0">
                <a:solidFill>
                  <a:srgbClr val="134F5C"/>
                </a:solidFill>
                <a:latin typeface="Verdana"/>
                <a:cs typeface="Verdana"/>
              </a:rPr>
              <a:t>o</a:t>
            </a:r>
            <a:r>
              <a:rPr lang="en-US" spc="-165" dirty="0">
                <a:solidFill>
                  <a:srgbClr val="134F5C"/>
                </a:solidFill>
                <a:latin typeface="Verdana"/>
                <a:cs typeface="Verdana"/>
              </a:rPr>
              <a:t> </a:t>
            </a:r>
            <a:r>
              <a:rPr lang="en-US" spc="-385" dirty="0">
                <a:solidFill>
                  <a:srgbClr val="134F5C"/>
                </a:solidFill>
                <a:latin typeface="Verdana"/>
                <a:cs typeface="Verdana"/>
              </a:rPr>
              <a:t>1.</a:t>
            </a:r>
            <a:endParaRPr lang="en-US" dirty="0">
              <a:latin typeface="Verdana"/>
              <a:cs typeface="Verdana"/>
            </a:endParaRPr>
          </a:p>
          <a:p>
            <a:pPr marL="482600" marR="190500" indent="-409575">
              <a:lnSpc>
                <a:spcPct val="114599"/>
              </a:lnSpc>
              <a:buAutoNum type="arabicPeriod"/>
              <a:tabLst>
                <a:tab pos="481965" algn="l"/>
                <a:tab pos="482600" algn="l"/>
              </a:tabLst>
            </a:pPr>
            <a:r>
              <a:rPr lang="en-US" spc="-20" dirty="0">
                <a:solidFill>
                  <a:srgbClr val="134F5C"/>
                </a:solidFill>
                <a:latin typeface="Verdana"/>
                <a:cs typeface="Verdana"/>
              </a:rPr>
              <a:t>R</a:t>
            </a:r>
            <a:r>
              <a:rPr lang="en-US" spc="-30" baseline="30092" dirty="0">
                <a:solidFill>
                  <a:srgbClr val="134F5C"/>
                </a:solidFill>
                <a:latin typeface="Verdana"/>
                <a:cs typeface="Verdana"/>
              </a:rPr>
              <a:t>2</a:t>
            </a:r>
            <a:r>
              <a:rPr lang="en-US" spc="67" baseline="30092"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45" dirty="0">
                <a:solidFill>
                  <a:srgbClr val="134F5C"/>
                </a:solidFill>
                <a:latin typeface="Verdana"/>
                <a:cs typeface="Verdana"/>
              </a:rPr>
              <a:t>0</a:t>
            </a:r>
            <a:r>
              <a:rPr lang="en-US" spc="-160" dirty="0">
                <a:solidFill>
                  <a:srgbClr val="134F5C"/>
                </a:solidFill>
                <a:latin typeface="Verdana"/>
                <a:cs typeface="Verdana"/>
              </a:rPr>
              <a:t> </a:t>
            </a:r>
            <a:r>
              <a:rPr lang="en-US" spc="25" dirty="0">
                <a:solidFill>
                  <a:srgbClr val="134F5C"/>
                </a:solidFill>
                <a:latin typeface="Verdana"/>
                <a:cs typeface="Verdana"/>
              </a:rPr>
              <a:t>means</a:t>
            </a:r>
            <a:r>
              <a:rPr lang="en-US" spc="-165" dirty="0">
                <a:solidFill>
                  <a:srgbClr val="134F5C"/>
                </a:solidFill>
                <a:latin typeface="Verdana"/>
                <a:cs typeface="Verdana"/>
              </a:rPr>
              <a:t> </a:t>
            </a:r>
            <a:r>
              <a:rPr lang="en-US" spc="25" dirty="0">
                <a:solidFill>
                  <a:srgbClr val="134F5C"/>
                </a:solidFill>
                <a:latin typeface="Verdana"/>
                <a:cs typeface="Verdana"/>
              </a:rPr>
              <a:t>that</a:t>
            </a:r>
            <a:r>
              <a:rPr lang="en-US" spc="-160" dirty="0">
                <a:solidFill>
                  <a:srgbClr val="134F5C"/>
                </a:solidFill>
                <a:latin typeface="Verdana"/>
                <a:cs typeface="Verdana"/>
              </a:rPr>
              <a:t> </a:t>
            </a:r>
            <a:r>
              <a:rPr lang="en-US" spc="10" dirty="0">
                <a:solidFill>
                  <a:srgbClr val="134F5C"/>
                </a:solidFill>
                <a:latin typeface="Verdana"/>
                <a:cs typeface="Verdana"/>
              </a:rPr>
              <a:t>there</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0" dirty="0">
                <a:solidFill>
                  <a:srgbClr val="134F5C"/>
                </a:solidFill>
                <a:latin typeface="Verdana"/>
                <a:cs typeface="Verdana"/>
              </a:rPr>
              <a:t> </a:t>
            </a:r>
            <a:r>
              <a:rPr lang="en-US" spc="55" dirty="0">
                <a:solidFill>
                  <a:srgbClr val="134F5C"/>
                </a:solidFill>
                <a:latin typeface="Verdana"/>
                <a:cs typeface="Verdana"/>
              </a:rPr>
              <a:t>no</a:t>
            </a:r>
            <a:r>
              <a:rPr lang="en-US" spc="-160" dirty="0">
                <a:solidFill>
                  <a:srgbClr val="134F5C"/>
                </a:solidFill>
                <a:latin typeface="Verdana"/>
                <a:cs typeface="Verdana"/>
              </a:rPr>
              <a:t> </a:t>
            </a:r>
            <a:r>
              <a:rPr lang="en-US" spc="5" dirty="0">
                <a:solidFill>
                  <a:srgbClr val="134F5C"/>
                </a:solidFill>
                <a:latin typeface="Verdana"/>
                <a:cs typeface="Verdana"/>
              </a:rPr>
              <a:t>correlation</a:t>
            </a:r>
            <a:r>
              <a:rPr lang="en-US" spc="-165" dirty="0">
                <a:solidFill>
                  <a:srgbClr val="134F5C"/>
                </a:solidFill>
                <a:latin typeface="Verdana"/>
                <a:cs typeface="Verdana"/>
              </a:rPr>
              <a:t> </a:t>
            </a:r>
            <a:r>
              <a:rPr lang="en-US" spc="40" dirty="0">
                <a:solidFill>
                  <a:srgbClr val="134F5C"/>
                </a:solidFill>
                <a:latin typeface="Verdana"/>
                <a:cs typeface="Verdana"/>
              </a:rPr>
              <a:t>between</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55" dirty="0">
                <a:solidFill>
                  <a:srgbClr val="134F5C"/>
                </a:solidFill>
                <a:latin typeface="Verdana"/>
                <a:cs typeface="Verdana"/>
              </a:rPr>
              <a:t>dependent </a:t>
            </a:r>
            <a:r>
              <a:rPr lang="en-US" spc="-620" dirty="0">
                <a:solidFill>
                  <a:srgbClr val="134F5C"/>
                </a:solidFill>
                <a:latin typeface="Verdana"/>
                <a:cs typeface="Verdana"/>
              </a:rPr>
              <a:t> </a:t>
            </a:r>
            <a:r>
              <a:rPr lang="en-US" spc="30" dirty="0">
                <a:solidFill>
                  <a:srgbClr val="134F5C"/>
                </a:solidFill>
                <a:latin typeface="Verdana"/>
                <a:cs typeface="Verdana"/>
              </a:rPr>
              <a:t>an</a:t>
            </a:r>
            <a:r>
              <a:rPr lang="en-US" spc="95" dirty="0">
                <a:solidFill>
                  <a:srgbClr val="134F5C"/>
                </a:solidFill>
                <a:latin typeface="Verdana"/>
                <a:cs typeface="Verdana"/>
              </a:rPr>
              <a:t>d</a:t>
            </a:r>
            <a:r>
              <a:rPr lang="en-US" spc="-165" dirty="0">
                <a:solidFill>
                  <a:srgbClr val="134F5C"/>
                </a:solidFill>
                <a:latin typeface="Verdana"/>
                <a:cs typeface="Verdana"/>
              </a:rPr>
              <a:t> </a:t>
            </a:r>
            <a:r>
              <a:rPr lang="en-US" spc="50" dirty="0">
                <a:solidFill>
                  <a:srgbClr val="134F5C"/>
                </a:solidFill>
                <a:latin typeface="Verdana"/>
                <a:cs typeface="Verdana"/>
              </a:rPr>
              <a:t>th</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30" dirty="0">
                <a:solidFill>
                  <a:srgbClr val="134F5C"/>
                </a:solidFill>
                <a:latin typeface="Verdana"/>
                <a:cs typeface="Verdana"/>
              </a:rPr>
              <a:t>in</a:t>
            </a:r>
            <a:r>
              <a:rPr lang="en-US" spc="60" dirty="0">
                <a:solidFill>
                  <a:srgbClr val="134F5C"/>
                </a:solidFill>
                <a:latin typeface="Verdana"/>
                <a:cs typeface="Verdana"/>
              </a:rPr>
              <a:t>depen</a:t>
            </a:r>
            <a:r>
              <a:rPr lang="en-US" spc="50" dirty="0">
                <a:solidFill>
                  <a:srgbClr val="134F5C"/>
                </a:solidFill>
                <a:latin typeface="Verdana"/>
                <a:cs typeface="Verdana"/>
              </a:rPr>
              <a:t>dent</a:t>
            </a:r>
            <a:r>
              <a:rPr lang="en-US" spc="-165" dirty="0">
                <a:solidFill>
                  <a:srgbClr val="134F5C"/>
                </a:solidFill>
                <a:latin typeface="Verdana"/>
                <a:cs typeface="Verdana"/>
              </a:rPr>
              <a:t> </a:t>
            </a:r>
            <a:r>
              <a:rPr lang="en-US" spc="-120" dirty="0">
                <a:solidFill>
                  <a:srgbClr val="134F5C"/>
                </a:solidFill>
                <a:latin typeface="Verdana"/>
                <a:cs typeface="Verdana"/>
              </a:rPr>
              <a:t>v</a:t>
            </a:r>
            <a:r>
              <a:rPr lang="en-US" spc="-40" dirty="0">
                <a:solidFill>
                  <a:srgbClr val="134F5C"/>
                </a:solidFill>
                <a:latin typeface="Verdana"/>
                <a:cs typeface="Verdana"/>
              </a:rPr>
              <a:t>a</a:t>
            </a:r>
            <a:r>
              <a:rPr lang="en-US" spc="-45" dirty="0">
                <a:solidFill>
                  <a:srgbClr val="134F5C"/>
                </a:solidFill>
                <a:latin typeface="Verdana"/>
                <a:cs typeface="Verdana"/>
              </a:rPr>
              <a:t>r</a:t>
            </a:r>
            <a:r>
              <a:rPr lang="en-US" spc="-35" dirty="0">
                <a:solidFill>
                  <a:srgbClr val="134F5C"/>
                </a:solidFill>
                <a:latin typeface="Verdana"/>
                <a:cs typeface="Verdana"/>
              </a:rPr>
              <a:t>iable.</a:t>
            </a:r>
            <a:endParaRPr lang="en-US" dirty="0">
              <a:latin typeface="Verdana"/>
              <a:cs typeface="Verdana"/>
            </a:endParaRPr>
          </a:p>
          <a:p>
            <a:pPr marL="482600" marR="393700" indent="-406400">
              <a:lnSpc>
                <a:spcPct val="114599"/>
              </a:lnSpc>
              <a:buAutoNum type="arabicPeriod"/>
              <a:tabLst>
                <a:tab pos="481965" algn="l"/>
                <a:tab pos="482600" algn="l"/>
              </a:tabLst>
            </a:pPr>
            <a:r>
              <a:rPr lang="en-US" spc="-20" dirty="0">
                <a:solidFill>
                  <a:srgbClr val="134F5C"/>
                </a:solidFill>
                <a:latin typeface="Verdana"/>
                <a:cs typeface="Verdana"/>
              </a:rPr>
              <a:t>R</a:t>
            </a:r>
            <a:r>
              <a:rPr lang="en-US" spc="-30" baseline="30092" dirty="0">
                <a:solidFill>
                  <a:srgbClr val="134F5C"/>
                </a:solidFill>
                <a:latin typeface="Verdana"/>
                <a:cs typeface="Verdana"/>
              </a:rPr>
              <a:t>2</a:t>
            </a:r>
            <a:r>
              <a:rPr lang="en-US" spc="75" baseline="30092"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495" dirty="0">
                <a:solidFill>
                  <a:srgbClr val="134F5C"/>
                </a:solidFill>
                <a:latin typeface="Verdana"/>
                <a:cs typeface="Verdana"/>
              </a:rPr>
              <a:t>1</a:t>
            </a:r>
            <a:r>
              <a:rPr lang="en-US" spc="-430" dirty="0">
                <a:solidFill>
                  <a:srgbClr val="134F5C"/>
                </a:solidFill>
                <a:latin typeface="Verdana"/>
                <a:cs typeface="Verdana"/>
              </a:rPr>
              <a:t> </a:t>
            </a:r>
            <a:r>
              <a:rPr lang="en-US" spc="25" dirty="0">
                <a:solidFill>
                  <a:srgbClr val="134F5C"/>
                </a:solidFill>
                <a:latin typeface="Verdana"/>
                <a:cs typeface="Verdana"/>
              </a:rPr>
              <a:t>means</a:t>
            </a:r>
            <a:r>
              <a:rPr lang="en-US" spc="-160" dirty="0">
                <a:solidFill>
                  <a:srgbClr val="134F5C"/>
                </a:solidFill>
                <a:latin typeface="Verdana"/>
                <a:cs typeface="Verdana"/>
              </a:rPr>
              <a:t> </a:t>
            </a:r>
            <a:r>
              <a:rPr lang="en-US" spc="35" dirty="0">
                <a:solidFill>
                  <a:srgbClr val="134F5C"/>
                </a:solidFill>
                <a:latin typeface="Verdana"/>
                <a:cs typeface="Verdana"/>
              </a:rPr>
              <a:t>the</a:t>
            </a:r>
            <a:r>
              <a:rPr lang="en-US" spc="-160" dirty="0">
                <a:solidFill>
                  <a:srgbClr val="134F5C"/>
                </a:solidFill>
                <a:latin typeface="Verdana"/>
                <a:cs typeface="Verdana"/>
              </a:rPr>
              <a:t> </a:t>
            </a:r>
            <a:r>
              <a:rPr lang="en-US" spc="55" dirty="0">
                <a:solidFill>
                  <a:srgbClr val="134F5C"/>
                </a:solidFill>
                <a:latin typeface="Verdana"/>
                <a:cs typeface="Verdana"/>
              </a:rPr>
              <a:t>dependent</a:t>
            </a:r>
            <a:r>
              <a:rPr lang="en-US" spc="-155" dirty="0">
                <a:solidFill>
                  <a:srgbClr val="134F5C"/>
                </a:solidFill>
                <a:latin typeface="Verdana"/>
                <a:cs typeface="Verdana"/>
              </a:rPr>
              <a:t> </a:t>
            </a:r>
            <a:r>
              <a:rPr lang="en-US" spc="-20" dirty="0">
                <a:solidFill>
                  <a:srgbClr val="134F5C"/>
                </a:solidFill>
                <a:latin typeface="Verdana"/>
                <a:cs typeface="Verdana"/>
              </a:rPr>
              <a:t>variable</a:t>
            </a:r>
            <a:r>
              <a:rPr lang="en-US" spc="-160" dirty="0">
                <a:solidFill>
                  <a:srgbClr val="134F5C"/>
                </a:solidFill>
                <a:latin typeface="Verdana"/>
                <a:cs typeface="Verdana"/>
              </a:rPr>
              <a:t> </a:t>
            </a:r>
            <a:r>
              <a:rPr lang="en-US" spc="45" dirty="0">
                <a:solidFill>
                  <a:srgbClr val="134F5C"/>
                </a:solidFill>
                <a:latin typeface="Verdana"/>
                <a:cs typeface="Verdana"/>
              </a:rPr>
              <a:t>can</a:t>
            </a:r>
            <a:r>
              <a:rPr lang="en-US" spc="-160" dirty="0">
                <a:solidFill>
                  <a:srgbClr val="134F5C"/>
                </a:solidFill>
                <a:latin typeface="Verdana"/>
                <a:cs typeface="Verdana"/>
              </a:rPr>
              <a:t> </a:t>
            </a:r>
            <a:r>
              <a:rPr lang="en-US" spc="55" dirty="0">
                <a:solidFill>
                  <a:srgbClr val="134F5C"/>
                </a:solidFill>
                <a:latin typeface="Verdana"/>
                <a:cs typeface="Verdana"/>
              </a:rPr>
              <a:t>be</a:t>
            </a:r>
            <a:r>
              <a:rPr lang="en-US" spc="-160" dirty="0">
                <a:solidFill>
                  <a:srgbClr val="134F5C"/>
                </a:solidFill>
                <a:latin typeface="Verdana"/>
                <a:cs typeface="Verdana"/>
              </a:rPr>
              <a:t> </a:t>
            </a:r>
            <a:r>
              <a:rPr lang="en-US" spc="30" dirty="0">
                <a:solidFill>
                  <a:srgbClr val="134F5C"/>
                </a:solidFill>
                <a:latin typeface="Verdana"/>
                <a:cs typeface="Verdana"/>
              </a:rPr>
              <a:t>predicted</a:t>
            </a:r>
            <a:r>
              <a:rPr lang="en-US" spc="-160" dirty="0">
                <a:solidFill>
                  <a:srgbClr val="134F5C"/>
                </a:solidFill>
                <a:latin typeface="Verdana"/>
                <a:cs typeface="Verdana"/>
              </a:rPr>
              <a:t> </a:t>
            </a:r>
            <a:r>
              <a:rPr lang="en-US" spc="60" dirty="0">
                <a:solidFill>
                  <a:srgbClr val="134F5C"/>
                </a:solidFill>
                <a:latin typeface="Verdana"/>
                <a:cs typeface="Verdana"/>
              </a:rPr>
              <a:t>from</a:t>
            </a:r>
            <a:r>
              <a:rPr lang="en-US" spc="-155" dirty="0">
                <a:solidFill>
                  <a:srgbClr val="134F5C"/>
                </a:solidFill>
                <a:latin typeface="Verdana"/>
                <a:cs typeface="Verdana"/>
              </a:rPr>
              <a:t> </a:t>
            </a:r>
            <a:r>
              <a:rPr lang="en-US" spc="35" dirty="0">
                <a:solidFill>
                  <a:srgbClr val="134F5C"/>
                </a:solidFill>
                <a:latin typeface="Verdana"/>
                <a:cs typeface="Verdana"/>
              </a:rPr>
              <a:t>the </a:t>
            </a:r>
            <a:r>
              <a:rPr lang="en-US" spc="-620" dirty="0">
                <a:solidFill>
                  <a:srgbClr val="134F5C"/>
                </a:solidFill>
                <a:latin typeface="Verdana"/>
                <a:cs typeface="Verdana"/>
              </a:rPr>
              <a:t> </a:t>
            </a:r>
            <a:r>
              <a:rPr lang="en-US" spc="50" dirty="0">
                <a:solidFill>
                  <a:srgbClr val="134F5C"/>
                </a:solidFill>
                <a:latin typeface="Verdana"/>
                <a:cs typeface="Verdana"/>
              </a:rPr>
              <a:t>independent</a:t>
            </a:r>
            <a:r>
              <a:rPr lang="en-US" spc="-165" dirty="0">
                <a:solidFill>
                  <a:srgbClr val="134F5C"/>
                </a:solidFill>
                <a:latin typeface="Verdana"/>
                <a:cs typeface="Verdana"/>
              </a:rPr>
              <a:t> </a:t>
            </a:r>
            <a:r>
              <a:rPr lang="en-US" spc="-20" dirty="0">
                <a:solidFill>
                  <a:srgbClr val="134F5C"/>
                </a:solidFill>
                <a:latin typeface="Verdana"/>
                <a:cs typeface="Verdana"/>
              </a:rPr>
              <a:t>variable</a:t>
            </a:r>
            <a:r>
              <a:rPr lang="en-US" spc="-165" dirty="0">
                <a:solidFill>
                  <a:srgbClr val="134F5C"/>
                </a:solidFill>
                <a:latin typeface="Verdana"/>
                <a:cs typeface="Verdana"/>
              </a:rPr>
              <a:t> </a:t>
            </a:r>
            <a:r>
              <a:rPr lang="en-US" spc="45" dirty="0">
                <a:solidFill>
                  <a:srgbClr val="134F5C"/>
                </a:solidFill>
                <a:latin typeface="Verdana"/>
                <a:cs typeface="Verdana"/>
              </a:rPr>
              <a:t>without</a:t>
            </a:r>
            <a:r>
              <a:rPr lang="en-US" spc="-165" dirty="0">
                <a:solidFill>
                  <a:srgbClr val="134F5C"/>
                </a:solidFill>
                <a:latin typeface="Verdana"/>
                <a:cs typeface="Verdana"/>
              </a:rPr>
              <a:t> </a:t>
            </a:r>
            <a:r>
              <a:rPr lang="en-US" spc="-20" dirty="0">
                <a:solidFill>
                  <a:srgbClr val="134F5C"/>
                </a:solidFill>
                <a:latin typeface="Verdana"/>
                <a:cs typeface="Verdana"/>
              </a:rPr>
              <a:t>any</a:t>
            </a:r>
            <a:r>
              <a:rPr lang="en-US" spc="-165" dirty="0">
                <a:solidFill>
                  <a:srgbClr val="134F5C"/>
                </a:solidFill>
                <a:latin typeface="Verdana"/>
                <a:cs typeface="Verdana"/>
              </a:rPr>
              <a:t> </a:t>
            </a:r>
            <a:r>
              <a:rPr lang="en-US" spc="-75" dirty="0">
                <a:solidFill>
                  <a:srgbClr val="134F5C"/>
                </a:solidFill>
                <a:latin typeface="Verdana"/>
                <a:cs typeface="Verdana"/>
              </a:rPr>
              <a:t>error.</a:t>
            </a:r>
            <a:endParaRPr lang="en-US" dirty="0">
              <a:latin typeface="Verdana"/>
              <a:cs typeface="Verdana"/>
            </a:endParaRPr>
          </a:p>
          <a:p>
            <a:pPr marL="482600" marR="30480" indent="-433070">
              <a:lnSpc>
                <a:spcPct val="114599"/>
              </a:lnSpc>
              <a:buAutoNum type="arabicPeriod"/>
              <a:tabLst>
                <a:tab pos="481965" algn="l"/>
                <a:tab pos="482600" algn="l"/>
              </a:tabLst>
            </a:pPr>
            <a:r>
              <a:rPr lang="en-US" spc="65" dirty="0">
                <a:solidFill>
                  <a:srgbClr val="134F5C"/>
                </a:solidFill>
                <a:latin typeface="Verdana"/>
                <a:cs typeface="Verdana"/>
              </a:rPr>
              <a:t>An</a:t>
            </a:r>
            <a:r>
              <a:rPr lang="en-US" spc="-165" dirty="0">
                <a:solidFill>
                  <a:srgbClr val="134F5C"/>
                </a:solidFill>
                <a:latin typeface="Verdana"/>
                <a:cs typeface="Verdana"/>
              </a:rPr>
              <a:t> </a:t>
            </a:r>
            <a:r>
              <a:rPr lang="en-US" spc="-20" dirty="0">
                <a:solidFill>
                  <a:srgbClr val="134F5C"/>
                </a:solidFill>
                <a:latin typeface="Verdana"/>
                <a:cs typeface="Verdana"/>
              </a:rPr>
              <a:t>R</a:t>
            </a:r>
            <a:r>
              <a:rPr lang="en-US" spc="-30" baseline="30092" dirty="0">
                <a:solidFill>
                  <a:srgbClr val="134F5C"/>
                </a:solidFill>
                <a:latin typeface="Verdana"/>
                <a:cs typeface="Verdana"/>
              </a:rPr>
              <a:t>2</a:t>
            </a:r>
            <a:r>
              <a:rPr lang="en-US" spc="67" baseline="30092" dirty="0">
                <a:solidFill>
                  <a:srgbClr val="134F5C"/>
                </a:solidFill>
                <a:latin typeface="Verdana"/>
                <a:cs typeface="Verdana"/>
              </a:rPr>
              <a:t> </a:t>
            </a:r>
            <a:r>
              <a:rPr lang="en-US" spc="5" dirty="0">
                <a:solidFill>
                  <a:srgbClr val="134F5C"/>
                </a:solidFill>
                <a:latin typeface="Verdana"/>
                <a:cs typeface="Verdana"/>
              </a:rPr>
              <a:t>of</a:t>
            </a:r>
            <a:r>
              <a:rPr lang="en-US" spc="-160" dirty="0">
                <a:solidFill>
                  <a:srgbClr val="134F5C"/>
                </a:solidFill>
                <a:latin typeface="Verdana"/>
                <a:cs typeface="Verdana"/>
              </a:rPr>
              <a:t> </a:t>
            </a:r>
            <a:r>
              <a:rPr lang="en-US" spc="-80" dirty="0">
                <a:solidFill>
                  <a:srgbClr val="134F5C"/>
                </a:solidFill>
                <a:latin typeface="Verdana"/>
                <a:cs typeface="Verdana"/>
              </a:rPr>
              <a:t>0.20</a:t>
            </a:r>
            <a:r>
              <a:rPr lang="en-US" spc="-165" dirty="0">
                <a:solidFill>
                  <a:srgbClr val="134F5C"/>
                </a:solidFill>
                <a:latin typeface="Verdana"/>
                <a:cs typeface="Verdana"/>
              </a:rPr>
              <a:t> </a:t>
            </a:r>
            <a:r>
              <a:rPr lang="en-US" spc="25" dirty="0">
                <a:solidFill>
                  <a:srgbClr val="134F5C"/>
                </a:solidFill>
                <a:latin typeface="Verdana"/>
                <a:cs typeface="Verdana"/>
              </a:rPr>
              <a:t>means</a:t>
            </a:r>
            <a:r>
              <a:rPr lang="en-US" spc="-165" dirty="0">
                <a:solidFill>
                  <a:srgbClr val="134F5C"/>
                </a:solidFill>
                <a:latin typeface="Verdana"/>
                <a:cs typeface="Verdana"/>
              </a:rPr>
              <a:t> </a:t>
            </a:r>
            <a:r>
              <a:rPr lang="en-US" spc="25" dirty="0">
                <a:solidFill>
                  <a:srgbClr val="134F5C"/>
                </a:solidFill>
                <a:latin typeface="Verdana"/>
                <a:cs typeface="Verdana"/>
              </a:rPr>
              <a:t>that</a:t>
            </a:r>
            <a:r>
              <a:rPr lang="en-US" spc="-165" dirty="0">
                <a:solidFill>
                  <a:srgbClr val="134F5C"/>
                </a:solidFill>
                <a:latin typeface="Verdana"/>
                <a:cs typeface="Verdana"/>
              </a:rPr>
              <a:t> </a:t>
            </a:r>
            <a:r>
              <a:rPr lang="en-US" spc="-180" dirty="0">
                <a:solidFill>
                  <a:srgbClr val="134F5C"/>
                </a:solidFill>
                <a:latin typeface="Verdana"/>
                <a:cs typeface="Verdana"/>
              </a:rPr>
              <a:t>20%</a:t>
            </a:r>
            <a:r>
              <a:rPr lang="en-US" spc="-160" dirty="0">
                <a:solidFill>
                  <a:srgbClr val="134F5C"/>
                </a:solidFill>
                <a:latin typeface="Verdana"/>
                <a:cs typeface="Verdana"/>
              </a:rPr>
              <a:t> </a:t>
            </a:r>
            <a:r>
              <a:rPr lang="en-US" spc="-10" dirty="0">
                <a:solidFill>
                  <a:srgbClr val="134F5C"/>
                </a:solidFill>
                <a:latin typeface="Verdana"/>
                <a:cs typeface="Verdana"/>
              </a:rPr>
              <a:t>variance</a:t>
            </a:r>
            <a:r>
              <a:rPr lang="en-US" spc="-165" dirty="0">
                <a:solidFill>
                  <a:srgbClr val="134F5C"/>
                </a:solidFill>
                <a:latin typeface="Verdana"/>
                <a:cs typeface="Verdana"/>
              </a:rPr>
              <a:t> </a:t>
            </a:r>
            <a:r>
              <a:rPr lang="en-US" spc="30" dirty="0">
                <a:solidFill>
                  <a:srgbClr val="134F5C"/>
                </a:solidFill>
                <a:latin typeface="Verdana"/>
                <a:cs typeface="Verdana"/>
              </a:rPr>
              <a:t>in</a:t>
            </a:r>
            <a:r>
              <a:rPr lang="en-US" spc="-165" dirty="0">
                <a:solidFill>
                  <a:srgbClr val="134F5C"/>
                </a:solidFill>
                <a:latin typeface="Verdana"/>
                <a:cs typeface="Verdana"/>
              </a:rPr>
              <a:t> </a:t>
            </a:r>
            <a:r>
              <a:rPr lang="en-US" spc="35" dirty="0">
                <a:solidFill>
                  <a:srgbClr val="134F5C"/>
                </a:solidFill>
                <a:latin typeface="Verdana"/>
                <a:cs typeface="Verdana"/>
              </a:rPr>
              <a:t>Y</a:t>
            </a:r>
            <a:r>
              <a:rPr lang="en-US" spc="-160"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25" dirty="0">
                <a:solidFill>
                  <a:srgbClr val="134F5C"/>
                </a:solidFill>
                <a:latin typeface="Verdana"/>
                <a:cs typeface="Verdana"/>
              </a:rPr>
              <a:t>predictable</a:t>
            </a:r>
            <a:r>
              <a:rPr lang="en-US" spc="-165" dirty="0">
                <a:solidFill>
                  <a:srgbClr val="134F5C"/>
                </a:solidFill>
                <a:latin typeface="Verdana"/>
                <a:cs typeface="Verdana"/>
              </a:rPr>
              <a:t> </a:t>
            </a:r>
            <a:r>
              <a:rPr lang="en-US" spc="60" dirty="0">
                <a:solidFill>
                  <a:srgbClr val="134F5C"/>
                </a:solidFill>
                <a:latin typeface="Verdana"/>
                <a:cs typeface="Verdana"/>
              </a:rPr>
              <a:t>from</a:t>
            </a:r>
            <a:r>
              <a:rPr lang="en-US" spc="-160" dirty="0">
                <a:solidFill>
                  <a:srgbClr val="134F5C"/>
                </a:solidFill>
                <a:latin typeface="Verdana"/>
                <a:cs typeface="Verdana"/>
              </a:rPr>
              <a:t> </a:t>
            </a:r>
            <a:r>
              <a:rPr lang="en-US" spc="-250" dirty="0">
                <a:solidFill>
                  <a:srgbClr val="134F5C"/>
                </a:solidFill>
                <a:latin typeface="Verdana"/>
                <a:cs typeface="Verdana"/>
              </a:rPr>
              <a:t>X;</a:t>
            </a:r>
            <a:r>
              <a:rPr lang="en-US" spc="-165" dirty="0">
                <a:solidFill>
                  <a:srgbClr val="134F5C"/>
                </a:solidFill>
                <a:latin typeface="Verdana"/>
                <a:cs typeface="Verdana"/>
              </a:rPr>
              <a:t> </a:t>
            </a:r>
            <a:r>
              <a:rPr lang="en-US" spc="30" dirty="0">
                <a:solidFill>
                  <a:srgbClr val="134F5C"/>
                </a:solidFill>
                <a:latin typeface="Verdana"/>
                <a:cs typeface="Verdana"/>
              </a:rPr>
              <a:t>an </a:t>
            </a:r>
            <a:r>
              <a:rPr lang="en-US" spc="-615" dirty="0">
                <a:solidFill>
                  <a:srgbClr val="134F5C"/>
                </a:solidFill>
                <a:latin typeface="Verdana"/>
                <a:cs typeface="Verdana"/>
              </a:rPr>
              <a:t> </a:t>
            </a:r>
            <a:r>
              <a:rPr lang="en-US" spc="45" dirty="0">
                <a:solidFill>
                  <a:srgbClr val="134F5C"/>
                </a:solidFill>
                <a:latin typeface="Verdana"/>
                <a:cs typeface="Verdana"/>
              </a:rPr>
              <a:t>R</a:t>
            </a:r>
            <a:r>
              <a:rPr lang="en-US" spc="-127" baseline="30092" dirty="0">
                <a:solidFill>
                  <a:srgbClr val="134F5C"/>
                </a:solidFill>
                <a:latin typeface="Verdana"/>
                <a:cs typeface="Verdana"/>
              </a:rPr>
              <a:t>2</a:t>
            </a:r>
            <a:r>
              <a:rPr lang="en-US" spc="67" baseline="30092" dirty="0">
                <a:solidFill>
                  <a:srgbClr val="134F5C"/>
                </a:solidFill>
                <a:latin typeface="Verdana"/>
                <a:cs typeface="Verdana"/>
              </a:rPr>
              <a:t> </a:t>
            </a:r>
            <a:r>
              <a:rPr lang="en-US" spc="5" dirty="0">
                <a:solidFill>
                  <a:srgbClr val="134F5C"/>
                </a:solidFill>
                <a:latin typeface="Verdana"/>
                <a:cs typeface="Verdana"/>
              </a:rPr>
              <a:t>of</a:t>
            </a:r>
            <a:r>
              <a:rPr lang="en-US" spc="-165" dirty="0">
                <a:solidFill>
                  <a:srgbClr val="134F5C"/>
                </a:solidFill>
                <a:latin typeface="Verdana"/>
                <a:cs typeface="Verdana"/>
              </a:rPr>
              <a:t> </a:t>
            </a:r>
            <a:r>
              <a:rPr lang="en-US" spc="25" dirty="0">
                <a:solidFill>
                  <a:srgbClr val="134F5C"/>
                </a:solidFill>
                <a:latin typeface="Verdana"/>
                <a:cs typeface="Verdana"/>
              </a:rPr>
              <a:t>0</a:t>
            </a:r>
            <a:r>
              <a:rPr lang="en-US" spc="-300" dirty="0">
                <a:solidFill>
                  <a:srgbClr val="134F5C"/>
                </a:solidFill>
                <a:latin typeface="Verdana"/>
                <a:cs typeface="Verdana"/>
              </a:rPr>
              <a:t>.</a:t>
            </a:r>
            <a:r>
              <a:rPr lang="en-US" spc="45" dirty="0">
                <a:solidFill>
                  <a:srgbClr val="134F5C"/>
                </a:solidFill>
                <a:latin typeface="Verdana"/>
                <a:cs typeface="Verdana"/>
              </a:rPr>
              <a:t>40</a:t>
            </a:r>
            <a:r>
              <a:rPr lang="en-US" spc="-165" dirty="0">
                <a:solidFill>
                  <a:srgbClr val="134F5C"/>
                </a:solidFill>
                <a:latin typeface="Verdana"/>
                <a:cs typeface="Verdana"/>
              </a:rPr>
              <a:t> </a:t>
            </a:r>
            <a:r>
              <a:rPr lang="en-US" spc="155" dirty="0">
                <a:solidFill>
                  <a:srgbClr val="134F5C"/>
                </a:solidFill>
                <a:latin typeface="Verdana"/>
                <a:cs typeface="Verdana"/>
              </a:rPr>
              <a:t>m</a:t>
            </a:r>
            <a:r>
              <a:rPr lang="en-US" spc="-20" dirty="0">
                <a:solidFill>
                  <a:srgbClr val="134F5C"/>
                </a:solidFill>
                <a:latin typeface="Verdana"/>
                <a:cs typeface="Verdana"/>
              </a:rPr>
              <a:t>e</a:t>
            </a:r>
            <a:r>
              <a:rPr lang="en-US" dirty="0">
                <a:solidFill>
                  <a:srgbClr val="134F5C"/>
                </a:solidFill>
                <a:latin typeface="Verdana"/>
                <a:cs typeface="Verdana"/>
              </a:rPr>
              <a:t>ans</a:t>
            </a:r>
            <a:r>
              <a:rPr lang="en-US" spc="-165" dirty="0">
                <a:solidFill>
                  <a:srgbClr val="134F5C"/>
                </a:solidFill>
                <a:latin typeface="Verdana"/>
                <a:cs typeface="Verdana"/>
              </a:rPr>
              <a:t> </a:t>
            </a:r>
            <a:r>
              <a:rPr lang="en-US" spc="25" dirty="0">
                <a:solidFill>
                  <a:srgbClr val="134F5C"/>
                </a:solidFill>
                <a:latin typeface="Verdana"/>
                <a:cs typeface="Verdana"/>
              </a:rPr>
              <a:t>that</a:t>
            </a:r>
            <a:r>
              <a:rPr lang="en-US" spc="-165" dirty="0">
                <a:solidFill>
                  <a:srgbClr val="134F5C"/>
                </a:solidFill>
                <a:latin typeface="Verdana"/>
                <a:cs typeface="Verdana"/>
              </a:rPr>
              <a:t> </a:t>
            </a:r>
            <a:r>
              <a:rPr lang="en-US" spc="-120" dirty="0">
                <a:solidFill>
                  <a:srgbClr val="134F5C"/>
                </a:solidFill>
                <a:latin typeface="Verdana"/>
                <a:cs typeface="Verdana"/>
              </a:rPr>
              <a:t>40%</a:t>
            </a:r>
            <a:r>
              <a:rPr lang="en-US" spc="-165" dirty="0">
                <a:solidFill>
                  <a:srgbClr val="134F5C"/>
                </a:solidFill>
                <a:latin typeface="Verdana"/>
                <a:cs typeface="Verdana"/>
              </a:rPr>
              <a:t> </a:t>
            </a:r>
            <a:r>
              <a:rPr lang="en-US" spc="-120" dirty="0">
                <a:solidFill>
                  <a:srgbClr val="134F5C"/>
                </a:solidFill>
                <a:latin typeface="Verdana"/>
                <a:cs typeface="Verdana"/>
              </a:rPr>
              <a:t>v</a:t>
            </a:r>
            <a:r>
              <a:rPr lang="en-US" spc="-40" dirty="0">
                <a:solidFill>
                  <a:srgbClr val="134F5C"/>
                </a:solidFill>
                <a:latin typeface="Verdana"/>
                <a:cs typeface="Verdana"/>
              </a:rPr>
              <a:t>a</a:t>
            </a:r>
            <a:r>
              <a:rPr lang="en-US" spc="-45" dirty="0">
                <a:solidFill>
                  <a:srgbClr val="134F5C"/>
                </a:solidFill>
                <a:latin typeface="Verdana"/>
                <a:cs typeface="Verdana"/>
              </a:rPr>
              <a:t>r</a:t>
            </a:r>
            <a:r>
              <a:rPr lang="en-US" spc="15" dirty="0">
                <a:solidFill>
                  <a:srgbClr val="134F5C"/>
                </a:solidFill>
                <a:latin typeface="Verdana"/>
                <a:cs typeface="Verdana"/>
              </a:rPr>
              <a:t>ian</a:t>
            </a:r>
            <a:r>
              <a:rPr lang="en-US" spc="55" dirty="0">
                <a:solidFill>
                  <a:srgbClr val="134F5C"/>
                </a:solidFill>
                <a:latin typeface="Verdana"/>
                <a:cs typeface="Verdana"/>
              </a:rPr>
              <a:t>c</a:t>
            </a:r>
            <a:r>
              <a:rPr lang="en-US" spc="10" dirty="0">
                <a:solidFill>
                  <a:srgbClr val="134F5C"/>
                </a:solidFill>
                <a:latin typeface="Verdana"/>
                <a:cs typeface="Verdana"/>
              </a:rPr>
              <a:t>e</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30" dirty="0">
                <a:solidFill>
                  <a:srgbClr val="134F5C"/>
                </a:solidFill>
                <a:latin typeface="Verdana"/>
                <a:cs typeface="Verdana"/>
              </a:rPr>
              <a:t>p</a:t>
            </a:r>
            <a:r>
              <a:rPr lang="en-US" spc="-5" dirty="0">
                <a:solidFill>
                  <a:srgbClr val="134F5C"/>
                </a:solidFill>
                <a:latin typeface="Verdana"/>
                <a:cs typeface="Verdana"/>
              </a:rPr>
              <a:t>r</a:t>
            </a:r>
            <a:r>
              <a:rPr lang="en-US" spc="40" dirty="0">
                <a:solidFill>
                  <a:srgbClr val="134F5C"/>
                </a:solidFill>
                <a:latin typeface="Verdana"/>
                <a:cs typeface="Verdana"/>
              </a:rPr>
              <a:t>edi</a:t>
            </a:r>
            <a:r>
              <a:rPr lang="en-US" spc="50" dirty="0">
                <a:solidFill>
                  <a:srgbClr val="134F5C"/>
                </a:solidFill>
                <a:latin typeface="Verdana"/>
                <a:cs typeface="Verdana"/>
              </a:rPr>
              <a:t>c</a:t>
            </a:r>
            <a:r>
              <a:rPr lang="en-US" spc="-30" dirty="0">
                <a:solidFill>
                  <a:srgbClr val="134F5C"/>
                </a:solidFill>
                <a:latin typeface="Verdana"/>
                <a:cs typeface="Verdana"/>
              </a:rPr>
              <a:t>table.</a:t>
            </a:r>
            <a:endParaRPr lang="en-US" dirty="0">
              <a:latin typeface="Verdana"/>
              <a:cs typeface="Verdana"/>
            </a:endParaRPr>
          </a:p>
          <a:p>
            <a:pPr>
              <a:lnSpc>
                <a:spcPct val="100000"/>
              </a:lnSpc>
              <a:spcBef>
                <a:spcPts val="40"/>
              </a:spcBef>
            </a:pPr>
            <a:endParaRPr lang="en-US" sz="2000" dirty="0">
              <a:latin typeface="Verdana"/>
              <a:cs typeface="Verdana"/>
            </a:endParaRPr>
          </a:p>
          <a:p>
            <a:pPr marL="25400" marR="452755">
              <a:lnSpc>
                <a:spcPct val="114599"/>
              </a:lnSpc>
            </a:pPr>
            <a:r>
              <a:rPr lang="en-US" spc="-60" dirty="0">
                <a:solidFill>
                  <a:srgbClr val="134F5C"/>
                </a:solidFill>
                <a:latin typeface="Verdana"/>
                <a:cs typeface="Verdana"/>
              </a:rPr>
              <a:t>*Note</a:t>
            </a:r>
            <a:r>
              <a:rPr lang="en-US" spc="-165" dirty="0">
                <a:solidFill>
                  <a:srgbClr val="134F5C"/>
                </a:solidFill>
                <a:latin typeface="Verdana"/>
                <a:cs typeface="Verdana"/>
              </a:rPr>
              <a:t> </a:t>
            </a:r>
            <a:r>
              <a:rPr lang="en-US" spc="-440" dirty="0">
                <a:solidFill>
                  <a:srgbClr val="134F5C"/>
                </a:solidFill>
                <a:latin typeface="Verdana"/>
                <a:cs typeface="Verdana"/>
              </a:rPr>
              <a:t>:</a:t>
            </a:r>
            <a:r>
              <a:rPr lang="en-US" spc="-260" dirty="0">
                <a:solidFill>
                  <a:srgbClr val="134F5C"/>
                </a:solidFill>
                <a:latin typeface="Verdana"/>
                <a:cs typeface="Verdana"/>
              </a:rPr>
              <a:t> </a:t>
            </a:r>
            <a:r>
              <a:rPr lang="en-US" spc="-80" dirty="0">
                <a:solidFill>
                  <a:srgbClr val="134F5C"/>
                </a:solidFill>
                <a:latin typeface="Verdana"/>
                <a:cs typeface="Verdana"/>
              </a:rPr>
              <a:t>R²</a:t>
            </a:r>
            <a:r>
              <a:rPr lang="en-US" spc="-165" dirty="0">
                <a:solidFill>
                  <a:srgbClr val="134F5C"/>
                </a:solidFill>
                <a:latin typeface="Verdana"/>
                <a:cs typeface="Verdana"/>
              </a:rPr>
              <a:t> </a:t>
            </a:r>
            <a:r>
              <a:rPr lang="en-US" spc="-5" dirty="0">
                <a:solidFill>
                  <a:srgbClr val="134F5C"/>
                </a:solidFill>
                <a:latin typeface="Verdana"/>
                <a:cs typeface="Verdana"/>
              </a:rPr>
              <a:t>score</a:t>
            </a:r>
            <a:r>
              <a:rPr lang="en-US" spc="-165" dirty="0">
                <a:solidFill>
                  <a:srgbClr val="134F5C"/>
                </a:solidFill>
                <a:latin typeface="Verdana"/>
                <a:cs typeface="Verdana"/>
              </a:rPr>
              <a:t> </a:t>
            </a:r>
            <a:r>
              <a:rPr lang="en-US" spc="10" dirty="0">
                <a:solidFill>
                  <a:srgbClr val="134F5C"/>
                </a:solidFill>
                <a:latin typeface="Verdana"/>
                <a:cs typeface="Verdana"/>
              </a:rPr>
              <a:t>may</a:t>
            </a:r>
            <a:r>
              <a:rPr lang="en-US" spc="-165" dirty="0">
                <a:solidFill>
                  <a:srgbClr val="134F5C"/>
                </a:solidFill>
                <a:latin typeface="Verdana"/>
                <a:cs typeface="Verdana"/>
              </a:rPr>
              <a:t> </a:t>
            </a:r>
            <a:r>
              <a:rPr lang="en-US" spc="20" dirty="0">
                <a:solidFill>
                  <a:srgbClr val="134F5C"/>
                </a:solidFill>
                <a:latin typeface="Verdana"/>
                <a:cs typeface="Verdana"/>
              </a:rPr>
              <a:t>range</a:t>
            </a:r>
            <a:r>
              <a:rPr lang="en-US" spc="-165" dirty="0">
                <a:solidFill>
                  <a:srgbClr val="134F5C"/>
                </a:solidFill>
                <a:latin typeface="Verdana"/>
                <a:cs typeface="Verdana"/>
              </a:rPr>
              <a:t> </a:t>
            </a:r>
            <a:r>
              <a:rPr lang="en-US" spc="60" dirty="0">
                <a:solidFill>
                  <a:srgbClr val="134F5C"/>
                </a:solidFill>
                <a:latin typeface="Verdana"/>
                <a:cs typeface="Verdana"/>
              </a:rPr>
              <a:t>from</a:t>
            </a:r>
            <a:r>
              <a:rPr lang="en-US" spc="-160" dirty="0">
                <a:solidFill>
                  <a:srgbClr val="134F5C"/>
                </a:solidFill>
                <a:latin typeface="Verdana"/>
                <a:cs typeface="Verdana"/>
              </a:rPr>
              <a:t> </a:t>
            </a:r>
            <a:r>
              <a:rPr lang="en-US" spc="-140" dirty="0">
                <a:solidFill>
                  <a:srgbClr val="134F5C"/>
                </a:solidFill>
                <a:latin typeface="Verdana"/>
                <a:cs typeface="Verdana"/>
              </a:rPr>
              <a:t>-∞</a:t>
            </a:r>
            <a:r>
              <a:rPr lang="en-US" spc="-165" dirty="0">
                <a:solidFill>
                  <a:srgbClr val="134F5C"/>
                </a:solidFill>
                <a:latin typeface="Verdana"/>
                <a:cs typeface="Verdana"/>
              </a:rPr>
              <a:t> </a:t>
            </a:r>
            <a:r>
              <a:rPr lang="en-US" spc="10" dirty="0">
                <a:solidFill>
                  <a:srgbClr val="134F5C"/>
                </a:solidFill>
                <a:latin typeface="Verdana"/>
                <a:cs typeface="Verdana"/>
              </a:rPr>
              <a:t>to</a:t>
            </a:r>
            <a:r>
              <a:rPr lang="en-US" spc="-165" dirty="0">
                <a:solidFill>
                  <a:srgbClr val="134F5C"/>
                </a:solidFill>
                <a:latin typeface="Verdana"/>
                <a:cs typeface="Verdana"/>
              </a:rPr>
              <a:t> </a:t>
            </a:r>
            <a:r>
              <a:rPr lang="en-US" spc="-495" dirty="0">
                <a:solidFill>
                  <a:srgbClr val="134F5C"/>
                </a:solidFill>
                <a:latin typeface="Verdana"/>
                <a:cs typeface="Verdana"/>
              </a:rPr>
              <a:t>1</a:t>
            </a:r>
            <a:r>
              <a:rPr lang="en-US" spc="-434" dirty="0">
                <a:solidFill>
                  <a:srgbClr val="134F5C"/>
                </a:solidFill>
                <a:latin typeface="Verdana"/>
                <a:cs typeface="Verdana"/>
              </a:rPr>
              <a:t> </a:t>
            </a:r>
            <a:r>
              <a:rPr lang="en-US" spc="-20" dirty="0">
                <a:solidFill>
                  <a:srgbClr val="134F5C"/>
                </a:solidFill>
                <a:latin typeface="Verdana"/>
                <a:cs typeface="Verdana"/>
              </a:rPr>
              <a:t>if</a:t>
            </a:r>
            <a:r>
              <a:rPr lang="en-US" spc="-165" dirty="0">
                <a:solidFill>
                  <a:srgbClr val="134F5C"/>
                </a:solidFill>
                <a:latin typeface="Verdana"/>
                <a:cs typeface="Verdana"/>
              </a:rPr>
              <a:t> </a:t>
            </a:r>
            <a:r>
              <a:rPr lang="en-US" dirty="0">
                <a:solidFill>
                  <a:srgbClr val="134F5C"/>
                </a:solidFill>
                <a:latin typeface="Verdana"/>
                <a:cs typeface="Verdana"/>
              </a:rPr>
              <a:t>OLS</a:t>
            </a:r>
            <a:r>
              <a:rPr lang="en-US" spc="-165" dirty="0">
                <a:solidFill>
                  <a:srgbClr val="134F5C"/>
                </a:solidFill>
                <a:latin typeface="Verdana"/>
                <a:cs typeface="Verdana"/>
              </a:rPr>
              <a:t> </a:t>
            </a:r>
            <a:r>
              <a:rPr lang="en-US" spc="-35" dirty="0">
                <a:solidFill>
                  <a:srgbClr val="134F5C"/>
                </a:solidFill>
                <a:latin typeface="Verdana"/>
                <a:cs typeface="Verdana"/>
              </a:rPr>
              <a:t>is</a:t>
            </a:r>
            <a:r>
              <a:rPr lang="en-US" spc="-165" dirty="0">
                <a:solidFill>
                  <a:srgbClr val="134F5C"/>
                </a:solidFill>
                <a:latin typeface="Verdana"/>
                <a:cs typeface="Verdana"/>
              </a:rPr>
              <a:t> </a:t>
            </a:r>
            <a:r>
              <a:rPr lang="en-US" spc="45" dirty="0">
                <a:solidFill>
                  <a:srgbClr val="134F5C"/>
                </a:solidFill>
                <a:latin typeface="Verdana"/>
                <a:cs typeface="Verdana"/>
              </a:rPr>
              <a:t>not</a:t>
            </a:r>
            <a:r>
              <a:rPr lang="en-US" spc="-160" dirty="0">
                <a:solidFill>
                  <a:srgbClr val="134F5C"/>
                </a:solidFill>
                <a:latin typeface="Verdana"/>
                <a:cs typeface="Verdana"/>
              </a:rPr>
              <a:t> </a:t>
            </a:r>
            <a:r>
              <a:rPr lang="en-US" spc="30" dirty="0">
                <a:solidFill>
                  <a:srgbClr val="134F5C"/>
                </a:solidFill>
                <a:latin typeface="Verdana"/>
                <a:cs typeface="Verdana"/>
              </a:rPr>
              <a:t>used</a:t>
            </a:r>
            <a:r>
              <a:rPr lang="en-US" spc="-165" dirty="0">
                <a:solidFill>
                  <a:srgbClr val="134F5C"/>
                </a:solidFill>
                <a:latin typeface="Verdana"/>
                <a:cs typeface="Verdana"/>
              </a:rPr>
              <a:t> </a:t>
            </a:r>
            <a:r>
              <a:rPr lang="en-US" spc="10" dirty="0">
                <a:solidFill>
                  <a:srgbClr val="134F5C"/>
                </a:solidFill>
                <a:latin typeface="Verdana"/>
                <a:cs typeface="Verdana"/>
              </a:rPr>
              <a:t>to</a:t>
            </a:r>
            <a:r>
              <a:rPr lang="en-US" spc="-165" dirty="0">
                <a:solidFill>
                  <a:srgbClr val="134F5C"/>
                </a:solidFill>
                <a:latin typeface="Verdana"/>
                <a:cs typeface="Verdana"/>
              </a:rPr>
              <a:t> </a:t>
            </a:r>
            <a:r>
              <a:rPr lang="en-US" spc="45" dirty="0">
                <a:solidFill>
                  <a:srgbClr val="134F5C"/>
                </a:solidFill>
                <a:latin typeface="Verdana"/>
                <a:cs typeface="Verdana"/>
              </a:rPr>
              <a:t>get</a:t>
            </a:r>
            <a:r>
              <a:rPr lang="en-US" spc="-165" dirty="0">
                <a:solidFill>
                  <a:srgbClr val="134F5C"/>
                </a:solidFill>
                <a:latin typeface="Verdana"/>
                <a:cs typeface="Verdana"/>
              </a:rPr>
              <a:t> </a:t>
            </a:r>
            <a:r>
              <a:rPr lang="en-US" spc="35" dirty="0">
                <a:solidFill>
                  <a:srgbClr val="134F5C"/>
                </a:solidFill>
                <a:latin typeface="Verdana"/>
                <a:cs typeface="Verdana"/>
              </a:rPr>
              <a:t>the </a:t>
            </a:r>
            <a:r>
              <a:rPr lang="en-US" spc="-620" dirty="0">
                <a:solidFill>
                  <a:srgbClr val="134F5C"/>
                </a:solidFill>
                <a:latin typeface="Verdana"/>
                <a:cs typeface="Verdana"/>
              </a:rPr>
              <a:t> </a:t>
            </a:r>
            <a:r>
              <a:rPr lang="en-US" dirty="0">
                <a:solidFill>
                  <a:srgbClr val="134F5C"/>
                </a:solidFill>
                <a:latin typeface="Verdana"/>
                <a:cs typeface="Verdana"/>
              </a:rPr>
              <a:t>predictions.</a:t>
            </a:r>
            <a:endParaRPr lang="en-US" dirty="0">
              <a:latin typeface="Verdana"/>
              <a:cs typeface="Verdana"/>
            </a:endParaRPr>
          </a:p>
          <a:p>
            <a:endParaRPr lang="en-IN" dirty="0"/>
          </a:p>
        </p:txBody>
      </p:sp>
    </p:spTree>
    <p:extLst>
      <p:ext uri="{BB962C8B-B14F-4D97-AF65-F5344CB8AC3E}">
        <p14:creationId xmlns:p14="http://schemas.microsoft.com/office/powerpoint/2010/main" val="30847396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Important Library</a:t>
            </a:r>
            <a:endParaRPr lang="en-IN" dirty="0"/>
          </a:p>
        </p:txBody>
      </p:sp>
      <p:sp>
        <p:nvSpPr>
          <p:cNvPr id="3" name="Content Placeholder 2"/>
          <p:cNvSpPr>
            <a:spLocks noGrp="1"/>
          </p:cNvSpPr>
          <p:nvPr>
            <p:ph idx="1"/>
          </p:nvPr>
        </p:nvSpPr>
        <p:spPr/>
        <p:txBody>
          <a:bodyPr/>
          <a:lstStyle/>
          <a:p>
            <a:r>
              <a:rPr lang="en-IN" dirty="0" smtClean="0"/>
              <a:t>Data Analysis :- Pandas</a:t>
            </a:r>
          </a:p>
          <a:p>
            <a:r>
              <a:rPr lang="en-IN" dirty="0" smtClean="0"/>
              <a:t>Statistical Analysis :- </a:t>
            </a:r>
            <a:r>
              <a:rPr lang="en-IN" dirty="0" err="1" smtClean="0"/>
              <a:t>Statsmodels</a:t>
            </a:r>
            <a:r>
              <a:rPr lang="en-IN" dirty="0" smtClean="0"/>
              <a:t> , </a:t>
            </a:r>
            <a:r>
              <a:rPr lang="en-IN" dirty="0" err="1" smtClean="0"/>
              <a:t>numpy</a:t>
            </a:r>
            <a:endParaRPr lang="en-IN" dirty="0" smtClean="0"/>
          </a:p>
          <a:p>
            <a:r>
              <a:rPr lang="en-IN" dirty="0" smtClean="0"/>
              <a:t> Machine Learning :- </a:t>
            </a:r>
            <a:r>
              <a:rPr lang="en-IN" dirty="0" err="1" smtClean="0"/>
              <a:t>Scikit</a:t>
            </a:r>
            <a:r>
              <a:rPr lang="en-IN" dirty="0" smtClean="0"/>
              <a:t> learn</a:t>
            </a:r>
          </a:p>
          <a:p>
            <a:r>
              <a:rPr lang="en-IN" dirty="0" smtClean="0"/>
              <a:t>Deep Learning:- </a:t>
            </a:r>
            <a:r>
              <a:rPr lang="en-IN" dirty="0" err="1" smtClean="0"/>
              <a:t>pytorch</a:t>
            </a:r>
            <a:r>
              <a:rPr lang="en-IN" dirty="0" smtClean="0"/>
              <a:t> / </a:t>
            </a:r>
            <a:r>
              <a:rPr lang="en-IN" dirty="0" err="1" smtClean="0"/>
              <a:t>tensorflow</a:t>
            </a:r>
            <a:r>
              <a:rPr lang="en-IN" dirty="0" smtClean="0"/>
              <a:t> , </a:t>
            </a:r>
            <a:r>
              <a:rPr lang="en-IN" dirty="0" err="1" smtClean="0"/>
              <a:t>keras</a:t>
            </a:r>
            <a:endParaRPr lang="en-IN" dirty="0" smtClean="0"/>
          </a:p>
          <a:p>
            <a:r>
              <a:rPr lang="en-IN" dirty="0" smtClean="0"/>
              <a:t>Gen AI :- </a:t>
            </a:r>
            <a:r>
              <a:rPr lang="en-IN" dirty="0" err="1" smtClean="0"/>
              <a:t>langchain</a:t>
            </a:r>
            <a:endParaRPr lang="en-IN" dirty="0" smtClean="0"/>
          </a:p>
          <a:p>
            <a:endParaRPr lang="en-IN" dirty="0"/>
          </a:p>
        </p:txBody>
      </p:sp>
    </p:spTree>
    <p:extLst>
      <p:ext uri="{BB962C8B-B14F-4D97-AF65-F5344CB8AC3E}">
        <p14:creationId xmlns:p14="http://schemas.microsoft.com/office/powerpoint/2010/main" val="2978659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ROI of TV ads?</a:t>
            </a:r>
            <a:endParaRPr lang="en-IN" dirty="0"/>
          </a:p>
        </p:txBody>
      </p:sp>
      <p:pic>
        <p:nvPicPr>
          <p:cNvPr id="4" name="Content Placeholder 3"/>
          <p:cNvPicPr>
            <a:picLocks noGrp="1" noChangeAspect="1"/>
          </p:cNvPicPr>
          <p:nvPr>
            <p:ph idx="1"/>
          </p:nvPr>
        </p:nvPicPr>
        <p:blipFill>
          <a:blip r:embed="rId2"/>
          <a:stretch>
            <a:fillRect/>
          </a:stretch>
        </p:blipFill>
        <p:spPr>
          <a:xfrm>
            <a:off x="677334" y="1930400"/>
            <a:ext cx="8596312" cy="3700785"/>
          </a:xfrm>
          <a:prstGeom prst="rect">
            <a:avLst/>
          </a:prstGeom>
        </p:spPr>
      </p:pic>
    </p:spTree>
    <p:extLst>
      <p:ext uri="{BB962C8B-B14F-4D97-AF65-F5344CB8AC3E}">
        <p14:creationId xmlns:p14="http://schemas.microsoft.com/office/powerpoint/2010/main" val="2622566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do we determine best fit line?</a:t>
            </a:r>
            <a:endParaRPr lang="en-IN" dirty="0"/>
          </a:p>
        </p:txBody>
      </p:sp>
      <p:pic>
        <p:nvPicPr>
          <p:cNvPr id="4" name="Content Placeholder 3"/>
          <p:cNvPicPr>
            <a:picLocks noGrp="1" noChangeAspect="1"/>
          </p:cNvPicPr>
          <p:nvPr>
            <p:ph idx="1"/>
          </p:nvPr>
        </p:nvPicPr>
        <p:blipFill>
          <a:blip r:embed="rId2"/>
          <a:stretch>
            <a:fillRect/>
          </a:stretch>
        </p:blipFill>
        <p:spPr>
          <a:xfrm>
            <a:off x="677690" y="1930400"/>
            <a:ext cx="8596312" cy="3623360"/>
          </a:xfrm>
          <a:prstGeom prst="rect">
            <a:avLst/>
          </a:prstGeom>
        </p:spPr>
      </p:pic>
    </p:spTree>
    <p:extLst>
      <p:ext uri="{BB962C8B-B14F-4D97-AF65-F5344CB8AC3E}">
        <p14:creationId xmlns:p14="http://schemas.microsoft.com/office/powerpoint/2010/main" val="132875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Predicted Output?</a:t>
            </a:r>
            <a:endParaRPr lang="en-IN" dirty="0"/>
          </a:p>
        </p:txBody>
      </p:sp>
      <p:pic>
        <p:nvPicPr>
          <p:cNvPr id="4" name="Content Placeholder 3"/>
          <p:cNvPicPr>
            <a:picLocks noGrp="1" noChangeAspect="1"/>
          </p:cNvPicPr>
          <p:nvPr>
            <p:ph idx="1"/>
          </p:nvPr>
        </p:nvPicPr>
        <p:blipFill>
          <a:blip r:embed="rId2"/>
          <a:stretch>
            <a:fillRect/>
          </a:stretch>
        </p:blipFill>
        <p:spPr>
          <a:xfrm>
            <a:off x="677690" y="2008262"/>
            <a:ext cx="8596312" cy="3642881"/>
          </a:xfrm>
          <a:prstGeom prst="rect">
            <a:avLst/>
          </a:prstGeom>
        </p:spPr>
      </p:pic>
    </p:spTree>
    <p:extLst>
      <p:ext uri="{BB962C8B-B14F-4D97-AF65-F5344CB8AC3E}">
        <p14:creationId xmlns:p14="http://schemas.microsoft.com/office/powerpoint/2010/main" val="1841466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Least squares Estimator of Parameters</a:t>
            </a:r>
            <a:endParaRPr lang="en-IN" dirty="0"/>
          </a:p>
        </p:txBody>
      </p:sp>
      <p:pic>
        <p:nvPicPr>
          <p:cNvPr id="4" name="Content Placeholder 3"/>
          <p:cNvPicPr>
            <a:picLocks noGrp="1" noChangeAspect="1"/>
          </p:cNvPicPr>
          <p:nvPr>
            <p:ph idx="1"/>
          </p:nvPr>
        </p:nvPicPr>
        <p:blipFill>
          <a:blip r:embed="rId2"/>
          <a:stretch>
            <a:fillRect/>
          </a:stretch>
        </p:blipFill>
        <p:spPr>
          <a:xfrm>
            <a:off x="677334" y="1930400"/>
            <a:ext cx="8401409" cy="3881437"/>
          </a:xfrm>
          <a:prstGeom prst="rect">
            <a:avLst/>
          </a:prstGeom>
        </p:spPr>
      </p:pic>
    </p:spTree>
    <p:extLst>
      <p:ext uri="{BB962C8B-B14F-4D97-AF65-F5344CB8AC3E}">
        <p14:creationId xmlns:p14="http://schemas.microsoft.com/office/powerpoint/2010/main" val="1267432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601" y="1228082"/>
            <a:ext cx="8596668" cy="3880773"/>
          </a:xfrm>
        </p:spPr>
        <p:txBody>
          <a:bodyPr/>
          <a:lstStyle/>
          <a:p>
            <a:r>
              <a:rPr lang="en-IN" dirty="0" smtClean="0"/>
              <a:t>In Normal equation, we differentiate and equate to 0 and will try to find out beta and the value will be minimum.</a:t>
            </a:r>
          </a:p>
          <a:p>
            <a:r>
              <a:rPr lang="en-IN" dirty="0" smtClean="0"/>
              <a:t>In gradient descent, we make the function and take partial derivative </a:t>
            </a:r>
          </a:p>
          <a:p>
            <a:r>
              <a:rPr lang="en-IN" dirty="0" smtClean="0"/>
              <a:t>If mean square error function is represent by j then,</a:t>
            </a:r>
          </a:p>
          <a:p>
            <a:r>
              <a:rPr lang="el-GR" b="1" dirty="0" smtClean="0"/>
              <a:t>β</a:t>
            </a:r>
            <a:r>
              <a:rPr lang="en-IN" b="1" dirty="0" smtClean="0"/>
              <a:t>1 = </a:t>
            </a:r>
            <a:r>
              <a:rPr lang="el-GR" b="1" dirty="0" smtClean="0"/>
              <a:t>β</a:t>
            </a:r>
            <a:r>
              <a:rPr lang="en-IN" b="1" dirty="0" smtClean="0"/>
              <a:t> – </a:t>
            </a:r>
            <a:r>
              <a:rPr lang="el-GR" b="1" dirty="0" smtClean="0"/>
              <a:t>α</a:t>
            </a:r>
            <a:r>
              <a:rPr lang="en-IN" b="1" dirty="0" smtClean="0"/>
              <a:t> (</a:t>
            </a:r>
            <a:r>
              <a:rPr lang="en-IN" b="1" dirty="0" err="1" smtClean="0"/>
              <a:t>dj</a:t>
            </a:r>
            <a:r>
              <a:rPr lang="en-IN" b="1" dirty="0" smtClean="0"/>
              <a:t>/d</a:t>
            </a:r>
            <a:r>
              <a:rPr lang="el-GR" b="1" dirty="0"/>
              <a:t> β</a:t>
            </a:r>
            <a:r>
              <a:rPr lang="en-IN" b="1" dirty="0" smtClean="0"/>
              <a:t>1) …..</a:t>
            </a:r>
            <a:r>
              <a:rPr lang="el-GR" b="1" dirty="0"/>
              <a:t> </a:t>
            </a:r>
            <a:r>
              <a:rPr lang="el-GR" b="1" dirty="0" smtClean="0"/>
              <a:t>β</a:t>
            </a:r>
            <a:r>
              <a:rPr lang="en-IN" b="1" dirty="0" smtClean="0"/>
              <a:t>p </a:t>
            </a:r>
            <a:r>
              <a:rPr lang="en-IN" b="1" dirty="0"/>
              <a:t>= </a:t>
            </a:r>
            <a:r>
              <a:rPr lang="el-GR" b="1" dirty="0"/>
              <a:t>β</a:t>
            </a:r>
            <a:r>
              <a:rPr lang="en-IN" b="1" dirty="0"/>
              <a:t> – </a:t>
            </a:r>
            <a:r>
              <a:rPr lang="el-GR" b="1" dirty="0"/>
              <a:t>α</a:t>
            </a:r>
            <a:r>
              <a:rPr lang="en-IN" b="1" dirty="0"/>
              <a:t> (</a:t>
            </a:r>
            <a:r>
              <a:rPr lang="en-IN" b="1" dirty="0" err="1"/>
              <a:t>dj</a:t>
            </a:r>
            <a:r>
              <a:rPr lang="en-IN" b="1" dirty="0"/>
              <a:t>/d</a:t>
            </a:r>
            <a:r>
              <a:rPr lang="el-GR" b="1" dirty="0"/>
              <a:t> </a:t>
            </a:r>
            <a:r>
              <a:rPr lang="el-GR" b="1" dirty="0" smtClean="0"/>
              <a:t>β</a:t>
            </a:r>
            <a:r>
              <a:rPr lang="en-IN" b="1" dirty="0" smtClean="0"/>
              <a:t>p)</a:t>
            </a:r>
          </a:p>
          <a:p>
            <a:r>
              <a:rPr lang="en-IN" dirty="0" smtClean="0"/>
              <a:t>When we have linear function will use normal equation and when we have polynomial and other function will use gradient descent</a:t>
            </a:r>
          </a:p>
          <a:p>
            <a:endParaRPr lang="en-IN" dirty="0"/>
          </a:p>
        </p:txBody>
      </p:sp>
    </p:spTree>
    <p:extLst>
      <p:ext uri="{BB962C8B-B14F-4D97-AF65-F5344CB8AC3E}">
        <p14:creationId xmlns:p14="http://schemas.microsoft.com/office/powerpoint/2010/main" val="10541292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762</TotalTime>
  <Words>1663</Words>
  <Application>Microsoft Office PowerPoint</Application>
  <PresentationFormat>Widescreen</PresentationFormat>
  <Paragraphs>123</Paragraphs>
  <Slides>43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Arial MT</vt:lpstr>
      <vt:lpstr>Lucida Sans Unicode</vt:lpstr>
      <vt:lpstr>Trebuchet MS</vt:lpstr>
      <vt:lpstr>Verdana</vt:lpstr>
      <vt:lpstr>Wingdings 3</vt:lpstr>
      <vt:lpstr>Facet</vt:lpstr>
      <vt:lpstr>Regression</vt:lpstr>
      <vt:lpstr>We will talk about…</vt:lpstr>
      <vt:lpstr>Introduction</vt:lpstr>
      <vt:lpstr>Hypothesis of Linear Regression</vt:lpstr>
      <vt:lpstr>ROI of TV ads?</vt:lpstr>
      <vt:lpstr>How do we determine best fit line?</vt:lpstr>
      <vt:lpstr>Predicted Output?</vt:lpstr>
      <vt:lpstr>Least squares Estimator of Parameters</vt:lpstr>
      <vt:lpstr>PowerPoint Presentation</vt:lpstr>
      <vt:lpstr>Derivative = 0</vt:lpstr>
      <vt:lpstr>PowerPoint Presentation</vt:lpstr>
      <vt:lpstr>PowerPoint Presentation</vt:lpstr>
      <vt:lpstr>Example</vt:lpstr>
      <vt:lpstr>PowerPoint Presentation</vt:lpstr>
      <vt:lpstr>PowerPoint Presentation</vt:lpstr>
      <vt:lpstr>Best possible 𝛽p</vt:lpstr>
      <vt:lpstr>Gradient Descent</vt:lpstr>
      <vt:lpstr>How does Gradient Descent Work?</vt:lpstr>
      <vt:lpstr>Initialize</vt:lpstr>
      <vt:lpstr>Delta</vt:lpstr>
      <vt:lpstr>Repeat until Convergence</vt:lpstr>
      <vt:lpstr>Learning Rate (𝛂)</vt:lpstr>
      <vt:lpstr>PowerPoint Presentation</vt:lpstr>
      <vt:lpstr>Exploring β</vt:lpstr>
      <vt:lpstr>Assumption of Regression Line</vt:lpstr>
      <vt:lpstr>Linear Relationship</vt:lpstr>
      <vt:lpstr>Homoscedasticity</vt:lpstr>
      <vt:lpstr>What if Heteroscedasticity?</vt:lpstr>
      <vt:lpstr>Multicollinearity</vt:lpstr>
      <vt:lpstr>What if Multicollinearity?</vt:lpstr>
      <vt:lpstr>Properties of Regression Line</vt:lpstr>
      <vt:lpstr>Advantages of Linear Regression</vt:lpstr>
      <vt:lpstr>Limitations of Linear Regression</vt:lpstr>
      <vt:lpstr>Data Preparation for Linear Regression</vt:lpstr>
      <vt:lpstr>Regression Model Evaluation Metrics</vt:lpstr>
      <vt:lpstr>1. Mean Squared Error (MSE)</vt:lpstr>
      <vt:lpstr>2. Root Mean Squared Error (RMSE)</vt:lpstr>
      <vt:lpstr>3. MAE (Mean Absolute Error)</vt:lpstr>
      <vt:lpstr>4. MAPE (Mean Absolute Percentage Error)</vt:lpstr>
      <vt:lpstr>4. R2 (R – Squared)</vt:lpstr>
      <vt:lpstr>5. Adjusted R2</vt:lpstr>
      <vt:lpstr>Properties of R2</vt:lpstr>
      <vt:lpstr>Important Library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53</cp:revision>
  <dcterms:created xsi:type="dcterms:W3CDTF">2025-04-01T11:43:58Z</dcterms:created>
  <dcterms:modified xsi:type="dcterms:W3CDTF">2025-04-04T12:42:30Z</dcterms:modified>
</cp:coreProperties>
</file>