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92947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121611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455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2216198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488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2940909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4012738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8224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363557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5DE6E-5B14-4DB6-B2B5-DFC38FD74AD9}"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403870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F5DE6E-5B14-4DB6-B2B5-DFC38FD74AD9}"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52861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F5DE6E-5B14-4DB6-B2B5-DFC38FD74AD9}" type="datetimeFigureOut">
              <a:rPr lang="en-IN" smtClean="0"/>
              <a:t>25-05-2025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47609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F5DE6E-5B14-4DB6-B2B5-DFC38FD74AD9}" type="datetimeFigureOut">
              <a:rPr lang="en-IN" smtClean="0"/>
              <a:t>25-05-2025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137939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5DE6E-5B14-4DB6-B2B5-DFC38FD74AD9}" type="datetimeFigureOut">
              <a:rPr lang="en-IN" smtClean="0"/>
              <a:t>25-05-2025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149483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5DE6E-5B14-4DB6-B2B5-DFC38FD74AD9}"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165449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5DE6E-5B14-4DB6-B2B5-DFC38FD74AD9}"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219C-2344-4D17-9376-9488964A27B2}" type="slidenum">
              <a:rPr lang="en-IN" smtClean="0"/>
              <a:t>‹#›</a:t>
            </a:fld>
            <a:endParaRPr lang="en-IN"/>
          </a:p>
        </p:txBody>
      </p:sp>
    </p:spTree>
    <p:extLst>
      <p:ext uri="{BB962C8B-B14F-4D97-AF65-F5344CB8AC3E}">
        <p14:creationId xmlns:p14="http://schemas.microsoft.com/office/powerpoint/2010/main" val="227835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F5DE6E-5B14-4DB6-B2B5-DFC38FD74AD9}" type="datetimeFigureOut">
              <a:rPr lang="en-IN" smtClean="0"/>
              <a:t>25-05-2025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8219C-2344-4D17-9376-9488964A27B2}" type="slidenum">
              <a:rPr lang="en-IN" smtClean="0"/>
              <a:t>‹#›</a:t>
            </a:fld>
            <a:endParaRPr lang="en-IN"/>
          </a:p>
        </p:txBody>
      </p:sp>
    </p:spTree>
    <p:extLst>
      <p:ext uri="{BB962C8B-B14F-4D97-AF65-F5344CB8AC3E}">
        <p14:creationId xmlns:p14="http://schemas.microsoft.com/office/powerpoint/2010/main" val="3173264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Logistic Regression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480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95149"/>
            <a:ext cx="8596668" cy="5146213"/>
          </a:xfrm>
        </p:spPr>
        <p:txBody>
          <a:bodyPr/>
          <a:lstStyle/>
          <a:p>
            <a:r>
              <a:rPr lang="en-IN" dirty="0"/>
              <a:t>F1 score defined as the harmonic mean of precision and recall.</a:t>
            </a:r>
          </a:p>
          <a:p>
            <a:r>
              <a:rPr lang="en-IN" dirty="0"/>
              <a:t>Harmonic Mean:- </a:t>
            </a:r>
            <a:r>
              <a:rPr lang="en-US" dirty="0"/>
              <a:t>The harmonic mean is used because it tends to </a:t>
            </a:r>
            <a:r>
              <a:rPr lang="en-US" b="1" dirty="0"/>
              <a:t>balance out the extremes</a:t>
            </a:r>
            <a:r>
              <a:rPr lang="en-US" dirty="0"/>
              <a:t>. When combining precision and recall, we want to avoid situations where one metric is high, but the other is low. The harmonic mean emphasizes low values more than the arithmetic mean, making it a good choice when you want to measure a balanced trade-off between precision and recall.</a:t>
            </a:r>
          </a:p>
          <a:p>
            <a:r>
              <a:rPr lang="en-US" dirty="0"/>
              <a:t>The F1 score is used when you need a metric that balances both precision and recall, particularly in scenarios where class imbalance exists or false positives and negatives have significant costs. </a:t>
            </a:r>
          </a:p>
          <a:p>
            <a:r>
              <a:rPr lang="en-US" dirty="0"/>
              <a:t>It's a good choice when you want to avoid a model that is overly focused on one metric at the expense of the other. </a:t>
            </a:r>
            <a:endParaRPr lang="en-IN" dirty="0"/>
          </a:p>
        </p:txBody>
      </p:sp>
    </p:spTree>
    <p:extLst>
      <p:ext uri="{BB962C8B-B14F-4D97-AF65-F5344CB8AC3E}">
        <p14:creationId xmlns:p14="http://schemas.microsoft.com/office/powerpoint/2010/main" val="163896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23618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r>
              <a:rPr lang="en-IN" dirty="0"/>
              <a:t>Logistic regression is classification algorithm</a:t>
            </a:r>
          </a:p>
          <a:p>
            <a:r>
              <a:rPr lang="en-IN" dirty="0"/>
              <a:t>One of the fundamental model</a:t>
            </a:r>
          </a:p>
          <a:p>
            <a:r>
              <a:rPr lang="en-IN" dirty="0"/>
              <a:t>Major diff in classification and regression is in regression target variable is continuous and for classification target variable will be discrete</a:t>
            </a:r>
          </a:p>
          <a:p>
            <a:r>
              <a:rPr lang="en-IN" dirty="0"/>
              <a:t>In Supervised learning, we have dependent and independent variable, in which independent variable are features and dependent variable are target variable.</a:t>
            </a:r>
          </a:p>
          <a:p>
            <a:r>
              <a:rPr lang="en-IN" dirty="0"/>
              <a:t>In classification:- Binary Classification (target variable can take 2 variable) and Multi Class classification (target variable can take &gt; 2 variable)</a:t>
            </a:r>
          </a:p>
          <a:p>
            <a:r>
              <a:rPr lang="en-IN" dirty="0"/>
              <a:t>Spam detection is binary classification (Yes or No) and bank offer credit card to it’s client ( Like Basic, Gold and </a:t>
            </a:r>
            <a:r>
              <a:rPr lang="en-IN" dirty="0" err="1"/>
              <a:t>Platinium</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0577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p:sp>
        <p:nvSpPr>
          <p:cNvPr id="3" name="Content Placeholder 2"/>
          <p:cNvSpPr>
            <a:spLocks noGrp="1"/>
          </p:cNvSpPr>
          <p:nvPr>
            <p:ph idx="1"/>
          </p:nvPr>
        </p:nvSpPr>
        <p:spPr>
          <a:xfrm>
            <a:off x="677334" y="1655545"/>
            <a:ext cx="8596668" cy="4385817"/>
          </a:xfrm>
        </p:spPr>
        <p:txBody>
          <a:bodyPr>
            <a:normAutofit/>
          </a:bodyPr>
          <a:lstStyle/>
          <a:p>
            <a:r>
              <a:rPr lang="en-US" b="1" dirty="0"/>
              <a:t>Logistic regression</a:t>
            </a:r>
            <a:r>
              <a:rPr lang="en-US" dirty="0"/>
              <a:t> is a </a:t>
            </a:r>
            <a:r>
              <a:rPr lang="en-US" b="1" dirty="0"/>
              <a:t>supervised machine learning algorithm </a:t>
            </a:r>
            <a:r>
              <a:rPr lang="en-US" dirty="0"/>
              <a:t>used for </a:t>
            </a:r>
            <a:r>
              <a:rPr lang="en-US" b="1" dirty="0"/>
              <a:t>classification tasks</a:t>
            </a:r>
            <a:r>
              <a:rPr lang="en-US" dirty="0"/>
              <a:t> where the goal is to predict the probability that an instance belongs to a given class or not. </a:t>
            </a:r>
          </a:p>
          <a:p>
            <a:r>
              <a:rPr lang="en-US" dirty="0"/>
              <a:t>Logistic regression is a statistical algorithm which analyze the relationship between two data factors. The article explores the fundamentals of logistic regression, it’s types and implementations.</a:t>
            </a:r>
          </a:p>
          <a:p>
            <a:r>
              <a:rPr lang="en-US" dirty="0"/>
              <a:t>Logistic regression is used for binary classification where we use sigmoid function, that takes input as independent variables and produces a probability value between 0 and 1.</a:t>
            </a:r>
          </a:p>
          <a:p>
            <a:r>
              <a:rPr lang="en-US" dirty="0"/>
              <a:t>For example, we have two classes Class 0 and Class 1 if the value of the logistic function for an input is greater than 0.5 (threshold value) then it belongs to Class 1 otherwise it belongs to Class 0. It’s referred to as regression because it is the extension of</a:t>
            </a:r>
            <a:r>
              <a:rPr lang="en-US" u="sng" dirty="0"/>
              <a:t> </a:t>
            </a:r>
            <a:r>
              <a:rPr lang="en-US" dirty="0"/>
              <a:t>linear regression  but is mainly used for classification problems.</a:t>
            </a:r>
          </a:p>
          <a:p>
            <a:endParaRPr lang="en-IN" dirty="0"/>
          </a:p>
        </p:txBody>
      </p:sp>
    </p:spTree>
    <p:extLst>
      <p:ext uri="{BB962C8B-B14F-4D97-AF65-F5344CB8AC3E}">
        <p14:creationId xmlns:p14="http://schemas.microsoft.com/office/powerpoint/2010/main" val="181945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Points</a:t>
            </a:r>
          </a:p>
        </p:txBody>
      </p:sp>
      <p:sp>
        <p:nvSpPr>
          <p:cNvPr id="3" name="Content Placeholder 2"/>
          <p:cNvSpPr>
            <a:spLocks noGrp="1"/>
          </p:cNvSpPr>
          <p:nvPr>
            <p:ph idx="1"/>
          </p:nvPr>
        </p:nvSpPr>
        <p:spPr>
          <a:xfrm>
            <a:off x="677334" y="1549667"/>
            <a:ext cx="8596668" cy="4491695"/>
          </a:xfrm>
        </p:spPr>
        <p:txBody>
          <a:bodyPr/>
          <a:lstStyle/>
          <a:p>
            <a:pPr fontAlgn="base"/>
            <a:r>
              <a:rPr lang="en-US" dirty="0"/>
              <a:t>Logistic regression predicts the output of a categorical dependent variable. Therefore, the outcome must be a categorical or discrete value.</a:t>
            </a:r>
          </a:p>
          <a:p>
            <a:pPr fontAlgn="base"/>
            <a:r>
              <a:rPr lang="en-US" dirty="0"/>
              <a:t>It can be either Yes or No, 0 or 1, true or False, etc. but instead of giving the exact value as 0 and 1, it gives the probabilistic values which lie between 0 and 1.</a:t>
            </a:r>
          </a:p>
          <a:p>
            <a:pPr fontAlgn="base"/>
            <a:r>
              <a:rPr lang="en-US" dirty="0"/>
              <a:t>In Logistic regression, instead of fitting a regression line, we fit an “S” shaped logistic function, which predicts two maximum values (0 or 1).</a:t>
            </a:r>
          </a:p>
          <a:p>
            <a:pPr fontAlgn="base"/>
            <a:r>
              <a:rPr lang="en-US" dirty="0"/>
              <a:t>Means it separates or divide by category. And target variable Y is comprised of probability of a particular event occurring</a:t>
            </a:r>
          </a:p>
        </p:txBody>
      </p:sp>
      <p:pic>
        <p:nvPicPr>
          <p:cNvPr id="4" name="Content Placeholder 3"/>
          <p:cNvPicPr>
            <a:picLocks noChangeAspect="1"/>
          </p:cNvPicPr>
          <p:nvPr/>
        </p:nvPicPr>
        <p:blipFill>
          <a:blip r:embed="rId2"/>
          <a:stretch>
            <a:fillRect/>
          </a:stretch>
        </p:blipFill>
        <p:spPr>
          <a:xfrm>
            <a:off x="2851593" y="4629150"/>
            <a:ext cx="4248150" cy="2228850"/>
          </a:xfrm>
          <a:prstGeom prst="rect">
            <a:avLst/>
          </a:prstGeom>
        </p:spPr>
      </p:pic>
    </p:spTree>
    <p:extLst>
      <p:ext uri="{BB962C8B-B14F-4D97-AF65-F5344CB8AC3E}">
        <p14:creationId xmlns:p14="http://schemas.microsoft.com/office/powerpoint/2010/main" val="358790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 between Linear and Logistic </a:t>
            </a:r>
          </a:p>
        </p:txBody>
      </p:sp>
      <p:pic>
        <p:nvPicPr>
          <p:cNvPr id="4" name="Content Placeholder 3"/>
          <p:cNvPicPr>
            <a:picLocks noGrp="1" noChangeAspect="1"/>
          </p:cNvPicPr>
          <p:nvPr>
            <p:ph idx="1"/>
          </p:nvPr>
        </p:nvPicPr>
        <p:blipFill>
          <a:blip r:embed="rId2"/>
          <a:stretch>
            <a:fillRect/>
          </a:stretch>
        </p:blipFill>
        <p:spPr>
          <a:xfrm>
            <a:off x="2992713" y="1270000"/>
            <a:ext cx="4178108" cy="2875006"/>
          </a:xfrm>
          <a:prstGeom prst="rect">
            <a:avLst/>
          </a:prstGeom>
        </p:spPr>
      </p:pic>
      <p:pic>
        <p:nvPicPr>
          <p:cNvPr id="5" name="Picture 4"/>
          <p:cNvPicPr>
            <a:picLocks noChangeAspect="1"/>
          </p:cNvPicPr>
          <p:nvPr/>
        </p:nvPicPr>
        <p:blipFill>
          <a:blip r:embed="rId3"/>
          <a:stretch>
            <a:fillRect/>
          </a:stretch>
        </p:blipFill>
        <p:spPr>
          <a:xfrm>
            <a:off x="2992713" y="4145006"/>
            <a:ext cx="4178108" cy="2617431"/>
          </a:xfrm>
          <a:prstGeom prst="rect">
            <a:avLst/>
          </a:prstGeom>
        </p:spPr>
      </p:pic>
    </p:spTree>
    <p:extLst>
      <p:ext uri="{BB962C8B-B14F-4D97-AF65-F5344CB8AC3E}">
        <p14:creationId xmlns:p14="http://schemas.microsoft.com/office/powerpoint/2010/main" val="418749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r>
              <a:rPr lang="en-IN" dirty="0"/>
              <a:t>FYI:-</a:t>
            </a:r>
          </a:p>
          <a:p>
            <a:r>
              <a:rPr lang="en-IN" dirty="0"/>
              <a:t>Two types of Odds </a:t>
            </a:r>
            <a:r>
              <a:rPr lang="en-IN" dirty="0" err="1"/>
              <a:t>prob</a:t>
            </a:r>
            <a:r>
              <a:rPr lang="en-IN" dirty="0"/>
              <a:t> where odds in favour and Odds in against</a:t>
            </a:r>
          </a:p>
          <a:p>
            <a:r>
              <a:rPr lang="en-IN" dirty="0"/>
              <a:t>So if probability is P then </a:t>
            </a:r>
            <a:r>
              <a:rPr lang="en-IN" dirty="0" err="1"/>
              <a:t>prob</a:t>
            </a:r>
            <a:r>
              <a:rPr lang="en-IN" dirty="0"/>
              <a:t> of odds in favour is P/(1-P)</a:t>
            </a:r>
          </a:p>
          <a:p>
            <a:r>
              <a:rPr lang="en-IN" dirty="0"/>
              <a:t>And odd in against </a:t>
            </a:r>
            <a:r>
              <a:rPr lang="en-IN" dirty="0" err="1"/>
              <a:t>prob</a:t>
            </a:r>
            <a:r>
              <a:rPr lang="en-IN" dirty="0"/>
              <a:t> will be (1-p)/p</a:t>
            </a:r>
          </a:p>
        </p:txBody>
      </p:sp>
    </p:spTree>
    <p:extLst>
      <p:ext uri="{BB962C8B-B14F-4D97-AF65-F5344CB8AC3E}">
        <p14:creationId xmlns:p14="http://schemas.microsoft.com/office/powerpoint/2010/main" val="130270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Logistic regression is called regression because initial output of logistic regression will be a continuous variable</a:t>
            </a:r>
          </a:p>
          <a:p>
            <a:r>
              <a:rPr lang="en-IN" dirty="0"/>
              <a:t>Generally we are getting continuous variable as a output which we called regression but here we are finding out probability using sigmoid function and sigmoid function will give probability and we can associated probability with classification. Through </a:t>
            </a:r>
            <a:r>
              <a:rPr lang="en-IN" dirty="0" err="1"/>
              <a:t>cutoff</a:t>
            </a:r>
            <a:r>
              <a:rPr lang="en-IN" dirty="0"/>
              <a:t> we can classify it.</a:t>
            </a:r>
          </a:p>
          <a:p>
            <a:r>
              <a:rPr lang="en-IN" dirty="0"/>
              <a:t>This is the basic path of logistic regression.</a:t>
            </a:r>
          </a:p>
          <a:p>
            <a:r>
              <a:rPr lang="en-IN" dirty="0"/>
              <a:t>Generally we are finding Cost Function means Total Error function and using gradient descent, we are finding optimal parameter</a:t>
            </a:r>
          </a:p>
          <a:p>
            <a:r>
              <a:rPr lang="en-IN" dirty="0"/>
              <a:t>Same thing we are doing in logistic regression as well</a:t>
            </a:r>
          </a:p>
          <a:p>
            <a:r>
              <a:rPr lang="en-IN" dirty="0"/>
              <a:t>So here we have to create cost function for logistics regression.</a:t>
            </a:r>
          </a:p>
          <a:p>
            <a:endParaRPr lang="en-IN" dirty="0"/>
          </a:p>
        </p:txBody>
      </p:sp>
    </p:spTree>
    <p:extLst>
      <p:ext uri="{BB962C8B-B14F-4D97-AF65-F5344CB8AC3E}">
        <p14:creationId xmlns:p14="http://schemas.microsoft.com/office/powerpoint/2010/main" val="329414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247811053"/>
              </p:ext>
            </p:extLst>
          </p:nvPr>
        </p:nvGraphicFramePr>
        <p:xfrm>
          <a:off x="2619375" y="2779713"/>
          <a:ext cx="4711700" cy="1487487"/>
        </p:xfrm>
        <a:graphic>
          <a:graphicData uri="http://schemas.openxmlformats.org/presentationml/2006/ole">
            <mc:AlternateContent xmlns:mc="http://schemas.openxmlformats.org/markup-compatibility/2006">
              <mc:Choice xmlns:v="urn:schemas-microsoft-com:vml" Requires="v">
                <p:oleObj name="Packager Shell Object" showAsIcon="1" r:id="rId2" imgW="1628685" imgH="514350" progId="Package">
                  <p:embed/>
                </p:oleObj>
              </mc:Choice>
              <mc:Fallback>
                <p:oleObj name="Packager Shell Object" showAsIcon="1" r:id="rId2" imgW="1628685" imgH="514350" progId="Package">
                  <p:embed/>
                  <p:pic>
                    <p:nvPicPr>
                      <p:cNvPr id="0" name=""/>
                      <p:cNvPicPr/>
                      <p:nvPr/>
                    </p:nvPicPr>
                    <p:blipFill>
                      <a:blip r:embed="rId3"/>
                      <a:stretch>
                        <a:fillRect/>
                      </a:stretch>
                    </p:blipFill>
                    <p:spPr>
                      <a:xfrm>
                        <a:off x="2619375" y="2779713"/>
                        <a:ext cx="4711700" cy="1487487"/>
                      </a:xfrm>
                      <a:prstGeom prst="rect">
                        <a:avLst/>
                      </a:prstGeom>
                    </p:spPr>
                  </p:pic>
                </p:oleObj>
              </mc:Fallback>
            </mc:AlternateContent>
          </a:graphicData>
        </a:graphic>
      </p:graphicFrame>
    </p:spTree>
    <p:extLst>
      <p:ext uri="{BB962C8B-B14F-4D97-AF65-F5344CB8AC3E}">
        <p14:creationId xmlns:p14="http://schemas.microsoft.com/office/powerpoint/2010/main" val="166398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Evaluation metrics for classification models</a:t>
            </a:r>
            <a:br>
              <a:rPr lang="en-IN" dirty="0"/>
            </a:br>
            <a:endParaRPr lang="en-IN" dirty="0"/>
          </a:p>
        </p:txBody>
      </p:sp>
      <p:sp>
        <p:nvSpPr>
          <p:cNvPr id="3" name="Content Placeholder 2"/>
          <p:cNvSpPr>
            <a:spLocks noGrp="1"/>
          </p:cNvSpPr>
          <p:nvPr>
            <p:ph idx="1"/>
          </p:nvPr>
        </p:nvSpPr>
        <p:spPr>
          <a:xfrm>
            <a:off x="677334" y="1299411"/>
            <a:ext cx="8596668" cy="4741951"/>
          </a:xfrm>
        </p:spPr>
        <p:txBody>
          <a:bodyPr>
            <a:normAutofit lnSpcReduction="10000"/>
          </a:bodyPr>
          <a:lstStyle/>
          <a:p>
            <a:r>
              <a:rPr lang="en-IN" dirty="0"/>
              <a:t>Accuracy :-</a:t>
            </a:r>
          </a:p>
          <a:p>
            <a:r>
              <a:rPr lang="en-IN" dirty="0"/>
              <a:t>(TP+TN) / (TP+TN+FP+FN)</a:t>
            </a:r>
          </a:p>
          <a:p>
            <a:endParaRPr lang="en-IN" dirty="0"/>
          </a:p>
          <a:p>
            <a:r>
              <a:rPr lang="en-IN" dirty="0"/>
              <a:t>Precision:-</a:t>
            </a:r>
          </a:p>
          <a:p>
            <a:r>
              <a:rPr lang="en-IN" dirty="0"/>
              <a:t>How well your model has predicted correctly out of total predicted</a:t>
            </a:r>
          </a:p>
          <a:p>
            <a:r>
              <a:rPr lang="en-IN" dirty="0"/>
              <a:t>(TP) / (TP + FP)</a:t>
            </a:r>
          </a:p>
          <a:p>
            <a:endParaRPr lang="en-IN" dirty="0"/>
          </a:p>
          <a:p>
            <a:r>
              <a:rPr lang="en-IN" dirty="0"/>
              <a:t>Recall:-</a:t>
            </a:r>
          </a:p>
          <a:p>
            <a:r>
              <a:rPr lang="en-IN" dirty="0"/>
              <a:t>Out of the once which were actually 1 , how many were you able to predict. </a:t>
            </a:r>
          </a:p>
          <a:p>
            <a:r>
              <a:rPr lang="en-IN" dirty="0"/>
              <a:t>(TP) / (TP + FN) </a:t>
            </a:r>
          </a:p>
          <a:p>
            <a:endParaRPr lang="en-IN" dirty="0"/>
          </a:p>
          <a:p>
            <a:r>
              <a:rPr lang="en-IN" dirty="0"/>
              <a:t>F1 – Score:- below is called F beta score. If your beta = 1 then F1 score</a:t>
            </a:r>
          </a:p>
          <a:p>
            <a:endParaRPr lang="en-IN" dirty="0"/>
          </a:p>
        </p:txBody>
      </p:sp>
      <p:pic>
        <p:nvPicPr>
          <p:cNvPr id="4" name="Picture 3"/>
          <p:cNvPicPr>
            <a:picLocks noChangeAspect="1"/>
          </p:cNvPicPr>
          <p:nvPr/>
        </p:nvPicPr>
        <p:blipFill>
          <a:blip r:embed="rId2"/>
          <a:stretch>
            <a:fillRect/>
          </a:stretch>
        </p:blipFill>
        <p:spPr>
          <a:xfrm>
            <a:off x="2005714" y="5915025"/>
            <a:ext cx="4657725" cy="942975"/>
          </a:xfrm>
          <a:prstGeom prst="rect">
            <a:avLst/>
          </a:prstGeom>
        </p:spPr>
      </p:pic>
    </p:spTree>
    <p:extLst>
      <p:ext uri="{BB962C8B-B14F-4D97-AF65-F5344CB8AC3E}">
        <p14:creationId xmlns:p14="http://schemas.microsoft.com/office/powerpoint/2010/main" val="27128090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532</TotalTime>
  <Words>774</Words>
  <Application>Microsoft Office PowerPoint</Application>
  <PresentationFormat>Widescreen</PresentationFormat>
  <Paragraphs>48</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Trebuchet MS</vt:lpstr>
      <vt:lpstr>Wingdings 3</vt:lpstr>
      <vt:lpstr>Facet</vt:lpstr>
      <vt:lpstr>Package</vt:lpstr>
      <vt:lpstr>Logistic Regression</vt:lpstr>
      <vt:lpstr>Classification</vt:lpstr>
      <vt:lpstr>Logistic Regression</vt:lpstr>
      <vt:lpstr>Key Points</vt:lpstr>
      <vt:lpstr>Diff between Linear and Logistic </vt:lpstr>
      <vt:lpstr>PowerPoint Presentation</vt:lpstr>
      <vt:lpstr>PowerPoint Presentation</vt:lpstr>
      <vt:lpstr>PowerPoint Presentation</vt:lpstr>
      <vt:lpstr>Evaluation metrics for classification models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Windows User</dc:creator>
  <cp:lastModifiedBy>sahil suvagiya</cp:lastModifiedBy>
  <cp:revision>32</cp:revision>
  <dcterms:created xsi:type="dcterms:W3CDTF">2025-04-18T10:08:21Z</dcterms:created>
  <dcterms:modified xsi:type="dcterms:W3CDTF">2025-05-25T13:35:19Z</dcterms:modified>
</cp:coreProperties>
</file>