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3403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399735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992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423810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842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2014226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1977106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80534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166441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830A3-6646-4830-AD72-B6006F238C7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170804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830A3-6646-4830-AD72-B6006F238C7D}"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178372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830A3-6646-4830-AD72-B6006F238C7D}" type="datetimeFigureOut">
              <a:rPr lang="en-IN" smtClean="0"/>
              <a:t>23-05-2025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2921674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830A3-6646-4830-AD72-B6006F238C7D}" type="datetimeFigureOut">
              <a:rPr lang="en-IN" smtClean="0"/>
              <a:t>23-05-2025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228686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830A3-6646-4830-AD72-B6006F238C7D}" type="datetimeFigureOut">
              <a:rPr lang="en-IN" smtClean="0"/>
              <a:t>23-05-2025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237112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830A3-6646-4830-AD72-B6006F238C7D}"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40780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830A3-6646-4830-AD72-B6006F238C7D}"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A91A0-E26D-474A-8593-1F00344394D5}" type="slidenum">
              <a:rPr lang="en-IN" smtClean="0"/>
              <a:t>‹#›</a:t>
            </a:fld>
            <a:endParaRPr lang="en-IN"/>
          </a:p>
        </p:txBody>
      </p:sp>
    </p:spTree>
    <p:extLst>
      <p:ext uri="{BB962C8B-B14F-4D97-AF65-F5344CB8AC3E}">
        <p14:creationId xmlns:p14="http://schemas.microsoft.com/office/powerpoint/2010/main" val="423202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0830A3-6646-4830-AD72-B6006F238C7D}" type="datetimeFigureOut">
              <a:rPr lang="en-IN" smtClean="0"/>
              <a:t>23-05-2025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4A91A0-E26D-474A-8593-1F00344394D5}" type="slidenum">
              <a:rPr lang="en-IN" smtClean="0"/>
              <a:t>‹#›</a:t>
            </a:fld>
            <a:endParaRPr lang="en-IN"/>
          </a:p>
        </p:txBody>
      </p:sp>
    </p:spTree>
    <p:extLst>
      <p:ext uri="{BB962C8B-B14F-4D97-AF65-F5344CB8AC3E}">
        <p14:creationId xmlns:p14="http://schemas.microsoft.com/office/powerpoint/2010/main" val="1893579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Mathematics for ML</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2000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Takeaways</a:t>
            </a:r>
          </a:p>
        </p:txBody>
      </p:sp>
      <p:sp>
        <p:nvSpPr>
          <p:cNvPr id="3" name="Content Placeholder 2"/>
          <p:cNvSpPr>
            <a:spLocks noGrp="1"/>
          </p:cNvSpPr>
          <p:nvPr>
            <p:ph idx="1"/>
          </p:nvPr>
        </p:nvSpPr>
        <p:spPr/>
        <p:txBody>
          <a:bodyPr/>
          <a:lstStyle/>
          <a:p>
            <a:r>
              <a:rPr lang="en-US" dirty="0"/>
              <a:t>Mathematical optimization enables maximizing efficiency and achieving optimal solutions. </a:t>
            </a:r>
          </a:p>
          <a:p>
            <a:r>
              <a:rPr lang="en-US" dirty="0"/>
              <a:t>2. Various techniques such as linear programming, nonlinear optimization, and integer programming offer versatile problem-solving capabilities. </a:t>
            </a:r>
          </a:p>
          <a:p>
            <a:r>
              <a:rPr lang="en-US" dirty="0"/>
              <a:t>3. Future advancements in AI and machine learning hold promise for revolutionizing optimization</a:t>
            </a:r>
          </a:p>
          <a:p>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365170681"/>
              </p:ext>
            </p:extLst>
          </p:nvPr>
        </p:nvGraphicFramePr>
        <p:xfrm>
          <a:off x="3465513" y="4810125"/>
          <a:ext cx="3021012" cy="1274763"/>
        </p:xfrm>
        <a:graphic>
          <a:graphicData uri="http://schemas.openxmlformats.org/presentationml/2006/ole">
            <mc:AlternateContent xmlns:mc="http://schemas.openxmlformats.org/markup-compatibility/2006">
              <mc:Choice xmlns:v="urn:schemas-microsoft-com:vml" Requires="v">
                <p:oleObj name="Packager Shell Object" showAsIcon="1" r:id="rId2" imgW="1219360" imgH="514350" progId="Package">
                  <p:embed/>
                </p:oleObj>
              </mc:Choice>
              <mc:Fallback>
                <p:oleObj name="Packager Shell Object" showAsIcon="1" r:id="rId2" imgW="1219360" imgH="514350" progId="Package">
                  <p:embed/>
                  <p:pic>
                    <p:nvPicPr>
                      <p:cNvPr id="0" name=""/>
                      <p:cNvPicPr/>
                      <p:nvPr/>
                    </p:nvPicPr>
                    <p:blipFill>
                      <a:blip r:embed="rId3"/>
                      <a:stretch>
                        <a:fillRect/>
                      </a:stretch>
                    </p:blipFill>
                    <p:spPr>
                      <a:xfrm>
                        <a:off x="3465513" y="4810125"/>
                        <a:ext cx="3021012" cy="1274763"/>
                      </a:xfrm>
                      <a:prstGeom prst="rect">
                        <a:avLst/>
                      </a:prstGeom>
                    </p:spPr>
                  </p:pic>
                </p:oleObj>
              </mc:Fallback>
            </mc:AlternateContent>
          </a:graphicData>
        </a:graphic>
      </p:graphicFrame>
    </p:spTree>
    <p:extLst>
      <p:ext uri="{BB962C8B-B14F-4D97-AF65-F5344CB8AC3E}">
        <p14:creationId xmlns:p14="http://schemas.microsoft.com/office/powerpoint/2010/main" val="177355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Descent</a:t>
            </a:r>
          </a:p>
        </p:txBody>
      </p:sp>
      <p:sp>
        <p:nvSpPr>
          <p:cNvPr id="3" name="Content Placeholder 2"/>
          <p:cNvSpPr>
            <a:spLocks noGrp="1"/>
          </p:cNvSpPr>
          <p:nvPr>
            <p:ph idx="1"/>
          </p:nvPr>
        </p:nvSpPr>
        <p:spPr/>
        <p:txBody>
          <a:bodyPr>
            <a:normAutofit fontScale="92500"/>
          </a:bodyPr>
          <a:lstStyle/>
          <a:p>
            <a:r>
              <a:rPr lang="en-US" dirty="0"/>
              <a:t>Gradient descent is a widely used optimization algorithm in machine learning and deep learning that iteratively minimizes a cost function by moving in the direction of the steepest descent, effectively finding the minimum of the function. </a:t>
            </a:r>
          </a:p>
          <a:p>
            <a:r>
              <a:rPr lang="en-US" dirty="0"/>
              <a:t>Like F(X) = aX1 + bX2 + C</a:t>
            </a:r>
          </a:p>
          <a:p>
            <a:r>
              <a:rPr lang="en-US" dirty="0"/>
              <a:t>X1 and X2 are features means data columns, a and b are weights</a:t>
            </a:r>
          </a:p>
          <a:p>
            <a:r>
              <a:rPr lang="en-US" dirty="0"/>
              <a:t>The goal of machine learning is predict this function Initially we assume that my function is linear and know the value of X1 and X2 and get the value of a, b and c</a:t>
            </a:r>
          </a:p>
          <a:p>
            <a:r>
              <a:rPr lang="en-US" dirty="0"/>
              <a:t>So on the basis of that we can find out the value of function Y</a:t>
            </a:r>
          </a:p>
          <a:p>
            <a:r>
              <a:rPr lang="en-US" dirty="0"/>
              <a:t>Here problem is a and b are unknown, so if we can form a error function and Y is actual value   </a:t>
            </a:r>
          </a:p>
          <a:p>
            <a:r>
              <a:rPr lang="en-US" dirty="0"/>
              <a:t>So I can differentiate to find the minimum value of that error function</a:t>
            </a:r>
          </a:p>
          <a:p>
            <a:endParaRPr lang="en-IN" dirty="0"/>
          </a:p>
        </p:txBody>
      </p:sp>
    </p:spTree>
    <p:extLst>
      <p:ext uri="{BB962C8B-B14F-4D97-AF65-F5344CB8AC3E}">
        <p14:creationId xmlns:p14="http://schemas.microsoft.com/office/powerpoint/2010/main" val="55903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81777"/>
            <a:ext cx="8596668" cy="5059585"/>
          </a:xfrm>
        </p:spPr>
        <p:txBody>
          <a:bodyPr/>
          <a:lstStyle/>
          <a:p>
            <a:r>
              <a:rPr lang="en-US" dirty="0"/>
              <a:t>Gradient descent is a widely used to optimize the value of parameter</a:t>
            </a:r>
          </a:p>
          <a:p>
            <a:r>
              <a:rPr lang="en-US" dirty="0"/>
              <a:t>Like my function Y have a and b are parameter which have a – </a:t>
            </a:r>
            <a:r>
              <a:rPr lang="el-GR" dirty="0"/>
              <a:t>α</a:t>
            </a:r>
            <a:r>
              <a:rPr lang="en-IN" dirty="0"/>
              <a:t> (alpha) and b- </a:t>
            </a:r>
            <a:r>
              <a:rPr lang="el-GR" dirty="0"/>
              <a:t>α</a:t>
            </a:r>
            <a:r>
              <a:rPr lang="en-IN" dirty="0"/>
              <a:t>  and the minimum value at which your first derivate is 0 for a and b function that value is minimum value. Differentiation is nothing but slope and alpha is step size or learning rate</a:t>
            </a:r>
          </a:p>
          <a:p>
            <a:r>
              <a:rPr lang="en-IN" dirty="0"/>
              <a:t>Analogy behind it is the loss function that we want to minimize </a:t>
            </a:r>
            <a:endParaRPr lang="en-US" dirty="0"/>
          </a:p>
          <a:p>
            <a:r>
              <a:rPr lang="en-US" dirty="0"/>
              <a:t>Gradient descent is iterative search algorithms</a:t>
            </a:r>
          </a:p>
          <a:p>
            <a:r>
              <a:rPr lang="en-US" dirty="0"/>
              <a:t>Iterative means you are doing the steps multiple time. You do until you reaches the a value which is not </a:t>
            </a:r>
            <a:r>
              <a:rPr lang="en-US" dirty="0" err="1"/>
              <a:t>chang</a:t>
            </a:r>
            <a:r>
              <a:rPr lang="en-IN" dirty="0" err="1"/>
              <a:t>ing</a:t>
            </a:r>
            <a:r>
              <a:rPr lang="en-IN" dirty="0"/>
              <a:t>. It will not change when this value is tend to 0</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47971155"/>
              </p:ext>
            </p:extLst>
          </p:nvPr>
        </p:nvGraphicFramePr>
        <p:xfrm>
          <a:off x="3148013" y="4937125"/>
          <a:ext cx="3657600" cy="1023938"/>
        </p:xfrm>
        <a:graphic>
          <a:graphicData uri="http://schemas.openxmlformats.org/presentationml/2006/ole">
            <mc:AlternateContent xmlns:mc="http://schemas.openxmlformats.org/markup-compatibility/2006">
              <mc:Choice xmlns:v="urn:schemas-microsoft-com:vml" Requires="v">
                <p:oleObj name="Packager Shell Object" showAsIcon="1" r:id="rId2" imgW="1838375" imgH="514350" progId="Package">
                  <p:embed/>
                </p:oleObj>
              </mc:Choice>
              <mc:Fallback>
                <p:oleObj name="Packager Shell Object" showAsIcon="1" r:id="rId2" imgW="1838375" imgH="514350" progId="Package">
                  <p:embed/>
                  <p:pic>
                    <p:nvPicPr>
                      <p:cNvPr id="0" name=""/>
                      <p:cNvPicPr/>
                      <p:nvPr/>
                    </p:nvPicPr>
                    <p:blipFill>
                      <a:blip r:embed="rId3"/>
                      <a:stretch>
                        <a:fillRect/>
                      </a:stretch>
                    </p:blipFill>
                    <p:spPr>
                      <a:xfrm>
                        <a:off x="3148013" y="4937125"/>
                        <a:ext cx="3657600" cy="1023938"/>
                      </a:xfrm>
                      <a:prstGeom prst="rect">
                        <a:avLst/>
                      </a:prstGeom>
                    </p:spPr>
                  </p:pic>
                </p:oleObj>
              </mc:Fallback>
            </mc:AlternateContent>
          </a:graphicData>
        </a:graphic>
      </p:graphicFrame>
    </p:spTree>
    <p:extLst>
      <p:ext uri="{BB962C8B-B14F-4D97-AF65-F5344CB8AC3E}">
        <p14:creationId xmlns:p14="http://schemas.microsoft.com/office/powerpoint/2010/main" val="320673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5525"/>
            <a:ext cx="8596668" cy="5155838"/>
          </a:xfrm>
        </p:spPr>
        <p:txBody>
          <a:bodyPr/>
          <a:lstStyle/>
          <a:p>
            <a:r>
              <a:rPr lang="en-IN" dirty="0"/>
              <a:t>In case of </a:t>
            </a:r>
            <a:r>
              <a:rPr lang="en-IN" dirty="0" err="1"/>
              <a:t>Euristic</a:t>
            </a:r>
            <a:r>
              <a:rPr lang="en-IN" dirty="0"/>
              <a:t> approach or rule based approach we know the input and process and will find the output</a:t>
            </a:r>
          </a:p>
          <a:p>
            <a:r>
              <a:rPr lang="en-IN" dirty="0"/>
              <a:t>In machine learning problem we have idea about input and output but process or formula not known</a:t>
            </a:r>
          </a:p>
          <a:p>
            <a:r>
              <a:rPr lang="en-IN" dirty="0"/>
              <a:t>If I can predict the formula for machine then when I have new input will easily find output value and that is our goal.</a:t>
            </a:r>
          </a:p>
          <a:p>
            <a:r>
              <a:rPr lang="en-IN" dirty="0"/>
              <a:t>Let’s assume f(x) = aX1 + bX2 + C where X1 and X2 are feature value and a b c are my coefficient so we have to find out the coefficient</a:t>
            </a:r>
          </a:p>
          <a:p>
            <a:r>
              <a:rPr lang="en-IN" dirty="0"/>
              <a:t>To find the error of prediction value, Where error , </a:t>
            </a:r>
            <a:r>
              <a:rPr lang="cy-GB" b="1" dirty="0"/>
              <a:t>e = y - ŷ</a:t>
            </a:r>
            <a:endParaRPr lang="cy-GB" dirty="0"/>
          </a:p>
          <a:p>
            <a:r>
              <a:rPr lang="en-IN" dirty="0"/>
              <a:t>Where Y is the actual value and </a:t>
            </a:r>
            <a:r>
              <a:rPr lang="cy-GB" dirty="0"/>
              <a:t>ŷ is predicted value</a:t>
            </a:r>
          </a:p>
          <a:p>
            <a:r>
              <a:rPr lang="cy-GB" dirty="0"/>
              <a:t>Here, Predicted value is f(x) = </a:t>
            </a:r>
            <a:r>
              <a:rPr lang="en-IN" dirty="0"/>
              <a:t>aX1 + bX2 + C  = </a:t>
            </a:r>
            <a:r>
              <a:rPr lang="cy-GB" dirty="0"/>
              <a:t>ŷ1 and you can find the same thing for ŷ2 and take summation and this is your total error</a:t>
            </a:r>
          </a:p>
          <a:p>
            <a:r>
              <a:rPr lang="cy-GB" dirty="0"/>
              <a:t>So find such value of a b and c so that error is minimum</a:t>
            </a:r>
          </a:p>
          <a:p>
            <a:endParaRPr lang="en-IN" dirty="0"/>
          </a:p>
        </p:txBody>
      </p:sp>
    </p:spTree>
    <p:extLst>
      <p:ext uri="{BB962C8B-B14F-4D97-AF65-F5344CB8AC3E}">
        <p14:creationId xmlns:p14="http://schemas.microsoft.com/office/powerpoint/2010/main" val="36009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78029"/>
            <a:ext cx="8596668" cy="4963333"/>
          </a:xfrm>
        </p:spPr>
        <p:txBody>
          <a:bodyPr/>
          <a:lstStyle/>
          <a:p>
            <a:r>
              <a:rPr lang="en-IN" dirty="0"/>
              <a:t>There are two ways 1) Using differentiation means f’(x) = 0 where value of x is either minimum or maximum that process is called normalization and other way is 2) Gradient Descent</a:t>
            </a:r>
          </a:p>
          <a:p>
            <a:r>
              <a:rPr lang="en-IN" dirty="0"/>
              <a:t>Derivative in below equation give you direction and alpha will give you step</a:t>
            </a:r>
          </a:p>
          <a:p>
            <a:r>
              <a:rPr lang="en-IN" dirty="0"/>
              <a:t>You will do till value of theta will not change w.r.t derivative function means that term will become 0.  you do this things iteratively so that is the value is your optimize value</a:t>
            </a:r>
          </a:p>
          <a:p>
            <a:r>
              <a:rPr lang="en-IN" dirty="0"/>
              <a:t>So that‘s how you will find the value of a b and c and can put into the function</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2111498" y="4098262"/>
            <a:ext cx="3228975" cy="1943100"/>
          </a:xfrm>
          <a:prstGeom prst="rect">
            <a:avLst/>
          </a:prstGeom>
        </p:spPr>
      </p:pic>
    </p:spTree>
    <p:extLst>
      <p:ext uri="{BB962C8B-B14F-4D97-AF65-F5344CB8AC3E}">
        <p14:creationId xmlns:p14="http://schemas.microsoft.com/office/powerpoint/2010/main" val="407003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923471050"/>
              </p:ext>
            </p:extLst>
          </p:nvPr>
        </p:nvGraphicFramePr>
        <p:xfrm>
          <a:off x="234950" y="2449513"/>
          <a:ext cx="9483725" cy="3303587"/>
        </p:xfrm>
        <a:graphic>
          <a:graphicData uri="http://schemas.openxmlformats.org/presentationml/2006/ole">
            <mc:AlternateContent xmlns:mc="http://schemas.openxmlformats.org/markup-compatibility/2006">
              <mc:Choice xmlns:v="urn:schemas-microsoft-com:vml" Requires="v">
                <p:oleObj name="Packager Shell Object" showAsIcon="1" r:id="rId2" imgW="1476445" imgH="514350" progId="Package">
                  <p:embed/>
                </p:oleObj>
              </mc:Choice>
              <mc:Fallback>
                <p:oleObj name="Packager Shell Object" showAsIcon="1" r:id="rId2" imgW="1476445" imgH="514350" progId="Package">
                  <p:embed/>
                  <p:pic>
                    <p:nvPicPr>
                      <p:cNvPr id="0" name=""/>
                      <p:cNvPicPr/>
                      <p:nvPr/>
                    </p:nvPicPr>
                    <p:blipFill>
                      <a:blip r:embed="rId3"/>
                      <a:stretch>
                        <a:fillRect/>
                      </a:stretch>
                    </p:blipFill>
                    <p:spPr>
                      <a:xfrm>
                        <a:off x="234950" y="2449513"/>
                        <a:ext cx="9483725" cy="3303587"/>
                      </a:xfrm>
                      <a:prstGeom prst="rect">
                        <a:avLst/>
                      </a:prstGeom>
                    </p:spPr>
                  </p:pic>
                </p:oleObj>
              </mc:Fallback>
            </mc:AlternateContent>
          </a:graphicData>
        </a:graphic>
      </p:graphicFrame>
    </p:spTree>
    <p:extLst>
      <p:ext uri="{BB962C8B-B14F-4D97-AF65-F5344CB8AC3E}">
        <p14:creationId xmlns:p14="http://schemas.microsoft.com/office/powerpoint/2010/main" val="186439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Rate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165406692"/>
              </p:ext>
            </p:extLst>
          </p:nvPr>
        </p:nvGraphicFramePr>
        <p:xfrm>
          <a:off x="215900" y="2154238"/>
          <a:ext cx="9521825" cy="3895725"/>
        </p:xfrm>
        <a:graphic>
          <a:graphicData uri="http://schemas.openxmlformats.org/presentationml/2006/ole">
            <mc:AlternateContent xmlns:mc="http://schemas.openxmlformats.org/markup-compatibility/2006">
              <mc:Choice xmlns:v="urn:schemas-microsoft-com:vml" Requires="v">
                <p:oleObj name="Packager Shell Object" showAsIcon="1" r:id="rId2" imgW="1257180" imgH="514350" progId="Package">
                  <p:embed/>
                </p:oleObj>
              </mc:Choice>
              <mc:Fallback>
                <p:oleObj name="Packager Shell Object" showAsIcon="1" r:id="rId2" imgW="1257180" imgH="514350" progId="Package">
                  <p:embed/>
                  <p:pic>
                    <p:nvPicPr>
                      <p:cNvPr id="0" name=""/>
                      <p:cNvPicPr/>
                      <p:nvPr/>
                    </p:nvPicPr>
                    <p:blipFill>
                      <a:blip r:embed="rId3"/>
                      <a:stretch>
                        <a:fillRect/>
                      </a:stretch>
                    </p:blipFill>
                    <p:spPr>
                      <a:xfrm>
                        <a:off x="215900" y="2154238"/>
                        <a:ext cx="9521825" cy="3895725"/>
                      </a:xfrm>
                      <a:prstGeom prst="rect">
                        <a:avLst/>
                      </a:prstGeom>
                    </p:spPr>
                  </p:pic>
                </p:oleObj>
              </mc:Fallback>
            </mc:AlternateContent>
          </a:graphicData>
        </a:graphic>
      </p:graphicFrame>
    </p:spTree>
    <p:extLst>
      <p:ext uri="{BB962C8B-B14F-4D97-AF65-F5344CB8AC3E}">
        <p14:creationId xmlns:p14="http://schemas.microsoft.com/office/powerpoint/2010/main" val="347682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Maximizing Efficiency</a:t>
            </a:r>
          </a:p>
        </p:txBody>
      </p:sp>
      <p:sp>
        <p:nvSpPr>
          <p:cNvPr id="3" name="Content Placeholder 2"/>
          <p:cNvSpPr>
            <a:spLocks noGrp="1"/>
          </p:cNvSpPr>
          <p:nvPr>
            <p:ph idx="1"/>
          </p:nvPr>
        </p:nvSpPr>
        <p:spPr/>
        <p:txBody>
          <a:bodyPr/>
          <a:lstStyle/>
          <a:p>
            <a:r>
              <a:rPr lang="en-US" dirty="0"/>
              <a:t>In this presentation, we will explore the potential of mathematical models and algorithms to maximize efficiency in various fields. Let's delve into the world of mathematical optimization</a:t>
            </a:r>
          </a:p>
          <a:p>
            <a:r>
              <a:rPr lang="en-US" dirty="0"/>
              <a:t>Optimization is the process of finding the best solution from all feasible solutions.</a:t>
            </a:r>
          </a:p>
          <a:p>
            <a:r>
              <a:rPr lang="en-US" dirty="0"/>
              <a:t>It involves maximizing and minimizing an objective function while satisfying constraints. Through mathematical modeling and analysis, we can achieve optimal outcomes in diverse scenarios</a:t>
            </a:r>
          </a:p>
          <a:p>
            <a:pPr marL="0" indent="0">
              <a:buNone/>
            </a:pPr>
            <a:endParaRPr lang="en-IN" dirty="0"/>
          </a:p>
        </p:txBody>
      </p:sp>
    </p:spTree>
    <p:extLst>
      <p:ext uri="{BB962C8B-B14F-4D97-AF65-F5344CB8AC3E}">
        <p14:creationId xmlns:p14="http://schemas.microsoft.com/office/powerpoint/2010/main" val="110290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Programing</a:t>
            </a:r>
          </a:p>
        </p:txBody>
      </p:sp>
      <p:sp>
        <p:nvSpPr>
          <p:cNvPr id="3" name="Content Placeholder 2"/>
          <p:cNvSpPr>
            <a:spLocks noGrp="1"/>
          </p:cNvSpPr>
          <p:nvPr>
            <p:ph idx="1"/>
          </p:nvPr>
        </p:nvSpPr>
        <p:spPr/>
        <p:txBody>
          <a:bodyPr/>
          <a:lstStyle/>
          <a:p>
            <a:r>
              <a:rPr lang="en-US" dirty="0"/>
              <a:t>Linear programming is a powerful tool for optimizing resource allocation and decision-making. By formulating problems into linear equations and inequalities, we can find the most efficient way to allocate resources and maximize profits.</a:t>
            </a:r>
          </a:p>
          <a:p>
            <a:r>
              <a:rPr lang="en-US" dirty="0"/>
              <a:t>If your data points are not linear then we are using polynomial function</a:t>
            </a:r>
            <a:endParaRPr lang="en-IN" dirty="0"/>
          </a:p>
        </p:txBody>
      </p:sp>
      <p:pic>
        <p:nvPicPr>
          <p:cNvPr id="4" name="Picture 3"/>
          <p:cNvPicPr>
            <a:picLocks noChangeAspect="1"/>
          </p:cNvPicPr>
          <p:nvPr/>
        </p:nvPicPr>
        <p:blipFill>
          <a:blip r:embed="rId2"/>
          <a:stretch>
            <a:fillRect/>
          </a:stretch>
        </p:blipFill>
        <p:spPr>
          <a:xfrm>
            <a:off x="936709" y="3780423"/>
            <a:ext cx="2951898" cy="2982840"/>
          </a:xfrm>
          <a:prstGeom prst="rect">
            <a:avLst/>
          </a:prstGeom>
        </p:spPr>
      </p:pic>
      <p:pic>
        <p:nvPicPr>
          <p:cNvPr id="5" name="Picture 4"/>
          <p:cNvPicPr>
            <a:picLocks noChangeAspect="1"/>
          </p:cNvPicPr>
          <p:nvPr/>
        </p:nvPicPr>
        <p:blipFill>
          <a:blip r:embed="rId3"/>
          <a:stretch>
            <a:fillRect/>
          </a:stretch>
        </p:blipFill>
        <p:spPr>
          <a:xfrm>
            <a:off x="4479210" y="3780423"/>
            <a:ext cx="4044419" cy="2982840"/>
          </a:xfrm>
          <a:prstGeom prst="rect">
            <a:avLst/>
          </a:prstGeom>
        </p:spPr>
      </p:pic>
    </p:spTree>
    <p:extLst>
      <p:ext uri="{BB962C8B-B14F-4D97-AF65-F5344CB8AC3E}">
        <p14:creationId xmlns:p14="http://schemas.microsoft.com/office/powerpoint/2010/main" val="243704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 Linear Optimization</a:t>
            </a:r>
          </a:p>
        </p:txBody>
      </p:sp>
      <p:sp>
        <p:nvSpPr>
          <p:cNvPr id="3" name="Content Placeholder 2"/>
          <p:cNvSpPr>
            <a:spLocks noGrp="1"/>
          </p:cNvSpPr>
          <p:nvPr>
            <p:ph idx="1"/>
          </p:nvPr>
        </p:nvSpPr>
        <p:spPr/>
        <p:txBody>
          <a:bodyPr/>
          <a:lstStyle/>
          <a:p>
            <a:r>
              <a:rPr lang="en-US" dirty="0"/>
              <a:t>Nonlinear optimization extends the scope of optimization to problems with non linear relationships. It is essential for addressing complex real-world problems and achieving optimal solutions in diverse domains such as engineering, finance, and data analysis</a:t>
            </a:r>
          </a:p>
          <a:p>
            <a:pPr marL="0" indent="0">
              <a:buNone/>
            </a:pPr>
            <a:endParaRPr lang="en-US" dirty="0"/>
          </a:p>
        </p:txBody>
      </p:sp>
      <p:pic>
        <p:nvPicPr>
          <p:cNvPr id="4" name="Picture 3"/>
          <p:cNvPicPr>
            <a:picLocks noChangeAspect="1"/>
          </p:cNvPicPr>
          <p:nvPr/>
        </p:nvPicPr>
        <p:blipFill>
          <a:blip r:embed="rId2"/>
          <a:stretch>
            <a:fillRect/>
          </a:stretch>
        </p:blipFill>
        <p:spPr>
          <a:xfrm>
            <a:off x="3206617" y="3604761"/>
            <a:ext cx="3867952" cy="3108687"/>
          </a:xfrm>
          <a:prstGeom prst="rect">
            <a:avLst/>
          </a:prstGeom>
        </p:spPr>
      </p:pic>
    </p:spTree>
    <p:extLst>
      <p:ext uri="{BB962C8B-B14F-4D97-AF65-F5344CB8AC3E}">
        <p14:creationId xmlns:p14="http://schemas.microsoft.com/office/powerpoint/2010/main" val="67768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Integer Programming</a:t>
            </a:r>
          </a:p>
        </p:txBody>
      </p:sp>
      <p:sp>
        <p:nvSpPr>
          <p:cNvPr id="3" name="Content Placeholder 2"/>
          <p:cNvSpPr>
            <a:spLocks noGrp="1"/>
          </p:cNvSpPr>
          <p:nvPr>
            <p:ph idx="1"/>
          </p:nvPr>
        </p:nvSpPr>
        <p:spPr/>
        <p:txBody>
          <a:bodyPr/>
          <a:lstStyle/>
          <a:p>
            <a:r>
              <a:rPr lang="en-US" dirty="0"/>
              <a:t>Integer programming deals with decision variables that must take on integer value. It is crucial for solving optimization problems with discrete decision-making and is widely used in supply chain management, scheduling, and network design</a:t>
            </a:r>
          </a:p>
          <a:p>
            <a:pPr marL="0" indent="0">
              <a:buNone/>
            </a:pPr>
            <a:endParaRPr lang="en-IN" dirty="0"/>
          </a:p>
        </p:txBody>
      </p:sp>
    </p:spTree>
    <p:extLst>
      <p:ext uri="{BB962C8B-B14F-4D97-AF65-F5344CB8AC3E}">
        <p14:creationId xmlns:p14="http://schemas.microsoft.com/office/powerpoint/2010/main" val="1583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Optimization Algorithms</a:t>
            </a:r>
          </a:p>
        </p:txBody>
      </p:sp>
      <p:pic>
        <p:nvPicPr>
          <p:cNvPr id="4" name="Content Placeholder 3"/>
          <p:cNvPicPr>
            <a:picLocks noGrp="1" noChangeAspect="1"/>
          </p:cNvPicPr>
          <p:nvPr>
            <p:ph idx="1"/>
          </p:nvPr>
        </p:nvPicPr>
        <p:blipFill>
          <a:blip r:embed="rId2"/>
          <a:stretch>
            <a:fillRect/>
          </a:stretch>
        </p:blipFill>
        <p:spPr>
          <a:xfrm>
            <a:off x="677334" y="1857417"/>
            <a:ext cx="8191500" cy="1600200"/>
          </a:xfrm>
          <a:prstGeom prst="rect">
            <a:avLst/>
          </a:prstGeom>
        </p:spPr>
      </p:pic>
    </p:spTree>
    <p:extLst>
      <p:ext uri="{BB962C8B-B14F-4D97-AF65-F5344CB8AC3E}">
        <p14:creationId xmlns:p14="http://schemas.microsoft.com/office/powerpoint/2010/main" val="53500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Research in Operation Research</a:t>
            </a:r>
          </a:p>
        </p:txBody>
      </p:sp>
      <p:pic>
        <p:nvPicPr>
          <p:cNvPr id="4" name="Content Placeholder 3"/>
          <p:cNvPicPr>
            <a:picLocks noGrp="1" noChangeAspect="1"/>
          </p:cNvPicPr>
          <p:nvPr>
            <p:ph idx="1"/>
          </p:nvPr>
        </p:nvPicPr>
        <p:blipFill>
          <a:blip r:embed="rId2"/>
          <a:stretch>
            <a:fillRect/>
          </a:stretch>
        </p:blipFill>
        <p:spPr>
          <a:xfrm>
            <a:off x="677334" y="2194552"/>
            <a:ext cx="6629400" cy="2562225"/>
          </a:xfrm>
          <a:prstGeom prst="rect">
            <a:avLst/>
          </a:prstGeom>
        </p:spPr>
      </p:pic>
    </p:spTree>
    <p:extLst>
      <p:ext uri="{BB962C8B-B14F-4D97-AF65-F5344CB8AC3E}">
        <p14:creationId xmlns:p14="http://schemas.microsoft.com/office/powerpoint/2010/main" val="38380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Optimizing Business Process</a:t>
            </a:r>
          </a:p>
        </p:txBody>
      </p:sp>
      <p:pic>
        <p:nvPicPr>
          <p:cNvPr id="4" name="Content Placeholder 3"/>
          <p:cNvPicPr>
            <a:picLocks noGrp="1" noChangeAspect="1"/>
          </p:cNvPicPr>
          <p:nvPr>
            <p:ph idx="1"/>
          </p:nvPr>
        </p:nvPicPr>
        <p:blipFill>
          <a:blip r:embed="rId2"/>
          <a:stretch>
            <a:fillRect/>
          </a:stretch>
        </p:blipFill>
        <p:spPr>
          <a:xfrm>
            <a:off x="677334" y="2401194"/>
            <a:ext cx="6734175" cy="1590675"/>
          </a:xfrm>
          <a:prstGeom prst="rect">
            <a:avLst/>
          </a:prstGeom>
        </p:spPr>
      </p:pic>
    </p:spTree>
    <p:extLst>
      <p:ext uri="{BB962C8B-B14F-4D97-AF65-F5344CB8AC3E}">
        <p14:creationId xmlns:p14="http://schemas.microsoft.com/office/powerpoint/2010/main" val="202566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and Future Trends</a:t>
            </a:r>
          </a:p>
        </p:txBody>
      </p:sp>
      <p:pic>
        <p:nvPicPr>
          <p:cNvPr id="4" name="Content Placeholder 3"/>
          <p:cNvPicPr>
            <a:picLocks noGrp="1" noChangeAspect="1"/>
          </p:cNvPicPr>
          <p:nvPr>
            <p:ph idx="1"/>
          </p:nvPr>
        </p:nvPicPr>
        <p:blipFill>
          <a:blip r:embed="rId2"/>
          <a:stretch>
            <a:fillRect/>
          </a:stretch>
        </p:blipFill>
        <p:spPr>
          <a:xfrm>
            <a:off x="677334" y="1779311"/>
            <a:ext cx="6962775" cy="1390650"/>
          </a:xfrm>
          <a:prstGeom prst="rect">
            <a:avLst/>
          </a:prstGeom>
        </p:spPr>
      </p:pic>
      <p:pic>
        <p:nvPicPr>
          <p:cNvPr id="5" name="Picture 4"/>
          <p:cNvPicPr>
            <a:picLocks noChangeAspect="1"/>
          </p:cNvPicPr>
          <p:nvPr/>
        </p:nvPicPr>
        <p:blipFill>
          <a:blip r:embed="rId3"/>
          <a:stretch>
            <a:fillRect/>
          </a:stretch>
        </p:blipFill>
        <p:spPr>
          <a:xfrm>
            <a:off x="677334" y="3432760"/>
            <a:ext cx="7848600" cy="3200400"/>
          </a:xfrm>
          <a:prstGeom prst="rect">
            <a:avLst/>
          </a:prstGeom>
        </p:spPr>
      </p:pic>
    </p:spTree>
    <p:extLst>
      <p:ext uri="{BB962C8B-B14F-4D97-AF65-F5344CB8AC3E}">
        <p14:creationId xmlns:p14="http://schemas.microsoft.com/office/powerpoint/2010/main" val="38386773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565</TotalTime>
  <Words>819</Words>
  <Application>Microsoft Office PowerPoint</Application>
  <PresentationFormat>Widescreen</PresentationFormat>
  <Paragraphs>52</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2" baseType="lpstr">
      <vt:lpstr>Arial</vt:lpstr>
      <vt:lpstr>Trebuchet MS</vt:lpstr>
      <vt:lpstr>Wingdings 3</vt:lpstr>
      <vt:lpstr>Facet</vt:lpstr>
      <vt:lpstr>Package</vt:lpstr>
      <vt:lpstr>Packager Shell Object</vt:lpstr>
      <vt:lpstr>Mathematics for ML</vt:lpstr>
      <vt:lpstr>Maximizing Efficiency</vt:lpstr>
      <vt:lpstr>Linear Programing</vt:lpstr>
      <vt:lpstr>Non Linear Optimization</vt:lpstr>
      <vt:lpstr>Integer Programming</vt:lpstr>
      <vt:lpstr>Optimization Algorithms</vt:lpstr>
      <vt:lpstr>Applications Research in Operation Research</vt:lpstr>
      <vt:lpstr>Optimizing Business Process</vt:lpstr>
      <vt:lpstr>Challenges and Future Trends</vt:lpstr>
      <vt:lpstr>Key Takeaways</vt:lpstr>
      <vt:lpstr>Gradient Descent</vt:lpstr>
      <vt:lpstr>PowerPoint Presentation</vt:lpstr>
      <vt:lpstr>PowerPoint Presentation</vt:lpstr>
      <vt:lpstr>PowerPoint Presentation</vt:lpstr>
      <vt:lpstr>PowerPoint Presentation</vt:lpstr>
      <vt:lpstr>Learning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for ML</dc:title>
  <dc:creator>Windows User</dc:creator>
  <cp:lastModifiedBy>sahil suvagiya</cp:lastModifiedBy>
  <cp:revision>49</cp:revision>
  <dcterms:created xsi:type="dcterms:W3CDTF">2025-03-28T11:51:21Z</dcterms:created>
  <dcterms:modified xsi:type="dcterms:W3CDTF">2025-05-23T06:18:12Z</dcterms:modified>
</cp:coreProperties>
</file>