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CD2313-127D-4EBE-8911-7395EC15B1E3}"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41717-0724-4ADD-8BF9-F8A698B2EC6A}" type="slidenum">
              <a:rPr lang="en-IN" smtClean="0"/>
              <a:t>‹#›</a:t>
            </a:fld>
            <a:endParaRPr lang="en-IN"/>
          </a:p>
        </p:txBody>
      </p:sp>
    </p:spTree>
    <p:extLst>
      <p:ext uri="{BB962C8B-B14F-4D97-AF65-F5344CB8AC3E}">
        <p14:creationId xmlns:p14="http://schemas.microsoft.com/office/powerpoint/2010/main" val="3269459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D2313-127D-4EBE-8911-7395EC15B1E3}"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41717-0724-4ADD-8BF9-F8A698B2EC6A}" type="slidenum">
              <a:rPr lang="en-IN" smtClean="0"/>
              <a:t>‹#›</a:t>
            </a:fld>
            <a:endParaRPr lang="en-IN"/>
          </a:p>
        </p:txBody>
      </p:sp>
    </p:spTree>
    <p:extLst>
      <p:ext uri="{BB962C8B-B14F-4D97-AF65-F5344CB8AC3E}">
        <p14:creationId xmlns:p14="http://schemas.microsoft.com/office/powerpoint/2010/main" val="3089267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D2313-127D-4EBE-8911-7395EC15B1E3}"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41717-0724-4ADD-8BF9-F8A698B2EC6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41857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D2313-127D-4EBE-8911-7395EC15B1E3}"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41717-0724-4ADD-8BF9-F8A698B2EC6A}" type="slidenum">
              <a:rPr lang="en-IN" smtClean="0"/>
              <a:t>‹#›</a:t>
            </a:fld>
            <a:endParaRPr lang="en-IN"/>
          </a:p>
        </p:txBody>
      </p:sp>
    </p:spTree>
    <p:extLst>
      <p:ext uri="{BB962C8B-B14F-4D97-AF65-F5344CB8AC3E}">
        <p14:creationId xmlns:p14="http://schemas.microsoft.com/office/powerpoint/2010/main" val="3848080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D2313-127D-4EBE-8911-7395EC15B1E3}"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41717-0724-4ADD-8BF9-F8A698B2EC6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783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D2313-127D-4EBE-8911-7395EC15B1E3}"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41717-0724-4ADD-8BF9-F8A698B2EC6A}" type="slidenum">
              <a:rPr lang="en-IN" smtClean="0"/>
              <a:t>‹#›</a:t>
            </a:fld>
            <a:endParaRPr lang="en-IN"/>
          </a:p>
        </p:txBody>
      </p:sp>
    </p:spTree>
    <p:extLst>
      <p:ext uri="{BB962C8B-B14F-4D97-AF65-F5344CB8AC3E}">
        <p14:creationId xmlns:p14="http://schemas.microsoft.com/office/powerpoint/2010/main" val="3822394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D2313-127D-4EBE-8911-7395EC15B1E3}"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41717-0724-4ADD-8BF9-F8A698B2EC6A}" type="slidenum">
              <a:rPr lang="en-IN" smtClean="0"/>
              <a:t>‹#›</a:t>
            </a:fld>
            <a:endParaRPr lang="en-IN"/>
          </a:p>
        </p:txBody>
      </p:sp>
    </p:spTree>
    <p:extLst>
      <p:ext uri="{BB962C8B-B14F-4D97-AF65-F5344CB8AC3E}">
        <p14:creationId xmlns:p14="http://schemas.microsoft.com/office/powerpoint/2010/main" val="3187486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D2313-127D-4EBE-8911-7395EC15B1E3}"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41717-0724-4ADD-8BF9-F8A698B2EC6A}" type="slidenum">
              <a:rPr lang="en-IN" smtClean="0"/>
              <a:t>‹#›</a:t>
            </a:fld>
            <a:endParaRPr lang="en-IN"/>
          </a:p>
        </p:txBody>
      </p:sp>
    </p:spTree>
    <p:extLst>
      <p:ext uri="{BB962C8B-B14F-4D97-AF65-F5344CB8AC3E}">
        <p14:creationId xmlns:p14="http://schemas.microsoft.com/office/powerpoint/2010/main" val="352461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D2313-127D-4EBE-8911-7395EC15B1E3}"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41717-0724-4ADD-8BF9-F8A698B2EC6A}" type="slidenum">
              <a:rPr lang="en-IN" smtClean="0"/>
              <a:t>‹#›</a:t>
            </a:fld>
            <a:endParaRPr lang="en-IN"/>
          </a:p>
        </p:txBody>
      </p:sp>
    </p:spTree>
    <p:extLst>
      <p:ext uri="{BB962C8B-B14F-4D97-AF65-F5344CB8AC3E}">
        <p14:creationId xmlns:p14="http://schemas.microsoft.com/office/powerpoint/2010/main" val="304982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D2313-127D-4EBE-8911-7395EC15B1E3}"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141717-0724-4ADD-8BF9-F8A698B2EC6A}" type="slidenum">
              <a:rPr lang="en-IN" smtClean="0"/>
              <a:t>‹#›</a:t>
            </a:fld>
            <a:endParaRPr lang="en-IN"/>
          </a:p>
        </p:txBody>
      </p:sp>
    </p:spTree>
    <p:extLst>
      <p:ext uri="{BB962C8B-B14F-4D97-AF65-F5344CB8AC3E}">
        <p14:creationId xmlns:p14="http://schemas.microsoft.com/office/powerpoint/2010/main" val="4244308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CD2313-127D-4EBE-8911-7395EC15B1E3}" type="datetimeFigureOut">
              <a:rPr lang="en-IN" smtClean="0"/>
              <a:t>25-05-2025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141717-0724-4ADD-8BF9-F8A698B2EC6A}" type="slidenum">
              <a:rPr lang="en-IN" smtClean="0"/>
              <a:t>‹#›</a:t>
            </a:fld>
            <a:endParaRPr lang="en-IN"/>
          </a:p>
        </p:txBody>
      </p:sp>
    </p:spTree>
    <p:extLst>
      <p:ext uri="{BB962C8B-B14F-4D97-AF65-F5344CB8AC3E}">
        <p14:creationId xmlns:p14="http://schemas.microsoft.com/office/powerpoint/2010/main" val="51155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CD2313-127D-4EBE-8911-7395EC15B1E3}" type="datetimeFigureOut">
              <a:rPr lang="en-IN" smtClean="0"/>
              <a:t>25-05-2025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141717-0724-4ADD-8BF9-F8A698B2EC6A}" type="slidenum">
              <a:rPr lang="en-IN" smtClean="0"/>
              <a:t>‹#›</a:t>
            </a:fld>
            <a:endParaRPr lang="en-IN"/>
          </a:p>
        </p:txBody>
      </p:sp>
    </p:spTree>
    <p:extLst>
      <p:ext uri="{BB962C8B-B14F-4D97-AF65-F5344CB8AC3E}">
        <p14:creationId xmlns:p14="http://schemas.microsoft.com/office/powerpoint/2010/main" val="43201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CD2313-127D-4EBE-8911-7395EC15B1E3}" type="datetimeFigureOut">
              <a:rPr lang="en-IN" smtClean="0"/>
              <a:t>25-05-2025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141717-0724-4ADD-8BF9-F8A698B2EC6A}" type="slidenum">
              <a:rPr lang="en-IN" smtClean="0"/>
              <a:t>‹#›</a:t>
            </a:fld>
            <a:endParaRPr lang="en-IN"/>
          </a:p>
        </p:txBody>
      </p:sp>
    </p:spTree>
    <p:extLst>
      <p:ext uri="{BB962C8B-B14F-4D97-AF65-F5344CB8AC3E}">
        <p14:creationId xmlns:p14="http://schemas.microsoft.com/office/powerpoint/2010/main" val="420540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D2313-127D-4EBE-8911-7395EC15B1E3}" type="datetimeFigureOut">
              <a:rPr lang="en-IN" smtClean="0"/>
              <a:t>25-05-2025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141717-0724-4ADD-8BF9-F8A698B2EC6A}" type="slidenum">
              <a:rPr lang="en-IN" smtClean="0"/>
              <a:t>‹#›</a:t>
            </a:fld>
            <a:endParaRPr lang="en-IN"/>
          </a:p>
        </p:txBody>
      </p:sp>
    </p:spTree>
    <p:extLst>
      <p:ext uri="{BB962C8B-B14F-4D97-AF65-F5344CB8AC3E}">
        <p14:creationId xmlns:p14="http://schemas.microsoft.com/office/powerpoint/2010/main" val="2988971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CD2313-127D-4EBE-8911-7395EC15B1E3}" type="datetimeFigureOut">
              <a:rPr lang="en-IN" smtClean="0"/>
              <a:t>25-05-2025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141717-0724-4ADD-8BF9-F8A698B2EC6A}" type="slidenum">
              <a:rPr lang="en-IN" smtClean="0"/>
              <a:t>‹#›</a:t>
            </a:fld>
            <a:endParaRPr lang="en-IN"/>
          </a:p>
        </p:txBody>
      </p:sp>
    </p:spTree>
    <p:extLst>
      <p:ext uri="{BB962C8B-B14F-4D97-AF65-F5344CB8AC3E}">
        <p14:creationId xmlns:p14="http://schemas.microsoft.com/office/powerpoint/2010/main" val="296132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D2313-127D-4EBE-8911-7395EC15B1E3}" type="datetimeFigureOut">
              <a:rPr lang="en-IN" smtClean="0"/>
              <a:t>25-05-2025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141717-0724-4ADD-8BF9-F8A698B2EC6A}" type="slidenum">
              <a:rPr lang="en-IN" smtClean="0"/>
              <a:t>‹#›</a:t>
            </a:fld>
            <a:endParaRPr lang="en-IN"/>
          </a:p>
        </p:txBody>
      </p:sp>
    </p:spTree>
    <p:extLst>
      <p:ext uri="{BB962C8B-B14F-4D97-AF65-F5344CB8AC3E}">
        <p14:creationId xmlns:p14="http://schemas.microsoft.com/office/powerpoint/2010/main" val="74729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CD2313-127D-4EBE-8911-7395EC15B1E3}" type="datetimeFigureOut">
              <a:rPr lang="en-IN" smtClean="0"/>
              <a:t>25-05-2025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141717-0724-4ADD-8BF9-F8A698B2EC6A}" type="slidenum">
              <a:rPr lang="en-IN" smtClean="0"/>
              <a:t>‹#›</a:t>
            </a:fld>
            <a:endParaRPr lang="en-IN"/>
          </a:p>
        </p:txBody>
      </p:sp>
    </p:spTree>
    <p:extLst>
      <p:ext uri="{BB962C8B-B14F-4D97-AF65-F5344CB8AC3E}">
        <p14:creationId xmlns:p14="http://schemas.microsoft.com/office/powerpoint/2010/main" val="1654762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Pre ML Concepts</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197152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Optimizing the Bias – Variance </a:t>
            </a:r>
            <a:br>
              <a:rPr lang="en-IN" dirty="0"/>
            </a:br>
            <a:r>
              <a:rPr lang="en-IN" dirty="0" err="1"/>
              <a:t>Tradeoff</a:t>
            </a:r>
            <a:r>
              <a:rPr lang="en-IN" dirty="0"/>
              <a:t> in Statistical </a:t>
            </a:r>
            <a:r>
              <a:rPr lang="en-IN" dirty="0" err="1"/>
              <a:t>Modeling</a:t>
            </a:r>
            <a:endParaRPr lang="en-IN" dirty="0"/>
          </a:p>
        </p:txBody>
      </p:sp>
      <p:sp>
        <p:nvSpPr>
          <p:cNvPr id="3" name="Content Placeholder 2"/>
          <p:cNvSpPr>
            <a:spLocks noGrp="1"/>
          </p:cNvSpPr>
          <p:nvPr>
            <p:ph idx="1"/>
          </p:nvPr>
        </p:nvSpPr>
        <p:spPr/>
        <p:txBody>
          <a:bodyPr>
            <a:normAutofit fontScale="92500" lnSpcReduction="10000"/>
          </a:bodyPr>
          <a:lstStyle/>
          <a:p>
            <a:r>
              <a:rPr lang="en-IN" dirty="0"/>
              <a:t>Till now, we have learned about the regression model is type of machine learning model.</a:t>
            </a:r>
          </a:p>
          <a:p>
            <a:r>
              <a:rPr lang="en-IN" dirty="0"/>
              <a:t>Like f(x) = aX1+bX2+c so this is called linear regression bcz it’s degree 1 equation </a:t>
            </a:r>
          </a:p>
          <a:p>
            <a:r>
              <a:rPr lang="en-IN" dirty="0"/>
              <a:t>If f(x) = aX1+bX^2 +c is degree 2 equation</a:t>
            </a:r>
          </a:p>
          <a:p>
            <a:r>
              <a:rPr lang="en-IN" dirty="0"/>
              <a:t>In real scenario, linear regression will not fit every time, it’s not idle model to choose</a:t>
            </a:r>
          </a:p>
          <a:p>
            <a:r>
              <a:rPr lang="en-IN" dirty="0"/>
              <a:t>Usually data is more complex, it’s not linearly related</a:t>
            </a:r>
          </a:p>
          <a:p>
            <a:r>
              <a:rPr lang="en-IN" dirty="0"/>
              <a:t>In any case you want to use the regression, then you will increase the degree of equation. Means straight line will not fit in all the types of data so we are using polynomial function </a:t>
            </a:r>
          </a:p>
          <a:p>
            <a:r>
              <a:rPr lang="en-IN" dirty="0"/>
              <a:t>As you increase the degree, you will cover all the data but on the opposite side complexity will also increase</a:t>
            </a:r>
          </a:p>
          <a:p>
            <a:endParaRPr lang="en-IN" dirty="0"/>
          </a:p>
          <a:p>
            <a:endParaRPr lang="en-IN" dirty="0"/>
          </a:p>
        </p:txBody>
      </p:sp>
    </p:spTree>
    <p:extLst>
      <p:ext uri="{BB962C8B-B14F-4D97-AF65-F5344CB8AC3E}">
        <p14:creationId xmlns:p14="http://schemas.microsoft.com/office/powerpoint/2010/main" val="463182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16531"/>
            <a:ext cx="8596668" cy="4924831"/>
          </a:xfrm>
        </p:spPr>
        <p:txBody>
          <a:bodyPr>
            <a:normAutofit lnSpcReduction="10000"/>
          </a:bodyPr>
          <a:lstStyle/>
          <a:p>
            <a:r>
              <a:rPr lang="en-IN" dirty="0"/>
              <a:t>As we can see in graph the, as we increase the degree of function will cover the all data so more complex function will help to cover all the data</a:t>
            </a:r>
          </a:p>
          <a:p>
            <a:r>
              <a:rPr lang="en-IN" dirty="0"/>
              <a:t>As we increase the complexity , lower the error will be as it captured all the data.</a:t>
            </a:r>
          </a:p>
          <a:p>
            <a:endParaRPr lang="en-IN" dirty="0"/>
          </a:p>
          <a:p>
            <a:endParaRPr lang="en-IN" dirty="0"/>
          </a:p>
          <a:p>
            <a:endParaRPr lang="en-IN" dirty="0"/>
          </a:p>
          <a:p>
            <a:endParaRPr lang="en-IN" dirty="0"/>
          </a:p>
          <a:p>
            <a:endParaRPr lang="en-IN" dirty="0"/>
          </a:p>
          <a:p>
            <a:endParaRPr lang="en-IN" dirty="0"/>
          </a:p>
          <a:p>
            <a:endParaRPr lang="en-IN" dirty="0"/>
          </a:p>
          <a:p>
            <a:r>
              <a:rPr lang="en-IN" dirty="0"/>
              <a:t>The goal of machine learning model to have train data and have machine learning model train on train data and now ML model take some test data and get the result. And this result is called Test output</a:t>
            </a:r>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4" name="Content Placeholder 3"/>
          <p:cNvPicPr>
            <a:picLocks noChangeAspect="1"/>
          </p:cNvPicPr>
          <p:nvPr/>
        </p:nvPicPr>
        <p:blipFill>
          <a:blip r:embed="rId2"/>
          <a:stretch>
            <a:fillRect/>
          </a:stretch>
        </p:blipFill>
        <p:spPr>
          <a:xfrm>
            <a:off x="3175443" y="2217160"/>
            <a:ext cx="3600450" cy="2286000"/>
          </a:xfrm>
          <a:prstGeom prst="rect">
            <a:avLst/>
          </a:prstGeom>
        </p:spPr>
      </p:pic>
    </p:spTree>
    <p:extLst>
      <p:ext uri="{BB962C8B-B14F-4D97-AF65-F5344CB8AC3E}">
        <p14:creationId xmlns:p14="http://schemas.microsoft.com/office/powerpoint/2010/main" val="18819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77334" y="548640"/>
            <a:ext cx="8596668" cy="6006163"/>
          </a:xfrm>
        </p:spPr>
        <p:txBody>
          <a:bodyPr>
            <a:normAutofit fontScale="92500" lnSpcReduction="10000"/>
          </a:bodyPr>
          <a:lstStyle/>
          <a:p>
            <a:r>
              <a:rPr lang="en-IN" dirty="0"/>
              <a:t>Both the error called Training Error and Test Error. And both of these things are relevant for machine learning.</a:t>
            </a:r>
          </a:p>
          <a:p>
            <a:r>
              <a:rPr lang="en-IN" dirty="0"/>
              <a:t>When you increase the complexity of the model, your model cover all the data points so your training error will reduce because the model is memorizing the stuff.</a:t>
            </a:r>
          </a:p>
          <a:p>
            <a:r>
              <a:rPr lang="en-IN" dirty="0"/>
              <a:t>In degree 1 and 2 model will normalizing the data where in degree 10 model is memorizing the train data</a:t>
            </a:r>
          </a:p>
          <a:p>
            <a:r>
              <a:rPr lang="en-IN" dirty="0"/>
              <a:t>When it comes to new data points, the model for which we increased the complexity very high, will have a higher variance (spread of the data)</a:t>
            </a:r>
          </a:p>
          <a:p>
            <a:r>
              <a:rPr lang="en-IN" dirty="0"/>
              <a:t> and the model with lower degree or less complex have higher error rate.</a:t>
            </a:r>
          </a:p>
          <a:p>
            <a:r>
              <a:rPr lang="en-IN" dirty="0"/>
              <a:t>As you increase the complexity of model, your model get improved on trainee error but it can worse on test error because of memorizing the stuff means I can see lots of error in my test data and error will be spread out </a:t>
            </a:r>
          </a:p>
          <a:p>
            <a:r>
              <a:rPr lang="en-IN" dirty="0"/>
              <a:t>Means for some data point it’s less and for some data points it’s high.</a:t>
            </a:r>
          </a:p>
          <a:p>
            <a:r>
              <a:rPr lang="en-IN" dirty="0"/>
              <a:t>So these types of error are not good which we saw in assumption of linear regression </a:t>
            </a:r>
          </a:p>
          <a:p>
            <a:r>
              <a:rPr lang="en-IN" dirty="0"/>
              <a:t>It gives you </a:t>
            </a:r>
            <a:r>
              <a:rPr lang="en-IN" dirty="0" err="1"/>
              <a:t>Heteroscedasticity</a:t>
            </a:r>
            <a:endParaRPr lang="en-IN" dirty="0"/>
          </a:p>
          <a:p>
            <a:r>
              <a:rPr lang="en-IN" dirty="0"/>
              <a:t>In Summary, As we increase the complexity of model, my training error will decrease and my test error will increase and my variance will increase</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12165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Understanding train and test data</a:t>
            </a:r>
          </a:p>
        </p:txBody>
      </p:sp>
      <p:sp>
        <p:nvSpPr>
          <p:cNvPr id="3" name="Content Placeholder 2"/>
          <p:cNvSpPr>
            <a:spLocks noGrp="1"/>
          </p:cNvSpPr>
          <p:nvPr>
            <p:ph idx="1"/>
          </p:nvPr>
        </p:nvSpPr>
        <p:spPr>
          <a:xfrm>
            <a:off x="677334" y="1930400"/>
            <a:ext cx="8596668" cy="4566653"/>
          </a:xfrm>
        </p:spPr>
        <p:txBody>
          <a:bodyPr>
            <a:normAutofit lnSpcReduction="10000"/>
          </a:bodyPr>
          <a:lstStyle/>
          <a:p>
            <a:r>
              <a:rPr lang="en-US" dirty="0"/>
              <a:t>The train-test split is a technique for evaluating the performance of a machine learning algorithm. It can be used for classification or regression problems and can be used for any supervised learning algorithm</a:t>
            </a:r>
          </a:p>
          <a:p>
            <a:r>
              <a:rPr lang="en-US" dirty="0"/>
              <a:t>The procedure involves taking a dataset and dividing it into two subsets. The first subset is used to fit the model and is referred to as the training dataset. The second subset is not used to train the model; instead, the input element of the dataset is provided to the model, then predictions are made and compared to the expected values. This second dataset is referred to as the test dataset.</a:t>
            </a:r>
          </a:p>
          <a:p>
            <a:r>
              <a:rPr lang="en-IN" dirty="0"/>
              <a:t>Train Dataset:- </a:t>
            </a:r>
            <a:r>
              <a:rPr lang="en-US" dirty="0"/>
              <a:t>Used to fit the machine learning model.</a:t>
            </a:r>
          </a:p>
          <a:p>
            <a:r>
              <a:rPr lang="en-IN" dirty="0"/>
              <a:t>Test Dataset:- </a:t>
            </a:r>
            <a:r>
              <a:rPr lang="en-US" dirty="0"/>
              <a:t>Used to evaluate the fit machine learning model.</a:t>
            </a:r>
          </a:p>
          <a:p>
            <a:r>
              <a:rPr lang="en-US" dirty="0"/>
              <a:t>The objective is to estimate the performance of the machine learning model on new data: data not used to train the model. This is how we expect to use the model in practice. Namely, to fit it on available data with known inputs and outputs, then make predictions on new examples in the future where we do not have the expected output or target values.</a:t>
            </a:r>
          </a:p>
          <a:p>
            <a:endParaRPr lang="en-IN" dirty="0"/>
          </a:p>
          <a:p>
            <a:endParaRPr lang="en-IN" dirty="0"/>
          </a:p>
          <a:p>
            <a:endParaRPr lang="en-IN" dirty="0"/>
          </a:p>
        </p:txBody>
      </p:sp>
    </p:spTree>
    <p:extLst>
      <p:ext uri="{BB962C8B-B14F-4D97-AF65-F5344CB8AC3E}">
        <p14:creationId xmlns:p14="http://schemas.microsoft.com/office/powerpoint/2010/main" val="48477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Understanding </a:t>
            </a:r>
            <a:r>
              <a:rPr lang="en-IN" dirty="0" err="1"/>
              <a:t>underfitting</a:t>
            </a:r>
            <a:r>
              <a:rPr lang="en-IN" dirty="0"/>
              <a:t> and </a:t>
            </a:r>
            <a:r>
              <a:rPr lang="en-IN" dirty="0" err="1"/>
              <a:t>overfitting</a:t>
            </a:r>
            <a:r>
              <a:rPr lang="en-IN" dirty="0"/>
              <a:t> </a:t>
            </a:r>
          </a:p>
        </p:txBody>
      </p:sp>
      <p:sp>
        <p:nvSpPr>
          <p:cNvPr id="3" name="Content Placeholder 2"/>
          <p:cNvSpPr>
            <a:spLocks noGrp="1"/>
          </p:cNvSpPr>
          <p:nvPr>
            <p:ph idx="1"/>
          </p:nvPr>
        </p:nvSpPr>
        <p:spPr>
          <a:xfrm>
            <a:off x="677334" y="1761423"/>
            <a:ext cx="8596668" cy="4279939"/>
          </a:xfrm>
        </p:spPr>
        <p:txBody>
          <a:bodyPr/>
          <a:lstStyle/>
          <a:p>
            <a:r>
              <a:rPr lang="en-US" dirty="0"/>
              <a:t>In machine learning and pattern recognition, there are many ways (an infinite number, really) of solving any one problem. Thus it is important to have an objective criterion for assessing the accuracy of candidate approaches and for selecting the right model for a data set at hand. We’ll discuss the concepts of under- and </a:t>
            </a:r>
            <a:r>
              <a:rPr lang="en-US" dirty="0" err="1"/>
              <a:t>overfitting</a:t>
            </a:r>
            <a:r>
              <a:rPr lang="en-US" dirty="0"/>
              <a:t> and how these phenomena are related to the statistical quantities bias and variance. Finally, we will discuss how these concepts can be applied to select a model that will accurately generalize to novel scenarios/data sets.</a:t>
            </a:r>
          </a:p>
          <a:p>
            <a:r>
              <a:rPr lang="en-US" dirty="0"/>
              <a:t>In </a:t>
            </a:r>
            <a:r>
              <a:rPr lang="en-US" dirty="0" err="1"/>
              <a:t>overfitting</a:t>
            </a:r>
            <a:r>
              <a:rPr lang="en-US" dirty="0"/>
              <a:t> data will be memorized and </a:t>
            </a:r>
            <a:r>
              <a:rPr lang="en-US" dirty="0" err="1"/>
              <a:t>underfiting</a:t>
            </a:r>
            <a:r>
              <a:rPr lang="en-US" dirty="0"/>
              <a:t> you use less complex model and optimal is more generalize function</a:t>
            </a:r>
          </a:p>
          <a:p>
            <a:endParaRPr lang="en-US" dirty="0"/>
          </a:p>
          <a:p>
            <a:endParaRPr lang="en-US" dirty="0"/>
          </a:p>
          <a:p>
            <a:endParaRPr lang="en-IN" dirty="0"/>
          </a:p>
        </p:txBody>
      </p:sp>
      <p:pic>
        <p:nvPicPr>
          <p:cNvPr id="4" name="Picture 3"/>
          <p:cNvPicPr>
            <a:picLocks noChangeAspect="1"/>
          </p:cNvPicPr>
          <p:nvPr/>
        </p:nvPicPr>
        <p:blipFill>
          <a:blip r:embed="rId2"/>
          <a:stretch>
            <a:fillRect/>
          </a:stretch>
        </p:blipFill>
        <p:spPr>
          <a:xfrm>
            <a:off x="1789246" y="4686300"/>
            <a:ext cx="5591175" cy="2171700"/>
          </a:xfrm>
          <a:prstGeom prst="rect">
            <a:avLst/>
          </a:prstGeom>
        </p:spPr>
      </p:pic>
    </p:spTree>
    <p:extLst>
      <p:ext uri="{BB962C8B-B14F-4D97-AF65-F5344CB8AC3E}">
        <p14:creationId xmlns:p14="http://schemas.microsoft.com/office/powerpoint/2010/main" val="3580304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of Regression</a:t>
            </a:r>
          </a:p>
        </p:txBody>
      </p:sp>
      <p:sp>
        <p:nvSpPr>
          <p:cNvPr id="3" name="Content Placeholder 2"/>
          <p:cNvSpPr>
            <a:spLocks noGrp="1"/>
          </p:cNvSpPr>
          <p:nvPr>
            <p:ph idx="1"/>
          </p:nvPr>
        </p:nvSpPr>
        <p:spPr/>
        <p:txBody>
          <a:bodyPr/>
          <a:lstStyle/>
          <a:p>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3763240898"/>
              </p:ext>
            </p:extLst>
          </p:nvPr>
        </p:nvGraphicFramePr>
        <p:xfrm>
          <a:off x="5556250" y="3590925"/>
          <a:ext cx="4106863" cy="915988"/>
        </p:xfrm>
        <a:graphic>
          <a:graphicData uri="http://schemas.openxmlformats.org/presentationml/2006/ole">
            <mc:AlternateContent xmlns:mc="http://schemas.openxmlformats.org/markup-compatibility/2006">
              <mc:Choice xmlns:v="urn:schemas-microsoft-com:vml" Requires="v">
                <p:oleObj name="Packager Shell Object" showAsIcon="1" r:id="rId2" imgW="2305150" imgH="514350" progId="Package">
                  <p:embed/>
                </p:oleObj>
              </mc:Choice>
              <mc:Fallback>
                <p:oleObj name="Packager Shell Object" showAsIcon="1" r:id="rId2" imgW="2305150" imgH="514350" progId="Package">
                  <p:embed/>
                  <p:pic>
                    <p:nvPicPr>
                      <p:cNvPr id="0" name=""/>
                      <p:cNvPicPr/>
                      <p:nvPr/>
                    </p:nvPicPr>
                    <p:blipFill>
                      <a:blip r:embed="rId3"/>
                      <a:stretch>
                        <a:fillRect/>
                      </a:stretch>
                    </p:blipFill>
                    <p:spPr>
                      <a:xfrm>
                        <a:off x="5556250" y="3590925"/>
                        <a:ext cx="4106863" cy="91598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10280683"/>
              </p:ext>
            </p:extLst>
          </p:nvPr>
        </p:nvGraphicFramePr>
        <p:xfrm>
          <a:off x="1408113" y="3590925"/>
          <a:ext cx="3224212" cy="915988"/>
        </p:xfrm>
        <a:graphic>
          <a:graphicData uri="http://schemas.openxmlformats.org/presentationml/2006/ole">
            <mc:AlternateContent xmlns:mc="http://schemas.openxmlformats.org/markup-compatibility/2006">
              <mc:Choice xmlns:v="urn:schemas-microsoft-com:vml" Requires="v">
                <p:oleObj name="Packager Shell Object" showAsIcon="1" r:id="rId4" imgW="1809650" imgH="514350" progId="Package">
                  <p:embed/>
                </p:oleObj>
              </mc:Choice>
              <mc:Fallback>
                <p:oleObj name="Packager Shell Object" showAsIcon="1" r:id="rId4" imgW="1809650" imgH="514350" progId="Package">
                  <p:embed/>
                  <p:pic>
                    <p:nvPicPr>
                      <p:cNvPr id="0" name=""/>
                      <p:cNvPicPr/>
                      <p:nvPr/>
                    </p:nvPicPr>
                    <p:blipFill>
                      <a:blip r:embed="rId5"/>
                      <a:stretch>
                        <a:fillRect/>
                      </a:stretch>
                    </p:blipFill>
                    <p:spPr>
                      <a:xfrm>
                        <a:off x="1408113" y="3590925"/>
                        <a:ext cx="3224212" cy="915988"/>
                      </a:xfrm>
                      <a:prstGeom prst="rect">
                        <a:avLst/>
                      </a:prstGeom>
                    </p:spPr>
                  </p:pic>
                </p:oleObj>
              </mc:Fallback>
            </mc:AlternateContent>
          </a:graphicData>
        </a:graphic>
      </p:graphicFrame>
    </p:spTree>
    <p:extLst>
      <p:ext uri="{BB962C8B-B14F-4D97-AF65-F5344CB8AC3E}">
        <p14:creationId xmlns:p14="http://schemas.microsoft.com/office/powerpoint/2010/main" val="1261066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1"/>
          </p:nvPr>
        </p:nvSpPr>
        <p:spPr/>
        <p:txBody>
          <a:bodyPr>
            <a:normAutofit fontScale="92500" lnSpcReduction="20000"/>
          </a:bodyPr>
          <a:lstStyle/>
          <a:p>
            <a:r>
              <a:rPr lang="en-IN" dirty="0"/>
              <a:t>Assume we have data points of x and y and f(x) is my idle machine learning model</a:t>
            </a:r>
          </a:p>
          <a:p>
            <a:r>
              <a:rPr lang="en-IN" dirty="0"/>
              <a:t>Also, f(x) does not cover all the data points, f(x) just cover the form of data</a:t>
            </a:r>
          </a:p>
          <a:p>
            <a:r>
              <a:rPr lang="en-IN" dirty="0"/>
              <a:t>So we can write y = f(x) + e   , where e is error (if f(x) cover e part as well then my function will </a:t>
            </a:r>
            <a:r>
              <a:rPr lang="en-IN" dirty="0" err="1"/>
              <a:t>overfit</a:t>
            </a:r>
            <a:endParaRPr lang="en-IN" dirty="0"/>
          </a:p>
          <a:p>
            <a:r>
              <a:rPr lang="en-IN" dirty="0"/>
              <a:t>I don’t know the form of f(x)  so will try to find out g(x) and try to improve my g(x) equivalent to f(x)	</a:t>
            </a:r>
          </a:p>
          <a:p>
            <a:r>
              <a:rPr lang="en-IN" dirty="0"/>
              <a:t>g(x) looks like, g(x) = </a:t>
            </a:r>
            <a:r>
              <a:rPr lang="el-GR" dirty="0"/>
              <a:t>θ</a:t>
            </a:r>
            <a:r>
              <a:rPr lang="en-IN" dirty="0"/>
              <a:t>0+ </a:t>
            </a:r>
            <a:r>
              <a:rPr lang="el-GR" dirty="0"/>
              <a:t>θ</a:t>
            </a:r>
            <a:r>
              <a:rPr lang="en-IN" dirty="0"/>
              <a:t>1x + </a:t>
            </a:r>
            <a:r>
              <a:rPr lang="el-GR" dirty="0"/>
              <a:t>θ</a:t>
            </a:r>
            <a:r>
              <a:rPr lang="en-IN" dirty="0"/>
              <a:t>2x^2+…..+</a:t>
            </a:r>
            <a:r>
              <a:rPr lang="el-GR" dirty="0"/>
              <a:t>θ</a:t>
            </a:r>
            <a:r>
              <a:rPr lang="en-IN" dirty="0" err="1"/>
              <a:t>dx^d</a:t>
            </a:r>
            <a:r>
              <a:rPr lang="en-IN" dirty="0"/>
              <a:t> (based on degree it will take different form)</a:t>
            </a:r>
          </a:p>
          <a:p>
            <a:r>
              <a:rPr lang="en-IN" dirty="0"/>
              <a:t>Now will compare my g(x) to my f(x)</a:t>
            </a:r>
          </a:p>
          <a:p>
            <a:r>
              <a:rPr lang="en-IN" dirty="0"/>
              <a:t>This is for one data sample so now using E[G(X)] because it will cover factor e as well (means taking multiple dataset)</a:t>
            </a:r>
          </a:p>
          <a:p>
            <a:r>
              <a:rPr lang="en-IN" dirty="0"/>
              <a:t>Now we compared E[g(x)] with f(x)</a:t>
            </a:r>
            <a:br>
              <a:rPr lang="en-IN" dirty="0"/>
            </a:br>
            <a:endParaRPr lang="en-IN" dirty="0"/>
          </a:p>
        </p:txBody>
      </p:sp>
    </p:spTree>
    <p:extLst>
      <p:ext uri="{BB962C8B-B14F-4D97-AF65-F5344CB8AC3E}">
        <p14:creationId xmlns:p14="http://schemas.microsoft.com/office/powerpoint/2010/main" val="2499148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58779"/>
            <a:ext cx="8596668" cy="4982583"/>
          </a:xfrm>
        </p:spPr>
        <p:txBody>
          <a:bodyPr>
            <a:normAutofit lnSpcReduction="10000"/>
          </a:bodyPr>
          <a:lstStyle/>
          <a:p>
            <a:r>
              <a:rPr lang="en-IN" dirty="0"/>
              <a:t>Compared in bias and variance. Bias means diff of E[g(x)] and f(x) </a:t>
            </a:r>
          </a:p>
          <a:p>
            <a:r>
              <a:rPr lang="en-IN" dirty="0"/>
              <a:t>Variance does not depend on f(x). Variance just cover the spread of data. How varied value coming in g(x)</a:t>
            </a:r>
          </a:p>
          <a:p>
            <a:r>
              <a:rPr lang="en-IN" dirty="0"/>
              <a:t>Our model want lower bias and lower variance</a:t>
            </a:r>
          </a:p>
          <a:p>
            <a:r>
              <a:rPr lang="en-IN" dirty="0"/>
              <a:t>Total Error = Variance + Bias + Irreducible Error (that can not be reduce)</a:t>
            </a:r>
          </a:p>
          <a:p>
            <a:r>
              <a:rPr lang="en-US" dirty="0"/>
              <a:t>Irreducible error is the error that remains even with a perfect model, representing the fundamental limitations of predicting the target variable due to inherent randomness or unobserved factors. </a:t>
            </a:r>
          </a:p>
          <a:p>
            <a:r>
              <a:rPr lang="en-US" dirty="0"/>
              <a:t>Our goal is to reduce bias and variance of machine learning model</a:t>
            </a:r>
          </a:p>
          <a:p>
            <a:r>
              <a:rPr lang="en-US" dirty="0"/>
              <a:t>When you say trade off, complexity increase your bias will decrease (</a:t>
            </a:r>
            <a:r>
              <a:rPr lang="en-US" dirty="0" err="1"/>
              <a:t>bcz</a:t>
            </a:r>
            <a:r>
              <a:rPr lang="en-US" dirty="0"/>
              <a:t> diff in E[g(x)] and f(x) decrease) means it’s trying to cover all the data points and variance will increase (because of complexity your model will vary a lot) and that’s why variance will increase</a:t>
            </a:r>
          </a:p>
          <a:p>
            <a:r>
              <a:rPr lang="en-US" dirty="0"/>
              <a:t>That’s why we use the tem trade off</a:t>
            </a:r>
          </a:p>
          <a:p>
            <a:r>
              <a:rPr lang="en-US" dirty="0"/>
              <a:t>Means we have to </a:t>
            </a:r>
            <a:r>
              <a:rPr lang="en-US"/>
              <a:t>take the middle point</a:t>
            </a:r>
            <a:endParaRPr lang="en-IN" dirty="0"/>
          </a:p>
        </p:txBody>
      </p:sp>
    </p:spTree>
    <p:extLst>
      <p:ext uri="{BB962C8B-B14F-4D97-AF65-F5344CB8AC3E}">
        <p14:creationId xmlns:p14="http://schemas.microsoft.com/office/powerpoint/2010/main" val="22689034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274</TotalTime>
  <Words>1200</Words>
  <Application>Microsoft Office PowerPoint</Application>
  <PresentationFormat>Widescreen</PresentationFormat>
  <Paragraphs>69</Paragraphs>
  <Slides>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5" baseType="lpstr">
      <vt:lpstr>Arial</vt:lpstr>
      <vt:lpstr>Trebuchet MS</vt:lpstr>
      <vt:lpstr>Wingdings 3</vt:lpstr>
      <vt:lpstr>Facet</vt:lpstr>
      <vt:lpstr>Packager Shell Object</vt:lpstr>
      <vt:lpstr>Package</vt:lpstr>
      <vt:lpstr>Pre ML Concepts</vt:lpstr>
      <vt:lpstr>Optimizing the Bias – Variance  Tradeoff in Statistical Modeling</vt:lpstr>
      <vt:lpstr>PowerPoint Presentation</vt:lpstr>
      <vt:lpstr>PowerPoint Presentation</vt:lpstr>
      <vt:lpstr>Understanding train and test data</vt:lpstr>
      <vt:lpstr>Understanding underfitting and overfitting </vt:lpstr>
      <vt:lpstr>Models of Regression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sahil suvagiya</cp:lastModifiedBy>
  <cp:revision>46</cp:revision>
  <dcterms:created xsi:type="dcterms:W3CDTF">2025-04-08T04:19:22Z</dcterms:created>
  <dcterms:modified xsi:type="dcterms:W3CDTF">2025-05-25T13:43:59Z</dcterms:modified>
</cp:coreProperties>
</file>