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62" r:id="rId5"/>
    <p:sldId id="263" r:id="rId6"/>
    <p:sldId id="264" r:id="rId7"/>
    <p:sldId id="265" r:id="rId8"/>
    <p:sldId id="266" r:id="rId9"/>
    <p:sldId id="267" r:id="rId10"/>
    <p:sldId id="268" r:id="rId11"/>
    <p:sldId id="269" r:id="rId12"/>
    <p:sldId id="270" r:id="rId13"/>
    <p:sldId id="258" r:id="rId14"/>
    <p:sldId id="259" r:id="rId15"/>
    <p:sldId id="260" r:id="rId16"/>
    <p:sldId id="271" r:id="rId17"/>
    <p:sldId id="272" r:id="rId18"/>
    <p:sldId id="273" r:id="rId19"/>
    <p:sldId id="274" r:id="rId20"/>
    <p:sldId id="276" r:id="rId21"/>
    <p:sldId id="275" r:id="rId22"/>
    <p:sldId id="277"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3529087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3872040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4669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243811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08418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38561580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267008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9914631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444703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906ED26-A565-4A96-A05E-E5F47E7BE335}" type="datetimeFigureOut">
              <a:rPr lang="en-IN" smtClean="0"/>
              <a:t>26-03-2025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3828853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906ED26-A565-4A96-A05E-E5F47E7BE335}"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222086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906ED26-A565-4A96-A05E-E5F47E7BE335}" type="datetimeFigureOut">
              <a:rPr lang="en-IN" smtClean="0"/>
              <a:t>26-03-2025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795019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906ED26-A565-4A96-A05E-E5F47E7BE335}" type="datetimeFigureOut">
              <a:rPr lang="en-IN" smtClean="0"/>
              <a:t>26-03-2025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45615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06ED26-A565-4A96-A05E-E5F47E7BE335}" type="datetimeFigureOut">
              <a:rPr lang="en-IN" smtClean="0"/>
              <a:t>26-03-2025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4109398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6ED26-A565-4A96-A05E-E5F47E7BE335}"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388518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906ED26-A565-4A96-A05E-E5F47E7BE335}" type="datetimeFigureOut">
              <a:rPr lang="en-IN" smtClean="0"/>
              <a:t>26-03-2025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22A646E-A430-4D4C-9992-A304A3660AB5}" type="slidenum">
              <a:rPr lang="en-IN" smtClean="0"/>
              <a:t>‹#›</a:t>
            </a:fld>
            <a:endParaRPr lang="en-IN"/>
          </a:p>
        </p:txBody>
      </p:sp>
    </p:spTree>
    <p:extLst>
      <p:ext uri="{BB962C8B-B14F-4D97-AF65-F5344CB8AC3E}">
        <p14:creationId xmlns:p14="http://schemas.microsoft.com/office/powerpoint/2010/main" val="145494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906ED26-A565-4A96-A05E-E5F47E7BE335}" type="datetimeFigureOut">
              <a:rPr lang="en-IN" smtClean="0"/>
              <a:t>26-03-2025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2A646E-A430-4D4C-9992-A304A3660AB5}" type="slidenum">
              <a:rPr lang="en-IN" smtClean="0"/>
              <a:t>‹#›</a:t>
            </a:fld>
            <a:endParaRPr lang="en-IN"/>
          </a:p>
        </p:txBody>
      </p:sp>
    </p:spTree>
    <p:extLst>
      <p:ext uri="{BB962C8B-B14F-4D97-AF65-F5344CB8AC3E}">
        <p14:creationId xmlns:p14="http://schemas.microsoft.com/office/powerpoint/2010/main" val="1053935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Vector Algebra</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9140606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Geometry</a:t>
            </a:r>
            <a:endParaRPr lang="en-IN" dirty="0"/>
          </a:p>
        </p:txBody>
      </p:sp>
      <p:pic>
        <p:nvPicPr>
          <p:cNvPr id="4" name="Content Placeholder 3"/>
          <p:cNvPicPr>
            <a:picLocks noGrp="1" noChangeAspect="1"/>
          </p:cNvPicPr>
          <p:nvPr>
            <p:ph idx="1"/>
          </p:nvPr>
        </p:nvPicPr>
        <p:blipFill>
          <a:blip r:embed="rId2"/>
          <a:stretch>
            <a:fillRect/>
          </a:stretch>
        </p:blipFill>
        <p:spPr>
          <a:xfrm>
            <a:off x="677334" y="2019693"/>
            <a:ext cx="6686550" cy="2257425"/>
          </a:xfrm>
          <a:prstGeom prst="rect">
            <a:avLst/>
          </a:prstGeom>
        </p:spPr>
      </p:pic>
    </p:spTree>
    <p:extLst>
      <p:ext uri="{BB962C8B-B14F-4D97-AF65-F5344CB8AC3E}">
        <p14:creationId xmlns:p14="http://schemas.microsoft.com/office/powerpoint/2010/main" val="443604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Calculus</a:t>
            </a:r>
            <a:endParaRPr lang="en-IN" dirty="0"/>
          </a:p>
        </p:txBody>
      </p:sp>
      <p:pic>
        <p:nvPicPr>
          <p:cNvPr id="4" name="Content Placeholder 3"/>
          <p:cNvPicPr>
            <a:picLocks noGrp="1" noChangeAspect="1"/>
          </p:cNvPicPr>
          <p:nvPr>
            <p:ph idx="1"/>
          </p:nvPr>
        </p:nvPicPr>
        <p:blipFill>
          <a:blip r:embed="rId2"/>
          <a:stretch>
            <a:fillRect/>
          </a:stretch>
        </p:blipFill>
        <p:spPr>
          <a:xfrm>
            <a:off x="677334" y="2066917"/>
            <a:ext cx="6800850" cy="2085975"/>
          </a:xfrm>
          <a:prstGeom prst="rect">
            <a:avLst/>
          </a:prstGeom>
        </p:spPr>
      </p:pic>
    </p:spTree>
    <p:extLst>
      <p:ext uri="{BB962C8B-B14F-4D97-AF65-F5344CB8AC3E}">
        <p14:creationId xmlns:p14="http://schemas.microsoft.com/office/powerpoint/2010/main" val="24829684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pic>
        <p:nvPicPr>
          <p:cNvPr id="4" name="Content Placeholder 3"/>
          <p:cNvPicPr>
            <a:picLocks noGrp="1" noChangeAspect="1"/>
          </p:cNvPicPr>
          <p:nvPr>
            <p:ph idx="1"/>
          </p:nvPr>
        </p:nvPicPr>
        <p:blipFill>
          <a:blip r:embed="rId2"/>
          <a:stretch>
            <a:fillRect/>
          </a:stretch>
        </p:blipFill>
        <p:spPr>
          <a:xfrm>
            <a:off x="677334" y="1777908"/>
            <a:ext cx="8420100" cy="2952750"/>
          </a:xfrm>
          <a:prstGeom prst="rect">
            <a:avLst/>
          </a:prstGeom>
        </p:spPr>
      </p:pic>
    </p:spTree>
    <p:extLst>
      <p:ext uri="{BB962C8B-B14F-4D97-AF65-F5344CB8AC3E}">
        <p14:creationId xmlns:p14="http://schemas.microsoft.com/office/powerpoint/2010/main" val="20666599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029903"/>
            <a:ext cx="8596668" cy="5011459"/>
          </a:xfrm>
        </p:spPr>
        <p:txBody>
          <a:bodyPr/>
          <a:lstStyle/>
          <a:p>
            <a:r>
              <a:rPr lang="en-IN" dirty="0" smtClean="0"/>
              <a:t>Vector is nothing but our data points , as number of features increases we can represent data points as a vector and then using some properties of vector, we can apply to feature as well. It help us to understand the relation between the feature</a:t>
            </a:r>
          </a:p>
          <a:p>
            <a:r>
              <a:rPr lang="en-IN" dirty="0" smtClean="0"/>
              <a:t>This is the most basic perspective of vector.  </a:t>
            </a:r>
          </a:p>
          <a:p>
            <a:r>
              <a:rPr lang="en-IN" dirty="0" smtClean="0"/>
              <a:t>Vector can be use in NLP. Like we can not put word directly to model so we are converting word into vector and then vector use in model. This is the biggest advantage of vector</a:t>
            </a:r>
          </a:p>
          <a:p>
            <a:r>
              <a:rPr lang="en-IN" dirty="0" smtClean="0"/>
              <a:t>Vectorisation techniques is nothing but way to embed or encoded the data / text and then you can play around the vectors as same as playing around words</a:t>
            </a:r>
          </a:p>
          <a:p>
            <a:r>
              <a:rPr lang="en-IN" dirty="0" smtClean="0"/>
              <a:t> just the diff is machine would understand.</a:t>
            </a:r>
          </a:p>
          <a:p>
            <a:r>
              <a:rPr lang="en-IN" dirty="0" smtClean="0"/>
              <a:t>Clustering is the another example</a:t>
            </a:r>
          </a:p>
          <a:p>
            <a:endParaRPr lang="en-IN" dirty="0" smtClean="0"/>
          </a:p>
          <a:p>
            <a:pPr marL="0" indent="0">
              <a:buNone/>
            </a:pPr>
            <a:endParaRPr lang="en-IN" dirty="0" smtClean="0"/>
          </a:p>
          <a:p>
            <a:endParaRPr lang="en-IN" dirty="0"/>
          </a:p>
        </p:txBody>
      </p:sp>
    </p:spTree>
    <p:extLst>
      <p:ext uri="{BB962C8B-B14F-4D97-AF65-F5344CB8AC3E}">
        <p14:creationId xmlns:p14="http://schemas.microsoft.com/office/powerpoint/2010/main" val="37396371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Vectorization</a:t>
            </a:r>
            <a:endParaRPr lang="en-IN" dirty="0"/>
          </a:p>
        </p:txBody>
      </p:sp>
      <p:sp>
        <p:nvSpPr>
          <p:cNvPr id="3" name="Content Placeholder 2"/>
          <p:cNvSpPr>
            <a:spLocks noGrp="1"/>
          </p:cNvSpPr>
          <p:nvPr>
            <p:ph idx="1"/>
          </p:nvPr>
        </p:nvSpPr>
        <p:spPr/>
        <p:txBody>
          <a:bodyPr/>
          <a:lstStyle/>
          <a:p>
            <a:r>
              <a:rPr lang="en-US" dirty="0" smtClean="0"/>
              <a:t>The </a:t>
            </a:r>
            <a:r>
              <a:rPr lang="en-US" dirty="0"/>
              <a:t>process of converting data, like text or images, into numerical vectors (arrays of numbers) that algorithms can understand and process, enabling mathematical operations and </a:t>
            </a:r>
            <a:r>
              <a:rPr lang="en-US" dirty="0" smtClean="0"/>
              <a:t>analysis.</a:t>
            </a:r>
          </a:p>
          <a:p>
            <a:r>
              <a:rPr lang="en-US" dirty="0" smtClean="0"/>
              <a:t>Model trained on vector.</a:t>
            </a:r>
          </a:p>
          <a:p>
            <a:r>
              <a:rPr lang="en-US" dirty="0" smtClean="0"/>
              <a:t>Like,</a:t>
            </a:r>
          </a:p>
          <a:p>
            <a:pPr marL="0" indent="0">
              <a:buNone/>
            </a:pPr>
            <a:endParaRPr lang="en-IN" dirty="0" smtClean="0"/>
          </a:p>
          <a:p>
            <a:endParaRPr lang="en-IN" dirty="0"/>
          </a:p>
          <a:p>
            <a:endParaRPr lang="en-IN" dirty="0" smtClean="0"/>
          </a:p>
          <a:p>
            <a:endParaRPr lang="en-IN" dirty="0"/>
          </a:p>
          <a:p>
            <a:endParaRPr lang="en-IN" dirty="0"/>
          </a:p>
        </p:txBody>
      </p:sp>
      <p:pic>
        <p:nvPicPr>
          <p:cNvPr id="4" name="Picture 3"/>
          <p:cNvPicPr>
            <a:picLocks noChangeAspect="1"/>
          </p:cNvPicPr>
          <p:nvPr/>
        </p:nvPicPr>
        <p:blipFill>
          <a:blip r:embed="rId2"/>
          <a:stretch>
            <a:fillRect/>
          </a:stretch>
        </p:blipFill>
        <p:spPr>
          <a:xfrm>
            <a:off x="1254849" y="3517031"/>
            <a:ext cx="3609975" cy="2095500"/>
          </a:xfrm>
          <a:prstGeom prst="rect">
            <a:avLst/>
          </a:prstGeom>
        </p:spPr>
      </p:pic>
    </p:spTree>
    <p:extLst>
      <p:ext uri="{BB962C8B-B14F-4D97-AF65-F5344CB8AC3E}">
        <p14:creationId xmlns:p14="http://schemas.microsoft.com/office/powerpoint/2010/main" val="8681680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Matrices Eigen Values &amp; Eigen Vectors</a:t>
            </a:r>
            <a:endParaRPr lang="en-IN" dirty="0"/>
          </a:p>
        </p:txBody>
      </p:sp>
      <p:pic>
        <p:nvPicPr>
          <p:cNvPr id="4" name="Content Placeholder 3"/>
          <p:cNvPicPr>
            <a:picLocks noGrp="1" noChangeAspect="1"/>
          </p:cNvPicPr>
          <p:nvPr>
            <p:ph idx="1"/>
          </p:nvPr>
        </p:nvPicPr>
        <p:blipFill>
          <a:blip r:embed="rId2"/>
          <a:stretch>
            <a:fillRect/>
          </a:stretch>
        </p:blipFill>
        <p:spPr>
          <a:xfrm>
            <a:off x="677334" y="2244834"/>
            <a:ext cx="6610350" cy="2057400"/>
          </a:xfrm>
          <a:prstGeom prst="rect">
            <a:avLst/>
          </a:prstGeom>
        </p:spPr>
      </p:pic>
    </p:spTree>
    <p:extLst>
      <p:ext uri="{BB962C8B-B14F-4D97-AF65-F5344CB8AC3E}">
        <p14:creationId xmlns:p14="http://schemas.microsoft.com/office/powerpoint/2010/main" val="29400312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are Matrices ?</a:t>
            </a:r>
            <a:endParaRPr lang="en-IN" dirty="0"/>
          </a:p>
        </p:txBody>
      </p:sp>
      <p:pic>
        <p:nvPicPr>
          <p:cNvPr id="4" name="Content Placeholder 3"/>
          <p:cNvPicPr>
            <a:picLocks noGrp="1" noChangeAspect="1"/>
          </p:cNvPicPr>
          <p:nvPr>
            <p:ph idx="1"/>
          </p:nvPr>
        </p:nvPicPr>
        <p:blipFill>
          <a:blip r:embed="rId2"/>
          <a:stretch>
            <a:fillRect/>
          </a:stretch>
        </p:blipFill>
        <p:spPr>
          <a:xfrm>
            <a:off x="677334" y="2239771"/>
            <a:ext cx="6648450" cy="2009775"/>
          </a:xfrm>
          <a:prstGeom prst="rect">
            <a:avLst/>
          </a:prstGeom>
        </p:spPr>
      </p:pic>
      <p:sp>
        <p:nvSpPr>
          <p:cNvPr id="5" name="Rectangle 4"/>
          <p:cNvSpPr/>
          <p:nvPr/>
        </p:nvSpPr>
        <p:spPr>
          <a:xfrm>
            <a:off x="677334" y="4861378"/>
            <a:ext cx="8785547" cy="923330"/>
          </a:xfrm>
          <a:prstGeom prst="rect">
            <a:avLst/>
          </a:prstGeom>
        </p:spPr>
        <p:txBody>
          <a:bodyPr wrap="none">
            <a:spAutoFit/>
          </a:bodyPr>
          <a:lstStyle/>
          <a:p>
            <a:pPr marL="285750" indent="-285750">
              <a:buFont typeface="Arial" panose="020B0604020202020204" pitchFamily="34" charset="0"/>
              <a:buChar char="•"/>
            </a:pPr>
            <a:r>
              <a:rPr lang="en-IN" dirty="0"/>
              <a:t>All the images are coming from </a:t>
            </a:r>
            <a:r>
              <a:rPr lang="en-IN" dirty="0" smtClean="0"/>
              <a:t>matrices</a:t>
            </a:r>
          </a:p>
          <a:p>
            <a:pPr marL="285750" indent="-285750">
              <a:buFont typeface="Arial" panose="020B0604020202020204" pitchFamily="34" charset="0"/>
              <a:buChar char="•"/>
            </a:pPr>
            <a:r>
              <a:rPr lang="en-IN" dirty="0" smtClean="0"/>
              <a:t>2-D and 3-D matrices we have </a:t>
            </a:r>
          </a:p>
          <a:p>
            <a:pPr marL="285750" indent="-285750">
              <a:buFont typeface="Arial" panose="020B0604020202020204" pitchFamily="34" charset="0"/>
              <a:buChar char="•"/>
            </a:pPr>
            <a:r>
              <a:rPr lang="en-IN" dirty="0" smtClean="0"/>
              <a:t>Matrices using in </a:t>
            </a:r>
            <a:r>
              <a:rPr lang="en-IN" dirty="0" err="1" smtClean="0"/>
              <a:t>Instagram</a:t>
            </a:r>
            <a:r>
              <a:rPr lang="en-IN" dirty="0" smtClean="0"/>
              <a:t> Filter, also images are represented through matrices</a:t>
            </a:r>
            <a:endParaRPr lang="en-IN" dirty="0"/>
          </a:p>
        </p:txBody>
      </p:sp>
    </p:spTree>
    <p:extLst>
      <p:ext uri="{BB962C8B-B14F-4D97-AF65-F5344CB8AC3E}">
        <p14:creationId xmlns:p14="http://schemas.microsoft.com/office/powerpoint/2010/main" val="12394620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Matrices Application</a:t>
            </a:r>
            <a:endParaRPr lang="en-IN" dirty="0"/>
          </a:p>
        </p:txBody>
      </p:sp>
      <p:sp>
        <p:nvSpPr>
          <p:cNvPr id="3" name="Content Placeholder 2"/>
          <p:cNvSpPr>
            <a:spLocks noGrp="1"/>
          </p:cNvSpPr>
          <p:nvPr>
            <p:ph idx="1"/>
          </p:nvPr>
        </p:nvSpPr>
        <p:spPr/>
        <p:txBody>
          <a:bodyPr/>
          <a:lstStyle/>
          <a:p>
            <a:r>
              <a:rPr lang="en-IN" dirty="0" smtClean="0"/>
              <a:t>We used different function from </a:t>
            </a:r>
            <a:r>
              <a:rPr lang="en-IN" dirty="0" err="1" smtClean="0"/>
              <a:t>Numpy</a:t>
            </a:r>
            <a:r>
              <a:rPr lang="en-IN" dirty="0" smtClean="0"/>
              <a:t> and Pandas library for multiplication, division of matrices or constant value to the matrices</a:t>
            </a:r>
          </a:p>
          <a:p>
            <a:r>
              <a:rPr lang="en-IN" dirty="0" smtClean="0"/>
              <a:t>Matrices use in normalization, when we convert linear equation to a matrix and you can find the value of co efficient. We can not use directly, but we have application for smaller machine learning model.</a:t>
            </a:r>
          </a:p>
          <a:p>
            <a:r>
              <a:rPr lang="en-IN" dirty="0" smtClean="0"/>
              <a:t>None of linear equation have direct relation ship to the model, if they have then they have </a:t>
            </a:r>
            <a:r>
              <a:rPr lang="en-IN" smtClean="0"/>
              <a:t>polynomial relationship</a:t>
            </a:r>
          </a:p>
          <a:p>
            <a:endParaRPr lang="en-IN" dirty="0" smtClean="0"/>
          </a:p>
          <a:p>
            <a:endParaRPr lang="en-IN" dirty="0" smtClean="0"/>
          </a:p>
          <a:p>
            <a:endParaRPr lang="en-IN" dirty="0"/>
          </a:p>
        </p:txBody>
      </p:sp>
    </p:spTree>
    <p:extLst>
      <p:ext uri="{BB962C8B-B14F-4D97-AF65-F5344CB8AC3E}">
        <p14:creationId xmlns:p14="http://schemas.microsoft.com/office/powerpoint/2010/main" val="361515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Determinants</a:t>
            </a:r>
            <a:endParaRPr lang="en-IN" dirty="0"/>
          </a:p>
        </p:txBody>
      </p:sp>
      <p:pic>
        <p:nvPicPr>
          <p:cNvPr id="4" name="Content Placeholder 3"/>
          <p:cNvPicPr>
            <a:picLocks noGrp="1" noChangeAspect="1"/>
          </p:cNvPicPr>
          <p:nvPr>
            <p:ph idx="1"/>
          </p:nvPr>
        </p:nvPicPr>
        <p:blipFill>
          <a:blip r:embed="rId2"/>
          <a:stretch>
            <a:fillRect/>
          </a:stretch>
        </p:blipFill>
        <p:spPr>
          <a:xfrm>
            <a:off x="677690" y="2269905"/>
            <a:ext cx="8596312" cy="1737749"/>
          </a:xfrm>
          <a:prstGeom prst="rect">
            <a:avLst/>
          </a:prstGeom>
        </p:spPr>
      </p:pic>
      <p:sp>
        <p:nvSpPr>
          <p:cNvPr id="5" name="Rectangle 4"/>
          <p:cNvSpPr/>
          <p:nvPr/>
        </p:nvSpPr>
        <p:spPr>
          <a:xfrm>
            <a:off x="677334" y="4347159"/>
            <a:ext cx="8596668" cy="646331"/>
          </a:xfrm>
          <a:prstGeom prst="rect">
            <a:avLst/>
          </a:prstGeom>
        </p:spPr>
        <p:txBody>
          <a:bodyPr wrap="square">
            <a:spAutoFit/>
          </a:bodyPr>
          <a:lstStyle/>
          <a:p>
            <a:r>
              <a:rPr lang="en-IN" dirty="0"/>
              <a:t>If you are multiplying m*n and n*q matrix then multiplication of two matrix will be m*q matrix.</a:t>
            </a:r>
          </a:p>
        </p:txBody>
      </p:sp>
    </p:spTree>
    <p:extLst>
      <p:ext uri="{BB962C8B-B14F-4D97-AF65-F5344CB8AC3E}">
        <p14:creationId xmlns:p14="http://schemas.microsoft.com/office/powerpoint/2010/main" val="350045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Transformation of vectors</a:t>
            </a:r>
            <a:endParaRPr lang="en-IN" dirty="0"/>
          </a:p>
        </p:txBody>
      </p:sp>
      <p:sp>
        <p:nvSpPr>
          <p:cNvPr id="3" name="Content Placeholder 2"/>
          <p:cNvSpPr>
            <a:spLocks noGrp="1"/>
          </p:cNvSpPr>
          <p:nvPr>
            <p:ph idx="1"/>
          </p:nvPr>
        </p:nvSpPr>
        <p:spPr>
          <a:xfrm>
            <a:off x="677334" y="1530417"/>
            <a:ext cx="8596668" cy="4510945"/>
          </a:xfrm>
        </p:spPr>
        <p:txBody>
          <a:bodyPr>
            <a:normAutofit lnSpcReduction="10000"/>
          </a:bodyPr>
          <a:lstStyle/>
          <a:p>
            <a:r>
              <a:rPr lang="en-IN" dirty="0" smtClean="0"/>
              <a:t>You are multiplying base vector and matrix and new matrix will become a new transformation of matrix </a:t>
            </a:r>
            <a:endParaRPr lang="en-IN" dirty="0"/>
          </a:p>
          <a:p>
            <a:r>
              <a:rPr lang="en-IN" dirty="0" smtClean="0"/>
              <a:t>If you are multiplying m*n and n*q matrix then multiplication of two matrix will be m*q matrix.</a:t>
            </a:r>
          </a:p>
          <a:p>
            <a:r>
              <a:rPr lang="en-IN" dirty="0" smtClean="0"/>
              <a:t>Shear transformation is show below</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t>In linear transformation, only magnitude will change not direction. And rotation transformation will change the direction.</a:t>
            </a:r>
            <a:endParaRPr lang="en-IN" dirty="0"/>
          </a:p>
        </p:txBody>
      </p:sp>
      <p:pic>
        <p:nvPicPr>
          <p:cNvPr id="6" name="Picture 5"/>
          <p:cNvPicPr>
            <a:picLocks noChangeAspect="1"/>
          </p:cNvPicPr>
          <p:nvPr/>
        </p:nvPicPr>
        <p:blipFill>
          <a:blip r:embed="rId2"/>
          <a:stretch>
            <a:fillRect/>
          </a:stretch>
        </p:blipFill>
        <p:spPr>
          <a:xfrm>
            <a:off x="677334" y="3366387"/>
            <a:ext cx="5613183" cy="1545235"/>
          </a:xfrm>
          <a:prstGeom prst="rect">
            <a:avLst/>
          </a:prstGeom>
        </p:spPr>
      </p:pic>
      <p:pic>
        <p:nvPicPr>
          <p:cNvPr id="8" name="Picture 7"/>
          <p:cNvPicPr>
            <a:picLocks noChangeAspect="1"/>
          </p:cNvPicPr>
          <p:nvPr/>
        </p:nvPicPr>
        <p:blipFill>
          <a:blip r:embed="rId3"/>
          <a:stretch>
            <a:fillRect/>
          </a:stretch>
        </p:blipFill>
        <p:spPr>
          <a:xfrm>
            <a:off x="6549524" y="3366387"/>
            <a:ext cx="2330717" cy="1964737"/>
          </a:xfrm>
          <a:prstGeom prst="rect">
            <a:avLst/>
          </a:prstGeom>
        </p:spPr>
      </p:pic>
    </p:spTree>
    <p:extLst>
      <p:ext uri="{BB962C8B-B14F-4D97-AF65-F5344CB8AC3E}">
        <p14:creationId xmlns:p14="http://schemas.microsoft.com/office/powerpoint/2010/main" val="1954633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Vector</a:t>
            </a:r>
            <a:endParaRPr lang="en-IN" dirty="0"/>
          </a:p>
        </p:txBody>
      </p:sp>
      <p:pic>
        <p:nvPicPr>
          <p:cNvPr id="4" name="Content Placeholder 3"/>
          <p:cNvPicPr>
            <a:picLocks noGrp="1" noChangeAspect="1"/>
          </p:cNvPicPr>
          <p:nvPr>
            <p:ph idx="1"/>
          </p:nvPr>
        </p:nvPicPr>
        <p:blipFill>
          <a:blip r:embed="rId2"/>
          <a:stretch>
            <a:fillRect/>
          </a:stretch>
        </p:blipFill>
        <p:spPr>
          <a:xfrm>
            <a:off x="677690" y="1930400"/>
            <a:ext cx="8596312" cy="1967830"/>
          </a:xfrm>
          <a:prstGeom prst="rect">
            <a:avLst/>
          </a:prstGeom>
        </p:spPr>
      </p:pic>
      <p:pic>
        <p:nvPicPr>
          <p:cNvPr id="5" name="Picture 4"/>
          <p:cNvPicPr>
            <a:picLocks noChangeAspect="1"/>
          </p:cNvPicPr>
          <p:nvPr/>
        </p:nvPicPr>
        <p:blipFill>
          <a:blip r:embed="rId3"/>
          <a:stretch>
            <a:fillRect/>
          </a:stretch>
        </p:blipFill>
        <p:spPr>
          <a:xfrm>
            <a:off x="2356293" y="4249954"/>
            <a:ext cx="5238750" cy="2362200"/>
          </a:xfrm>
          <a:prstGeom prst="rect">
            <a:avLst/>
          </a:prstGeom>
        </p:spPr>
      </p:pic>
    </p:spTree>
    <p:extLst>
      <p:ext uri="{BB962C8B-B14F-4D97-AF65-F5344CB8AC3E}">
        <p14:creationId xmlns:p14="http://schemas.microsoft.com/office/powerpoint/2010/main" val="3625396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75899"/>
            <a:ext cx="8596668" cy="5165463"/>
          </a:xfrm>
        </p:spPr>
        <p:txBody>
          <a:bodyPr/>
          <a:lstStyle/>
          <a:p>
            <a:r>
              <a:rPr lang="en-IN" dirty="0" smtClean="0"/>
              <a:t>Core application of matrices is transformation -&gt; function will take a input as a vector -&gt; give output as a vector</a:t>
            </a:r>
          </a:p>
          <a:p>
            <a:r>
              <a:rPr lang="en-IN" dirty="0" smtClean="0"/>
              <a:t>Some time vector called single column matrix</a:t>
            </a:r>
          </a:p>
          <a:p>
            <a:r>
              <a:rPr lang="en-IN" dirty="0" smtClean="0"/>
              <a:t>Assume you are taking one vector and doing some transformation and making another vector</a:t>
            </a:r>
          </a:p>
          <a:p>
            <a:r>
              <a:rPr lang="en-IN" dirty="0" smtClean="0"/>
              <a:t>To do that conversion, we are taking matrices, we are multiplying vector with matrix.</a:t>
            </a:r>
          </a:p>
          <a:p>
            <a:r>
              <a:rPr lang="en-IN" dirty="0" smtClean="0"/>
              <a:t>Till this time vector called base vector space (</a:t>
            </a:r>
            <a:r>
              <a:rPr lang="en-IN" dirty="0" err="1" smtClean="0"/>
              <a:t>I,j</a:t>
            </a:r>
            <a:r>
              <a:rPr lang="en-IN" dirty="0" smtClean="0"/>
              <a:t>), now I am making the transformation according to matrix. After multiplying new vector will create </a:t>
            </a:r>
          </a:p>
          <a:p>
            <a:r>
              <a:rPr lang="en-IN" dirty="0" smtClean="0"/>
              <a:t>Once I done this transformation, factor by which the area that reshaped or space is reshaped. The factor determined by the determinants of the matrix.</a:t>
            </a:r>
            <a:endParaRPr lang="en-IN" dirty="0"/>
          </a:p>
        </p:txBody>
      </p:sp>
    </p:spTree>
    <p:extLst>
      <p:ext uri="{BB962C8B-B14F-4D97-AF65-F5344CB8AC3E}">
        <p14:creationId xmlns:p14="http://schemas.microsoft.com/office/powerpoint/2010/main" val="4060756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Determinants</a:t>
            </a:r>
            <a:endParaRPr lang="en-IN" dirty="0"/>
          </a:p>
        </p:txBody>
      </p:sp>
      <p:pic>
        <p:nvPicPr>
          <p:cNvPr id="4" name="Content Placeholder 3"/>
          <p:cNvPicPr>
            <a:picLocks noGrp="1" noChangeAspect="1"/>
          </p:cNvPicPr>
          <p:nvPr>
            <p:ph idx="1"/>
          </p:nvPr>
        </p:nvPicPr>
        <p:blipFill>
          <a:blip r:embed="rId2"/>
          <a:stretch>
            <a:fillRect/>
          </a:stretch>
        </p:blipFill>
        <p:spPr>
          <a:xfrm>
            <a:off x="677334" y="2022629"/>
            <a:ext cx="8596312" cy="2193801"/>
          </a:xfrm>
          <a:prstGeom prst="rect">
            <a:avLst/>
          </a:prstGeom>
        </p:spPr>
      </p:pic>
    </p:spTree>
    <p:extLst>
      <p:ext uri="{BB962C8B-B14F-4D97-AF65-F5344CB8AC3E}">
        <p14:creationId xmlns:p14="http://schemas.microsoft.com/office/powerpoint/2010/main" val="29051131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Inverse of Matrix</a:t>
            </a:r>
            <a:endParaRPr lang="en-IN" dirty="0"/>
          </a:p>
        </p:txBody>
      </p:sp>
      <p:pic>
        <p:nvPicPr>
          <p:cNvPr id="4" name="Content Placeholder 3"/>
          <p:cNvPicPr>
            <a:picLocks noGrp="1" noChangeAspect="1"/>
          </p:cNvPicPr>
          <p:nvPr>
            <p:ph idx="1"/>
          </p:nvPr>
        </p:nvPicPr>
        <p:blipFill>
          <a:blip r:embed="rId2"/>
          <a:stretch>
            <a:fillRect/>
          </a:stretch>
        </p:blipFill>
        <p:spPr>
          <a:xfrm>
            <a:off x="677334" y="2100323"/>
            <a:ext cx="8596312" cy="633125"/>
          </a:xfrm>
          <a:prstGeom prst="rect">
            <a:avLst/>
          </a:prstGeom>
        </p:spPr>
      </p:pic>
      <p:sp>
        <p:nvSpPr>
          <p:cNvPr id="5" name="Rectangle 4"/>
          <p:cNvSpPr/>
          <p:nvPr/>
        </p:nvSpPr>
        <p:spPr>
          <a:xfrm>
            <a:off x="677334" y="3105835"/>
            <a:ext cx="8466666" cy="369332"/>
          </a:xfrm>
          <a:prstGeom prst="rect">
            <a:avLst/>
          </a:prstGeom>
        </p:spPr>
        <p:txBody>
          <a:bodyPr wrap="square">
            <a:spAutoFit/>
          </a:bodyPr>
          <a:lstStyle/>
          <a:p>
            <a:r>
              <a:rPr lang="en-IN" dirty="0"/>
              <a:t>If determinant is 0 then inverse of matrix will not possible.</a:t>
            </a:r>
          </a:p>
        </p:txBody>
      </p:sp>
      <p:pic>
        <p:nvPicPr>
          <p:cNvPr id="6" name="Picture 5"/>
          <p:cNvPicPr>
            <a:picLocks noChangeAspect="1"/>
          </p:cNvPicPr>
          <p:nvPr/>
        </p:nvPicPr>
        <p:blipFill>
          <a:blip r:embed="rId3"/>
          <a:stretch>
            <a:fillRect/>
          </a:stretch>
        </p:blipFill>
        <p:spPr>
          <a:xfrm>
            <a:off x="677334" y="3847554"/>
            <a:ext cx="4371975" cy="1285875"/>
          </a:xfrm>
          <a:prstGeom prst="rect">
            <a:avLst/>
          </a:prstGeom>
        </p:spPr>
      </p:pic>
    </p:spTree>
    <p:extLst>
      <p:ext uri="{BB962C8B-B14F-4D97-AF65-F5344CB8AC3E}">
        <p14:creationId xmlns:p14="http://schemas.microsoft.com/office/powerpoint/2010/main" val="2470322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376413"/>
            <a:ext cx="8596668" cy="4664949"/>
          </a:xfrm>
        </p:spPr>
        <p:txBody>
          <a:bodyPr/>
          <a:lstStyle/>
          <a:p>
            <a:r>
              <a:rPr lang="en-IN" dirty="0" smtClean="0"/>
              <a:t>When we have more features, complexity of my model increase</a:t>
            </a:r>
            <a:r>
              <a:rPr lang="en-IN" dirty="0" smtClean="0"/>
              <a:t>.</a:t>
            </a:r>
          </a:p>
          <a:p>
            <a:r>
              <a:rPr lang="en-IN" dirty="0" smtClean="0"/>
              <a:t>In NLP example all the words are feature and 1 or 0 are value for the same</a:t>
            </a:r>
          </a:p>
          <a:p>
            <a:r>
              <a:rPr lang="en-IN" dirty="0" smtClean="0"/>
              <a:t>In NLP example in 2 sentence 7 features we have </a:t>
            </a:r>
          </a:p>
          <a:p>
            <a:r>
              <a:rPr lang="en-IN" dirty="0" smtClean="0"/>
              <a:t>So how many features we have in</a:t>
            </a:r>
            <a:r>
              <a:rPr lang="en-IN" dirty="0" smtClean="0"/>
              <a:t> paragraph or essay </a:t>
            </a:r>
            <a:r>
              <a:rPr lang="en-IN" dirty="0" smtClean="0"/>
              <a:t>or book or complete LLM (Large Language Model)</a:t>
            </a:r>
          </a:p>
          <a:p>
            <a:r>
              <a:rPr lang="en-IN" dirty="0" smtClean="0"/>
              <a:t>So we have more complexity in features and so we have lot of columns are there means we have many dimensions are there.</a:t>
            </a:r>
          </a:p>
          <a:p>
            <a:r>
              <a:rPr lang="en-IN" dirty="0" smtClean="0"/>
              <a:t>The problem we are trying to solve here is dimensionality reduction</a:t>
            </a:r>
          </a:p>
          <a:p>
            <a:r>
              <a:rPr lang="en-IN" dirty="0" smtClean="0"/>
              <a:t>Ex</a:t>
            </a:r>
            <a:r>
              <a:rPr lang="en-IN" dirty="0" smtClean="0"/>
              <a:t> I can convert 4000 dimension to 100 dimension</a:t>
            </a:r>
          </a:p>
          <a:p>
            <a:pPr marL="0" indent="0">
              <a:buNone/>
            </a:pPr>
            <a:endParaRPr lang="en-IN" dirty="0" smtClean="0"/>
          </a:p>
          <a:p>
            <a:endParaRPr lang="en-IN" dirty="0" smtClean="0"/>
          </a:p>
        </p:txBody>
      </p:sp>
    </p:spTree>
    <p:extLst>
      <p:ext uri="{BB962C8B-B14F-4D97-AF65-F5344CB8AC3E}">
        <p14:creationId xmlns:p14="http://schemas.microsoft.com/office/powerpoint/2010/main" val="16841401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Eigen Value or Eigen Vector</a:t>
            </a:r>
            <a:endParaRPr lang="en-IN" dirty="0"/>
          </a:p>
        </p:txBody>
      </p:sp>
      <p:sp>
        <p:nvSpPr>
          <p:cNvPr id="3" name="Content Placeholder 2"/>
          <p:cNvSpPr>
            <a:spLocks noGrp="1"/>
          </p:cNvSpPr>
          <p:nvPr>
            <p:ph idx="1"/>
          </p:nvPr>
        </p:nvSpPr>
        <p:spPr>
          <a:xfrm>
            <a:off x="677334" y="1511166"/>
            <a:ext cx="8596668" cy="5101389"/>
          </a:xfrm>
        </p:spPr>
        <p:txBody>
          <a:bodyPr>
            <a:normAutofit lnSpcReduction="10000"/>
          </a:bodyPr>
          <a:lstStyle/>
          <a:p>
            <a:r>
              <a:rPr lang="en-US" dirty="0"/>
              <a:t>An eigenvector v of a square matrix A is a non-zero vector such that when multiplied by A, the result is a scalar multiple of the original vector, i.e., Av = </a:t>
            </a:r>
            <a:r>
              <a:rPr lang="en-US" dirty="0" err="1"/>
              <a:t>λv</a:t>
            </a:r>
            <a:r>
              <a:rPr lang="en-US" dirty="0"/>
              <a:t>, where λ is a scalar called the eigenvalue. </a:t>
            </a:r>
            <a:endParaRPr lang="en-US" dirty="0" smtClean="0"/>
          </a:p>
          <a:p>
            <a:r>
              <a:rPr lang="en-US" dirty="0"/>
              <a:t>Eigenvectors are special because they maintain their direction (or direction is reversed) when transformed by the matrix, only changing in magnitude (or being flipped). </a:t>
            </a:r>
            <a:endParaRPr lang="en-US" dirty="0" smtClean="0"/>
          </a:p>
          <a:p>
            <a:r>
              <a:rPr lang="en-US" dirty="0" smtClean="0"/>
              <a:t>When the transformation on vector v is done with matrix A, we will see transformation only in magnitude  not in case of direction</a:t>
            </a:r>
          </a:p>
          <a:p>
            <a:r>
              <a:rPr lang="en-US" dirty="0" smtClean="0"/>
              <a:t>Means that matrix does not change much on my vector.</a:t>
            </a:r>
          </a:p>
          <a:p>
            <a:r>
              <a:rPr lang="en-US" dirty="0" smtClean="0"/>
              <a:t>This type of vector are called Eigen Vector and λ value is Eigen value</a:t>
            </a:r>
          </a:p>
          <a:p>
            <a:r>
              <a:rPr lang="en-US" dirty="0" smtClean="0"/>
              <a:t>Once we got </a:t>
            </a:r>
            <a:r>
              <a:rPr lang="en-US" dirty="0" err="1" smtClean="0"/>
              <a:t>eignevalue</a:t>
            </a:r>
            <a:r>
              <a:rPr lang="en-US" dirty="0" smtClean="0"/>
              <a:t> and eigenvector, we can use these vector as your column value. And replace your matrix by </a:t>
            </a:r>
            <a:r>
              <a:rPr lang="en-US" dirty="0" err="1" smtClean="0"/>
              <a:t>eigen</a:t>
            </a:r>
            <a:r>
              <a:rPr lang="en-US" dirty="0" smtClean="0"/>
              <a:t> vector </a:t>
            </a:r>
          </a:p>
          <a:p>
            <a:r>
              <a:rPr lang="en-US" dirty="0" smtClean="0"/>
              <a:t>in </a:t>
            </a:r>
            <a:r>
              <a:rPr lang="en-US" dirty="0"/>
              <a:t>Machine Learning, eigenvectors and eigenvalues, particularly through Principal Component Analysis (PCA), are used for dimensionality reduction by identifying the principal directions of variance in data, allowing for efficient data representation and analysis. </a:t>
            </a:r>
            <a:endParaRPr lang="en-IN" dirty="0"/>
          </a:p>
        </p:txBody>
      </p:sp>
    </p:spTree>
    <p:extLst>
      <p:ext uri="{BB962C8B-B14F-4D97-AF65-F5344CB8AC3E}">
        <p14:creationId xmlns:p14="http://schemas.microsoft.com/office/powerpoint/2010/main" val="1223828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27773"/>
            <a:ext cx="8596668" cy="5213589"/>
          </a:xfrm>
        </p:spPr>
        <p:txBody>
          <a:bodyPr>
            <a:normAutofit fontScale="92500" lnSpcReduction="10000"/>
          </a:bodyPr>
          <a:lstStyle/>
          <a:p>
            <a:r>
              <a:rPr lang="en-IN" dirty="0" smtClean="0"/>
              <a:t>Example, If I have rubber shit and Matrix line on that. If I stretch rubber sheet in some direction, stretching is matrix transformation.</a:t>
            </a:r>
          </a:p>
          <a:p>
            <a:r>
              <a:rPr lang="en-IN" dirty="0" smtClean="0"/>
              <a:t>So for each matrix transformation, you will observe a point on rubber shit that is not changing. That’s why we are drawing grids on it.</a:t>
            </a:r>
          </a:p>
          <a:p>
            <a:r>
              <a:rPr lang="en-IN" dirty="0" smtClean="0"/>
              <a:t>Their would be one grid or one point on sheet that will not move or change that particular point or that particular vector on sheet would be </a:t>
            </a:r>
            <a:r>
              <a:rPr lang="en-IN" dirty="0" err="1" smtClean="0"/>
              <a:t>eigen</a:t>
            </a:r>
            <a:r>
              <a:rPr lang="en-IN" dirty="0" smtClean="0"/>
              <a:t> vector </a:t>
            </a:r>
          </a:p>
          <a:p>
            <a:r>
              <a:rPr lang="en-IN" dirty="0" smtClean="0"/>
              <a:t>This eigenvector giving an idea what ever transformation will happen the variance is the same.</a:t>
            </a:r>
          </a:p>
          <a:p>
            <a:r>
              <a:rPr lang="en-IN" dirty="0" smtClean="0"/>
              <a:t>Like we have 2 * 2 matrix and transforming with </a:t>
            </a:r>
            <a:r>
              <a:rPr lang="en-IN" dirty="0" err="1" smtClean="0"/>
              <a:t>eigen</a:t>
            </a:r>
            <a:r>
              <a:rPr lang="en-IN" dirty="0" smtClean="0"/>
              <a:t> vector which is 2*1 and getting a new vector which is 2 * 1</a:t>
            </a:r>
          </a:p>
          <a:p>
            <a:r>
              <a:rPr lang="en-IN" dirty="0" smtClean="0"/>
              <a:t>So at start we have 2 dimension which we reduced to 1 dimension while holding the maximum variance</a:t>
            </a:r>
          </a:p>
          <a:p>
            <a:r>
              <a:rPr lang="en-IN" dirty="0" smtClean="0"/>
              <a:t>Same idea will happen while reducing the dimension</a:t>
            </a:r>
          </a:p>
          <a:p>
            <a:r>
              <a:rPr lang="en-IN" dirty="0" smtClean="0"/>
              <a:t>Example I will make the matrix of 4000 and will try to find out </a:t>
            </a:r>
            <a:r>
              <a:rPr lang="en-IN" dirty="0" err="1" smtClean="0"/>
              <a:t>eigen</a:t>
            </a:r>
            <a:r>
              <a:rPr lang="en-IN" dirty="0" smtClean="0"/>
              <a:t> vector and do the transformation with Eigen vector and that will give me first principle component </a:t>
            </a:r>
          </a:p>
          <a:p>
            <a:r>
              <a:rPr lang="en-IN" dirty="0" smtClean="0"/>
              <a:t>This method is called Principle Component Analysis (PCA)</a:t>
            </a:r>
            <a:endParaRPr lang="en-IN" dirty="0"/>
          </a:p>
        </p:txBody>
      </p:sp>
    </p:spTree>
    <p:extLst>
      <p:ext uri="{BB962C8B-B14F-4D97-AF65-F5344CB8AC3E}">
        <p14:creationId xmlns:p14="http://schemas.microsoft.com/office/powerpoint/2010/main" val="39810877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135781"/>
            <a:ext cx="8596668" cy="4905581"/>
          </a:xfrm>
        </p:spPr>
        <p:txBody>
          <a:bodyPr/>
          <a:lstStyle/>
          <a:p>
            <a:r>
              <a:rPr lang="en-US" dirty="0"/>
              <a:t>Principal Component Analysis (PCA) is a statistical technique used to reduce the dimensionality of datasets by identifying and retaining the most important features, known as principal components, while minimizing information loss. </a:t>
            </a:r>
            <a:endParaRPr lang="en-US" dirty="0" smtClean="0"/>
          </a:p>
          <a:p>
            <a:r>
              <a:rPr lang="en-IN" dirty="0" smtClean="0"/>
              <a:t>This is very important topic for interview perspective</a:t>
            </a:r>
            <a:endParaRPr lang="en-IN" dirty="0"/>
          </a:p>
        </p:txBody>
      </p:sp>
      <p:pic>
        <p:nvPicPr>
          <p:cNvPr id="4" name="Picture 3"/>
          <p:cNvPicPr>
            <a:picLocks noChangeAspect="1"/>
          </p:cNvPicPr>
          <p:nvPr/>
        </p:nvPicPr>
        <p:blipFill>
          <a:blip r:embed="rId2"/>
          <a:stretch>
            <a:fillRect/>
          </a:stretch>
        </p:blipFill>
        <p:spPr>
          <a:xfrm>
            <a:off x="677334" y="3199899"/>
            <a:ext cx="8610600" cy="2190750"/>
          </a:xfrm>
          <a:prstGeom prst="rect">
            <a:avLst/>
          </a:prstGeom>
        </p:spPr>
      </p:pic>
    </p:spTree>
    <p:extLst>
      <p:ext uri="{BB962C8B-B14F-4D97-AF65-F5344CB8AC3E}">
        <p14:creationId xmlns:p14="http://schemas.microsoft.com/office/powerpoint/2010/main" val="15430009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Properties of Matrices</a:t>
            </a:r>
            <a:endParaRPr lang="en-IN" dirty="0"/>
          </a:p>
        </p:txBody>
      </p:sp>
      <p:pic>
        <p:nvPicPr>
          <p:cNvPr id="4" name="Content Placeholder 3"/>
          <p:cNvPicPr>
            <a:picLocks noGrp="1" noChangeAspect="1"/>
          </p:cNvPicPr>
          <p:nvPr>
            <p:ph idx="1"/>
          </p:nvPr>
        </p:nvPicPr>
        <p:blipFill>
          <a:blip r:embed="rId2"/>
          <a:stretch>
            <a:fillRect/>
          </a:stretch>
        </p:blipFill>
        <p:spPr>
          <a:xfrm>
            <a:off x="677334" y="2193603"/>
            <a:ext cx="8596312" cy="2621875"/>
          </a:xfrm>
          <a:prstGeom prst="rect">
            <a:avLst/>
          </a:prstGeom>
        </p:spPr>
      </p:pic>
    </p:spTree>
    <p:extLst>
      <p:ext uri="{BB962C8B-B14F-4D97-AF65-F5344CB8AC3E}">
        <p14:creationId xmlns:p14="http://schemas.microsoft.com/office/powerpoint/2010/main" val="389428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pic>
        <p:nvPicPr>
          <p:cNvPr id="4" name="Content Placeholder 3"/>
          <p:cNvPicPr>
            <a:picLocks noGrp="1" noChangeAspect="1"/>
          </p:cNvPicPr>
          <p:nvPr>
            <p:ph idx="1"/>
          </p:nvPr>
        </p:nvPicPr>
        <p:blipFill>
          <a:blip r:embed="rId2"/>
          <a:stretch>
            <a:fillRect/>
          </a:stretch>
        </p:blipFill>
        <p:spPr>
          <a:xfrm>
            <a:off x="677334" y="1849045"/>
            <a:ext cx="7124700" cy="2752725"/>
          </a:xfrm>
          <a:prstGeom prst="rect">
            <a:avLst/>
          </a:prstGeom>
        </p:spPr>
      </p:pic>
    </p:spTree>
    <p:extLst>
      <p:ext uri="{BB962C8B-B14F-4D97-AF65-F5344CB8AC3E}">
        <p14:creationId xmlns:p14="http://schemas.microsoft.com/office/powerpoint/2010/main" val="1307072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 and Limitations</a:t>
            </a:r>
            <a:endParaRPr lang="en-IN" dirty="0"/>
          </a:p>
        </p:txBody>
      </p:sp>
      <p:pic>
        <p:nvPicPr>
          <p:cNvPr id="4" name="Content Placeholder 3"/>
          <p:cNvPicPr>
            <a:picLocks noGrp="1" noChangeAspect="1"/>
          </p:cNvPicPr>
          <p:nvPr>
            <p:ph idx="1"/>
          </p:nvPr>
        </p:nvPicPr>
        <p:blipFill>
          <a:blip r:embed="rId2"/>
          <a:stretch>
            <a:fillRect/>
          </a:stretch>
        </p:blipFill>
        <p:spPr>
          <a:xfrm>
            <a:off x="677690" y="2368044"/>
            <a:ext cx="8596312" cy="598196"/>
          </a:xfrm>
          <a:prstGeom prst="rect">
            <a:avLst/>
          </a:prstGeom>
        </p:spPr>
      </p:pic>
    </p:spTree>
    <p:extLst>
      <p:ext uri="{BB962C8B-B14F-4D97-AF65-F5344CB8AC3E}">
        <p14:creationId xmlns:p14="http://schemas.microsoft.com/office/powerpoint/2010/main" val="355570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Notation</a:t>
            </a:r>
            <a:endParaRPr lang="en-IN" dirty="0"/>
          </a:p>
        </p:txBody>
      </p:sp>
      <p:pic>
        <p:nvPicPr>
          <p:cNvPr id="4" name="Content Placeholder 3"/>
          <p:cNvPicPr>
            <a:picLocks noGrp="1" noChangeAspect="1"/>
          </p:cNvPicPr>
          <p:nvPr>
            <p:ph idx="1"/>
          </p:nvPr>
        </p:nvPicPr>
        <p:blipFill>
          <a:blip r:embed="rId2"/>
          <a:stretch>
            <a:fillRect/>
          </a:stretch>
        </p:blipFill>
        <p:spPr>
          <a:xfrm>
            <a:off x="677334" y="2405004"/>
            <a:ext cx="8596312" cy="1525303"/>
          </a:xfrm>
          <a:prstGeom prst="rect">
            <a:avLst/>
          </a:prstGeom>
        </p:spPr>
      </p:pic>
    </p:spTree>
    <p:extLst>
      <p:ext uri="{BB962C8B-B14F-4D97-AF65-F5344CB8AC3E}">
        <p14:creationId xmlns:p14="http://schemas.microsoft.com/office/powerpoint/2010/main" val="281647201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Real World Example</a:t>
            </a:r>
            <a:endParaRPr lang="en-IN" dirty="0"/>
          </a:p>
        </p:txBody>
      </p:sp>
      <p:pic>
        <p:nvPicPr>
          <p:cNvPr id="4" name="Content Placeholder 3"/>
          <p:cNvPicPr>
            <a:picLocks noGrp="1" noChangeAspect="1"/>
          </p:cNvPicPr>
          <p:nvPr>
            <p:ph idx="1"/>
          </p:nvPr>
        </p:nvPicPr>
        <p:blipFill>
          <a:blip r:embed="rId2"/>
          <a:stretch>
            <a:fillRect/>
          </a:stretch>
        </p:blipFill>
        <p:spPr>
          <a:xfrm>
            <a:off x="677334" y="1408112"/>
            <a:ext cx="7210425" cy="2105025"/>
          </a:xfrm>
          <a:prstGeom prst="rect">
            <a:avLst/>
          </a:prstGeom>
        </p:spPr>
      </p:pic>
      <p:pic>
        <p:nvPicPr>
          <p:cNvPr id="5" name="Picture 4"/>
          <p:cNvPicPr>
            <a:picLocks noChangeAspect="1"/>
          </p:cNvPicPr>
          <p:nvPr/>
        </p:nvPicPr>
        <p:blipFill>
          <a:blip r:embed="rId3"/>
          <a:stretch>
            <a:fillRect/>
          </a:stretch>
        </p:blipFill>
        <p:spPr>
          <a:xfrm>
            <a:off x="677334" y="3524250"/>
            <a:ext cx="7277100" cy="3333750"/>
          </a:xfrm>
          <a:prstGeom prst="rect">
            <a:avLst/>
          </a:prstGeom>
        </p:spPr>
      </p:pic>
    </p:spTree>
    <p:extLst>
      <p:ext uri="{BB962C8B-B14F-4D97-AF65-F5344CB8AC3E}">
        <p14:creationId xmlns:p14="http://schemas.microsoft.com/office/powerpoint/2010/main" val="41876525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 </a:t>
            </a:r>
            <a:endParaRPr lang="en-IN" dirty="0"/>
          </a:p>
        </p:txBody>
      </p:sp>
      <p:pic>
        <p:nvPicPr>
          <p:cNvPr id="4" name="Content Placeholder 3"/>
          <p:cNvPicPr>
            <a:picLocks noGrp="1" noChangeAspect="1"/>
          </p:cNvPicPr>
          <p:nvPr>
            <p:ph idx="1"/>
          </p:nvPr>
        </p:nvPicPr>
        <p:blipFill>
          <a:blip r:embed="rId2"/>
          <a:stretch>
            <a:fillRect/>
          </a:stretch>
        </p:blipFill>
        <p:spPr>
          <a:xfrm>
            <a:off x="677334" y="1836762"/>
            <a:ext cx="8401050" cy="3162300"/>
          </a:xfrm>
          <a:prstGeom prst="rect">
            <a:avLst/>
          </a:prstGeom>
        </p:spPr>
      </p:pic>
    </p:spTree>
    <p:extLst>
      <p:ext uri="{BB962C8B-B14F-4D97-AF65-F5344CB8AC3E}">
        <p14:creationId xmlns:p14="http://schemas.microsoft.com/office/powerpoint/2010/main" val="158407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Operations</a:t>
            </a:r>
            <a:endParaRPr lang="en-IN" dirty="0"/>
          </a:p>
        </p:txBody>
      </p:sp>
      <p:pic>
        <p:nvPicPr>
          <p:cNvPr id="4" name="Content Placeholder 3"/>
          <p:cNvPicPr>
            <a:picLocks noGrp="1" noChangeAspect="1"/>
          </p:cNvPicPr>
          <p:nvPr>
            <p:ph idx="1"/>
          </p:nvPr>
        </p:nvPicPr>
        <p:blipFill>
          <a:blip r:embed="rId2"/>
          <a:stretch>
            <a:fillRect/>
          </a:stretch>
        </p:blipFill>
        <p:spPr>
          <a:xfrm>
            <a:off x="677334" y="2326645"/>
            <a:ext cx="8596312" cy="2009281"/>
          </a:xfrm>
          <a:prstGeom prst="rect">
            <a:avLst/>
          </a:prstGeom>
        </p:spPr>
      </p:pic>
    </p:spTree>
    <p:extLst>
      <p:ext uri="{BB962C8B-B14F-4D97-AF65-F5344CB8AC3E}">
        <p14:creationId xmlns:p14="http://schemas.microsoft.com/office/powerpoint/2010/main" val="126394143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Spaces</a:t>
            </a:r>
            <a:endParaRPr lang="en-IN" dirty="0"/>
          </a:p>
        </p:txBody>
      </p:sp>
      <p:pic>
        <p:nvPicPr>
          <p:cNvPr id="4" name="Content Placeholder 3"/>
          <p:cNvPicPr>
            <a:picLocks noGrp="1" noChangeAspect="1"/>
          </p:cNvPicPr>
          <p:nvPr>
            <p:ph idx="1"/>
          </p:nvPr>
        </p:nvPicPr>
        <p:blipFill>
          <a:blip r:embed="rId2"/>
          <a:stretch>
            <a:fillRect/>
          </a:stretch>
        </p:blipFill>
        <p:spPr>
          <a:xfrm>
            <a:off x="677334" y="2134394"/>
            <a:ext cx="6724650" cy="2105025"/>
          </a:xfrm>
          <a:prstGeom prst="rect">
            <a:avLst/>
          </a:prstGeom>
        </p:spPr>
      </p:pic>
    </p:spTree>
    <p:extLst>
      <p:ext uri="{BB962C8B-B14F-4D97-AF65-F5344CB8AC3E}">
        <p14:creationId xmlns:p14="http://schemas.microsoft.com/office/powerpoint/2010/main" val="8359216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Linear Independence</a:t>
            </a:r>
            <a:endParaRPr lang="en-IN" dirty="0"/>
          </a:p>
        </p:txBody>
      </p:sp>
      <p:pic>
        <p:nvPicPr>
          <p:cNvPr id="4" name="Content Placeholder 3"/>
          <p:cNvPicPr>
            <a:picLocks noGrp="1" noChangeAspect="1"/>
          </p:cNvPicPr>
          <p:nvPr>
            <p:ph idx="1"/>
          </p:nvPr>
        </p:nvPicPr>
        <p:blipFill>
          <a:blip r:embed="rId2"/>
          <a:stretch>
            <a:fillRect/>
          </a:stretch>
        </p:blipFill>
        <p:spPr>
          <a:xfrm>
            <a:off x="677334" y="1999440"/>
            <a:ext cx="6686550" cy="2066925"/>
          </a:xfrm>
          <a:prstGeom prst="rect">
            <a:avLst/>
          </a:prstGeom>
        </p:spPr>
      </p:pic>
    </p:spTree>
    <p:extLst>
      <p:ext uri="{BB962C8B-B14F-4D97-AF65-F5344CB8AC3E}">
        <p14:creationId xmlns:p14="http://schemas.microsoft.com/office/powerpoint/2010/main" val="237129549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Vector Norm and Magnitude</a:t>
            </a:r>
            <a:endParaRPr lang="en-IN" dirty="0"/>
          </a:p>
        </p:txBody>
      </p:sp>
      <p:pic>
        <p:nvPicPr>
          <p:cNvPr id="4" name="Content Placeholder 3"/>
          <p:cNvPicPr>
            <a:picLocks noGrp="1" noChangeAspect="1"/>
          </p:cNvPicPr>
          <p:nvPr>
            <p:ph idx="1"/>
          </p:nvPr>
        </p:nvPicPr>
        <p:blipFill>
          <a:blip r:embed="rId2"/>
          <a:stretch>
            <a:fillRect/>
          </a:stretch>
        </p:blipFill>
        <p:spPr>
          <a:xfrm>
            <a:off x="677334" y="2102159"/>
            <a:ext cx="6991350" cy="2381250"/>
          </a:xfrm>
          <a:prstGeom prst="rect">
            <a:avLst/>
          </a:prstGeom>
        </p:spPr>
      </p:pic>
    </p:spTree>
    <p:extLst>
      <p:ext uri="{BB962C8B-B14F-4D97-AF65-F5344CB8AC3E}">
        <p14:creationId xmlns:p14="http://schemas.microsoft.com/office/powerpoint/2010/main" val="3915254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Dot Product</a:t>
            </a:r>
            <a:endParaRPr lang="en-IN" dirty="0"/>
          </a:p>
        </p:txBody>
      </p:sp>
      <p:pic>
        <p:nvPicPr>
          <p:cNvPr id="4" name="Content Placeholder 3"/>
          <p:cNvPicPr>
            <a:picLocks noGrp="1" noChangeAspect="1"/>
          </p:cNvPicPr>
          <p:nvPr>
            <p:ph idx="1"/>
          </p:nvPr>
        </p:nvPicPr>
        <p:blipFill>
          <a:blip r:embed="rId2"/>
          <a:stretch>
            <a:fillRect/>
          </a:stretch>
        </p:blipFill>
        <p:spPr>
          <a:xfrm>
            <a:off x="677334" y="2115043"/>
            <a:ext cx="8467725" cy="2085975"/>
          </a:xfrm>
          <a:prstGeom prst="rect">
            <a:avLst/>
          </a:prstGeom>
        </p:spPr>
      </p:pic>
    </p:spTree>
    <p:extLst>
      <p:ext uri="{BB962C8B-B14F-4D97-AF65-F5344CB8AC3E}">
        <p14:creationId xmlns:p14="http://schemas.microsoft.com/office/powerpoint/2010/main" val="3411926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a:t>
            </a:r>
            <a:endParaRPr lang="en-IN" dirty="0"/>
          </a:p>
        </p:txBody>
      </p:sp>
      <p:pic>
        <p:nvPicPr>
          <p:cNvPr id="4" name="Content Placeholder 3"/>
          <p:cNvPicPr>
            <a:picLocks noGrp="1" noChangeAspect="1"/>
          </p:cNvPicPr>
          <p:nvPr>
            <p:ph idx="1"/>
          </p:nvPr>
        </p:nvPicPr>
        <p:blipFill>
          <a:blip r:embed="rId2"/>
          <a:stretch>
            <a:fillRect/>
          </a:stretch>
        </p:blipFill>
        <p:spPr>
          <a:xfrm>
            <a:off x="677334" y="2370564"/>
            <a:ext cx="6800850" cy="2171700"/>
          </a:xfrm>
          <a:prstGeom prst="rect">
            <a:avLst/>
          </a:prstGeom>
        </p:spPr>
      </p:pic>
    </p:spTree>
    <p:extLst>
      <p:ext uri="{BB962C8B-B14F-4D97-AF65-F5344CB8AC3E}">
        <p14:creationId xmlns:p14="http://schemas.microsoft.com/office/powerpoint/2010/main" val="238603066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2795</TotalTime>
  <Words>891</Words>
  <Application>Microsoft Office PowerPoint</Application>
  <PresentationFormat>Widescreen</PresentationFormat>
  <Paragraphs>89</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Trebuchet MS</vt:lpstr>
      <vt:lpstr>Wingdings 3</vt:lpstr>
      <vt:lpstr>Facet</vt:lpstr>
      <vt:lpstr>Vector Algebra</vt:lpstr>
      <vt:lpstr>What is Vector</vt:lpstr>
      <vt:lpstr>Vector Notation</vt:lpstr>
      <vt:lpstr>Vector Operations</vt:lpstr>
      <vt:lpstr>Vector Spaces</vt:lpstr>
      <vt:lpstr>Linear Independence</vt:lpstr>
      <vt:lpstr>Vector Norm and Magnitude</vt:lpstr>
      <vt:lpstr>Dot Product</vt:lpstr>
      <vt:lpstr>Applications</vt:lpstr>
      <vt:lpstr>Vector Geometry</vt:lpstr>
      <vt:lpstr>Vector Calculus</vt:lpstr>
      <vt:lpstr>Conclusion</vt:lpstr>
      <vt:lpstr>PowerPoint Presentation</vt:lpstr>
      <vt:lpstr>Vectorization</vt:lpstr>
      <vt:lpstr>Matrices Eigen Values &amp; Eigen Vectors</vt:lpstr>
      <vt:lpstr>What are Matrices ?</vt:lpstr>
      <vt:lpstr>Matrices Application</vt:lpstr>
      <vt:lpstr>Determinants</vt:lpstr>
      <vt:lpstr>Transformation of vectors</vt:lpstr>
      <vt:lpstr>PowerPoint Presentation</vt:lpstr>
      <vt:lpstr>Determinants</vt:lpstr>
      <vt:lpstr>Inverse of Matrix</vt:lpstr>
      <vt:lpstr>PowerPoint Presentation</vt:lpstr>
      <vt:lpstr>Eigen Value or Eigen Vector</vt:lpstr>
      <vt:lpstr>PowerPoint Presentation</vt:lpstr>
      <vt:lpstr>PowerPoint Presentation</vt:lpstr>
      <vt:lpstr>Properties of Matrices</vt:lpstr>
      <vt:lpstr>Applications</vt:lpstr>
      <vt:lpstr>Challenge and Limitations</vt:lpstr>
      <vt:lpstr>Real World Example</vt:lpstr>
      <vt:lpstr>Conclusion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Vector Algebra</dc:title>
  <dc:creator>Windows User</dc:creator>
  <cp:lastModifiedBy>Windows User</cp:lastModifiedBy>
  <cp:revision>65</cp:revision>
  <dcterms:created xsi:type="dcterms:W3CDTF">2025-03-21T12:38:02Z</dcterms:created>
  <dcterms:modified xsi:type="dcterms:W3CDTF">2025-03-27T13:59:29Z</dcterms:modified>
</cp:coreProperties>
</file>