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Relationship Id="rId4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gif"/><Relationship Id="rId4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jpg"/><Relationship Id="rId4" Type="http://schemas.openxmlformats.org/officeDocument/2006/relationships/image" Target="../media/image09.jpg"/><Relationship Id="rId5" Type="http://schemas.openxmlformats.org/officeDocument/2006/relationships/image" Target="../media/image00.png"/><Relationship Id="rId6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t_yDc8QPqoc" TargetMode="External"/><Relationship Id="rId4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105125"/>
            <a:ext cx="7772400" cy="147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 Image based Path Planning using A* algorithm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664725"/>
            <a:ext cx="7772400" cy="13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000000"/>
                </a:solidFill>
              </a:rPr>
              <a:t>Suvam Bag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7032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5"/>
            <a:ext cx="8229600" cy="74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953575"/>
            <a:ext cx="8229600" cy="39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Importance of path planning in unknown environments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2" name="Shape 42"/>
          <p:cNvSpPr txBox="1"/>
          <p:nvPr/>
        </p:nvSpPr>
        <p:spPr>
          <a:xfrm>
            <a:off x="2143500" y="3948150"/>
            <a:ext cx="4856999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Figure: Landscape on Mars taken by the Mars Rover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275" y="1509700"/>
            <a:ext cx="3341624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5"/>
            <a:ext cx="8229600" cy="649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900150"/>
            <a:ext cx="8229600" cy="40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Platform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A-star algorithm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Depth image processing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Algorithm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Video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4"/>
            <a:ext cx="8229600" cy="792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060550"/>
            <a:ext cx="8229600" cy="386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Operating System -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Robot Operating System (ROS)  on  Ubuntu (Linux)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Python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AmigoBot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RosAria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Asus Xtion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Openni2       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OpenCV2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00" y="1314462"/>
            <a:ext cx="19050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800" y="3065825"/>
            <a:ext cx="1904998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4"/>
            <a:ext cx="8229600" cy="622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A-star algorithm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828775"/>
            <a:ext cx="4569300" cy="427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uses a best-first search and finds a least-cost path path from a given initial node to one goal node. As A* traverses the graph, it follows a path of the lowest expected total cost or distance, keeping a sorted priority queue of alternate path segments along the way.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uses a heuristic cost function.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cost = [2, 1, 1]  - left, forward, right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x = init[0]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y = init[1]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o = init[2]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g = 0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 = abs(x - goalx) + abs(y - goaly)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 = g + h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g2 = g + cost[a]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800"/>
              <a:t> 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950" y="1497200"/>
            <a:ext cx="3654023" cy="28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222600" y="4518525"/>
            <a:ext cx="3538199" cy="1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5"/>
            <a:ext cx="8229600" cy="70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A-star algorithm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75" y="1259675"/>
            <a:ext cx="3154950" cy="31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800" y="1259675"/>
            <a:ext cx="3921124" cy="31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784275" y="4536350"/>
            <a:ext cx="7709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Figure: (A) Optimal path finding	</a:t>
            </a:r>
            <a:r>
              <a:rPr lang="en" sz="1000"/>
              <a:t>				</a:t>
            </a:r>
            <a:r>
              <a:rPr b="1" lang="en" sz="1000"/>
              <a:t>Figure: (B) Freight Railroad Network of North America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964150" y="4919575"/>
            <a:ext cx="4117499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i="1" lang="en" sz="1000"/>
              <a:t>taken from Wikipedia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5"/>
            <a:ext cx="5745599" cy="72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 Image for mapping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926875"/>
            <a:ext cx="6093300" cy="18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Cropped depth image </a:t>
            </a:r>
            <a:r>
              <a:rPr lang="en" sz="1800">
                <a:solidFill>
                  <a:schemeClr val="dk1"/>
                </a:solidFill>
              </a:rPr>
              <a:t>(640x480 -&gt;640 x [240:400])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Get the corresponding X and Y coordinate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Neglect Y since height is not important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Get the obstacle locations by minimization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550" y="0"/>
            <a:ext cx="2307974" cy="156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425" y="1567562"/>
            <a:ext cx="2358223" cy="161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425" y="3180700"/>
            <a:ext cx="2358224" cy="18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063800" y="3654050"/>
            <a:ext cx="2682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1" baseline="30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1" baseline="-25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min (Z</a:t>
            </a:r>
            <a:r>
              <a:rPr b="1" baseline="-25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j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Z</a:t>
            </a:r>
            <a:r>
              <a:rPr b="1" baseline="-25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j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…. Z</a:t>
            </a:r>
            <a:r>
              <a:rPr b="1"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159</a:t>
            </a:r>
            <a:r>
              <a:rPr b="1" baseline="-25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0300" y="3012362"/>
            <a:ext cx="25146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5"/>
            <a:ext cx="8229600" cy="77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in ROS</a:t>
            </a:r>
          </a:p>
        </p:txBody>
      </p:sp>
      <p:sp>
        <p:nvSpPr>
          <p:cNvPr id="91" name="Shape 91"/>
          <p:cNvSpPr/>
          <p:nvPr/>
        </p:nvSpPr>
        <p:spPr>
          <a:xfrm>
            <a:off x="2615800" y="2389375"/>
            <a:ext cx="1265399" cy="695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publish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depth_image</a:t>
            </a:r>
          </a:p>
        </p:txBody>
      </p:sp>
      <p:sp>
        <p:nvSpPr>
          <p:cNvPr id="92" name="Shape 92"/>
          <p:cNvSpPr/>
          <p:nvPr/>
        </p:nvSpPr>
        <p:spPr>
          <a:xfrm>
            <a:off x="954525" y="1302100"/>
            <a:ext cx="1648800" cy="695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depth/image/raw</a:t>
            </a:r>
          </a:p>
        </p:txBody>
      </p:sp>
      <p:sp>
        <p:nvSpPr>
          <p:cNvPr id="93" name="Shape 93"/>
          <p:cNvSpPr/>
          <p:nvPr/>
        </p:nvSpPr>
        <p:spPr>
          <a:xfrm>
            <a:off x="6497950" y="1302100"/>
            <a:ext cx="1648800" cy="695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RosAria/cmd_vel</a:t>
            </a:r>
          </a:p>
        </p:txBody>
      </p:sp>
      <p:sp>
        <p:nvSpPr>
          <p:cNvPr id="94" name="Shape 94"/>
          <p:cNvSpPr/>
          <p:nvPr/>
        </p:nvSpPr>
        <p:spPr>
          <a:xfrm>
            <a:off x="3707525" y="1274487"/>
            <a:ext cx="1559628" cy="695087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NODE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388550" y="4438250"/>
            <a:ext cx="1719900" cy="426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convert to X-Y </a:t>
            </a:r>
          </a:p>
        </p:txBody>
      </p:sp>
      <p:sp>
        <p:nvSpPr>
          <p:cNvPr id="96" name="Shape 96"/>
          <p:cNvSpPr/>
          <p:nvPr/>
        </p:nvSpPr>
        <p:spPr>
          <a:xfrm>
            <a:off x="4692150" y="3626600"/>
            <a:ext cx="2121299" cy="426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form &amp; send 2D grid</a:t>
            </a:r>
          </a:p>
        </p:txBody>
      </p:sp>
      <p:sp>
        <p:nvSpPr>
          <p:cNvPr id="97" name="Shape 97"/>
          <p:cNvSpPr/>
          <p:nvPr/>
        </p:nvSpPr>
        <p:spPr>
          <a:xfrm>
            <a:off x="4733100" y="2885550"/>
            <a:ext cx="2066699" cy="426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 get 2D grid</a:t>
            </a:r>
          </a:p>
        </p:txBody>
      </p:sp>
      <p:sp>
        <p:nvSpPr>
          <p:cNvPr id="98" name="Shape 98"/>
          <p:cNvSpPr/>
          <p:nvPr/>
        </p:nvSpPr>
        <p:spPr>
          <a:xfrm>
            <a:off x="4897800" y="2263800"/>
            <a:ext cx="1719900" cy="426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calculate path</a:t>
            </a:r>
          </a:p>
        </p:txBody>
      </p:sp>
      <p:sp>
        <p:nvSpPr>
          <p:cNvPr id="99" name="Shape 99"/>
          <p:cNvSpPr/>
          <p:nvPr/>
        </p:nvSpPr>
        <p:spPr>
          <a:xfrm>
            <a:off x="2615800" y="3341462"/>
            <a:ext cx="1265399" cy="6245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unsubscribe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from Dimage</a:t>
            </a:r>
          </a:p>
        </p:txBody>
      </p:sp>
      <p:cxnSp>
        <p:nvCxnSpPr>
          <p:cNvPr id="100" name="Shape 100"/>
          <p:cNvCxnSpPr/>
          <p:nvPr/>
        </p:nvCxnSpPr>
        <p:spPr>
          <a:xfrm rot="5400000">
            <a:off x="3304375" y="1904975"/>
            <a:ext cx="498899" cy="414299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102" idx="2"/>
            <a:endCxn id="102" idx="2"/>
          </p:cNvCxnSpPr>
          <p:nvPr/>
        </p:nvCxnSpPr>
        <p:spPr>
          <a:xfrm flipH="1" rot="-5400000">
            <a:off x="3441000" y="3111300"/>
            <a:ext cx="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stCxn id="92" idx="3"/>
          </p:cNvCxnSpPr>
          <p:nvPr/>
        </p:nvCxnSpPr>
        <p:spPr>
          <a:xfrm>
            <a:off x="2603325" y="1649650"/>
            <a:ext cx="9438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5329950" y="1613187"/>
            <a:ext cx="10335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endCxn id="95" idx="0"/>
          </p:cNvCxnSpPr>
          <p:nvPr/>
        </p:nvCxnSpPr>
        <p:spPr>
          <a:xfrm flipH="1">
            <a:off x="3248500" y="3966050"/>
            <a:ext cx="2400" cy="4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 flipH="1" rot="10800000">
            <a:off x="5750100" y="3335587"/>
            <a:ext cx="5399" cy="29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5267149" y="1828274"/>
            <a:ext cx="526200" cy="436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5151750" y="1827000"/>
            <a:ext cx="178199" cy="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91" idx="2"/>
            <a:endCxn id="99" idx="0"/>
          </p:cNvCxnSpPr>
          <p:nvPr/>
        </p:nvCxnSpPr>
        <p:spPr>
          <a:xfrm>
            <a:off x="3248499" y="3084475"/>
            <a:ext cx="0" cy="25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95" idx="3"/>
          </p:cNvCxnSpPr>
          <p:nvPr/>
        </p:nvCxnSpPr>
        <p:spPr>
          <a:xfrm>
            <a:off x="4108450" y="4651699"/>
            <a:ext cx="619500" cy="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/>
          <p:nvPr/>
        </p:nvCxnSpPr>
        <p:spPr>
          <a:xfrm flipH="1">
            <a:off x="3346949" y="2219150"/>
            <a:ext cx="21900" cy="14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2638675" y="1189375"/>
            <a:ext cx="1033500" cy="3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subscribe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sensor_msgs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302500" y="1161475"/>
            <a:ext cx="10335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publish geometry_msg</a:t>
            </a:r>
          </a:p>
        </p:txBody>
      </p:sp>
      <p:sp>
        <p:nvSpPr>
          <p:cNvPr id="114" name="Shape 114"/>
          <p:cNvSpPr/>
          <p:nvPr/>
        </p:nvSpPr>
        <p:spPr>
          <a:xfrm>
            <a:off x="4705800" y="4470200"/>
            <a:ext cx="2121299" cy="426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	map obstacles </a:t>
            </a:r>
          </a:p>
        </p:txBody>
      </p:sp>
      <p:cxnSp>
        <p:nvCxnSpPr>
          <p:cNvPr id="115" name="Shape 115"/>
          <p:cNvCxnSpPr>
            <a:stCxn id="114" idx="0"/>
            <a:endCxn id="96" idx="2"/>
          </p:cNvCxnSpPr>
          <p:nvPr/>
        </p:nvCxnSpPr>
        <p:spPr>
          <a:xfrm rot="10800000">
            <a:off x="5752949" y="4053500"/>
            <a:ext cx="135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97" idx="0"/>
          </p:cNvCxnSpPr>
          <p:nvPr/>
        </p:nvCxnSpPr>
        <p:spPr>
          <a:xfrm rot="10800000">
            <a:off x="5755349" y="2690550"/>
            <a:ext cx="11100" cy="1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5"/>
            <a:ext cx="8229600" cy="800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</a:t>
            </a:r>
          </a:p>
        </p:txBody>
      </p:sp>
      <p:sp>
        <p:nvSpPr>
          <p:cNvPr id="122" name="Shape 122">
            <a:hlinkClick r:id="rId3"/>
          </p:cNvPr>
          <p:cNvSpPr/>
          <p:nvPr/>
        </p:nvSpPr>
        <p:spPr>
          <a:xfrm>
            <a:off x="2286000" y="108380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