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SzPct val="100000"/>
              <a:defRPr sz="3000"/>
            </a:lvl1pPr>
            <a:lvl2pPr lvl="1">
              <a:spcBef>
                <a:spcPts val="480"/>
              </a:spcBef>
              <a:buSzPct val="100000"/>
              <a:defRPr sz="2400"/>
            </a:lvl2pPr>
            <a:lvl3pPr lvl="2">
              <a:spcBef>
                <a:spcPts val="480"/>
              </a:spcBef>
              <a:buSzPct val="100000"/>
              <a:defRPr sz="2400"/>
            </a:lvl3pPr>
            <a:lvl4pPr lvl="3">
              <a:spcBef>
                <a:spcPts val="360"/>
              </a:spcBef>
              <a:buSzPct val="100000"/>
              <a:defRPr sz="1800"/>
            </a:lvl4pPr>
            <a:lvl5pPr lvl="4">
              <a:spcBef>
                <a:spcPts val="360"/>
              </a:spcBef>
              <a:buSzPct val="100000"/>
              <a:defRPr sz="1800"/>
            </a:lvl5pPr>
            <a:lvl6pPr lvl="5">
              <a:spcBef>
                <a:spcPts val="360"/>
              </a:spcBef>
              <a:buSzPct val="100000"/>
              <a:defRPr sz="1800"/>
            </a:lvl6pPr>
            <a:lvl7pPr lvl="6">
              <a:spcBef>
                <a:spcPts val="360"/>
              </a:spcBef>
              <a:buSzPct val="100000"/>
              <a:defRPr sz="1800"/>
            </a:lvl7pPr>
            <a:lvl8pPr lvl="7">
              <a:spcBef>
                <a:spcPts val="360"/>
              </a:spcBef>
              <a:buSzPct val="100000"/>
              <a:defRPr sz="1800"/>
            </a:lvl8pPr>
            <a:lvl9pPr lvl="8"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08.png"/><Relationship Id="rId13" Type="http://schemas.openxmlformats.org/officeDocument/2006/relationships/image" Target="../media/image12.png"/><Relationship Id="rId12" Type="http://schemas.openxmlformats.org/officeDocument/2006/relationships/image" Target="../media/image0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9.jpg"/><Relationship Id="rId4" Type="http://schemas.openxmlformats.org/officeDocument/2006/relationships/image" Target="../media/image05.jpg"/><Relationship Id="rId9" Type="http://schemas.openxmlformats.org/officeDocument/2006/relationships/image" Target="../media/image01.png"/><Relationship Id="rId15" Type="http://schemas.openxmlformats.org/officeDocument/2006/relationships/image" Target="../media/image06.png"/><Relationship Id="rId14" Type="http://schemas.openxmlformats.org/officeDocument/2006/relationships/image" Target="../media/image07.png"/><Relationship Id="rId16" Type="http://schemas.openxmlformats.org/officeDocument/2006/relationships/image" Target="../media/image10.png"/><Relationship Id="rId5" Type="http://schemas.openxmlformats.org/officeDocument/2006/relationships/image" Target="../media/image13.jpg"/><Relationship Id="rId6" Type="http://schemas.openxmlformats.org/officeDocument/2006/relationships/image" Target="../media/image03.png"/><Relationship Id="rId7" Type="http://schemas.openxmlformats.org/officeDocument/2006/relationships/image" Target="../media/image02.png"/><Relationship Id="rId8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/>
        </p:nvSpPr>
        <p:spPr>
          <a:xfrm>
            <a:off x="1524000" y="187150"/>
            <a:ext cx="6532799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073763"/>
                </a:solidFill>
              </a:rPr>
              <a:t>Depth Image based Path Planning using the A* algorithm</a:t>
            </a: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03" y="93575"/>
            <a:ext cx="993799" cy="71305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/>
          <p:nvPr/>
        </p:nvSpPr>
        <p:spPr>
          <a:xfrm>
            <a:off x="3449075" y="523000"/>
            <a:ext cx="2557799" cy="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Suvam Bag, Dr. Ferat Sahin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Multi-Agent Biorobotics Lab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Rochester Institute of Technology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 sz="10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ROBOTICS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183200" y="846675"/>
            <a:ext cx="2557799" cy="80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rgbClr val="0000FF"/>
                </a:solidFill>
              </a:rPr>
              <a:t>ABSTRACT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Find the shortest path to the goal position in a floor map with the help of depth image acquired from the Xtion Asus. Build the map iteratively so that the algorithm becomes dynamic.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303025" y="1648875"/>
            <a:ext cx="2103299" cy="3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000">
                <a:solidFill>
                  <a:srgbClr val="0000FF"/>
                </a:solidFill>
              </a:rPr>
              <a:t>REAL TIME IMPLEMENTATION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6800" y="93575"/>
            <a:ext cx="993799" cy="71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3000" y="1589600"/>
            <a:ext cx="1728826" cy="11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3000" y="2737675"/>
            <a:ext cx="1728825" cy="11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650" y="1993622"/>
            <a:ext cx="771525" cy="137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7175" y="1993625"/>
            <a:ext cx="666750" cy="137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73925" y="2014275"/>
            <a:ext cx="695325" cy="137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32900" y="2019047"/>
            <a:ext cx="657225" cy="137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887" y="3394275"/>
            <a:ext cx="78105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7175" y="3389525"/>
            <a:ext cx="657224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73925" y="3389525"/>
            <a:ext cx="65722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56699" y="3399050"/>
            <a:ext cx="733425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/>
          <p:nvPr/>
        </p:nvSpPr>
        <p:spPr>
          <a:xfrm>
            <a:off x="4767350" y="1283475"/>
            <a:ext cx="2103299" cy="3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rgbClr val="0000FF"/>
                </a:solidFill>
              </a:rPr>
              <a:t>OBSTACLES MAPPED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3110400" y="1604225"/>
            <a:ext cx="17826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000">
                <a:solidFill>
                  <a:srgbClr val="0000FF"/>
                </a:solidFill>
              </a:rPr>
              <a:t>A* ALGORITHM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995300" y="2043850"/>
            <a:ext cx="1646500" cy="18775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/>
        </p:nvSpPr>
        <p:spPr>
          <a:xfrm>
            <a:off x="3083650" y="4108550"/>
            <a:ext cx="1381500" cy="10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iterative path finding algorithm having a cost function.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= g + h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= g + cost[a]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= [2, 1, 1]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b="1"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= [L,F.R]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4687850" y="3829975"/>
            <a:ext cx="2262300" cy="12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00FF"/>
                </a:solidFill>
              </a:rPr>
              <a:t>DEPTH CONVERSION TO 2D GRID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lang="en" sz="1000">
                <a:latin typeface="Times New Roman"/>
                <a:ea typeface="Times New Roman"/>
                <a:cs typeface="Times New Roman"/>
                <a:sym typeface="Times New Roman"/>
              </a:rPr>
              <a:t>i, j = </a:t>
            </a: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(j - ) × × M × Z</a:t>
            </a:r>
            <a:r>
              <a:rPr b="1" baseline="-25000" lang="en" sz="1000">
                <a:latin typeface="Times New Roman"/>
                <a:ea typeface="Times New Roman"/>
                <a:cs typeface="Times New Roman"/>
                <a:sym typeface="Times New Roman"/>
              </a:rPr>
              <a:t>i, j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baseline="-25000" lang="en" sz="1000">
                <a:latin typeface="Times New Roman"/>
                <a:ea typeface="Times New Roman"/>
                <a:cs typeface="Times New Roman"/>
                <a:sym typeface="Times New Roman"/>
              </a:rPr>
              <a:t>i, j = </a:t>
            </a: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(i - ) × × M × Z</a:t>
            </a:r>
            <a:r>
              <a:rPr b="1" baseline="-25000" lang="en" sz="1000">
                <a:latin typeface="Times New Roman"/>
                <a:ea typeface="Times New Roman"/>
                <a:cs typeface="Times New Roman"/>
                <a:sym typeface="Times New Roman"/>
              </a:rPr>
              <a:t>i, j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="1" baseline="30000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1" baseline="-25000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min (Z</a:t>
            </a:r>
            <a:r>
              <a:rPr b="1" baseline="-25000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 j</a:t>
            </a: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Z</a:t>
            </a:r>
            <a:r>
              <a:rPr b="1" baseline="-25000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 j</a:t>
            </a: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…. Z</a:t>
            </a:r>
            <a:r>
              <a:rPr b="1" baseline="-25000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239, j</a:t>
            </a: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825150" y="1360900"/>
            <a:ext cx="2318849" cy="315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