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9248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7320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1176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9248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7320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19248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7320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1176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19248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7320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19248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7320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31176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19248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7320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19248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73200" y="123408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31176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19248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073200" y="2975760"/>
            <a:ext cx="274320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333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7840" y="297576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234080"/>
            <a:ext cx="415764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11760" y="2975760"/>
            <a:ext cx="8520120" cy="159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4286160" y="0"/>
            <a:ext cx="7200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4358520" y="0"/>
            <a:ext cx="3852720" cy="51433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4160" y="1404000"/>
            <a:ext cx="8455320" cy="2146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tIns="91440" bIns="91440" anchor="ctr">
            <a:normAutofit fontScale="94000"/>
          </a:bodyPr>
          <a:p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6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6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F967109-8206-491F-89FF-71281B4DFDE4}" type="slidenum">
              <a:rPr b="0" lang="en" sz="10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9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40;p9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65680" y="1081800"/>
            <a:ext cx="4044960" cy="178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5DBED5-57B3-4684-BD43-AB2BDBC01F03}" type="slidenum">
              <a:rPr b="0" lang="en" sz="10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3C7036-BC94-41EB-9A63-EF6DE7C24AF3}" type="slidenum">
              <a:rPr b="0" lang="en" sz="10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234080"/>
            <a:ext cx="3999600" cy="33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32280" y="1234080"/>
            <a:ext cx="3999600" cy="33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CF2BF5-010A-4865-AA07-9D33D1F41FE5}" type="slidenum">
              <a:rPr b="0" lang="en" sz="10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archive.ics.uci.edu/ml/datasets/Bank+Marketing#" TargetMode="External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36240" y="578520"/>
            <a:ext cx="5621760" cy="2263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tIns="91440" bIns="91440" anchor="ctr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B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i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i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g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M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m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 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 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i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g</a:t>
            </a:r>
            <a:r>
              <a:rPr b="1" lang="en" sz="614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p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1" lang="en" sz="447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k</a:t>
            </a:r>
            <a:endParaRPr b="0" lang="en-US" sz="4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947200" y="3731400"/>
            <a:ext cx="3031920" cy="8971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tIns="91440" bIns="91440" anchor="ctr">
            <a:normAutofit fontScale="6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u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v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 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o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n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al</a:t>
            </a:r>
            <a:br/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(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2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1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0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3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5</a:t>
            </a: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F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 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V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ri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b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0" name="Google Shape;113;p22"/>
          <p:cNvGraphicFramePr/>
          <p:nvPr/>
        </p:nvGraphicFramePr>
        <p:xfrm>
          <a:off x="500760" y="1076400"/>
          <a:ext cx="8016120" cy="3117960"/>
        </p:xfrm>
        <a:graphic>
          <a:graphicData uri="http://schemas.openxmlformats.org/drawingml/2006/table">
            <a:tbl>
              <a:tblPr/>
              <a:tblGrid>
                <a:gridCol w="576720"/>
                <a:gridCol w="1400760"/>
                <a:gridCol w="6038640"/>
              </a:tblGrid>
              <a:tr h="539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highlight>
                            <a:srgbClr val="f8e71c"/>
                          </a:highlight>
                          <a:latin typeface="Roboto"/>
                          <a:ea typeface="Roboto"/>
                        </a:rPr>
                        <a:t>Sl #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highlight>
                            <a:srgbClr val="f8e71c"/>
                          </a:highlight>
                          <a:latin typeface="Roboto"/>
                          <a:ea typeface="Roboto"/>
                        </a:rPr>
                        <a:t>Variable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highlight>
                            <a:srgbClr val="f8e71c"/>
                          </a:highlight>
                          <a:latin typeface="Roboto"/>
                          <a:ea typeface="Roboto"/>
                        </a:rPr>
                        <a:t>Remarks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539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Poutcome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outcome of the previous marketing campaign (categorical: 'failure','nonexistent','success')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Emp.var.rate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employment variation rate - quarterly indicator, it defines as a measure of the extent to which available labour resources (people available to work) are being used. (numeric)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Cons.price.idx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consumer price index - monthly indicator (numeric), it expresses the change in the current prices of the market basket in terms of the prices during the same month in the previous year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Cons.conf.idx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consumer confidence index - monthly indicator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5511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Euribor3m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euribor 3 month rate - daily indicator (numeric), it is the interest rate at which a selection of European banks lend one another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636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20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Nr.employed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number of employees - quarterly indicator (numeric)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65680" y="1600200"/>
            <a:ext cx="4044960" cy="178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3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c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h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i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q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This section lists the tools and techniques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83560" y="309960"/>
            <a:ext cx="7505280" cy="68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ls 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752400" y="1082160"/>
            <a:ext cx="7167600" cy="3502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highlight>
                  <a:srgbClr val="f8e71c"/>
                </a:highlight>
                <a:latin typeface="Roboto"/>
                <a:ea typeface="Roboto"/>
              </a:rPr>
              <a:t>Exploratory data Analysis(EDA): Spark  MLlib Statistics Library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Summary Statistics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Correlation of Variables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highlight>
                  <a:srgbClr val="f8e71c"/>
                </a:highlight>
                <a:latin typeface="Roboto"/>
                <a:ea typeface="Roboto"/>
              </a:rPr>
              <a:t>Machine Learning model used: Spark MLlib Logistic Regression Library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Model Building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Prediction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Prediction after removing correlated variables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Hypothesis Testing: Prediction after removing insignificant variables after a chi square test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12080" y="427680"/>
            <a:ext cx="7505280" cy="664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EDA</a:t>
            </a:r>
            <a:r>
              <a:rPr b="1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-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Summary Statistics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57160" y="1092960"/>
            <a:ext cx="7982640" cy="79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104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300" spc="-1" strike="noStrike">
                <a:solidFill>
                  <a:srgbClr val="000000"/>
                </a:solidFill>
                <a:latin typeface="Roboto"/>
                <a:ea typeface="Roboto"/>
              </a:rPr>
              <a:t>The categorical variables are removed from the dataset in order to make the dataset dense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300" spc="-1" strike="noStrike">
                <a:solidFill>
                  <a:srgbClr val="000000"/>
                </a:solidFill>
                <a:latin typeface="Roboto"/>
                <a:ea typeface="Roboto"/>
              </a:rPr>
              <a:t>A summary statistics of all the 9 numerical variables are done by target variable label (‘Yes’’ and ‘No’)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Google Shape;132;p25"/>
          <p:cNvSpPr/>
          <p:nvPr/>
        </p:nvSpPr>
        <p:spPr>
          <a:xfrm>
            <a:off x="1639440" y="2668320"/>
            <a:ext cx="538992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133;p25"/>
          <p:cNvSpPr/>
          <p:nvPr/>
        </p:nvSpPr>
        <p:spPr>
          <a:xfrm>
            <a:off x="1532520" y="2314440"/>
            <a:ext cx="6171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Google Shape;134;p25" descr=""/>
          <p:cNvPicPr/>
          <p:nvPr/>
        </p:nvPicPr>
        <p:blipFill>
          <a:blip r:embed="rId1"/>
          <a:stretch/>
        </p:blipFill>
        <p:spPr>
          <a:xfrm>
            <a:off x="655920" y="2149200"/>
            <a:ext cx="3800160" cy="122832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  <p:sp>
        <p:nvSpPr>
          <p:cNvPr id="190" name="Google Shape;135;p25"/>
          <p:cNvSpPr/>
          <p:nvPr/>
        </p:nvSpPr>
        <p:spPr>
          <a:xfrm>
            <a:off x="4811400" y="2571840"/>
            <a:ext cx="23036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Google Shape;136;p25" descr=""/>
          <p:cNvPicPr/>
          <p:nvPr/>
        </p:nvPicPr>
        <p:blipFill>
          <a:blip r:embed="rId2"/>
          <a:stretch/>
        </p:blipFill>
        <p:spPr>
          <a:xfrm>
            <a:off x="4643280" y="2144520"/>
            <a:ext cx="4057200" cy="123804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  <p:sp>
        <p:nvSpPr>
          <p:cNvPr id="192" name="Google Shape;137;p25"/>
          <p:cNvSpPr/>
          <p:nvPr/>
        </p:nvSpPr>
        <p:spPr>
          <a:xfrm>
            <a:off x="1585800" y="4434120"/>
            <a:ext cx="25070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Google Shape;138;p25" descr=""/>
          <p:cNvPicPr/>
          <p:nvPr/>
        </p:nvPicPr>
        <p:blipFill>
          <a:blip r:embed="rId3"/>
          <a:stretch/>
        </p:blipFill>
        <p:spPr>
          <a:xfrm>
            <a:off x="655920" y="3634200"/>
            <a:ext cx="3726360" cy="129492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  <p:sp>
        <p:nvSpPr>
          <p:cNvPr id="194" name="Google Shape;139;p25"/>
          <p:cNvSpPr/>
          <p:nvPr/>
        </p:nvSpPr>
        <p:spPr>
          <a:xfrm>
            <a:off x="4017240" y="4295520"/>
            <a:ext cx="6171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Google Shape;140;p25" descr=""/>
          <p:cNvPicPr/>
          <p:nvPr/>
        </p:nvPicPr>
        <p:blipFill>
          <a:blip r:embed="rId4"/>
          <a:stretch/>
        </p:blipFill>
        <p:spPr>
          <a:xfrm>
            <a:off x="4572000" y="3633840"/>
            <a:ext cx="4200120" cy="130464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9000" y="262440"/>
            <a:ext cx="7505280" cy="515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2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EDA</a:t>
            </a:r>
            <a:r>
              <a:rPr b="1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-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Summary Statistics(contd:)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146;p26"/>
          <p:cNvSpPr/>
          <p:nvPr/>
        </p:nvSpPr>
        <p:spPr>
          <a:xfrm>
            <a:off x="2979000" y="3129120"/>
            <a:ext cx="6882480" cy="29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8" name="Google Shape;147;p26"/>
          <p:cNvSpPr/>
          <p:nvPr/>
        </p:nvSpPr>
        <p:spPr>
          <a:xfrm>
            <a:off x="825120" y="1350000"/>
            <a:ext cx="6171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148;p26"/>
          <p:cNvSpPr/>
          <p:nvPr/>
        </p:nvSpPr>
        <p:spPr>
          <a:xfrm>
            <a:off x="6277320" y="1921680"/>
            <a:ext cx="8913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Google Shape;149;p26" descr=""/>
          <p:cNvPicPr/>
          <p:nvPr/>
        </p:nvPicPr>
        <p:blipFill>
          <a:blip r:embed="rId1"/>
          <a:stretch/>
        </p:blipFill>
        <p:spPr>
          <a:xfrm>
            <a:off x="4625280" y="859680"/>
            <a:ext cx="3990600" cy="123804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  <p:pic>
        <p:nvPicPr>
          <p:cNvPr id="201" name="Google Shape;150;p26" descr=""/>
          <p:cNvPicPr/>
          <p:nvPr/>
        </p:nvPicPr>
        <p:blipFill>
          <a:blip r:embed="rId2"/>
          <a:stretch/>
        </p:blipFill>
        <p:spPr>
          <a:xfrm>
            <a:off x="480960" y="2390400"/>
            <a:ext cx="3819240" cy="136188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  <p:sp>
        <p:nvSpPr>
          <p:cNvPr id="202" name="Google Shape;151;p26"/>
          <p:cNvSpPr/>
          <p:nvPr/>
        </p:nvSpPr>
        <p:spPr>
          <a:xfrm>
            <a:off x="5829480" y="3789000"/>
            <a:ext cx="6171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Google Shape;152;p26" descr=""/>
          <p:cNvPicPr/>
          <p:nvPr/>
        </p:nvPicPr>
        <p:blipFill>
          <a:blip r:embed="rId3"/>
          <a:stretch/>
        </p:blipFill>
        <p:spPr>
          <a:xfrm>
            <a:off x="4625280" y="2455200"/>
            <a:ext cx="3742920" cy="119988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  <p:sp>
        <p:nvSpPr>
          <p:cNvPr id="204" name="Google Shape;153;p26"/>
          <p:cNvSpPr/>
          <p:nvPr/>
        </p:nvSpPr>
        <p:spPr>
          <a:xfrm>
            <a:off x="2561040" y="4213440"/>
            <a:ext cx="6171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Google Shape;154;p26" descr=""/>
          <p:cNvPicPr/>
          <p:nvPr/>
        </p:nvPicPr>
        <p:blipFill>
          <a:blip r:embed="rId4"/>
          <a:stretch/>
        </p:blipFill>
        <p:spPr>
          <a:xfrm>
            <a:off x="480960" y="3901680"/>
            <a:ext cx="3742920" cy="123804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  <p:sp>
        <p:nvSpPr>
          <p:cNvPr id="206" name="Google Shape;155;p26"/>
          <p:cNvSpPr/>
          <p:nvPr/>
        </p:nvSpPr>
        <p:spPr>
          <a:xfrm>
            <a:off x="1875240" y="1703880"/>
            <a:ext cx="6171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Google Shape;156;p26" descr=""/>
          <p:cNvPicPr/>
          <p:nvPr/>
        </p:nvPicPr>
        <p:blipFill>
          <a:blip r:embed="rId5"/>
          <a:stretch/>
        </p:blipFill>
        <p:spPr>
          <a:xfrm>
            <a:off x="480960" y="859680"/>
            <a:ext cx="3819240" cy="138060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19000" y="391320"/>
            <a:ext cx="7505280" cy="64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EDA</a:t>
            </a:r>
            <a:r>
              <a:rPr b="1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-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Correlation of Variables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162;p27"/>
          <p:cNvSpPr/>
          <p:nvPr/>
        </p:nvSpPr>
        <p:spPr>
          <a:xfrm>
            <a:off x="653760" y="1232280"/>
            <a:ext cx="7891920" cy="40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 sample of the dataset was taken and correlation between all the numerical variables was checked using Spearman’s correlation method.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Three of the variables were found highly correlated: Emp.var.rate, euribor3m, nr.employed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10" name="Google Shape;163;p27" descr=""/>
          <p:cNvPicPr/>
          <p:nvPr/>
        </p:nvPicPr>
        <p:blipFill>
          <a:blip r:embed="rId1"/>
          <a:stretch/>
        </p:blipFill>
        <p:spPr>
          <a:xfrm>
            <a:off x="1796760" y="2807640"/>
            <a:ext cx="4285800" cy="157500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19000" y="342000"/>
            <a:ext cx="7795800" cy="60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7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Model Building and Prediction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19000" y="951480"/>
            <a:ext cx="7667280" cy="3708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91440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 dataset of size 41188  was trained and a dataset of size 4119 was used for testing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just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 data type ‘LabeledPoint was created , of which first element is label and second element is array of all features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Model ‘LogisticRegressionWithLBFGS’ imported using the library pyspark.mllib is used to train the training dataset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The model was fit on the testing dataset and the predictions were made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An accuracy of 90.92 is obtained and time taken for the execution is .619 seconds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algn="just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914400" algn="just"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7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Prediction after removing correlated variables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91440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The three correlated variables Emp.var.rate, euribor3m, nr.employed are removed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The accuracy was checked again after fitting the model with the dataset containing the rest of the variables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Accuracy attained is 89.975%. Execution time: 3.564 seconds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We have lost quite a lot of accuracy and have not gained a lot of execution time during training.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So it is not a good step to remove correlated variables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7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Hypothesis Testing: Chi Square Test and Prediction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11760" y="1101240"/>
            <a:ext cx="5283360" cy="3935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Hypothesis testing is a powerful tool in statistical inference and learning to determine whether a result is statistically significant.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RDD of LabeledPoint was provided to  Pearson's chi-squared (χ2) test. Real-valued features will be treated as categorical in each of its different values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After chi-squared (χ2) test it was noticed that </a:t>
            </a:r>
            <a:r>
              <a:rPr b="0" lang="en" sz="1400" spc="-1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</a:rPr>
              <a:t>all the variables are significant.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212121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b="0" lang="en" sz="1400" spc="-1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</a:rPr>
              <a:t>Hence none  of the  variables had to be removed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212121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</a:rPr>
              <a:t>Logistic regression was run again in the test dataset with all the variables and the accuracy of 90.92 was obtained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Google Shape;182;p30" descr=""/>
          <p:cNvPicPr/>
          <p:nvPr/>
        </p:nvPicPr>
        <p:blipFill>
          <a:blip r:embed="rId1"/>
          <a:stretch/>
        </p:blipFill>
        <p:spPr>
          <a:xfrm>
            <a:off x="6017040" y="1101240"/>
            <a:ext cx="2901240" cy="3419280"/>
          </a:xfrm>
          <a:prstGeom prst="rect">
            <a:avLst/>
          </a:prstGeom>
          <a:ln w="9525">
            <a:solidFill>
              <a:srgbClr val="f8e71c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19000" y="342000"/>
            <a:ext cx="7795800" cy="60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7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Conclusion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19000" y="951480"/>
            <a:ext cx="7505280" cy="3708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Results obtained by running the logistic regression model in the train set and then fitting in the test set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Accuracy on data set with all numeric variables: 90.92%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Accuracy after removing correlated variables: 89.975%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Accuracy after running Chi square test: 90.92%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 logistic Regression model was built successfully with 90.92% accuracy, which can predict the list of existing customers (of a bank), who are willing to avail the ‘term deposit’ service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2360" y="1795680"/>
            <a:ext cx="4044960" cy="1259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v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v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i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w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912920" y="627840"/>
            <a:ext cx="3836520" cy="359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 algn="just">
              <a:lnSpc>
                <a:spcPct val="150000"/>
              </a:lnSpc>
              <a:spcBef>
                <a:spcPts val="1100"/>
              </a:spcBef>
              <a:buClr>
                <a:srgbClr val="000000"/>
              </a:buClr>
              <a:buFont typeface="Playfair Display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Goal of the Project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 algn="just">
              <a:lnSpc>
                <a:spcPct val="150000"/>
              </a:lnSpc>
              <a:buClr>
                <a:srgbClr val="000000"/>
              </a:buClr>
              <a:buFont typeface="Playfair Display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Source and Description of Data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 algn="just">
              <a:lnSpc>
                <a:spcPct val="150000"/>
              </a:lnSpc>
              <a:buClr>
                <a:srgbClr val="000000"/>
              </a:buClr>
              <a:buFont typeface="Playfair Display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Tools used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 algn="just">
              <a:lnSpc>
                <a:spcPct val="150000"/>
              </a:lnSpc>
              <a:buClr>
                <a:srgbClr val="000000"/>
              </a:buClr>
              <a:buFont typeface="Playfair Display"/>
              <a:buChar char="●"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Conclusions Drawn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65720" y="2181240"/>
            <a:ext cx="7795800" cy="164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300" spc="-1" strike="noStrike">
                <a:solidFill>
                  <a:srgbClr val="000000"/>
                </a:solidFill>
                <a:highlight>
                  <a:srgbClr val="f8e71c"/>
                </a:highlight>
                <a:latin typeface="Lobster"/>
                <a:ea typeface="Lobster"/>
              </a:rPr>
              <a:t>Thank You</a:t>
            </a:r>
            <a:endParaRPr b="0" lang="en-US" sz="5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2440" y="1799280"/>
            <a:ext cx="4044960" cy="178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G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f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h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P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j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c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This section explains the problem statement and the intended objective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B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c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k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g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333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 algn="just">
              <a:lnSpc>
                <a:spcPct val="150000"/>
              </a:lnSpc>
              <a:spcBef>
                <a:spcPts val="1100"/>
              </a:spcBef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One of the most common marketing strategy in Banking sector is direct marketing campaigns through phone calls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It is a form of advertising that allows organizations to communicate directly with customers to offer their services based on the client’s existing bank profile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Direct marketing campaigns help banks to cross sell or upsell products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Dataset containing the details of existing customers of a Portuguese banking institution is available. The various information regarding the customers as well as whether they have availed a term loan or not is also available.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B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si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 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G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 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 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P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j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c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 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b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j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c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ti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v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3829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highlight>
                  <a:srgbClr val="f8e71c"/>
                </a:highlight>
                <a:latin typeface="Roboto"/>
                <a:ea typeface="Roboto"/>
              </a:rPr>
              <a:t>Business Goal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spcBef>
                <a:spcPts val="2299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To build a list of target customers who are likely to subscribe a term deposit. The more targeted the campaigns, the more successful they are likely to be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2299"/>
              </a:spcBef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highlight>
                  <a:srgbClr val="f8e71c"/>
                </a:highlight>
                <a:latin typeface="Roboto"/>
                <a:ea typeface="Roboto"/>
              </a:rPr>
              <a:t>Project Objective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100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To build a ML model to predict whether an existing customer of a bank will subscribe a term deposit or not so that the banks can arrange a better management of available resources by focusing on the potential customers “predicted” by the classifier 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This will help the bank to design a more efficient and precise campaign strategy to reduce the costs,improve the profits and customer satisfaction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8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2360" y="1812600"/>
            <a:ext cx="4044960" cy="1785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3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c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c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i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p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i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f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h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 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1" lang="en" sz="42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5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Playfair Display"/>
                <a:ea typeface="Playfair Display"/>
              </a:rPr>
              <a:t>This section describes details of the dataset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t: 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D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c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ri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p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ti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o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11760" y="1234080"/>
            <a:ext cx="8520120" cy="3629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28000"/>
          </a:bodyPr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rgbClr val="000000"/>
                </a:solidFill>
                <a:highlight>
                  <a:srgbClr val="f8e71c"/>
                </a:highlight>
                <a:latin typeface="Roboto Medium"/>
                <a:ea typeface="Roboto Medium"/>
              </a:rPr>
              <a:t>Data Set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 algn="just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56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The dataset is related with direct marketing campaigns of a Portuguese banking institution. The dataset consists of details 45211 customers of the bank. 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5600" spc="-1" strike="noStrike" u="sng">
                <a:solidFill>
                  <a:srgbClr val="0f9d58"/>
                </a:solidFill>
                <a:highlight>
                  <a:srgbClr val="ffffff"/>
                </a:highlight>
                <a:uFillTx/>
                <a:latin typeface="Roboto"/>
                <a:ea typeface="Roboto"/>
                <a:hlinkClick r:id="rId1"/>
              </a:rPr>
              <a:t>Source</a:t>
            </a:r>
            <a:r>
              <a:rPr b="0" lang="en" sz="56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: uci machine learning repository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</a:rPr>
              <a:t>Output variable (desired target): 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5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</a:rPr>
              <a:t>  </a:t>
            </a:r>
            <a:r>
              <a:rPr b="1" lang="en" sz="56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y</a:t>
            </a:r>
            <a:r>
              <a:rPr b="0" lang="en" sz="56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</a:rPr>
              <a:t> -</a:t>
            </a:r>
            <a:r>
              <a:rPr b="0" lang="en" sz="56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 has the client subscribed a term deposit? (binary: 'yes', 'no')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 Medium"/>
                <a:ea typeface="Roboto Medium"/>
              </a:rPr>
              <a:t>Feature Variables: 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5600" spc="-1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</a:rPr>
              <a:t>A total of 20 variables have been identified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42000"/>
              </a:lnSpc>
              <a:spcBef>
                <a:spcPts val="2200"/>
              </a:spcBef>
              <a:buNone/>
              <a:tabLst>
                <a:tab algn="l" pos="0"/>
              </a:tabLst>
            </a:pP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F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 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V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ri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b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6" name="Google Shape;101;p20"/>
          <p:cNvGraphicFramePr/>
          <p:nvPr/>
        </p:nvGraphicFramePr>
        <p:xfrm>
          <a:off x="500760" y="1076400"/>
          <a:ext cx="8016120" cy="3792240"/>
        </p:xfrm>
        <a:graphic>
          <a:graphicData uri="http://schemas.openxmlformats.org/drawingml/2006/table">
            <a:tbl>
              <a:tblPr/>
              <a:tblGrid>
                <a:gridCol w="497160"/>
                <a:gridCol w="1400760"/>
                <a:gridCol w="6118200"/>
              </a:tblGrid>
              <a:tr h="539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highlight>
                            <a:srgbClr val="f8e71c"/>
                          </a:highlight>
                          <a:latin typeface="Roboto"/>
                          <a:ea typeface="Roboto"/>
                        </a:rPr>
                        <a:t>Sl #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highlight>
                            <a:srgbClr val="f8e71c"/>
                          </a:highlight>
                          <a:latin typeface="Roboto"/>
                          <a:ea typeface="Roboto"/>
                        </a:rPr>
                        <a:t>Variable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highlight>
                            <a:srgbClr val="f8e71c"/>
                          </a:highlight>
                          <a:latin typeface="Roboto"/>
                          <a:ea typeface="Roboto"/>
                        </a:rPr>
                        <a:t>Remarks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215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Numeric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09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Housing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Has housing loan? (categorical: 'no', 'yes', 'unknown')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Job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Type of job (categorical: 'admin.', 'blue-collar', 'entrepreneur', 'housemaid', 'management', 'retired', 'self-employed', 'services', 'student', 'technician', 'unemployed', 'unknown')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5511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Marital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Marital status (categorical: 'divorced', 'married', 'single', 'unknown' ; note: 'divorced' means divorced or widowed)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5511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Education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(categorical: 'basic.4y', 'basic.6y', 'basic.9y', 'high.school', 'illiterate', 'professional.course', 'university.degree', 'unknown')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636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Default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Has credit in default? (categorical: 'no', 'yes', 'unknown')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215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Loan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Has personal loan? (categorical: 'no', 'yes', 'unknown')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F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t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u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 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V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ri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a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b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l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e</a:t>
            </a:r>
            <a:r>
              <a:rPr b="0" lang="en" sz="3000" spc="-1" strike="noStrike">
                <a:solidFill>
                  <a:srgbClr val="000000"/>
                </a:solidFill>
                <a:highlight>
                  <a:srgbClr val="f8e71c"/>
                </a:highlight>
                <a:latin typeface="Oswald"/>
                <a:ea typeface="Oswald"/>
              </a:rPr>
              <a:t>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8" name="Google Shape;107;p21"/>
          <p:cNvGraphicFramePr/>
          <p:nvPr/>
        </p:nvGraphicFramePr>
        <p:xfrm>
          <a:off x="500760" y="1076400"/>
          <a:ext cx="8016120" cy="3539520"/>
        </p:xfrm>
        <a:graphic>
          <a:graphicData uri="http://schemas.openxmlformats.org/drawingml/2006/table">
            <a:tbl>
              <a:tblPr/>
              <a:tblGrid>
                <a:gridCol w="576720"/>
                <a:gridCol w="1400760"/>
                <a:gridCol w="6038640"/>
              </a:tblGrid>
              <a:tr h="539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highlight>
                            <a:srgbClr val="f8e71c"/>
                          </a:highlight>
                          <a:latin typeface="Roboto"/>
                          <a:ea typeface="Roboto"/>
                        </a:rPr>
                        <a:t>Sl #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highlight>
                            <a:srgbClr val="f8e71c"/>
                          </a:highlight>
                          <a:latin typeface="Roboto"/>
                          <a:ea typeface="Roboto"/>
                        </a:rPr>
                        <a:t>Variable Name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highlight>
                            <a:srgbClr val="f8e71c"/>
                          </a:highlight>
                          <a:latin typeface="Roboto"/>
                          <a:ea typeface="Roboto"/>
                        </a:rPr>
                        <a:t>Remarks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215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Contact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contact communication type (categorical: 'cellular','telephone')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09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Month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last contact month of year (categorical: 'jan', 'feb', 'mar', …, 'nov', 'dec')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31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Dayofweek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last contact day of the week (categorical: 'mon','tue','wed','thu','fri')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4183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Duration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last contact duration, in seconds (numeric)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5511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Campaign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number of contacts performed during this campaign and for this client (numeric, includes last contact)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Pdays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number of days that passed by after the client was last contacted from a previous campaign (numeric; 999 means client was not previously contacted)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  <a:tr h="539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Previous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" sz="12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number of contacts performed before this campaign and for this client (numeric)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f8e71c"/>
                      </a:solidFill>
                    </a:lnL>
                    <a:lnR w="9360">
                      <a:solidFill>
                        <a:srgbClr val="f8e71c"/>
                      </a:solidFill>
                    </a:lnR>
                    <a:lnT w="9360">
                      <a:solidFill>
                        <a:srgbClr val="f8e71c"/>
                      </a:solidFill>
                    </a:lnT>
                    <a:lnB w="9360">
                      <a:solidFill>
                        <a:srgbClr val="f8e71c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LibreOffice/7.2.5.2.0$Linux_X86_64 LibreOffice_project/711f8d38e9451cd2fd39b6963d2a3fc166f04cb1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2022-03-04T23:27:23Z</dcterms:modified>
  <cp:revision>1</cp:revision>
  <dc:subject/>
  <dc:title/>
</cp:coreProperties>
</file>