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73" r:id="rId3"/>
    <p:sldId id="257" r:id="rId4"/>
    <p:sldId id="259" r:id="rId5"/>
    <p:sldId id="276" r:id="rId6"/>
    <p:sldId id="270" r:id="rId7"/>
    <p:sldId id="277" r:id="rId8"/>
    <p:sldId id="278" r:id="rId9"/>
    <p:sldId id="279" r:id="rId10"/>
    <p:sldId id="281"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7" d="100"/>
          <a:sy n="77" d="100"/>
        </p:scale>
        <p:origin x="835"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692362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1350292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3656643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1426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3160815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1856251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19967917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1936192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1963137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1627972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1002488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142117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3288054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494326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150711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3660902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A0F67F8-9DF6-4F31-ABC6-DF93E86C6331}" type="datetimeFigureOut">
              <a:rPr lang="en-IN" smtClean="0"/>
              <a:pPr/>
              <a:t>15-08-2025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2E4610-F49F-49CD-A581-69D03A7D8D1E}" type="slidenum">
              <a:rPr lang="en-IN" smtClean="0"/>
              <a:pPr/>
              <a:t>‹#›</a:t>
            </a:fld>
            <a:endParaRPr lang="en-IN"/>
          </a:p>
        </p:txBody>
      </p:sp>
    </p:spTree>
    <p:extLst>
      <p:ext uri="{BB962C8B-B14F-4D97-AF65-F5344CB8AC3E}">
        <p14:creationId xmlns:p14="http://schemas.microsoft.com/office/powerpoint/2010/main" val="1269358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A0F67F8-9DF6-4F31-ABC6-DF93E86C6331}" type="datetimeFigureOut">
              <a:rPr lang="en-IN" smtClean="0"/>
              <a:pPr/>
              <a:t>15-08-2025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A2E4610-F49F-49CD-A581-69D03A7D8D1E}" type="slidenum">
              <a:rPr lang="en-IN" smtClean="0"/>
              <a:pPr/>
              <a:t>‹#›</a:t>
            </a:fld>
            <a:endParaRPr lang="en-IN"/>
          </a:p>
        </p:txBody>
      </p:sp>
    </p:spTree>
    <p:extLst>
      <p:ext uri="{BB962C8B-B14F-4D97-AF65-F5344CB8AC3E}">
        <p14:creationId xmlns:p14="http://schemas.microsoft.com/office/powerpoint/2010/main" val="1197390515"/>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A482A-757E-EB3B-C6F7-78A3955694B6}"/>
              </a:ext>
            </a:extLst>
          </p:cNvPr>
          <p:cNvSpPr>
            <a:spLocks noGrp="1"/>
          </p:cNvSpPr>
          <p:nvPr>
            <p:ph type="ctrTitle"/>
          </p:nvPr>
        </p:nvSpPr>
        <p:spPr>
          <a:xfrm>
            <a:off x="1118382" y="987478"/>
            <a:ext cx="4497227" cy="5303991"/>
          </a:xfrm>
        </p:spPr>
        <p:txBody>
          <a:bodyPr>
            <a:normAutofit fontScale="90000"/>
          </a:bodyPr>
          <a:lstStyle/>
          <a:p>
            <a:r>
              <a:rPr lang="en-US" dirty="0"/>
              <a:t>Feature Extraction and Price Prediction for Mobile Phones </a:t>
            </a:r>
            <a:r>
              <a:rPr lang="en-IN" dirty="0"/>
              <a:t> </a:t>
            </a:r>
          </a:p>
        </p:txBody>
      </p:sp>
      <p:pic>
        <p:nvPicPr>
          <p:cNvPr id="5" name="Picture 4">
            <a:extLst>
              <a:ext uri="{FF2B5EF4-FFF2-40B4-BE49-F238E27FC236}">
                <a16:creationId xmlns:a16="http://schemas.microsoft.com/office/drawing/2014/main" id="{00E7E3BF-EC3D-4DB2-A882-7B2DF91631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4757" y="566531"/>
            <a:ext cx="5184913" cy="5874217"/>
          </a:xfrm>
          <a:prstGeom prst="rect">
            <a:avLst/>
          </a:prstGeom>
        </p:spPr>
      </p:pic>
    </p:spTree>
    <p:extLst>
      <p:ext uri="{BB962C8B-B14F-4D97-AF65-F5344CB8AC3E}">
        <p14:creationId xmlns:p14="http://schemas.microsoft.com/office/powerpoint/2010/main" val="117816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a:xfrm>
            <a:off x="0" y="207781"/>
            <a:ext cx="12192000" cy="1293028"/>
          </a:xfrm>
        </p:spPr>
        <p:txBody>
          <a:bodyPr/>
          <a:lstStyle/>
          <a:p>
            <a:pPr algn="ctr"/>
            <a:r>
              <a:rPr lang="en-US" dirty="0">
                <a:latin typeface="Algerian" panose="04020705040A02060702" pitchFamily="82" charset="0"/>
              </a:rPr>
              <a:t>Conclusion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CE3D0F1D-C270-9781-9F9D-F0B9BD59A791}"/>
              </a:ext>
            </a:extLst>
          </p:cNvPr>
          <p:cNvSpPr>
            <a:spLocks noGrp="1"/>
          </p:cNvSpPr>
          <p:nvPr>
            <p:ph idx="1"/>
          </p:nvPr>
        </p:nvSpPr>
        <p:spPr>
          <a:xfrm>
            <a:off x="396825" y="1033669"/>
            <a:ext cx="11398349" cy="2554356"/>
          </a:xfrm>
        </p:spPr>
        <p:txBody>
          <a:bodyPr>
            <a:noAutofit/>
          </a:bodyPr>
          <a:lstStyle/>
          <a:p>
            <a:r>
              <a:rPr lang="en-US" dirty="0"/>
              <a:t>1. Features like Front Camera , Memory and RAM are having strong relation with the target variable.</a:t>
            </a:r>
          </a:p>
          <a:p>
            <a:br>
              <a:rPr lang="en-US" dirty="0"/>
            </a:br>
            <a:r>
              <a:rPr lang="en-US" dirty="0"/>
              <a:t>2. The best performing model is Random Forest Regressor Model with highest R2 &amp; Adjusted_R2 Scores.</a:t>
            </a:r>
          </a:p>
          <a:p>
            <a:br>
              <a:rPr lang="en-US" dirty="0"/>
            </a:br>
            <a:r>
              <a:rPr lang="en-US" dirty="0"/>
              <a:t>3. The second  best performing model is Gradient Boosting Regressor Model.</a:t>
            </a:r>
          </a:p>
          <a:p>
            <a:br>
              <a:rPr lang="en-US" dirty="0"/>
            </a:br>
            <a:r>
              <a:rPr lang="en-US" dirty="0"/>
              <a:t>4. The stacked model performance was impressive </a:t>
            </a:r>
            <a:r>
              <a:rPr lang="en-US" dirty="0" err="1"/>
              <a:t>becuase</a:t>
            </a:r>
            <a:r>
              <a:rPr lang="en-US" dirty="0"/>
              <a:t> of </a:t>
            </a:r>
            <a:r>
              <a:rPr lang="en-US" dirty="0" err="1"/>
              <a:t>hight</a:t>
            </a:r>
            <a:r>
              <a:rPr lang="en-US" dirty="0"/>
              <a:t> accuracy and low error rates.</a:t>
            </a:r>
          </a:p>
          <a:p>
            <a:br>
              <a:rPr lang="en-US" dirty="0"/>
            </a:br>
            <a:r>
              <a:rPr lang="en-US" dirty="0"/>
              <a:t>5. The project developed a phones price prediction model with strong performance metrics.</a:t>
            </a:r>
          </a:p>
          <a:p>
            <a:br>
              <a:rPr lang="en-US" dirty="0"/>
            </a:br>
            <a:r>
              <a:rPr lang="en-US" dirty="0"/>
              <a:t>6. The project effectively addresses the task of phone price prediction and contributes as a valuable tool in the dynamic real estate industry.</a:t>
            </a:r>
          </a:p>
          <a:p>
            <a:pPr algn="ctr"/>
            <a:endParaRPr lang="en-US" sz="2100" b="0" dirty="0">
              <a:effectLst/>
              <a:highlight>
                <a:srgbClr val="F7F7F7"/>
              </a:highlight>
              <a:latin typeface="Courier New" panose="02070309020205020404" pitchFamily="49" charset="0"/>
            </a:endParaRPr>
          </a:p>
        </p:txBody>
      </p:sp>
    </p:spTree>
    <p:extLst>
      <p:ext uri="{BB962C8B-B14F-4D97-AF65-F5344CB8AC3E}">
        <p14:creationId xmlns:p14="http://schemas.microsoft.com/office/powerpoint/2010/main" val="339666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7F4DA3A-D565-3815-7546-95821356DC92}"/>
              </a:ext>
            </a:extLst>
          </p:cNvPr>
          <p:cNvSpPr/>
          <p:nvPr/>
        </p:nvSpPr>
        <p:spPr>
          <a:xfrm>
            <a:off x="2749826" y="2644170"/>
            <a:ext cx="6835314" cy="1569660"/>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square" lIns="91440" tIns="45720" rIns="91440" bIns="45720">
            <a:spAutoFit/>
          </a:bodyPr>
          <a:lstStyle/>
          <a:p>
            <a:pPr algn="ctr"/>
            <a:r>
              <a:rPr lang="en-US"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endParaRPr lang="en-IN" sz="96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Rectangle 1">
            <a:extLst>
              <a:ext uri="{FF2B5EF4-FFF2-40B4-BE49-F238E27FC236}">
                <a16:creationId xmlns:a16="http://schemas.microsoft.com/office/drawing/2014/main" id="{5BE0C9CA-1E84-427B-AE68-AD4F4AE73FBA}"/>
              </a:ext>
            </a:extLst>
          </p:cNvPr>
          <p:cNvSpPr/>
          <p:nvPr/>
        </p:nvSpPr>
        <p:spPr>
          <a:xfrm>
            <a:off x="5803291" y="2967335"/>
            <a:ext cx="458361" cy="923330"/>
          </a:xfrm>
          <a:prstGeom prst="rect">
            <a:avLst/>
          </a:prstGeom>
          <a:noFill/>
        </p:spPr>
        <p:txBody>
          <a:bodyPr wrap="square" lIns="91440" tIns="45720" rIns="91440" bIns="45720">
            <a:spAutoFit/>
          </a:bodyPr>
          <a:lstStyle/>
          <a:p>
            <a:pPr algn="ctr"/>
            <a:endParaRPr lang="en-US" sz="54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E56CB82F-9EE5-4914-9631-E58A80FFB237}"/>
              </a:ext>
            </a:extLst>
          </p:cNvPr>
          <p:cNvSpPr/>
          <p:nvPr/>
        </p:nvSpPr>
        <p:spPr>
          <a:xfrm>
            <a:off x="2773017" y="2644170"/>
            <a:ext cx="6669157" cy="1569660"/>
          </a:xfrm>
          <a:prstGeom prst="rect">
            <a:avLst/>
          </a:prstGeom>
          <a:noFill/>
        </p:spPr>
        <p:txBody>
          <a:bodyPr wrap="square" lIns="91440" tIns="45720" rIns="91440" bIns="45720">
            <a:spAutoFit/>
          </a:bodyPr>
          <a:lstStyle/>
          <a:p>
            <a:pPr algn="ctr"/>
            <a:r>
              <a:rPr lang="en-US" sz="9600" dirty="0">
                <a:ln w="0"/>
                <a:solidFill>
                  <a:schemeClr val="tx2">
                    <a:lumMod val="10000"/>
                  </a:schemeClr>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3208966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9B4F-B221-2744-EB36-1DEC4E34A444}"/>
              </a:ext>
            </a:extLst>
          </p:cNvPr>
          <p:cNvSpPr>
            <a:spLocks noGrp="1"/>
          </p:cNvSpPr>
          <p:nvPr>
            <p:ph type="title"/>
          </p:nvPr>
        </p:nvSpPr>
        <p:spPr>
          <a:xfrm>
            <a:off x="467139" y="596348"/>
            <a:ext cx="11067196" cy="1461053"/>
          </a:xfr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p>
            <a:pPr algn="ctr"/>
            <a:r>
              <a:rPr lang="en-US" sz="4800" u="sng" dirty="0">
                <a:latin typeface="Bernard MT Condensed" panose="02050806060905020404" pitchFamily="18" charset="0"/>
              </a:rPr>
              <a:t>Feature Extraction and Price Prediction for Mobile Phones </a:t>
            </a:r>
            <a:br>
              <a:rPr lang="en-US" sz="2800" dirty="0"/>
            </a:br>
            <a:r>
              <a:rPr lang="en-US" sz="2800" dirty="0"/>
              <a:t> </a:t>
            </a:r>
            <a:endParaRPr lang="en-IN" sz="2800" dirty="0"/>
          </a:p>
        </p:txBody>
      </p:sp>
      <p:sp>
        <p:nvSpPr>
          <p:cNvPr id="3" name="Content Placeholder 2">
            <a:extLst>
              <a:ext uri="{FF2B5EF4-FFF2-40B4-BE49-F238E27FC236}">
                <a16:creationId xmlns:a16="http://schemas.microsoft.com/office/drawing/2014/main" id="{CEBAF65C-4687-81EC-6569-CC28BA9A9AC7}"/>
              </a:ext>
            </a:extLst>
          </p:cNvPr>
          <p:cNvSpPr>
            <a:spLocks noGrp="1"/>
          </p:cNvSpPr>
          <p:nvPr>
            <p:ph idx="1"/>
          </p:nvPr>
        </p:nvSpPr>
        <p:spPr>
          <a:xfrm>
            <a:off x="576775" y="1856936"/>
            <a:ext cx="10929425" cy="4800983"/>
          </a:xfrm>
        </p:spPr>
        <p:txBody>
          <a:bodyPr>
            <a:normAutofit fontScale="92500" lnSpcReduction="10000"/>
          </a:bodyPr>
          <a:lstStyle/>
          <a:p>
            <a:pPr>
              <a:buNone/>
            </a:pPr>
            <a:endParaRPr lang="en-US" sz="2800" dirty="0"/>
          </a:p>
          <a:p>
            <a:pPr>
              <a:buNone/>
            </a:pPr>
            <a:r>
              <a:rPr lang="en-US" sz="2800" b="1" u="sng" dirty="0"/>
              <a:t>Problem Statement:</a:t>
            </a:r>
            <a:endParaRPr lang="en-US" sz="2800" dirty="0"/>
          </a:p>
          <a:p>
            <a:r>
              <a:rPr lang="en-US" sz="2800" dirty="0"/>
              <a:t>	You are part of a leading organization that specializes in selling mobile phones. In an increasingly competitive market, the company is looking to refine its pricing strategy by leveraging data to better understand what drives mobile phone prices.</a:t>
            </a:r>
          </a:p>
          <a:p>
            <a:r>
              <a:rPr lang="en-US" sz="2800" dirty="0"/>
              <a:t>Your objective is to develop a </a:t>
            </a:r>
            <a:r>
              <a:rPr lang="en-US" sz="2800" b="1" dirty="0"/>
              <a:t>predictive model</a:t>
            </a:r>
            <a:r>
              <a:rPr lang="en-US" sz="2800" dirty="0"/>
              <a:t> that can accurately estimate the price of a mobile phone based on its specifications. As part of this project, you will also conduct a </a:t>
            </a:r>
            <a:r>
              <a:rPr lang="en-US" sz="2800" b="1" dirty="0"/>
              <a:t>feature importance analysis</a:t>
            </a:r>
            <a:r>
              <a:rPr lang="en-US" sz="2800" dirty="0"/>
              <a:t> to identify which features most significantly impact pricing. The insights gained will support more informed pricing, inventory, and marketing decisions.</a:t>
            </a:r>
          </a:p>
          <a:p>
            <a:pPr>
              <a:buNone/>
            </a:pPr>
            <a:endParaRPr lang="en-US" sz="2800" dirty="0"/>
          </a:p>
        </p:txBody>
      </p:sp>
    </p:spTree>
    <p:extLst>
      <p:ext uri="{BB962C8B-B14F-4D97-AF65-F5344CB8AC3E}">
        <p14:creationId xmlns:p14="http://schemas.microsoft.com/office/powerpoint/2010/main" val="265410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9B4F-B221-2744-EB36-1DEC4E34A444}"/>
              </a:ext>
            </a:extLst>
          </p:cNvPr>
          <p:cNvSpPr>
            <a:spLocks noGrp="1"/>
          </p:cNvSpPr>
          <p:nvPr>
            <p:ph type="title"/>
          </p:nvPr>
        </p:nvSpPr>
        <p:spPr>
          <a:xfrm>
            <a:off x="2881532" y="0"/>
            <a:ext cx="8610600" cy="1293028"/>
          </a:xfrm>
        </p:spPr>
        <p:txBody>
          <a:bodyPr/>
          <a:lstStyle/>
          <a:p>
            <a:r>
              <a:rPr lang="en-US" b="1" dirty="0">
                <a:latin typeface="Algerian" panose="04020705040A02060702" pitchFamily="82" charset="0"/>
              </a:rPr>
              <a:t>Introduction</a:t>
            </a:r>
            <a:r>
              <a:rPr lang="en-US" dirty="0"/>
              <a:t> </a:t>
            </a:r>
            <a:endParaRPr lang="en-IN" dirty="0"/>
          </a:p>
        </p:txBody>
      </p:sp>
      <p:sp>
        <p:nvSpPr>
          <p:cNvPr id="3" name="Content Placeholder 2">
            <a:extLst>
              <a:ext uri="{FF2B5EF4-FFF2-40B4-BE49-F238E27FC236}">
                <a16:creationId xmlns:a16="http://schemas.microsoft.com/office/drawing/2014/main" id="{CEBAF65C-4687-81EC-6569-CC28BA9A9AC7}"/>
              </a:ext>
            </a:extLst>
          </p:cNvPr>
          <p:cNvSpPr>
            <a:spLocks noGrp="1"/>
          </p:cNvSpPr>
          <p:nvPr>
            <p:ph idx="1"/>
          </p:nvPr>
        </p:nvSpPr>
        <p:spPr>
          <a:xfrm>
            <a:off x="278601" y="1162723"/>
            <a:ext cx="10929425" cy="5774788"/>
          </a:xfrm>
        </p:spPr>
        <p:txBody>
          <a:bodyPr>
            <a:normAutofit fontScale="77500" lnSpcReduction="20000"/>
          </a:bodyPr>
          <a:lstStyle/>
          <a:p>
            <a:r>
              <a:rPr lang="en-US" sz="2800" dirty="0"/>
              <a:t>	In today’s fast-paced and highly competitive mobile phone market, pricing strategies play a critical role in attracting customers and maximizing sales. With the rapid evolution of mobile technology, devices now come with a wide range of specifications and features that significantly influence their market value. For businesses that sell mobile phones, understanding the key factors that drive pricing is essential for staying competitive and offering value to customers.</a:t>
            </a:r>
          </a:p>
          <a:p>
            <a:r>
              <a:rPr lang="en-US" sz="2800" dirty="0"/>
              <a:t>In this project, we work with a dataset containing detailed information about various mobile phones, including attributes such as model, color, memory, RAM, battery capacity, rear and front camera specifications, AI lens presence, mobile height, processor type, and price. The primary objective is to develop a </a:t>
            </a:r>
            <a:r>
              <a:rPr lang="en-US" sz="2800" b="1" dirty="0"/>
              <a:t>predictive model</a:t>
            </a:r>
            <a:r>
              <a:rPr lang="en-US" sz="2800" dirty="0"/>
              <a:t> that can accurately estimate the price of a mobile phone based on these features.</a:t>
            </a:r>
          </a:p>
          <a:p>
            <a:r>
              <a:rPr lang="en-US" sz="2800" dirty="0"/>
              <a:t>By applying machine learning techniques, we aim not only to build a robust price prediction model but also to perform feature extraction and analysis to identify which specifications most strongly influence pricing. These insights can support smarter pricing strategies, better product recommendations, and more informed business decisions.</a:t>
            </a:r>
          </a:p>
          <a:p>
            <a:pPr>
              <a:buNone/>
            </a:pPr>
            <a:endParaRPr lang="en-US" sz="2800" dirty="0"/>
          </a:p>
        </p:txBody>
      </p:sp>
    </p:spTree>
    <p:extLst>
      <p:ext uri="{BB962C8B-B14F-4D97-AF65-F5344CB8AC3E}">
        <p14:creationId xmlns:p14="http://schemas.microsoft.com/office/powerpoint/2010/main" val="32335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p:txBody>
          <a:bodyPr/>
          <a:lstStyle/>
          <a:p>
            <a:r>
              <a:rPr lang="en-IN" b="1" dirty="0">
                <a:latin typeface="Algerian" panose="04020705040A02060702" pitchFamily="82" charset="0"/>
              </a:rPr>
              <a:t>Setting Up the Environment</a:t>
            </a:r>
          </a:p>
        </p:txBody>
      </p:sp>
      <p:sp>
        <p:nvSpPr>
          <p:cNvPr id="3" name="Content Placeholder 2">
            <a:extLst>
              <a:ext uri="{FF2B5EF4-FFF2-40B4-BE49-F238E27FC236}">
                <a16:creationId xmlns:a16="http://schemas.microsoft.com/office/drawing/2014/main" id="{CE3D0F1D-C270-9781-9F9D-F0B9BD59A791}"/>
              </a:ext>
            </a:extLst>
          </p:cNvPr>
          <p:cNvSpPr>
            <a:spLocks noGrp="1"/>
          </p:cNvSpPr>
          <p:nvPr>
            <p:ph idx="1"/>
          </p:nvPr>
        </p:nvSpPr>
        <p:spPr>
          <a:xfrm>
            <a:off x="556591" y="1311966"/>
            <a:ext cx="10949609" cy="5299850"/>
          </a:xfrm>
        </p:spPr>
        <p:txBody>
          <a:bodyPr>
            <a:normAutofit fontScale="92500" lnSpcReduction="10000"/>
          </a:bodyPr>
          <a:lstStyle/>
          <a:p>
            <a:endParaRPr lang="en-US" b="0" dirty="0">
              <a:solidFill>
                <a:srgbClr val="AF00DB"/>
              </a:solidFill>
              <a:effectLst/>
              <a:highlight>
                <a:srgbClr val="F7F7F7"/>
              </a:highlight>
              <a:latin typeface="Courier New" panose="02070309020205020404" pitchFamily="49" charset="0"/>
            </a:endParaRPr>
          </a:p>
          <a:p>
            <a:pPr marL="457200" indent="-457200">
              <a:buNone/>
            </a:pPr>
            <a:r>
              <a:rPr lang="en-US" b="1" dirty="0"/>
              <a:t>Data exploration:</a:t>
            </a:r>
          </a:p>
          <a:p>
            <a:pPr marL="0" indent="0">
              <a:buNone/>
            </a:pPr>
            <a:endParaRPr lang="en-US" dirty="0">
              <a:solidFill>
                <a:srgbClr val="AF00DB"/>
              </a:solidFill>
              <a:highlight>
                <a:srgbClr val="F7F7F7"/>
              </a:highlight>
              <a:latin typeface="Courier New" panose="02070309020205020404" pitchFamily="49" charset="0"/>
            </a:endParaRPr>
          </a:p>
          <a:p>
            <a:pPr lvl="1"/>
            <a:r>
              <a:rPr lang="en-IN" sz="1600" dirty="0"/>
              <a:t>import pandas as pd</a:t>
            </a:r>
          </a:p>
          <a:p>
            <a:pPr lvl="1"/>
            <a:r>
              <a:rPr lang="en-IN" sz="1600" dirty="0"/>
              <a:t>import </a:t>
            </a:r>
            <a:r>
              <a:rPr lang="en-IN" sz="1600" dirty="0" err="1"/>
              <a:t>numpy</a:t>
            </a:r>
            <a:r>
              <a:rPr lang="en-IN" sz="1600" dirty="0"/>
              <a:t> as np</a:t>
            </a:r>
          </a:p>
          <a:p>
            <a:pPr lvl="1"/>
            <a:r>
              <a:rPr lang="en-IN" sz="1600" dirty="0"/>
              <a:t>import seaborn as </a:t>
            </a:r>
            <a:r>
              <a:rPr lang="en-IN" sz="1600" dirty="0" err="1"/>
              <a:t>sns</a:t>
            </a:r>
            <a:endParaRPr lang="en-IN" sz="1600" dirty="0"/>
          </a:p>
          <a:p>
            <a:pPr lvl="1"/>
            <a:r>
              <a:rPr lang="en-US" sz="1600" dirty="0"/>
              <a:t>import </a:t>
            </a:r>
            <a:r>
              <a:rPr lang="en-US" sz="1600" dirty="0" err="1"/>
              <a:t>matplotlib.pyplot</a:t>
            </a:r>
            <a:r>
              <a:rPr lang="en-US" sz="1600" dirty="0"/>
              <a:t> as </a:t>
            </a:r>
            <a:r>
              <a:rPr lang="en-US" sz="1600" dirty="0" err="1"/>
              <a:t>plt</a:t>
            </a:r>
            <a:endParaRPr lang="en-US" sz="1600" dirty="0"/>
          </a:p>
          <a:p>
            <a:pPr lvl="1"/>
            <a:r>
              <a:rPr lang="en-IN" sz="1700" dirty="0"/>
              <a:t>import warnings</a:t>
            </a:r>
          </a:p>
          <a:p>
            <a:endParaRPr lang="en-IN" b="0" dirty="0">
              <a:solidFill>
                <a:srgbClr val="008000"/>
              </a:solidFill>
              <a:effectLst/>
              <a:highlight>
                <a:srgbClr val="F7F7F7"/>
              </a:highlight>
              <a:latin typeface="Courier New" panose="02070309020205020404" pitchFamily="49" charset="0"/>
            </a:endParaRPr>
          </a:p>
          <a:p>
            <a:r>
              <a:rPr lang="en-US" sz="1300" dirty="0" err="1">
                <a:solidFill>
                  <a:srgbClr val="008000"/>
                </a:solidFill>
                <a:highlight>
                  <a:srgbClr val="C0C0C0"/>
                </a:highlight>
                <a:latin typeface="Courier New" panose="02070309020205020404" pitchFamily="49" charset="0"/>
              </a:rPr>
              <a:t>Processed_Flipdata</a:t>
            </a:r>
            <a:r>
              <a:rPr lang="en-US" sz="1300" dirty="0">
                <a:solidFill>
                  <a:srgbClr val="008000"/>
                </a:solidFill>
                <a:highlight>
                  <a:srgbClr val="C0C0C0"/>
                </a:highlight>
                <a:latin typeface="Courier New" panose="02070309020205020404" pitchFamily="49" charset="0"/>
              </a:rPr>
              <a:t> = </a:t>
            </a:r>
            <a:r>
              <a:rPr lang="en-US" sz="1300" dirty="0" err="1">
                <a:solidFill>
                  <a:srgbClr val="008000"/>
                </a:solidFill>
                <a:highlight>
                  <a:srgbClr val="C0C0C0"/>
                </a:highlight>
                <a:latin typeface="Courier New" panose="02070309020205020404" pitchFamily="49" charset="0"/>
              </a:rPr>
              <a:t>pd.read_excel</a:t>
            </a:r>
            <a:r>
              <a:rPr lang="en-US" sz="1300" dirty="0">
                <a:solidFill>
                  <a:srgbClr val="008000"/>
                </a:solidFill>
                <a:highlight>
                  <a:srgbClr val="C0C0C0"/>
                </a:highlight>
                <a:latin typeface="Courier New" panose="02070309020205020404" pitchFamily="49" charset="0"/>
              </a:rPr>
              <a:t>(C:\Users\Suvam\Suvam Phone Price Project\'Processed_Flipdata.xlsx’)</a:t>
            </a:r>
          </a:p>
          <a:p>
            <a:r>
              <a:rPr lang="en-IN" sz="1800" dirty="0">
                <a:solidFill>
                  <a:srgbClr val="008000"/>
                </a:solidFill>
                <a:highlight>
                  <a:srgbClr val="C0C0C0"/>
                </a:highlight>
                <a:latin typeface="Courier New" panose="02070309020205020404" pitchFamily="49" charset="0"/>
              </a:rPr>
              <a:t># </a:t>
            </a:r>
            <a:r>
              <a:rPr lang="en-IN" sz="1800" b="0" dirty="0">
                <a:solidFill>
                  <a:srgbClr val="008000"/>
                </a:solidFill>
                <a:effectLst/>
                <a:highlight>
                  <a:srgbClr val="C0C0C0"/>
                </a:highlight>
                <a:latin typeface="Courier New" panose="02070309020205020404" pitchFamily="49" charset="0"/>
              </a:rPr>
              <a:t>load first dataset</a:t>
            </a:r>
            <a:endParaRPr lang="en-IN" sz="1800" b="0" dirty="0">
              <a:solidFill>
                <a:srgbClr val="000000"/>
              </a:solidFill>
              <a:effectLst/>
              <a:highlight>
                <a:srgbClr val="C0C0C0"/>
              </a:highlight>
              <a:latin typeface="Courier New" panose="02070309020205020404" pitchFamily="49" charset="0"/>
            </a:endParaRPr>
          </a:p>
          <a:p>
            <a:r>
              <a:rPr lang="en-IN" sz="1800" dirty="0" err="1">
                <a:solidFill>
                  <a:srgbClr val="00B050"/>
                </a:solidFill>
                <a:highlight>
                  <a:srgbClr val="C0C0C0"/>
                </a:highlight>
                <a:latin typeface="Courier New" panose="02070309020205020404" pitchFamily="49" charset="0"/>
              </a:rPr>
              <a:t>Processed_Flipdata</a:t>
            </a:r>
            <a:endParaRPr lang="en-IN" sz="1800" b="0" dirty="0">
              <a:solidFill>
                <a:srgbClr val="00B050"/>
              </a:solidFill>
              <a:effectLst/>
              <a:highlight>
                <a:srgbClr val="C0C0C0"/>
              </a:highlight>
              <a:latin typeface="Courier New" panose="02070309020205020404" pitchFamily="49" charset="0"/>
            </a:endParaRPr>
          </a:p>
          <a:p>
            <a:pPr lvl="1"/>
            <a:endParaRPr lang="en-IN" dirty="0"/>
          </a:p>
          <a:p>
            <a:pPr lvl="1"/>
            <a:r>
              <a:rPr lang="en-IN" dirty="0"/>
              <a:t>I complete my project in Google </a:t>
            </a:r>
            <a:r>
              <a:rPr lang="en-IN" dirty="0" err="1"/>
              <a:t>Colab</a:t>
            </a:r>
            <a:r>
              <a:rPr lang="en-IN" dirty="0"/>
              <a:t>, first </a:t>
            </a:r>
            <a:r>
              <a:rPr lang="en-IN" dirty="0" err="1"/>
              <a:t>i</a:t>
            </a:r>
            <a:r>
              <a:rPr lang="en-IN" dirty="0"/>
              <a:t> mount my drive with </a:t>
            </a:r>
            <a:r>
              <a:rPr lang="en-IN" dirty="0" err="1"/>
              <a:t>colab</a:t>
            </a:r>
            <a:r>
              <a:rPr lang="en-IN" dirty="0"/>
              <a:t>.</a:t>
            </a:r>
          </a:p>
          <a:p>
            <a:pPr marL="457200" lvl="1" indent="0">
              <a:buNone/>
            </a:pPr>
            <a:r>
              <a:rPr lang="en-IN" dirty="0"/>
              <a:t>and after that load first data set.</a:t>
            </a:r>
          </a:p>
        </p:txBody>
      </p:sp>
    </p:spTree>
    <p:extLst>
      <p:ext uri="{BB962C8B-B14F-4D97-AF65-F5344CB8AC3E}">
        <p14:creationId xmlns:p14="http://schemas.microsoft.com/office/powerpoint/2010/main" val="477292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a:xfrm>
            <a:off x="2895600" y="328265"/>
            <a:ext cx="8610600" cy="1293028"/>
          </a:xfrm>
          <a:effectLst>
            <a:outerShdw blurRad="50800" dist="38100" dir="2700000" algn="tl" rotWithShape="0">
              <a:prstClr val="black">
                <a:alpha val="40000"/>
              </a:prstClr>
            </a:outerShdw>
          </a:effectLst>
        </p:spPr>
        <p:txBody>
          <a:bodyPr/>
          <a:lstStyle/>
          <a:p>
            <a:r>
              <a:rPr lang="en-US" dirty="0">
                <a:latin typeface="Baskerville Old Face" panose="02020602080505020303" pitchFamily="18" charset="0"/>
              </a:rPr>
              <a:t>Feature Extraction</a:t>
            </a:r>
            <a:endParaRPr lang="en-IN" b="1"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CE3D0F1D-C270-9781-9F9D-F0B9BD59A791}"/>
              </a:ext>
            </a:extLst>
          </p:cNvPr>
          <p:cNvSpPr>
            <a:spLocks noGrp="1"/>
          </p:cNvSpPr>
          <p:nvPr>
            <p:ph idx="1"/>
          </p:nvPr>
        </p:nvSpPr>
        <p:spPr>
          <a:xfrm>
            <a:off x="130584" y="924339"/>
            <a:ext cx="6738425" cy="5160852"/>
          </a:xfrm>
        </p:spPr>
        <p:txBody>
          <a:bodyPr>
            <a:normAutofit/>
          </a:bodyPr>
          <a:lstStyle/>
          <a:p>
            <a:pPr>
              <a:buNone/>
            </a:pPr>
            <a:r>
              <a:rPr lang="en-US" sz="2800" dirty="0"/>
              <a:t>	</a:t>
            </a:r>
            <a:r>
              <a:rPr lang="en-US" dirty="0"/>
              <a:t> Feature extraction for mobile phone price prediction involves selecting key specifications like RAM, storage, camera, battery, and brand. These features are processed and used in machine learning models to estimate phone prices. This helps in accurate pricing, aiding manufacturers, retailers, and buyers in making informed decisions.</a:t>
            </a:r>
          </a:p>
          <a:p>
            <a:pPr algn="just"/>
            <a:endParaRPr lang="en-US" sz="2800" b="0" dirty="0">
              <a:effectLst/>
              <a:highlight>
                <a:srgbClr val="F7F7F7"/>
              </a:highlight>
              <a:latin typeface="Courier New" panose="02070309020205020404" pitchFamily="49" charset="0"/>
            </a:endParaRPr>
          </a:p>
        </p:txBody>
      </p:sp>
      <p:pic>
        <p:nvPicPr>
          <p:cNvPr id="5" name="Picture 4">
            <a:extLst>
              <a:ext uri="{FF2B5EF4-FFF2-40B4-BE49-F238E27FC236}">
                <a16:creationId xmlns:a16="http://schemas.microsoft.com/office/drawing/2014/main" id="{3F7CA02B-50E5-4DB0-AD1A-8593B5FCF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3" y="3376717"/>
            <a:ext cx="3012611" cy="3377394"/>
          </a:xfrm>
          <a:prstGeom prst="rect">
            <a:avLst/>
          </a:prstGeom>
        </p:spPr>
      </p:pic>
      <p:pic>
        <p:nvPicPr>
          <p:cNvPr id="10" name="Picture 9">
            <a:extLst>
              <a:ext uri="{FF2B5EF4-FFF2-40B4-BE49-F238E27FC236}">
                <a16:creationId xmlns:a16="http://schemas.microsoft.com/office/drawing/2014/main" id="{1E5E9B0E-B39F-4B04-9382-DAFD67397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621" y="3371891"/>
            <a:ext cx="3789144" cy="3377394"/>
          </a:xfrm>
          <a:prstGeom prst="rect">
            <a:avLst/>
          </a:prstGeom>
        </p:spPr>
      </p:pic>
      <p:pic>
        <p:nvPicPr>
          <p:cNvPr id="12" name="Picture 11">
            <a:extLst>
              <a:ext uri="{FF2B5EF4-FFF2-40B4-BE49-F238E27FC236}">
                <a16:creationId xmlns:a16="http://schemas.microsoft.com/office/drawing/2014/main" id="{0F6C8557-0672-488D-8FBD-D95084DFE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6263" y="1063488"/>
            <a:ext cx="5179535" cy="5675858"/>
          </a:xfrm>
          <a:prstGeom prst="rect">
            <a:avLst/>
          </a:prstGeom>
        </p:spPr>
      </p:pic>
    </p:spTree>
    <p:extLst>
      <p:ext uri="{BB962C8B-B14F-4D97-AF65-F5344CB8AC3E}">
        <p14:creationId xmlns:p14="http://schemas.microsoft.com/office/powerpoint/2010/main" val="339666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a:xfrm>
            <a:off x="2895600" y="75041"/>
            <a:ext cx="8610600" cy="129302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dirty="0">
                <a:latin typeface="Algerian" panose="04020705040A02060702" pitchFamily="82" charset="0"/>
              </a:rPr>
              <a:t>Model Building</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CE3D0F1D-C270-9781-9F9D-F0B9BD59A791}"/>
              </a:ext>
            </a:extLst>
          </p:cNvPr>
          <p:cNvSpPr>
            <a:spLocks noGrp="1"/>
          </p:cNvSpPr>
          <p:nvPr>
            <p:ph idx="1"/>
          </p:nvPr>
        </p:nvSpPr>
        <p:spPr>
          <a:xfrm>
            <a:off x="407505" y="1044986"/>
            <a:ext cx="3742464" cy="5454287"/>
          </a:xfrm>
        </p:spPr>
        <p:txBody>
          <a:bodyPr>
            <a:normAutofit fontScale="92500" lnSpcReduction="10000"/>
          </a:bodyPr>
          <a:lstStyle/>
          <a:p>
            <a:pPr>
              <a:buNone/>
            </a:pPr>
            <a:r>
              <a:rPr lang="en-US" sz="2400" dirty="0"/>
              <a:t>	"Model building involves selecting and training machine learning algorithms, like Linear Regression or Random Forest, using extracted features to predict mobile phone prices. The process includes data splitting, training, validation, and tuning to optimize accuracy, ensuring the model reliably estimates prices based on phone specifications."</a:t>
            </a:r>
            <a:endParaRPr lang="en-US" sz="2400" b="0" dirty="0">
              <a:solidFill>
                <a:schemeClr val="accent3">
                  <a:lumMod val="40000"/>
                  <a:lumOff val="60000"/>
                </a:schemeClr>
              </a:solidFill>
              <a:effectLst/>
              <a:highlight>
                <a:srgbClr val="F7F7F7"/>
              </a:highlight>
              <a:latin typeface="Courier New" panose="02070309020205020404" pitchFamily="49" charset="0"/>
            </a:endParaRPr>
          </a:p>
        </p:txBody>
      </p:sp>
      <p:pic>
        <p:nvPicPr>
          <p:cNvPr id="9" name="Picture 8">
            <a:extLst>
              <a:ext uri="{FF2B5EF4-FFF2-40B4-BE49-F238E27FC236}">
                <a16:creationId xmlns:a16="http://schemas.microsoft.com/office/drawing/2014/main" id="{150D1111-F1EF-48D5-84CE-C02140727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2668" y="971106"/>
            <a:ext cx="7553741" cy="5727868"/>
          </a:xfrm>
          <a:prstGeom prst="rect">
            <a:avLst/>
          </a:prstGeom>
        </p:spPr>
      </p:pic>
    </p:spTree>
    <p:extLst>
      <p:ext uri="{BB962C8B-B14F-4D97-AF65-F5344CB8AC3E}">
        <p14:creationId xmlns:p14="http://schemas.microsoft.com/office/powerpoint/2010/main" val="26077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a:xfrm>
            <a:off x="970671" y="328265"/>
            <a:ext cx="10535529" cy="1293028"/>
          </a:xfrm>
        </p:spPr>
        <p:txBody>
          <a:bodyPr/>
          <a:lstStyle/>
          <a:p>
            <a:pPr algn="ctr"/>
            <a:r>
              <a:rPr lang="en-US" dirty="0">
                <a:latin typeface="Algerian" panose="04020705040A02060702" pitchFamily="82" charset="0"/>
              </a:rPr>
              <a:t>Feature Importance Analysis</a:t>
            </a:r>
            <a:endParaRPr lang="en-IN" b="1" dirty="0">
              <a:latin typeface="Algerian" panose="04020705040A02060702" pitchFamily="82" charset="0"/>
            </a:endParaRPr>
          </a:p>
        </p:txBody>
      </p:sp>
      <p:sp>
        <p:nvSpPr>
          <p:cNvPr id="4" name="Rectangle 1">
            <a:extLst>
              <a:ext uri="{FF2B5EF4-FFF2-40B4-BE49-F238E27FC236}">
                <a16:creationId xmlns:a16="http://schemas.microsoft.com/office/drawing/2014/main" id="{B81B974B-84FC-43E9-9498-B7613DD353FD}"/>
              </a:ext>
            </a:extLst>
          </p:cNvPr>
          <p:cNvSpPr>
            <a:spLocks noGrp="1" noChangeArrowheads="1"/>
          </p:cNvSpPr>
          <p:nvPr>
            <p:ph idx="1"/>
          </p:nvPr>
        </p:nvSpPr>
        <p:spPr bwMode="auto">
          <a:xfrm>
            <a:off x="119268" y="1256858"/>
            <a:ext cx="120503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Arial" panose="020B0604020202020204" pitchFamily="34" charset="0"/>
              </a:rPr>
              <a:t>Feature Importance Analysis</a:t>
            </a:r>
            <a:r>
              <a:rPr kumimoji="0" lang="en-US" altLang="en-US" sz="1800" b="0" i="0" u="none" strike="noStrike" cap="none" normalizeH="0" baseline="0">
                <a:ln>
                  <a:noFill/>
                </a:ln>
                <a:solidFill>
                  <a:schemeClr val="tx1"/>
                </a:solidFill>
                <a:effectLst/>
                <a:latin typeface="Arial" panose="020B0604020202020204" pitchFamily="34" charset="0"/>
              </a:rPr>
              <a:t> identifies which mobile phone features most influence price predictions. By evaluating the impact of each attribute (e.g., RAM, camera, battery) on the model’s output, it helps prioritize key factors driving price variations. This insight improves model interpretability and guides feature selection for better accuracy.</a:t>
            </a:r>
          </a:p>
        </p:txBody>
      </p:sp>
      <p:pic>
        <p:nvPicPr>
          <p:cNvPr id="6" name="Picture 5">
            <a:extLst>
              <a:ext uri="{FF2B5EF4-FFF2-40B4-BE49-F238E27FC236}">
                <a16:creationId xmlns:a16="http://schemas.microsoft.com/office/drawing/2014/main" id="{4A40D0D2-44CF-4360-971F-D18545440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94" y="2200066"/>
            <a:ext cx="5756023" cy="4564708"/>
          </a:xfrm>
          <a:prstGeom prst="rect">
            <a:avLst/>
          </a:prstGeom>
        </p:spPr>
      </p:pic>
      <p:pic>
        <p:nvPicPr>
          <p:cNvPr id="8" name="Picture 7">
            <a:extLst>
              <a:ext uri="{FF2B5EF4-FFF2-40B4-BE49-F238E27FC236}">
                <a16:creationId xmlns:a16="http://schemas.microsoft.com/office/drawing/2014/main" id="{D2B5F0D7-46D2-432C-B28C-FAA52BD3CC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1848" y="2200855"/>
            <a:ext cx="6021067" cy="4564708"/>
          </a:xfrm>
          <a:prstGeom prst="rect">
            <a:avLst/>
          </a:prstGeom>
        </p:spPr>
      </p:pic>
    </p:spTree>
    <p:extLst>
      <p:ext uri="{BB962C8B-B14F-4D97-AF65-F5344CB8AC3E}">
        <p14:creationId xmlns:p14="http://schemas.microsoft.com/office/powerpoint/2010/main" val="33966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a:xfrm>
            <a:off x="3036277" y="0"/>
            <a:ext cx="8610600" cy="1293028"/>
          </a:xfrm>
        </p:spPr>
        <p:txBody>
          <a:bodyPr/>
          <a:lstStyle/>
          <a:p>
            <a:r>
              <a:rPr lang="en-US" dirty="0">
                <a:latin typeface="Algerian" panose="04020705040A02060702" pitchFamily="82" charset="0"/>
              </a:rPr>
              <a:t>Visualization</a:t>
            </a:r>
            <a:endParaRPr lang="en-IN" b="1" dirty="0">
              <a:latin typeface="Algerian" panose="04020705040A02060702" pitchFamily="82" charset="0"/>
            </a:endParaRPr>
          </a:p>
        </p:txBody>
      </p:sp>
      <p:pic>
        <p:nvPicPr>
          <p:cNvPr id="5" name="Picture 4">
            <a:extLst>
              <a:ext uri="{FF2B5EF4-FFF2-40B4-BE49-F238E27FC236}">
                <a16:creationId xmlns:a16="http://schemas.microsoft.com/office/drawing/2014/main" id="{DC87E740-A4E0-4F7A-97E8-C5575AD58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90" y="1103016"/>
            <a:ext cx="3781395" cy="2832880"/>
          </a:xfrm>
          <a:prstGeom prst="rect">
            <a:avLst/>
          </a:prstGeom>
        </p:spPr>
      </p:pic>
      <p:pic>
        <p:nvPicPr>
          <p:cNvPr id="7" name="Picture 6">
            <a:extLst>
              <a:ext uri="{FF2B5EF4-FFF2-40B4-BE49-F238E27FC236}">
                <a16:creationId xmlns:a16="http://schemas.microsoft.com/office/drawing/2014/main" id="{69471B07-626A-430C-9757-1B25F6ECF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90" y="3984201"/>
            <a:ext cx="3781395" cy="2814165"/>
          </a:xfrm>
          <a:prstGeom prst="rect">
            <a:avLst/>
          </a:prstGeom>
        </p:spPr>
      </p:pic>
      <p:pic>
        <p:nvPicPr>
          <p:cNvPr id="9" name="Picture 8">
            <a:extLst>
              <a:ext uri="{FF2B5EF4-FFF2-40B4-BE49-F238E27FC236}">
                <a16:creationId xmlns:a16="http://schemas.microsoft.com/office/drawing/2014/main" id="{7DA5D6A5-CB7E-4FBD-84BB-B4B0DD2B58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1386" y="3995827"/>
            <a:ext cx="4152759" cy="2802539"/>
          </a:xfrm>
          <a:prstGeom prst="rect">
            <a:avLst/>
          </a:prstGeom>
        </p:spPr>
      </p:pic>
      <p:pic>
        <p:nvPicPr>
          <p:cNvPr id="11" name="Picture 10">
            <a:extLst>
              <a:ext uri="{FF2B5EF4-FFF2-40B4-BE49-F238E27FC236}">
                <a16:creationId xmlns:a16="http://schemas.microsoft.com/office/drawing/2014/main" id="{D4E9A2AC-A6BA-4D1E-925D-E0E494BA42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41326" y="1103015"/>
            <a:ext cx="4152760" cy="2814165"/>
          </a:xfrm>
          <a:prstGeom prst="rect">
            <a:avLst/>
          </a:prstGeom>
        </p:spPr>
      </p:pic>
      <p:pic>
        <p:nvPicPr>
          <p:cNvPr id="13" name="Picture 12">
            <a:extLst>
              <a:ext uri="{FF2B5EF4-FFF2-40B4-BE49-F238E27FC236}">
                <a16:creationId xmlns:a16="http://schemas.microsoft.com/office/drawing/2014/main" id="{23BAD642-5001-4443-9079-50C8BA60A4D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59608" y="3983447"/>
            <a:ext cx="3913124" cy="2814165"/>
          </a:xfrm>
          <a:prstGeom prst="rect">
            <a:avLst/>
          </a:prstGeom>
        </p:spPr>
      </p:pic>
      <p:pic>
        <p:nvPicPr>
          <p:cNvPr id="17" name="Picture 16">
            <a:extLst>
              <a:ext uri="{FF2B5EF4-FFF2-40B4-BE49-F238E27FC236}">
                <a16:creationId xmlns:a16="http://schemas.microsoft.com/office/drawing/2014/main" id="{7C4B39E7-0770-4886-9D31-84A82466C1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9608" y="1103015"/>
            <a:ext cx="3913124" cy="2802539"/>
          </a:xfrm>
          <a:prstGeom prst="rect">
            <a:avLst/>
          </a:prstGeom>
        </p:spPr>
      </p:pic>
    </p:spTree>
    <p:extLst>
      <p:ext uri="{BB962C8B-B14F-4D97-AF65-F5344CB8AC3E}">
        <p14:creationId xmlns:p14="http://schemas.microsoft.com/office/powerpoint/2010/main" val="33966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F28EF-B451-E970-71D4-43D87AEED716}"/>
              </a:ext>
            </a:extLst>
          </p:cNvPr>
          <p:cNvSpPr>
            <a:spLocks noGrp="1"/>
          </p:cNvSpPr>
          <p:nvPr>
            <p:ph type="title"/>
          </p:nvPr>
        </p:nvSpPr>
        <p:spPr>
          <a:xfrm>
            <a:off x="9940" y="99417"/>
            <a:ext cx="12191999" cy="1400530"/>
          </a:xfrm>
        </p:spPr>
        <p:txBody>
          <a:bodyPr/>
          <a:lstStyle/>
          <a:p>
            <a:pPr algn="ctr"/>
            <a:r>
              <a:rPr lang="en-US" dirty="0">
                <a:latin typeface="Algerian" panose="04020705040A02060702" pitchFamily="82" charset="0"/>
              </a:rPr>
              <a:t>Visualization</a:t>
            </a:r>
            <a:endParaRPr lang="en-IN" dirty="0">
              <a:latin typeface="Algerian" panose="04020705040A02060702" pitchFamily="82" charset="0"/>
            </a:endParaRPr>
          </a:p>
        </p:txBody>
      </p:sp>
      <p:pic>
        <p:nvPicPr>
          <p:cNvPr id="11" name="Picture 10">
            <a:extLst>
              <a:ext uri="{FF2B5EF4-FFF2-40B4-BE49-F238E27FC236}">
                <a16:creationId xmlns:a16="http://schemas.microsoft.com/office/drawing/2014/main" id="{CCEC801C-3A64-4E25-A12A-B3150FD72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41" y="799682"/>
            <a:ext cx="5625547" cy="2951896"/>
          </a:xfrm>
          <a:prstGeom prst="rect">
            <a:avLst/>
          </a:prstGeom>
        </p:spPr>
      </p:pic>
      <p:pic>
        <p:nvPicPr>
          <p:cNvPr id="13" name="Picture 12">
            <a:extLst>
              <a:ext uri="{FF2B5EF4-FFF2-40B4-BE49-F238E27FC236}">
                <a16:creationId xmlns:a16="http://schemas.microsoft.com/office/drawing/2014/main" id="{C275D1B3-C56D-4D1D-B2C7-19D248FF24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41" y="3816626"/>
            <a:ext cx="5635317" cy="2951896"/>
          </a:xfrm>
          <a:prstGeom prst="rect">
            <a:avLst/>
          </a:prstGeom>
        </p:spPr>
      </p:pic>
      <p:pic>
        <p:nvPicPr>
          <p:cNvPr id="15" name="Picture 14">
            <a:extLst>
              <a:ext uri="{FF2B5EF4-FFF2-40B4-BE49-F238E27FC236}">
                <a16:creationId xmlns:a16="http://schemas.microsoft.com/office/drawing/2014/main" id="{1E4B9436-F3BC-4098-8B41-31B4ABE9A8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6601" y="799681"/>
            <a:ext cx="6339382" cy="5958902"/>
          </a:xfrm>
          <a:prstGeom prst="rect">
            <a:avLst/>
          </a:prstGeom>
        </p:spPr>
      </p:pic>
    </p:spTree>
    <p:extLst>
      <p:ext uri="{BB962C8B-B14F-4D97-AF65-F5344CB8AC3E}">
        <p14:creationId xmlns:p14="http://schemas.microsoft.com/office/powerpoint/2010/main" val="3396663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1286</TotalTime>
  <Words>711</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Baskerville Old Face</vt:lpstr>
      <vt:lpstr>Bernard MT Condensed</vt:lpstr>
      <vt:lpstr>Century Gothic</vt:lpstr>
      <vt:lpstr>Courier New</vt:lpstr>
      <vt:lpstr>Wingdings 3</vt:lpstr>
      <vt:lpstr>Ion</vt:lpstr>
      <vt:lpstr>Feature Extraction and Price Prediction for Mobile Phones  </vt:lpstr>
      <vt:lpstr>Feature Extraction and Price Prediction for Mobile Phones   </vt:lpstr>
      <vt:lpstr>Introduction </vt:lpstr>
      <vt:lpstr>Setting Up the Environment</vt:lpstr>
      <vt:lpstr>Feature Extraction</vt:lpstr>
      <vt:lpstr>Model Building</vt:lpstr>
      <vt:lpstr>Feature Importance Analysis</vt:lpstr>
      <vt:lpstr>Visualization</vt:lpstr>
      <vt:lpstr>Visualization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Gui Calculator</dc:title>
  <dc:creator>Ritesh Kushwah</dc:creator>
  <cp:lastModifiedBy>Suvam</cp:lastModifiedBy>
  <cp:revision>59</cp:revision>
  <dcterms:created xsi:type="dcterms:W3CDTF">2024-05-30T06:44:47Z</dcterms:created>
  <dcterms:modified xsi:type="dcterms:W3CDTF">2025-08-15T12:30:53Z</dcterms:modified>
</cp:coreProperties>
</file>