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76" r:id="rId3"/>
    <p:sldId id="265" r:id="rId4"/>
    <p:sldId id="266" r:id="rId5"/>
    <p:sldId id="267" r:id="rId6"/>
    <p:sldId id="270" r:id="rId7"/>
    <p:sldId id="277" r:id="rId8"/>
    <p:sldId id="272" r:id="rId9"/>
    <p:sldId id="273" r:id="rId10"/>
    <p:sldId id="274"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vam nanda" initials="sn" lastIdx="1" clrIdx="0">
    <p:extLst>
      <p:ext uri="{19B8F6BF-5375-455C-9EA6-DF929625EA0E}">
        <p15:presenceInfo xmlns:p15="http://schemas.microsoft.com/office/powerpoint/2012/main" userId="3463459a71b561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5" autoAdjust="0"/>
    <p:restoredTop sz="94660"/>
  </p:normalViewPr>
  <p:slideViewPr>
    <p:cSldViewPr>
      <p:cViewPr varScale="1">
        <p:scale>
          <a:sx n="97" d="100"/>
          <a:sy n="97" d="100"/>
        </p:scale>
        <p:origin x="82" y="149"/>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2/16/2023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2/16/2023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2/16/2023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2/16/2023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2/16/2023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2/16/2023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2/16/2023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2/16/2023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7408" y="3165763"/>
            <a:ext cx="11161240" cy="839301"/>
          </a:xfrm>
        </p:spPr>
        <p:txBody>
          <a:bodyPr>
            <a:normAutofit/>
          </a:bodyPr>
          <a:lstStyle/>
          <a:p>
            <a:r>
              <a:rPr lang="en-US" sz="3600" dirty="0"/>
              <a:t>  </a:t>
            </a:r>
            <a:r>
              <a:rPr lang="en-US" sz="3600" b="1" dirty="0">
                <a:latin typeface="Bell MT" panose="02020503060305020303" pitchFamily="18" charset="0"/>
              </a:rPr>
              <a:t>ONLNE EMPLOYEE REGISTRATION SYSTEM</a:t>
            </a:r>
            <a:endParaRPr sz="3600" b="1" dirty="0">
              <a:latin typeface="Bell MT" panose="02020503060305020303" pitchFamily="18" charset="0"/>
            </a:endParaRPr>
          </a:p>
        </p:txBody>
      </p:sp>
      <p:sp>
        <p:nvSpPr>
          <p:cNvPr id="3" name="Subtitle 2"/>
          <p:cNvSpPr>
            <a:spLocks noGrp="1"/>
          </p:cNvSpPr>
          <p:nvPr>
            <p:ph type="subTitle" idx="1"/>
          </p:nvPr>
        </p:nvSpPr>
        <p:spPr>
          <a:xfrm>
            <a:off x="9048328" y="4725144"/>
            <a:ext cx="2736304" cy="936104"/>
          </a:xfrm>
        </p:spPr>
        <p:txBody>
          <a:bodyPr>
            <a:normAutofit/>
          </a:bodyPr>
          <a:lstStyle/>
          <a:p>
            <a:r>
              <a:rPr lang="en-US" sz="1800" b="1" dirty="0"/>
              <a:t>SUVAM KUMAR NANDA</a:t>
            </a:r>
          </a:p>
          <a:p>
            <a:r>
              <a:rPr lang="en-US" sz="1800" b="1" dirty="0"/>
              <a:t>RegdNo:1901287215</a:t>
            </a:r>
          </a:p>
          <a:p>
            <a:r>
              <a:rPr lang="en-US" sz="1800" b="1" dirty="0"/>
              <a:t>Gr-No:59                        </a:t>
            </a:r>
            <a:endParaRPr sz="1800" b="1"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260648"/>
            <a:ext cx="9152012" cy="6552728"/>
          </a:xfrm>
        </p:spPr>
        <p:txBody>
          <a:bodyPr>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SERVLET:</a:t>
            </a:r>
          </a:p>
          <a:p>
            <a:pPr marL="0" indent="0" algn="just">
              <a:lnSpc>
                <a:spcPct val="150000"/>
              </a:lnSpc>
              <a:buNone/>
            </a:pPr>
            <a:r>
              <a:rPr lang="en-US" sz="1600" b="0" i="0" dirty="0">
                <a:solidFill>
                  <a:schemeClr val="tx1"/>
                </a:solidFill>
                <a:effectLst/>
                <a:latin typeface="Times New Roman" panose="02020603050405020304" pitchFamily="18" charset="0"/>
                <a:cs typeface="Times New Roman" panose="02020603050405020304" pitchFamily="18" charset="0"/>
              </a:rPr>
              <a:t>A </a:t>
            </a:r>
            <a:r>
              <a:rPr lang="en-US" sz="1600" b="1" i="0" dirty="0">
                <a:solidFill>
                  <a:schemeClr val="tx1"/>
                </a:solidFill>
                <a:effectLst/>
                <a:latin typeface="Times New Roman" panose="02020603050405020304" pitchFamily="18" charset="0"/>
                <a:cs typeface="Times New Roman" panose="02020603050405020304" pitchFamily="18" charset="0"/>
              </a:rPr>
              <a:t>servlet</a:t>
            </a:r>
            <a:r>
              <a:rPr lang="en-US" sz="1600" b="0" i="0" dirty="0">
                <a:solidFill>
                  <a:schemeClr val="tx1"/>
                </a:solidFill>
                <a:effectLst/>
                <a:latin typeface="Times New Roman" panose="02020603050405020304" pitchFamily="18" charset="0"/>
                <a:cs typeface="Times New Roman" panose="02020603050405020304" pitchFamily="18" charset="0"/>
              </a:rPr>
              <a:t> is a Java programming language class that is used to extend the capabilities of servers that host applications accessed by means of a request-response programming model. Although servlets can respond to any type of request, they are commonly used to extend the applications hosted by web servers.</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Here HTTP Protocol acts as the </a:t>
            </a:r>
            <a:r>
              <a:rPr lang="en-US" sz="1600" dirty="0" err="1">
                <a:solidFill>
                  <a:schemeClr val="tx1"/>
                </a:solidFill>
                <a:latin typeface="Times New Roman" panose="02020603050405020304" pitchFamily="18" charset="0"/>
                <a:cs typeface="Times New Roman" panose="02020603050405020304" pitchFamily="18" charset="0"/>
              </a:rPr>
              <a:t>Birdge</a:t>
            </a:r>
            <a:r>
              <a:rPr lang="en-US" sz="1600" dirty="0">
                <a:solidFill>
                  <a:schemeClr val="tx1"/>
                </a:solidFill>
                <a:latin typeface="Times New Roman" panose="02020603050405020304" pitchFamily="18" charset="0"/>
                <a:cs typeface="Times New Roman" panose="02020603050405020304" pitchFamily="18" charset="0"/>
              </a:rPr>
              <a:t> Between the Client and the server and It provides the Information</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About the Type of the Request sent by the Client</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Request                                    Request(text/html)</a:t>
            </a:r>
          </a:p>
          <a:p>
            <a:pPr marL="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Response(text/html)                       Response(text/html) </a:t>
            </a:r>
          </a:p>
          <a:p>
            <a:pPr marL="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ORACLE 19 C</a:t>
            </a:r>
          </a:p>
          <a:p>
            <a:pPr marL="0" indent="0" algn="just">
              <a:lnSpc>
                <a:spcPct val="100000"/>
              </a:lnSpc>
              <a:buNone/>
            </a:pPr>
            <a:r>
              <a:rPr lang="en-US" sz="1600" dirty="0">
                <a:solidFill>
                  <a:schemeClr val="tx1"/>
                </a:solidFill>
                <a:latin typeface="Times New Roman" panose="02020603050405020304" pitchFamily="18" charset="0"/>
                <a:cs typeface="Times New Roman" panose="02020603050405020304" pitchFamily="18" charset="0"/>
              </a:rPr>
              <a:t>It is the Database Provided by the Oracle Corporation                                                                  </a:t>
            </a:r>
            <a:endParaRPr sz="16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BB45537-D7A1-2C1B-99B0-7F84E7E8C1A2}"/>
              </a:ext>
            </a:extLst>
          </p:cNvPr>
          <p:cNvSpPr/>
          <p:nvPr/>
        </p:nvSpPr>
        <p:spPr>
          <a:xfrm>
            <a:off x="1199456" y="3645024"/>
            <a:ext cx="1080120" cy="158417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Client</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CCBBB9E-3B43-5D81-7576-438AA2D126E3}"/>
              </a:ext>
            </a:extLst>
          </p:cNvPr>
          <p:cNvSpPr/>
          <p:nvPr/>
        </p:nvSpPr>
        <p:spPr>
          <a:xfrm>
            <a:off x="7176120" y="3573016"/>
            <a:ext cx="1008112" cy="1656184"/>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Server</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FB49F81-DF65-E841-1FA7-6CE50F622AA5}"/>
              </a:ext>
            </a:extLst>
          </p:cNvPr>
          <p:cNvSpPr/>
          <p:nvPr/>
        </p:nvSpPr>
        <p:spPr>
          <a:xfrm>
            <a:off x="3071664" y="4311098"/>
            <a:ext cx="3024336" cy="32403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 Protocol</a:t>
            </a:r>
            <a:endParaRPr lang="en-IN" dirty="0"/>
          </a:p>
        </p:txBody>
      </p:sp>
      <p:cxnSp>
        <p:nvCxnSpPr>
          <p:cNvPr id="15" name="Connector: Elbow 14">
            <a:extLst>
              <a:ext uri="{FF2B5EF4-FFF2-40B4-BE49-F238E27FC236}">
                <a16:creationId xmlns:a16="http://schemas.microsoft.com/office/drawing/2014/main" id="{925BFFC4-B52A-C9A7-A137-62881DA1ECE6}"/>
              </a:ext>
            </a:extLst>
          </p:cNvPr>
          <p:cNvCxnSpPr/>
          <p:nvPr/>
        </p:nvCxnSpPr>
        <p:spPr>
          <a:xfrm>
            <a:off x="2243572" y="3645023"/>
            <a:ext cx="864096" cy="684076"/>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EA75C6B-0080-E7AE-A0F0-038BE0792782}"/>
              </a:ext>
            </a:extLst>
          </p:cNvPr>
          <p:cNvCxnSpPr>
            <a:cxnSpLocks/>
          </p:cNvCxnSpPr>
          <p:nvPr/>
        </p:nvCxnSpPr>
        <p:spPr>
          <a:xfrm flipV="1">
            <a:off x="6096000" y="3627022"/>
            <a:ext cx="1008112" cy="684076"/>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F78F459-3991-09D5-0D42-776B53714D0C}"/>
              </a:ext>
            </a:extLst>
          </p:cNvPr>
          <p:cNvCxnSpPr>
            <a:cxnSpLocks/>
          </p:cNvCxnSpPr>
          <p:nvPr/>
        </p:nvCxnSpPr>
        <p:spPr>
          <a:xfrm rot="10800000">
            <a:off x="6096000" y="4629779"/>
            <a:ext cx="1008112" cy="522058"/>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74A6D958-4C7C-6DD3-E362-00FFC1EB23AB}"/>
              </a:ext>
            </a:extLst>
          </p:cNvPr>
          <p:cNvCxnSpPr/>
          <p:nvPr/>
        </p:nvCxnSpPr>
        <p:spPr>
          <a:xfrm rot="10800000" flipV="1">
            <a:off x="2279576" y="4635133"/>
            <a:ext cx="864096" cy="360041"/>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DEFD1-12A4-5AED-4691-83EB8F3FA51B}"/>
              </a:ext>
            </a:extLst>
          </p:cNvPr>
          <p:cNvSpPr>
            <a:spLocks noGrp="1"/>
          </p:cNvSpPr>
          <p:nvPr>
            <p:ph idx="1"/>
          </p:nvPr>
        </p:nvSpPr>
        <p:spPr>
          <a:xfrm>
            <a:off x="760412" y="762000"/>
            <a:ext cx="10664180" cy="5334000"/>
          </a:xfrm>
        </p:spPr>
        <p:txBody>
          <a:bodyPr>
            <a:normAutofit/>
          </a:bodyPr>
          <a:lstStyle/>
          <a:p>
            <a:pPr marL="0" indent="0" algn="ctr">
              <a:buNone/>
            </a:pPr>
            <a:r>
              <a:rPr lang="en-US" sz="3200" dirty="0">
                <a:solidFill>
                  <a:schemeClr val="accent1"/>
                </a:solidFill>
                <a:latin typeface="Algerian" panose="04020705040A02060702" pitchFamily="82" charset="0"/>
              </a:rPr>
              <a:t>Different MODULES</a:t>
            </a:r>
            <a:endParaRPr lang="en-IN" sz="3200" dirty="0">
              <a:solidFill>
                <a:schemeClr val="accent1"/>
              </a:solidFill>
              <a:latin typeface="Algerian" panose="04020705040A02060702" pitchFamily="82" charset="0"/>
            </a:endParaRP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There are basically 4 modules in this Project</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i</a:t>
            </a:r>
            <a:r>
              <a:rPr lang="en-IN" sz="1800" dirty="0">
                <a:solidFill>
                  <a:schemeClr val="tx1"/>
                </a:solidFill>
                <a:latin typeface="Times New Roman" panose="02020603050405020304" pitchFamily="18" charset="0"/>
                <a:cs typeface="Times New Roman" panose="02020603050405020304" pitchFamily="18" charset="0"/>
              </a:rPr>
              <a:t>)Add Employee: Here all the details of the employee are added </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                                 ii)View Employee: In this page we can see all the existing employee details</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                                 iii)Edit Employee: here we can edit the existing details of the employee and save them.</a:t>
            </a:r>
          </a:p>
          <a:p>
            <a:pPr marL="0" indent="0">
              <a:buNone/>
            </a:pPr>
            <a:r>
              <a:rPr lang="en-IN" sz="1800" dirty="0">
                <a:solidFill>
                  <a:schemeClr val="tx1"/>
                </a:solidFill>
                <a:latin typeface="Times New Roman" panose="02020603050405020304" pitchFamily="18" charset="0"/>
                <a:cs typeface="Times New Roman" panose="02020603050405020304" pitchFamily="18" charset="0"/>
              </a:rPr>
              <a:t>                                 iv)Delete Employee: It helps us to delete the employee details</a:t>
            </a:r>
          </a:p>
        </p:txBody>
      </p:sp>
    </p:spTree>
    <p:extLst>
      <p:ext uri="{BB962C8B-B14F-4D97-AF65-F5344CB8AC3E}">
        <p14:creationId xmlns:p14="http://schemas.microsoft.com/office/powerpoint/2010/main" val="3470350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3793128-B94B-771C-AA1C-E2B34DD3C39B}"/>
              </a:ext>
            </a:extLst>
          </p:cNvPr>
          <p:cNvSpPr>
            <a:spLocks noGrp="1"/>
          </p:cNvSpPr>
          <p:nvPr>
            <p:ph idx="1"/>
          </p:nvPr>
        </p:nvSpPr>
        <p:spPr>
          <a:xfrm>
            <a:off x="695400" y="836712"/>
            <a:ext cx="10441160" cy="5259288"/>
          </a:xfrm>
        </p:spPr>
        <p:txBody>
          <a:bodyPr/>
          <a:lstStyle/>
          <a:p>
            <a:pPr marL="0" indent="0" algn="ctr">
              <a:buNone/>
            </a:pPr>
            <a:r>
              <a:rPr lang="en-US" dirty="0"/>
              <a:t>                </a:t>
            </a:r>
            <a:r>
              <a:rPr lang="en-US" sz="3200" dirty="0">
                <a:solidFill>
                  <a:schemeClr val="accent1"/>
                </a:solidFill>
                <a:latin typeface="Algerian" panose="04020705040A02060702" pitchFamily="82" charset="0"/>
              </a:rPr>
              <a:t>Block Diagram of the Project</a:t>
            </a:r>
          </a:p>
          <a:p>
            <a:pPr marL="0" indent="0">
              <a:buNone/>
            </a:pPr>
            <a:endParaRPr lang="en-US" sz="1800" dirty="0">
              <a:solidFill>
                <a:schemeClr val="accent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690F864-624E-F71F-9B39-92D1AFB6F4B1}"/>
              </a:ext>
            </a:extLst>
          </p:cNvPr>
          <p:cNvSpPr/>
          <p:nvPr/>
        </p:nvSpPr>
        <p:spPr>
          <a:xfrm>
            <a:off x="1019436" y="2780928"/>
            <a:ext cx="1728192" cy="432048"/>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Add Employee</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112AAA5-CFE8-4DD3-EBCE-29B4EAE0259D}"/>
              </a:ext>
            </a:extLst>
          </p:cNvPr>
          <p:cNvSpPr/>
          <p:nvPr/>
        </p:nvSpPr>
        <p:spPr>
          <a:xfrm>
            <a:off x="3143672" y="2780928"/>
            <a:ext cx="1656184" cy="432048"/>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View Employee</a:t>
            </a:r>
            <a:endParaRPr lang="en-IN"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2D66F03-10A0-A3C7-F45B-AC0CD8354C23}"/>
              </a:ext>
            </a:extLst>
          </p:cNvPr>
          <p:cNvSpPr/>
          <p:nvPr/>
        </p:nvSpPr>
        <p:spPr>
          <a:xfrm>
            <a:off x="5735960" y="2204864"/>
            <a:ext cx="1944216" cy="432048"/>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Delete Employee</a:t>
            </a:r>
            <a:endParaRPr lang="en-IN"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7F83A73-4F7F-174D-9F35-DE714EAC1811}"/>
              </a:ext>
            </a:extLst>
          </p:cNvPr>
          <p:cNvSpPr/>
          <p:nvPr/>
        </p:nvSpPr>
        <p:spPr>
          <a:xfrm>
            <a:off x="5735960" y="3212976"/>
            <a:ext cx="1944216" cy="432048"/>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Edit Employee</a:t>
            </a:r>
            <a:endParaRPr lang="en-IN"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2448447A-493F-052A-6DB7-50D6CC1025E4}"/>
              </a:ext>
            </a:extLst>
          </p:cNvPr>
          <p:cNvCxnSpPr>
            <a:stCxn id="7" idx="3"/>
            <a:endCxn id="8" idx="1"/>
          </p:cNvCxnSpPr>
          <p:nvPr/>
        </p:nvCxnSpPr>
        <p:spPr>
          <a:xfrm>
            <a:off x="2747628" y="2996952"/>
            <a:ext cx="396044"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24E917-F24B-1040-A543-024A26B99D74}"/>
              </a:ext>
            </a:extLst>
          </p:cNvPr>
          <p:cNvCxnSpPr>
            <a:cxnSpLocks/>
            <a:stCxn id="8" idx="3"/>
            <a:endCxn id="9" idx="1"/>
          </p:cNvCxnSpPr>
          <p:nvPr/>
        </p:nvCxnSpPr>
        <p:spPr>
          <a:xfrm flipV="1">
            <a:off x="4799856" y="2420888"/>
            <a:ext cx="936104" cy="57606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A77159C-9D06-D3C6-2D3E-9164B764C930}"/>
              </a:ext>
            </a:extLst>
          </p:cNvPr>
          <p:cNvCxnSpPr>
            <a:stCxn id="8" idx="3"/>
            <a:endCxn id="10" idx="1"/>
          </p:cNvCxnSpPr>
          <p:nvPr/>
        </p:nvCxnSpPr>
        <p:spPr>
          <a:xfrm>
            <a:off x="4799856" y="2996952"/>
            <a:ext cx="936104" cy="43204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8" name="Cylinder 17">
            <a:extLst>
              <a:ext uri="{FF2B5EF4-FFF2-40B4-BE49-F238E27FC236}">
                <a16:creationId xmlns:a16="http://schemas.microsoft.com/office/drawing/2014/main" id="{E0614470-4240-88BA-7319-DF8E41371F6B}"/>
              </a:ext>
            </a:extLst>
          </p:cNvPr>
          <p:cNvSpPr/>
          <p:nvPr/>
        </p:nvSpPr>
        <p:spPr>
          <a:xfrm>
            <a:off x="9336360" y="2060848"/>
            <a:ext cx="1296144" cy="1584176"/>
          </a:xfrm>
          <a:prstGeom prst="ca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Oracle </a:t>
            </a:r>
          </a:p>
          <a:p>
            <a:pPr algn="ctr"/>
            <a:r>
              <a:rPr lang="en-US" dirty="0">
                <a:latin typeface="Times New Roman" panose="02020603050405020304" pitchFamily="18" charset="0"/>
                <a:cs typeface="Times New Roman" panose="02020603050405020304" pitchFamily="18" charset="0"/>
              </a:rPr>
              <a:t>Database</a:t>
            </a:r>
            <a:endParaRPr lang="en-IN"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702DF66B-5F80-F9D3-46AE-4704A0C990C9}"/>
              </a:ext>
            </a:extLst>
          </p:cNvPr>
          <p:cNvCxnSpPr>
            <a:cxnSpLocks/>
          </p:cNvCxnSpPr>
          <p:nvPr/>
        </p:nvCxnSpPr>
        <p:spPr>
          <a:xfrm>
            <a:off x="7680176" y="2461183"/>
            <a:ext cx="1656184"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214E14-C4A4-B083-30ED-148CA1E73408}"/>
              </a:ext>
            </a:extLst>
          </p:cNvPr>
          <p:cNvCxnSpPr>
            <a:stCxn id="10" idx="3"/>
          </p:cNvCxnSpPr>
          <p:nvPr/>
        </p:nvCxnSpPr>
        <p:spPr>
          <a:xfrm>
            <a:off x="7680176" y="3429000"/>
            <a:ext cx="1656184"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72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2E1D6-A0A2-2D88-C620-6FCD9ABDFACD}"/>
              </a:ext>
            </a:extLst>
          </p:cNvPr>
          <p:cNvSpPr>
            <a:spLocks noGrp="1"/>
          </p:cNvSpPr>
          <p:nvPr>
            <p:ph idx="1"/>
          </p:nvPr>
        </p:nvSpPr>
        <p:spPr>
          <a:xfrm>
            <a:off x="479376" y="620688"/>
            <a:ext cx="11017224" cy="5832648"/>
          </a:xfrm>
        </p:spPr>
        <p:txBody>
          <a:bodyPr/>
          <a:lstStyle/>
          <a:p>
            <a:pPr marL="0" indent="0">
              <a:buNone/>
            </a:pPr>
            <a:r>
              <a:rPr lang="en-US" dirty="0"/>
              <a:t>                                                                               </a:t>
            </a:r>
            <a:r>
              <a:rPr lang="en-US" sz="2800" dirty="0">
                <a:solidFill>
                  <a:schemeClr val="accent1"/>
                </a:solidFill>
                <a:latin typeface="Algerian" panose="04020705040A02060702" pitchFamily="82" charset="0"/>
              </a:rPr>
              <a:t>SNAPSHOTS</a:t>
            </a:r>
            <a:endParaRPr lang="en-US" dirty="0"/>
          </a:p>
          <a:p>
            <a:pPr marL="0" indent="0">
              <a:buNone/>
            </a:pPr>
            <a:r>
              <a:rPr lang="en-US" dirty="0"/>
              <a:t>Add Employee Page</a:t>
            </a:r>
          </a:p>
          <a:p>
            <a:pPr marL="0" indent="0">
              <a:buNone/>
            </a:pPr>
            <a:endParaRPr lang="en-US" dirty="0"/>
          </a:p>
        </p:txBody>
      </p:sp>
      <p:pic>
        <p:nvPicPr>
          <p:cNvPr id="5" name="Picture 4">
            <a:extLst>
              <a:ext uri="{FF2B5EF4-FFF2-40B4-BE49-F238E27FC236}">
                <a16:creationId xmlns:a16="http://schemas.microsoft.com/office/drawing/2014/main" id="{726A8A31-E8D9-AA0E-0DF7-2154560CE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504" y="2060848"/>
            <a:ext cx="8136904" cy="4104456"/>
          </a:xfrm>
          <a:prstGeom prst="rect">
            <a:avLst/>
          </a:prstGeom>
        </p:spPr>
      </p:pic>
    </p:spTree>
    <p:extLst>
      <p:ext uri="{BB962C8B-B14F-4D97-AF65-F5344CB8AC3E}">
        <p14:creationId xmlns:p14="http://schemas.microsoft.com/office/powerpoint/2010/main" val="118587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96778-36A3-A49F-F6D5-307DFA29EEF4}"/>
              </a:ext>
            </a:extLst>
          </p:cNvPr>
          <p:cNvSpPr>
            <a:spLocks noGrp="1"/>
          </p:cNvSpPr>
          <p:nvPr>
            <p:ph idx="1"/>
          </p:nvPr>
        </p:nvSpPr>
        <p:spPr>
          <a:xfrm>
            <a:off x="551384" y="692696"/>
            <a:ext cx="10116616" cy="5403304"/>
          </a:xfrm>
        </p:spPr>
        <p:txBody>
          <a:bodyPr/>
          <a:lstStyle/>
          <a:p>
            <a:pPr marL="0" indent="0">
              <a:buNone/>
            </a:pPr>
            <a:r>
              <a:rPr lang="en-US" dirty="0"/>
              <a:t>View Employee</a:t>
            </a:r>
          </a:p>
          <a:p>
            <a:pPr marL="0" indent="0">
              <a:buNone/>
            </a:pPr>
            <a:endParaRPr lang="en-IN" dirty="0"/>
          </a:p>
        </p:txBody>
      </p:sp>
      <p:pic>
        <p:nvPicPr>
          <p:cNvPr id="5" name="Picture 4">
            <a:extLst>
              <a:ext uri="{FF2B5EF4-FFF2-40B4-BE49-F238E27FC236}">
                <a16:creationId xmlns:a16="http://schemas.microsoft.com/office/drawing/2014/main" id="{FE11D1F7-3977-F749-D7F4-B7D38E627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00" y="1340768"/>
            <a:ext cx="8028384" cy="4437112"/>
          </a:xfrm>
          <a:prstGeom prst="rect">
            <a:avLst/>
          </a:prstGeom>
        </p:spPr>
      </p:pic>
    </p:spTree>
    <p:extLst>
      <p:ext uri="{BB962C8B-B14F-4D97-AF65-F5344CB8AC3E}">
        <p14:creationId xmlns:p14="http://schemas.microsoft.com/office/powerpoint/2010/main" val="1362429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CC135-4DDF-B199-4D64-690AAC1917BD}"/>
              </a:ext>
            </a:extLst>
          </p:cNvPr>
          <p:cNvSpPr>
            <a:spLocks noGrp="1"/>
          </p:cNvSpPr>
          <p:nvPr>
            <p:ph idx="1"/>
          </p:nvPr>
        </p:nvSpPr>
        <p:spPr>
          <a:xfrm>
            <a:off x="839416" y="764704"/>
            <a:ext cx="10153128" cy="5331296"/>
          </a:xfrm>
        </p:spPr>
        <p:txBody>
          <a:bodyPr/>
          <a:lstStyle/>
          <a:p>
            <a:pPr marL="0" indent="0">
              <a:buNone/>
            </a:pPr>
            <a:r>
              <a:rPr lang="en-US" dirty="0"/>
              <a:t>Edit &amp; Save</a:t>
            </a:r>
            <a:endParaRPr lang="en-IN" dirty="0"/>
          </a:p>
        </p:txBody>
      </p:sp>
      <p:pic>
        <p:nvPicPr>
          <p:cNvPr id="5" name="Picture 4">
            <a:extLst>
              <a:ext uri="{FF2B5EF4-FFF2-40B4-BE49-F238E27FC236}">
                <a16:creationId xmlns:a16="http://schemas.microsoft.com/office/drawing/2014/main" id="{199A0B27-3B0E-3D1B-E8BA-A6EF5B11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556792"/>
            <a:ext cx="8424936" cy="4248472"/>
          </a:xfrm>
          <a:prstGeom prst="rect">
            <a:avLst/>
          </a:prstGeom>
        </p:spPr>
      </p:pic>
    </p:spTree>
    <p:extLst>
      <p:ext uri="{BB962C8B-B14F-4D97-AF65-F5344CB8AC3E}">
        <p14:creationId xmlns:p14="http://schemas.microsoft.com/office/powerpoint/2010/main" val="3743407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93A73-7E63-141B-64E5-75400116C70D}"/>
              </a:ext>
            </a:extLst>
          </p:cNvPr>
          <p:cNvSpPr>
            <a:spLocks noGrp="1"/>
          </p:cNvSpPr>
          <p:nvPr>
            <p:ph idx="1"/>
          </p:nvPr>
        </p:nvSpPr>
        <p:spPr>
          <a:xfrm>
            <a:off x="695400" y="692696"/>
            <a:ext cx="10153128" cy="5475312"/>
          </a:xfrm>
        </p:spPr>
        <p:txBody>
          <a:bodyPr/>
          <a:lstStyle/>
          <a:p>
            <a:pPr marL="0" indent="0">
              <a:buNone/>
            </a:pPr>
            <a:r>
              <a:rPr lang="en-US" dirty="0"/>
              <a:t>Delete Employee</a:t>
            </a:r>
          </a:p>
          <a:p>
            <a:pPr marL="0" indent="0">
              <a:buNone/>
            </a:pPr>
            <a:endParaRPr lang="en-IN" dirty="0"/>
          </a:p>
        </p:txBody>
      </p:sp>
      <p:pic>
        <p:nvPicPr>
          <p:cNvPr id="5" name="Picture 4">
            <a:extLst>
              <a:ext uri="{FF2B5EF4-FFF2-40B4-BE49-F238E27FC236}">
                <a16:creationId xmlns:a16="http://schemas.microsoft.com/office/drawing/2014/main" id="{AEF49119-BAB3-DF24-5AD4-2FD4E2A2C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412776"/>
            <a:ext cx="8640960" cy="4248472"/>
          </a:xfrm>
          <a:prstGeom prst="rect">
            <a:avLst/>
          </a:prstGeom>
        </p:spPr>
      </p:pic>
    </p:spTree>
    <p:extLst>
      <p:ext uri="{BB962C8B-B14F-4D97-AF65-F5344CB8AC3E}">
        <p14:creationId xmlns:p14="http://schemas.microsoft.com/office/powerpoint/2010/main" val="3159199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5E53-74AB-C757-63B8-AB24F46B6597}"/>
              </a:ext>
            </a:extLst>
          </p:cNvPr>
          <p:cNvSpPr>
            <a:spLocks noGrp="1"/>
          </p:cNvSpPr>
          <p:nvPr>
            <p:ph type="title"/>
          </p:nvPr>
        </p:nvSpPr>
        <p:spPr/>
        <p:txBody>
          <a:bodyPr/>
          <a:lstStyle/>
          <a:p>
            <a:r>
              <a:rPr lang="en-US" dirty="0"/>
              <a:t>           </a:t>
            </a:r>
            <a:r>
              <a:rPr lang="en-US" sz="3200" dirty="0">
                <a:latin typeface="Algerian" panose="04020705040A02060702" pitchFamily="82" charset="0"/>
              </a:rPr>
              <a:t>CONCLUSION</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4DBBE1BA-79E2-1178-DA2F-8F917F4BBF3E}"/>
              </a:ext>
            </a:extLst>
          </p:cNvPr>
          <p:cNvSpPr>
            <a:spLocks noGrp="1"/>
          </p:cNvSpPr>
          <p:nvPr>
            <p:ph idx="1"/>
          </p:nvPr>
        </p:nvSpPr>
        <p:spPr/>
        <p:txBody>
          <a:bodyPr/>
          <a:lstStyle/>
          <a:p>
            <a:pPr marL="0" indent="0" algn="just">
              <a:lnSpc>
                <a:spcPct val="150000"/>
              </a:lnSpc>
              <a:buNone/>
            </a:pPr>
            <a:r>
              <a:rPr lang="en-US" sz="1800" dirty="0">
                <a:effectLst/>
                <a:latin typeface="Times New Roman" panose="02020603050405020304" pitchFamily="18" charset="0"/>
                <a:ea typeface="Calibri" panose="020F0502020204030204" pitchFamily="34" charset="0"/>
              </a:rPr>
              <a:t>The report’s content comprises the whole task solution, starting from the programming environments have been selected, going through the database, the application’s analyze and construction, and finishing with the code-implementation and test-samples</a:t>
            </a:r>
          </a:p>
          <a:p>
            <a:pPr marL="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this project has been designed exclusively as a project, certain complexities that do faced by any real life manual problem like total no. of employee, address redundancy etc. are considered in this project. But enhancement to the project can easily be made without changing the current design and programming structure.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en-IN" sz="1800" dirty="0">
                <a:latin typeface="Times New Roman" panose="02020603050405020304" pitchFamily="18" charset="0"/>
                <a:cs typeface="Times New Roman" panose="02020603050405020304" pitchFamily="18" charset="0"/>
              </a:rPr>
              <a:t>We can Visualize the working of entire project by practically Running it.</a:t>
            </a:r>
          </a:p>
        </p:txBody>
      </p:sp>
    </p:spTree>
    <p:extLst>
      <p:ext uri="{BB962C8B-B14F-4D97-AF65-F5344CB8AC3E}">
        <p14:creationId xmlns:p14="http://schemas.microsoft.com/office/powerpoint/2010/main" val="103344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CB0A4-F613-3FDD-D8C8-65635C7DB4CB}"/>
              </a:ext>
            </a:extLst>
          </p:cNvPr>
          <p:cNvSpPr>
            <a:spLocks noGrp="1"/>
          </p:cNvSpPr>
          <p:nvPr>
            <p:ph type="title"/>
          </p:nvPr>
        </p:nvSpPr>
        <p:spPr/>
        <p:txBody>
          <a:bodyPr/>
          <a:lstStyle/>
          <a:p>
            <a:r>
              <a:rPr lang="en-US" dirty="0"/>
              <a:t>               </a:t>
            </a:r>
            <a:r>
              <a:rPr lang="en-US" sz="3200" dirty="0">
                <a:latin typeface="Algerian" panose="04020705040A02060702" pitchFamily="82" charset="0"/>
              </a:rPr>
              <a:t>ABSTRACT</a:t>
            </a:r>
            <a:endParaRPr lang="en-IN" sz="3200" dirty="0">
              <a:latin typeface="Algerian" panose="04020705040A02060702" pitchFamily="82" charset="0"/>
            </a:endParaRPr>
          </a:p>
        </p:txBody>
      </p:sp>
      <p:sp>
        <p:nvSpPr>
          <p:cNvPr id="3" name="Content Placeholder 2">
            <a:extLst>
              <a:ext uri="{FF2B5EF4-FFF2-40B4-BE49-F238E27FC236}">
                <a16:creationId xmlns:a16="http://schemas.microsoft.com/office/drawing/2014/main" id="{A13E458F-162B-4F74-66D9-AD4BFC41A5BA}"/>
              </a:ext>
            </a:extLst>
          </p:cNvPr>
          <p:cNvSpPr>
            <a:spLocks noGrp="1"/>
          </p:cNvSpPr>
          <p:nvPr>
            <p:ph idx="1"/>
          </p:nvPr>
        </p:nvSpPr>
        <p:spPr/>
        <p:txBody>
          <a:bodyPr>
            <a:normAutofit/>
          </a:bodyPr>
          <a:lstStyle/>
          <a:p>
            <a:pPr algn="just">
              <a:lnSpc>
                <a:spcPct val="150000"/>
              </a:lnSpc>
            </a:pPr>
            <a:r>
              <a:rPr lang="en-US" sz="1800" b="0" i="0" dirty="0">
                <a:solidFill>
                  <a:schemeClr val="tx1"/>
                </a:solidFill>
                <a:effectLst/>
                <a:latin typeface="Times New Roman" panose="02020603050405020304" pitchFamily="18" charset="0"/>
                <a:cs typeface="Times New Roman" panose="02020603050405020304" pitchFamily="18" charset="0"/>
              </a:rPr>
              <a:t>Online Employee Registration System Project is essential software designed to keep track of employee information in any company. It stores data such as their employees’ personal information. The goal of the “Online Employee Registration System” is to create a work center scheduling system. Scheduling is a technology that makes the process of informing activities and notifications in the company where it is implemented simply and even online.</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426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07368" y="260648"/>
            <a:ext cx="11017224" cy="6048672"/>
          </a:xfrm>
        </p:spPr>
        <p:txBody>
          <a:bodyPr>
            <a:normAutofit fontScale="92500" lnSpcReduction="20000"/>
          </a:bodyPr>
          <a:lstStyle/>
          <a:p>
            <a:pPr marL="0" indent="0">
              <a:buNone/>
            </a:pPr>
            <a:r>
              <a:rPr lang="en-US" dirty="0"/>
              <a:t>                                                              </a:t>
            </a:r>
            <a:r>
              <a:rPr lang="en-US" sz="3200" dirty="0">
                <a:solidFill>
                  <a:schemeClr val="accent1"/>
                </a:solidFill>
                <a:latin typeface="Algerian" panose="04020705040A02060702" pitchFamily="82" charset="0"/>
              </a:rPr>
              <a:t>CONTENTS</a:t>
            </a:r>
          </a:p>
          <a:p>
            <a:pPr marL="0" indent="0" algn="just">
              <a:buNone/>
            </a:pPr>
            <a:r>
              <a:rPr lang="en-US" b="1" dirty="0"/>
              <a:t>     </a:t>
            </a:r>
            <a:r>
              <a:rPr lang="en-US" b="1" dirty="0">
                <a:solidFill>
                  <a:schemeClr val="tx1"/>
                </a:solidFill>
              </a:rPr>
              <a:t>1</a:t>
            </a:r>
            <a:r>
              <a:rPr lang="en-US" dirty="0">
                <a:solidFill>
                  <a:schemeClr val="tx1"/>
                </a:solidFill>
              </a:rPr>
              <a:t>.  INTRODUCTION</a:t>
            </a:r>
          </a:p>
          <a:p>
            <a:pPr marL="0" indent="0" algn="just">
              <a:buNone/>
            </a:pPr>
            <a:r>
              <a:rPr lang="en-US" dirty="0">
                <a:solidFill>
                  <a:schemeClr val="tx1"/>
                </a:solidFill>
              </a:rPr>
              <a:t>     2.OBJECTIVE</a:t>
            </a:r>
          </a:p>
          <a:p>
            <a:pPr marL="0" indent="0" algn="just">
              <a:buNone/>
            </a:pPr>
            <a:r>
              <a:rPr lang="en-US" dirty="0">
                <a:solidFill>
                  <a:schemeClr val="tx1"/>
                </a:solidFill>
              </a:rPr>
              <a:t>     3.DEVELOPEMENT OF THE SYSTEM</a:t>
            </a:r>
          </a:p>
          <a:p>
            <a:pPr marL="0" indent="0" algn="just">
              <a:buNone/>
            </a:pPr>
            <a:r>
              <a:rPr lang="en-US" dirty="0">
                <a:solidFill>
                  <a:schemeClr val="tx1"/>
                </a:solidFill>
              </a:rPr>
              <a:t>           Hardware Requirements</a:t>
            </a:r>
          </a:p>
          <a:p>
            <a:pPr marL="0" indent="0" algn="just">
              <a:buNone/>
            </a:pPr>
            <a:r>
              <a:rPr lang="en-US" dirty="0">
                <a:solidFill>
                  <a:schemeClr val="tx1"/>
                </a:solidFill>
              </a:rPr>
              <a:t>           Software Requirements</a:t>
            </a:r>
          </a:p>
          <a:p>
            <a:pPr marL="0" indent="0" algn="just">
              <a:buNone/>
            </a:pPr>
            <a:r>
              <a:rPr lang="en-US" dirty="0">
                <a:solidFill>
                  <a:schemeClr val="tx1"/>
                </a:solidFill>
              </a:rPr>
              <a:t>     4.COMPONENETS OF THE SYSTEM</a:t>
            </a:r>
          </a:p>
          <a:p>
            <a:pPr marL="0" indent="0" algn="just">
              <a:buNone/>
            </a:pPr>
            <a:r>
              <a:rPr lang="en-US" dirty="0">
                <a:solidFill>
                  <a:schemeClr val="tx1"/>
                </a:solidFill>
              </a:rPr>
              <a:t>     5.DIFFERENT MODULES</a:t>
            </a:r>
          </a:p>
          <a:p>
            <a:pPr marL="0" indent="0" algn="just">
              <a:buNone/>
            </a:pPr>
            <a:r>
              <a:rPr lang="en-US" dirty="0">
                <a:solidFill>
                  <a:schemeClr val="tx1"/>
                </a:solidFill>
              </a:rPr>
              <a:t>     6.BLOCK DIAGRAM OF THE PROJECTS</a:t>
            </a:r>
          </a:p>
          <a:p>
            <a:pPr marL="0" indent="0" algn="just">
              <a:buNone/>
            </a:pPr>
            <a:r>
              <a:rPr lang="en-US" dirty="0">
                <a:solidFill>
                  <a:schemeClr val="tx1"/>
                </a:solidFill>
              </a:rPr>
              <a:t>     7.SNAPSHOTS</a:t>
            </a:r>
          </a:p>
          <a:p>
            <a:pPr marL="0" indent="0" algn="just">
              <a:buNone/>
            </a:pPr>
            <a:r>
              <a:rPr lang="en-US" dirty="0">
                <a:solidFill>
                  <a:schemeClr val="tx1"/>
                </a:solidFill>
              </a:rPr>
              <a:t>    8.CONCLUSION</a:t>
            </a:r>
          </a:p>
          <a:p>
            <a:pPr marL="0" indent="0">
              <a:buNone/>
            </a:pPr>
            <a:endParaRPr lang="en-US" b="1" dirty="0"/>
          </a:p>
          <a:p>
            <a:pPr marL="0" indent="0">
              <a:buNone/>
            </a:pPr>
            <a:endParaRPr lang="en-US" b="1" dirty="0"/>
          </a:p>
          <a:p>
            <a:pPr marL="0" indent="0">
              <a:buNone/>
            </a:pPr>
            <a:r>
              <a:rPr lang="en-US" b="1" dirty="0"/>
              <a:t>         </a:t>
            </a:r>
            <a:endParaRPr b="1"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23528"/>
          </a:xfrm>
        </p:spPr>
        <p:txBody>
          <a:bodyPr>
            <a:normAutofit fontScale="90000"/>
          </a:bodyPr>
          <a:lstStyle/>
          <a:p>
            <a:r>
              <a:rPr lang="en-US" dirty="0"/>
              <a:t>           </a:t>
            </a:r>
            <a:r>
              <a:rPr lang="en-US" sz="3600" dirty="0">
                <a:latin typeface="Algerian" panose="04020705040A02060702" pitchFamily="82" charset="0"/>
              </a:rPr>
              <a:t>INTRODUCTION</a:t>
            </a:r>
            <a:endParaRPr sz="3600" dirty="0">
              <a:latin typeface="Algerian" panose="04020705040A02060702" pitchFamily="82" charset="0"/>
            </a:endParaRPr>
          </a:p>
        </p:txBody>
      </p:sp>
      <p:sp>
        <p:nvSpPr>
          <p:cNvPr id="4" name="Content Placeholder 3">
            <a:extLst>
              <a:ext uri="{FF2B5EF4-FFF2-40B4-BE49-F238E27FC236}">
                <a16:creationId xmlns:a16="http://schemas.microsoft.com/office/drawing/2014/main" id="{6E763A1F-D89C-0FAA-A5CE-648315BFF17E}"/>
              </a:ext>
            </a:extLst>
          </p:cNvPr>
          <p:cNvSpPr>
            <a:spLocks noGrp="1"/>
          </p:cNvSpPr>
          <p:nvPr>
            <p:ph idx="1"/>
          </p:nvPr>
        </p:nvSpPr>
        <p:spPr>
          <a:xfrm>
            <a:off x="1524000" y="980728"/>
            <a:ext cx="9144000" cy="5688632"/>
          </a:xfrm>
        </p:spPr>
        <p:txBody>
          <a:bodyPr>
            <a:normAutofit fontScale="77500" lnSpcReduction="20000"/>
          </a:bodyPr>
          <a:lstStyle/>
          <a:p>
            <a:pPr algn="just">
              <a:lnSpc>
                <a:spcPct val="150000"/>
              </a:lnSpc>
            </a:pPr>
            <a:r>
              <a:rPr lang="en-US" sz="2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Online Employee Registration system is an application that enables users to create and store Employee Records.</a:t>
            </a:r>
            <a:endParaRPr lang="en-IN" sz="2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100" dirty="0">
                <a:solidFill>
                  <a:schemeClr val="tx1"/>
                </a:solidFill>
                <a:effectLst/>
                <a:latin typeface="Times New Roman" panose="02020603050405020304" pitchFamily="18" charset="0"/>
                <a:ea typeface="Times New Roman" panose="02020603050405020304" pitchFamily="18" charset="0"/>
              </a:rPr>
              <a:t>Java is a platform independent language. Its created applications can be used on a standalone machine as well as on distributed network. More over applications developed in java can be extended to Internet based applications. Thus java was chosen as background to design this application. It is basically maintained by the Admin of an Organization.</a:t>
            </a:r>
          </a:p>
          <a:p>
            <a:pPr algn="just">
              <a:lnSpc>
                <a:spcPct val="150000"/>
              </a:lnSpc>
            </a:pPr>
            <a:r>
              <a:rPr lang="en-IN" sz="2100" dirty="0">
                <a:solidFill>
                  <a:schemeClr val="tx1"/>
                </a:solidFill>
                <a:effectLst/>
                <a:latin typeface="Times New Roman" panose="02020603050405020304" pitchFamily="18" charset="0"/>
                <a:ea typeface="Times New Roman" panose="02020603050405020304" pitchFamily="18" charset="0"/>
              </a:rPr>
              <a:t>This will be a GUI-based program with Oracle as a database. </a:t>
            </a:r>
          </a:p>
          <a:p>
            <a:pPr marL="2514600" marR="190500" lvl="5" indent="-228600" fontAlgn="base">
              <a:lnSpc>
                <a:spcPct val="150000"/>
              </a:lnSpc>
              <a:buFont typeface="Wingdings" panose="05000000000000000000" pitchFamily="2" charset="2"/>
              <a:buChar char=""/>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Login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190500" lvl="5" indent="-228600" fontAlgn="base">
              <a:lnSpc>
                <a:spcPct val="150000"/>
              </a:lnSpc>
              <a:buFont typeface="Wingdings" panose="05000000000000000000" pitchFamily="2" charset="2"/>
              <a:buChar char=""/>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Add employee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190500" lvl="5" indent="-228600" fontAlgn="base">
              <a:lnSpc>
                <a:spcPct val="150000"/>
              </a:lnSpc>
              <a:buFont typeface="Wingdings" panose="05000000000000000000" pitchFamily="2" charset="2"/>
              <a:buChar char=""/>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View employees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190500" lvl="5" indent="-228600" fontAlgn="base">
              <a:lnSpc>
                <a:spcPct val="150000"/>
              </a:lnSpc>
              <a:buFont typeface="Wingdings" panose="05000000000000000000" pitchFamily="2" charset="2"/>
              <a:buChar char=""/>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Edit employee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2514600" marR="190500" lvl="5" indent="-228600" fontAlgn="base">
              <a:lnSpc>
                <a:spcPct val="150000"/>
              </a:lnSpc>
              <a:spcAft>
                <a:spcPts val="1000"/>
              </a:spcAft>
              <a:buFont typeface="Wingdings" panose="05000000000000000000" pitchFamily="2" charset="2"/>
              <a:buChar char=""/>
            </a:pPr>
            <a:r>
              <a:rPr lang="en-IN" sz="2100" dirty="0">
                <a:effectLst/>
                <a:latin typeface="Times New Roman" panose="02020603050405020304" pitchFamily="18" charset="0"/>
                <a:ea typeface="Times New Roman" panose="02020603050405020304" pitchFamily="18" charset="0"/>
                <a:cs typeface="Times New Roman" panose="02020603050405020304" pitchFamily="18" charset="0"/>
              </a:rPr>
              <a:t>Delete employee</a:t>
            </a:r>
          </a:p>
          <a:p>
            <a:pPr marL="2514600" marR="190500" lvl="5" indent="-228600" fontAlgn="base">
              <a:lnSpc>
                <a:spcPct val="150000"/>
              </a:lnSpc>
              <a:spcAft>
                <a:spcPts val="1000"/>
              </a:spcAft>
              <a:buFont typeface="Wingdings" panose="05000000000000000000" pitchFamily="2" charset="2"/>
              <a:buChar char=""/>
            </a:pPr>
            <a:r>
              <a:rPr lang="en-IN" sz="2100" dirty="0">
                <a:solidFill>
                  <a:schemeClr val="tx1"/>
                </a:solidFill>
                <a:effectLst/>
                <a:latin typeface="Times New Roman" panose="02020603050405020304" pitchFamily="18" charset="0"/>
                <a:ea typeface="Times New Roman" panose="02020603050405020304" pitchFamily="18" charset="0"/>
              </a:rPr>
              <a:t>Save data</a:t>
            </a:r>
          </a:p>
          <a:p>
            <a:pPr marL="0" indent="0">
              <a:buNone/>
            </a:pPr>
            <a:endParaRPr lang="en-IN" dirty="0"/>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200" dirty="0">
                <a:latin typeface="Algerian" panose="04020705040A02060702" pitchFamily="82" charset="0"/>
              </a:rPr>
              <a:t>OBJECTIVE	</a:t>
            </a:r>
            <a:endParaRPr sz="3200" dirty="0">
              <a:latin typeface="Algerian" panose="04020705040A02060702" pitchFamily="82" charset="0"/>
            </a:endParaRPr>
          </a:p>
        </p:txBody>
      </p:sp>
      <p:sp>
        <p:nvSpPr>
          <p:cNvPr id="6" name="Content Placeholder 5">
            <a:extLst>
              <a:ext uri="{FF2B5EF4-FFF2-40B4-BE49-F238E27FC236}">
                <a16:creationId xmlns:a16="http://schemas.microsoft.com/office/drawing/2014/main" id="{CF9F6CC0-A0BD-DC7B-5CB2-403F3FCA788B}"/>
              </a:ext>
            </a:extLst>
          </p:cNvPr>
          <p:cNvSpPr>
            <a:spLocks noGrp="1"/>
          </p:cNvSpPr>
          <p:nvPr>
            <p:ph sz="half" idx="2"/>
          </p:nvPr>
        </p:nvSpPr>
        <p:spPr>
          <a:xfrm>
            <a:off x="1524000" y="1825625"/>
            <a:ext cx="9144000" cy="4270375"/>
          </a:xfrm>
        </p:spPr>
        <p:txBody>
          <a:bodyPr/>
          <a:lstStyle/>
          <a:p>
            <a:pPr marL="0" indent="0" algn="just">
              <a:lnSpc>
                <a:spcPct val="150000"/>
              </a:lnSpc>
              <a:buNone/>
            </a:pPr>
            <a:r>
              <a:rPr lang="en-US" sz="1800" dirty="0">
                <a:solidFill>
                  <a:schemeClr val="tx1"/>
                </a:solidFill>
                <a:effectLst/>
                <a:latin typeface="Times New Roman" panose="02020603050405020304" pitchFamily="18" charset="0"/>
                <a:ea typeface="Calibri" panose="020F0502020204030204" pitchFamily="34" charset="0"/>
              </a:rPr>
              <a:t>In this world of growing technologies everything has been computerized. With large number of work opportunities the Human workforce has increased. Thus there is a need of a system which can handle the data of such a large number of Employees in an organization. This project simplifies the task of maintain records because of its user friendly nature.</a:t>
            </a:r>
            <a:endParaRPr lang="en-IN" dirty="0">
              <a:solidFill>
                <a:schemeClr val="tx1"/>
              </a:solidFill>
            </a:endParaRPr>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32657"/>
            <a:ext cx="9144000" cy="864095"/>
          </a:xfrm>
        </p:spPr>
        <p:txBody>
          <a:bodyPr>
            <a:normAutofit/>
          </a:bodyPr>
          <a:lstStyle/>
          <a:p>
            <a:r>
              <a:rPr lang="en-US" sz="3200" dirty="0">
                <a:solidFill>
                  <a:schemeClr val="accent1"/>
                </a:solidFill>
                <a:latin typeface="Algerian" panose="04020705040A02060702" pitchFamily="82" charset="0"/>
              </a:rPr>
              <a:t>              Development of the system</a:t>
            </a:r>
            <a:endParaRPr sz="3200" dirty="0">
              <a:solidFill>
                <a:schemeClr val="accent1"/>
              </a:solidFill>
              <a:latin typeface="Algerian" panose="04020705040A02060702" pitchFamily="82" charset="0"/>
            </a:endParaRPr>
          </a:p>
        </p:txBody>
      </p:sp>
      <p:sp>
        <p:nvSpPr>
          <p:cNvPr id="3" name="Text Placeholder 2"/>
          <p:cNvSpPr>
            <a:spLocks noGrp="1"/>
          </p:cNvSpPr>
          <p:nvPr>
            <p:ph type="body" idx="1"/>
          </p:nvPr>
        </p:nvSpPr>
        <p:spPr>
          <a:xfrm>
            <a:off x="1524000" y="1268760"/>
            <a:ext cx="9144000" cy="5589240"/>
          </a:xfrm>
        </p:spPr>
        <p:txBody>
          <a:bodyPr>
            <a:normAutofit fontScale="92500" lnSpcReduction="20000"/>
          </a:bodyPr>
          <a:lstStyle/>
          <a:p>
            <a:pPr algn="just">
              <a:lnSpc>
                <a:spcPct val="150000"/>
              </a:lnSpc>
            </a:pPr>
            <a:r>
              <a:rPr lang="en-US" sz="1800" dirty="0">
                <a:solidFill>
                  <a:schemeClr val="accent1"/>
                </a:solidFill>
                <a:latin typeface="Algerian" panose="04020705040A02060702" pitchFamily="82" charset="0"/>
              </a:rPr>
              <a:t>HARDWARE REQUIREMENT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          -      4GB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HDD           -     256GB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PROCESSOR -  Intel Pentium IV, 1GHZ or above</a:t>
            </a:r>
          </a:p>
          <a:p>
            <a:pPr algn="just">
              <a:lnSpc>
                <a:spcPct val="150000"/>
              </a:lnSpc>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Algerian" panose="04020705040A02060702" pitchFamily="82" charset="0"/>
                <a:ea typeface="Calibri" panose="020F0502020204030204" pitchFamily="34" charset="0"/>
                <a:cs typeface="Times New Roman" panose="02020603050405020304" pitchFamily="18" charset="0"/>
              </a:rPr>
              <a:t>software</a:t>
            </a:r>
            <a:r>
              <a:rPr lang="en-US" sz="1800" dirty="0">
                <a:solidFill>
                  <a:schemeClr val="accent1"/>
                </a:solidFill>
                <a:latin typeface="Algerian" panose="04020705040A02060702" pitchFamily="82" charset="0"/>
              </a:rPr>
              <a:t> REQUIREMENT</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Windows10 (64 bit)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DEVELOPING LANGUAGE    -         Java (JDK 17)</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DEVELOPING TOOL               -          Eclipse (2022 09)</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DATABASE                               -          Oracle Database 19c</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SERVER                                     -           Tomcat V9.0 </a:t>
            </a:r>
            <a:endParaRPr sz="1800" dirty="0">
              <a:solidFill>
                <a:schemeClr val="tx1"/>
              </a:solidFill>
            </a:endParaRPr>
          </a:p>
        </p:txBody>
      </p:sp>
    </p:spTree>
    <p:extLst>
      <p:ext uri="{BB962C8B-B14F-4D97-AF65-F5344CB8AC3E}">
        <p14:creationId xmlns:p14="http://schemas.microsoft.com/office/powerpoint/2010/main" val="344443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BCD8-052F-BA1F-3DA0-7107E7D292A0}"/>
              </a:ext>
            </a:extLst>
          </p:cNvPr>
          <p:cNvSpPr>
            <a:spLocks noGrp="1"/>
          </p:cNvSpPr>
          <p:nvPr>
            <p:ph type="title"/>
          </p:nvPr>
        </p:nvSpPr>
        <p:spPr>
          <a:xfrm>
            <a:off x="1524000" y="260648"/>
            <a:ext cx="9144000" cy="1008112"/>
          </a:xfrm>
        </p:spPr>
        <p:txBody>
          <a:bodyPr>
            <a:normAutofit/>
          </a:bodyPr>
          <a:lstStyle/>
          <a:p>
            <a:pPr algn="ctr"/>
            <a:r>
              <a:rPr lang="en-US" sz="3200" dirty="0">
                <a:solidFill>
                  <a:schemeClr val="accent1"/>
                </a:solidFill>
                <a:latin typeface="Algerian" panose="04020705040A02060702" pitchFamily="82" charset="0"/>
              </a:rPr>
              <a:t>COMPONENT OF THE SYSTEM</a:t>
            </a:r>
            <a:endParaRPr lang="en-IN" sz="3200" dirty="0">
              <a:solidFill>
                <a:schemeClr val="accent1"/>
              </a:solidFill>
              <a:latin typeface="Algerian" panose="04020705040A02060702" pitchFamily="82" charset="0"/>
            </a:endParaRPr>
          </a:p>
        </p:txBody>
      </p:sp>
      <p:sp>
        <p:nvSpPr>
          <p:cNvPr id="3" name="Text Placeholder 2">
            <a:extLst>
              <a:ext uri="{FF2B5EF4-FFF2-40B4-BE49-F238E27FC236}">
                <a16:creationId xmlns:a16="http://schemas.microsoft.com/office/drawing/2014/main" id="{AA3899DB-9DE5-9F16-D8CB-6D941022EF76}"/>
              </a:ext>
            </a:extLst>
          </p:cNvPr>
          <p:cNvSpPr>
            <a:spLocks noGrp="1"/>
          </p:cNvSpPr>
          <p:nvPr>
            <p:ph type="body" idx="1"/>
          </p:nvPr>
        </p:nvSpPr>
        <p:spPr>
          <a:xfrm>
            <a:off x="1524000" y="1556792"/>
            <a:ext cx="9144000" cy="5256584"/>
          </a:xfrm>
        </p:spPr>
        <p:txBody>
          <a:bodyPr>
            <a:normAutofit lnSpcReduction="10000"/>
          </a:bodyPr>
          <a:lstStyle/>
          <a:p>
            <a:r>
              <a:rPr lang="en-US" sz="1800" dirty="0">
                <a:solidFill>
                  <a:schemeClr val="tx1"/>
                </a:solidFill>
                <a:latin typeface="Times New Roman" panose="02020603050405020304" pitchFamily="18" charset="0"/>
                <a:cs typeface="Times New Roman" panose="02020603050405020304" pitchFamily="18" charset="0"/>
              </a:rPr>
              <a:t>The components of the project “Online Employee Registration System” are</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)Front-End</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ii)Back-End</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err="1">
                <a:solidFill>
                  <a:schemeClr val="tx1"/>
                </a:solidFill>
                <a:latin typeface="Times New Roman" panose="02020603050405020304" pitchFamily="18" charset="0"/>
                <a:cs typeface="Times New Roman" panose="02020603050405020304" pitchFamily="18" charset="0"/>
              </a:rPr>
              <a:t>i</a:t>
            </a:r>
            <a:r>
              <a:rPr lang="en-US" sz="1800" dirty="0">
                <a:solidFill>
                  <a:schemeClr val="tx1"/>
                </a:solidFill>
                <a:latin typeface="Times New Roman" panose="02020603050405020304" pitchFamily="18" charset="0"/>
                <a:cs typeface="Times New Roman" panose="02020603050405020304" pitchFamily="18" charset="0"/>
              </a:rPr>
              <a:t>)Front-End:</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Front-End of this project is Designed by the help of HTML and CSS</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ii)Back-End</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For the Back-End We have Used </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JDBC</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SERVLET</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ORACLE 19C DATABASE</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TOMCAT V9 SERVER</a:t>
            </a: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31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9520CB-5176-7680-933C-7EFB5A9FB406}"/>
              </a:ext>
            </a:extLst>
          </p:cNvPr>
          <p:cNvSpPr>
            <a:spLocks noGrp="1"/>
          </p:cNvSpPr>
          <p:nvPr>
            <p:ph idx="1"/>
          </p:nvPr>
        </p:nvSpPr>
        <p:spPr>
          <a:xfrm>
            <a:off x="983432" y="980728"/>
            <a:ext cx="9828584" cy="5259288"/>
          </a:xfrm>
        </p:spPr>
        <p:txBody>
          <a:bodyPr>
            <a:normAutofit/>
          </a:bodyPr>
          <a:lstStyle/>
          <a:p>
            <a:pPr marL="0" indent="0" algn="l">
              <a:buNone/>
            </a:pPr>
            <a:r>
              <a:rPr lang="en-US" sz="1800" b="1" dirty="0">
                <a:solidFill>
                  <a:schemeClr val="tx1"/>
                </a:solidFill>
                <a:latin typeface="Times New Roman" panose="02020603050405020304" pitchFamily="18" charset="0"/>
                <a:cs typeface="Times New Roman" panose="02020603050405020304" pitchFamily="18" charset="0"/>
              </a:rPr>
              <a:t>HTML:</a:t>
            </a:r>
          </a:p>
          <a:p>
            <a:pPr marL="0" indent="0" algn="l">
              <a:buNone/>
            </a:pPr>
            <a:r>
              <a:rPr lang="en-US" sz="1800" b="1" i="0" dirty="0">
                <a:solidFill>
                  <a:schemeClr val="tx1"/>
                </a:solidFill>
                <a:effectLst/>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HTML stands for Hyper Text Markup Language</a:t>
            </a:r>
          </a:p>
          <a:p>
            <a:pPr marL="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HTML is the standard markup language for creating Web pages</a:t>
            </a:r>
          </a:p>
          <a:p>
            <a:pPr marL="0" indent="0" algn="l">
              <a:buNone/>
            </a:pPr>
            <a:r>
              <a:rPr lang="en-US" sz="1600" i="0" dirty="0">
                <a:solidFill>
                  <a:schemeClr val="tx1"/>
                </a:solidFill>
                <a:effectLst/>
                <a:latin typeface="Times New Roman" panose="02020603050405020304" pitchFamily="18" charset="0"/>
                <a:cs typeface="Times New Roman" panose="02020603050405020304" pitchFamily="18" charset="0"/>
              </a:rPr>
              <a:t>  HTML describes the structure of a Web page</a:t>
            </a:r>
          </a:p>
          <a:p>
            <a:pPr>
              <a:buClr>
                <a:schemeClr val="accent2"/>
              </a:buClr>
            </a:pPr>
            <a:r>
              <a:rPr lang="en-US" sz="1600" dirty="0">
                <a:solidFill>
                  <a:schemeClr val="tx1"/>
                </a:solidFill>
                <a:latin typeface="Times New Roman" panose="02020603050405020304" pitchFamily="18" charset="0"/>
                <a:cs typeface="Times New Roman" panose="02020603050405020304" pitchFamily="18" charset="0"/>
              </a:rPr>
              <a:t>In this Project HTML helped us to create The form to add and to Edit Employee Details.</a:t>
            </a:r>
            <a:endParaRPr lang="en-US" sz="1600" i="0" dirty="0">
              <a:solidFill>
                <a:schemeClr val="tx1"/>
              </a:solidFill>
              <a:effectLst/>
              <a:latin typeface="Times New Roman" panose="02020603050405020304" pitchFamily="18" charset="0"/>
              <a:cs typeface="Times New Roman" panose="02020603050405020304" pitchFamily="18" charset="0"/>
            </a:endParaRPr>
          </a:p>
          <a:p>
            <a:pPr marL="0" indent="0">
              <a:buNone/>
            </a:pPr>
            <a:r>
              <a:rPr lang="en-IN" sz="1800" b="1" dirty="0">
                <a:solidFill>
                  <a:schemeClr val="tx1"/>
                </a:solidFill>
                <a:latin typeface="Times New Roman" panose="02020603050405020304" pitchFamily="18" charset="0"/>
                <a:cs typeface="Times New Roman" panose="02020603050405020304" pitchFamily="18" charset="0"/>
              </a:rPr>
              <a:t>CSS:</a:t>
            </a:r>
          </a:p>
          <a:p>
            <a:pPr marL="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CSS stands for Cascading Style Sheets</a:t>
            </a:r>
          </a:p>
          <a:p>
            <a:pPr marL="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CSS describes how HTML elements are to be displayed on screen, paper, or in other media</a:t>
            </a:r>
          </a:p>
          <a:p>
            <a:pPr marL="0" indent="0" algn="l">
              <a:buNone/>
            </a:pPr>
            <a:r>
              <a:rPr lang="en-US" sz="1600" b="0" i="0" dirty="0">
                <a:solidFill>
                  <a:schemeClr val="tx1"/>
                </a:solidFill>
                <a:effectLst/>
                <a:latin typeface="Times New Roman" panose="02020603050405020304" pitchFamily="18" charset="0"/>
                <a:cs typeface="Times New Roman" panose="02020603050405020304" pitchFamily="18" charset="0"/>
              </a:rPr>
              <a:t>  CSS saves a lot of work. It can control the layout of multiple web pages all at once</a:t>
            </a:r>
          </a:p>
          <a:p>
            <a:pPr>
              <a:lnSpc>
                <a:spcPct val="150000"/>
              </a:lnSpc>
            </a:pPr>
            <a:r>
              <a:rPr lang="en-IN" sz="1800" dirty="0">
                <a:solidFill>
                  <a:schemeClr val="tx1"/>
                </a:solidFill>
                <a:latin typeface="Times New Roman" panose="02020603050405020304" pitchFamily="18" charset="0"/>
                <a:cs typeface="Times New Roman" panose="02020603050405020304" pitchFamily="18" charset="0"/>
              </a:rPr>
              <a:t>In This Project CSS Basically Provided the style to the Front-End such as The </a:t>
            </a:r>
            <a:r>
              <a:rPr lang="en-IN" sz="1800" dirty="0" err="1">
                <a:solidFill>
                  <a:schemeClr val="tx1"/>
                </a:solidFill>
                <a:latin typeface="Times New Roman" panose="02020603050405020304" pitchFamily="18" charset="0"/>
                <a:cs typeface="Times New Roman" panose="02020603050405020304" pitchFamily="18" charset="0"/>
              </a:rPr>
              <a:t>Backgroud</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Color,Style</a:t>
            </a:r>
            <a:r>
              <a:rPr lang="en-IN" sz="1800" dirty="0">
                <a:solidFill>
                  <a:schemeClr val="tx1"/>
                </a:solidFill>
                <a:latin typeface="Times New Roman" panose="02020603050405020304" pitchFamily="18" charset="0"/>
                <a:cs typeface="Times New Roman" panose="02020603050405020304" pitchFamily="18" charset="0"/>
              </a:rPr>
              <a:t> of Save Button etc</a:t>
            </a:r>
          </a:p>
        </p:txBody>
      </p:sp>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BF43B-0113-CE67-1DF6-A4AF39E0F587}"/>
              </a:ext>
            </a:extLst>
          </p:cNvPr>
          <p:cNvSpPr>
            <a:spLocks noGrp="1"/>
          </p:cNvSpPr>
          <p:nvPr>
            <p:ph idx="1"/>
          </p:nvPr>
        </p:nvSpPr>
        <p:spPr>
          <a:xfrm>
            <a:off x="1199456" y="908720"/>
            <a:ext cx="9396536" cy="5619328"/>
          </a:xfrm>
        </p:spPr>
        <p:txBody>
          <a:bodyPr/>
          <a:lstStyle/>
          <a:p>
            <a:pPr marL="0" indent="0">
              <a:buNone/>
            </a:pPr>
            <a:r>
              <a:rPr lang="en-US" b="1" dirty="0">
                <a:solidFill>
                  <a:schemeClr val="tx1"/>
                </a:solidFill>
              </a:rPr>
              <a:t>JDBC:</a:t>
            </a:r>
          </a:p>
          <a:p>
            <a:pPr marL="0" indent="0">
              <a:buNone/>
            </a:pPr>
            <a:r>
              <a:rPr lang="en-US" sz="1600" b="1" dirty="0">
                <a:solidFill>
                  <a:schemeClr val="tx1"/>
                </a:solidFill>
              </a:rPr>
              <a:t>JDBC Stands for Java Database Connectivity</a:t>
            </a:r>
          </a:p>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Implementation class Of JDBC Provided By Different Vendor </a:t>
            </a:r>
          </a:p>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For Example:</a:t>
            </a:r>
          </a:p>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JDBC Class Implementation provided by Oracle Corporation is specific to oracle database .</a:t>
            </a:r>
          </a:p>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It Provides the Driver to that takes query from the Front-end and Executes the query on database and Stores the result in a </a:t>
            </a:r>
            <a:r>
              <a:rPr lang="en-US" sz="1600" dirty="0" err="1">
                <a:solidFill>
                  <a:schemeClr val="tx1"/>
                </a:solidFill>
                <a:latin typeface="Times New Roman" panose="02020603050405020304" pitchFamily="18" charset="0"/>
                <a:cs typeface="Times New Roman" panose="02020603050405020304" pitchFamily="18" charset="0"/>
              </a:rPr>
              <a:t>ResultSet</a:t>
            </a:r>
            <a:r>
              <a:rPr lang="en-US" sz="1600" dirty="0">
                <a:solidFill>
                  <a:schemeClr val="tx1"/>
                </a:solidFill>
                <a:latin typeface="Times New Roman" panose="02020603050405020304" pitchFamily="18" charset="0"/>
                <a:cs typeface="Times New Roman" panose="02020603050405020304" pitchFamily="18" charset="0"/>
              </a:rPr>
              <a:t> Object.</a:t>
            </a:r>
          </a:p>
          <a:p>
            <a:pPr marL="0" indent="0">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JDBC Provides </a:t>
            </a:r>
            <a:r>
              <a:rPr lang="en-US" sz="1600" b="1" dirty="0">
                <a:solidFill>
                  <a:schemeClr val="tx1"/>
                </a:solidFill>
                <a:latin typeface="Times New Roman" panose="02020603050405020304" pitchFamily="18" charset="0"/>
                <a:cs typeface="Times New Roman" panose="02020603050405020304" pitchFamily="18" charset="0"/>
              </a:rPr>
              <a:t>JDBC-ODBC bridge Driver</a:t>
            </a:r>
            <a:r>
              <a:rPr lang="en-US" sz="1600" dirty="0">
                <a:solidFill>
                  <a:schemeClr val="tx1"/>
                </a:solidFill>
                <a:latin typeface="Times New Roman" panose="02020603050405020304" pitchFamily="18" charset="0"/>
                <a:cs typeface="Times New Roman" panose="02020603050405020304" pitchFamily="18" charset="0"/>
              </a:rPr>
              <a:t> that establishes the connection with the Database </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965</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Bell MT</vt:lpstr>
      <vt:lpstr>Calibri</vt:lpstr>
      <vt:lpstr>Candara</vt:lpstr>
      <vt:lpstr>Consolas</vt:lpstr>
      <vt:lpstr>Times New Roman</vt:lpstr>
      <vt:lpstr>Wingdings</vt:lpstr>
      <vt:lpstr>Tech Computer 16x9</vt:lpstr>
      <vt:lpstr>  ONLNE EMPLOYEE REGISTRATION SYSTEM</vt:lpstr>
      <vt:lpstr>               ABSTRACT</vt:lpstr>
      <vt:lpstr>PowerPoint Presentation</vt:lpstr>
      <vt:lpstr>           INTRODUCTION</vt:lpstr>
      <vt:lpstr>            OBJECTIVE </vt:lpstr>
      <vt:lpstr>              Development of the system</vt:lpstr>
      <vt:lpstr>COMPONENT OF THE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ONLNE EMPLOYEE REGISTRATION SYSTEM</dc:title>
  <dc:creator>suvam nanda</dc:creator>
  <cp:lastModifiedBy>suvam nanda</cp:lastModifiedBy>
  <cp:revision>2</cp:revision>
  <dcterms:created xsi:type="dcterms:W3CDTF">2023-02-16T05:19:57Z</dcterms:created>
  <dcterms:modified xsi:type="dcterms:W3CDTF">2023-02-16T07:18:33Z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