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D5D3-C7FA-57AF-F809-456EF40AD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1FC76-B6B1-A2EC-E4D0-6892C7E8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757A3-741C-17AC-8D71-49E851DA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A93F-E875-AFD5-2AEC-9078BDB1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77E1-3E29-2F17-732C-01E52AA1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0D70-10F4-68BD-27FE-3EF87101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42602-E8CB-54B4-273F-C5D473BA3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6218-8A9E-61E6-AF60-2943596D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9FF0-5564-3726-A297-1977F923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1DD3-1F3F-D4CD-BEA9-98D485C4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2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24E62-09F5-17C5-76A5-0E47C1EFE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2AC39-9328-CEEB-C39B-FA8C41561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C6A3-003B-6399-536A-30CA8535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78524-550C-92CF-EB6D-9ACD4AD3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421A8-85A7-11B9-18CC-E9A4099C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089B-4CA2-5679-0724-76E772EE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8BE0-281D-AD36-2AD4-3A5DB1A9A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3121-19CE-167A-B5C6-895124FB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E890-DAF3-44C6-34BF-82C62373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5449-7D8C-18A0-E5FA-C5443053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CFDA-E5C0-C7D4-A049-421C0ECB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24533-D9FE-B250-4FB7-85B74E35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4145-3268-003C-9BBF-52166D2C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E9E9-4FDC-DABD-28A6-8EBF003C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CCDB-66B7-0631-3669-2547CBED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08CA-AF96-1B78-F6D3-8F79C2F3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9BE40-A0A9-7464-AA8C-F83FDC19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C9CC-834B-6FCB-388A-6645C39E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B7AC6-7EAF-7973-BC5E-175466D9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CA5AC-06BA-A073-801F-00708FA9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0C16-597F-39A8-4DDB-5B4691E3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3B99-E252-FDED-0DEE-46B0A702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4707E-53F1-61FA-9F14-5E8EFBEA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14A-9E64-4EB5-F54F-F0B5B81E5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A0F9D-6D31-F885-9840-E0DFD545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4B66E-7101-46BD-F242-53EE37EA5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5896-F26F-CF3C-9D5D-FB530FCA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31A10-59E6-654A-887F-0693D8A7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31E14-5E13-8BF1-514D-B3D6294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1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596D-7341-89F4-2890-D02E892B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C08C3-A5C0-7817-024C-14CE4D16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20C2F-2DED-80FF-7554-1F487E24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02F17-4481-9F4B-8EC2-42A9BB0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9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8EF4B-0385-EABC-698B-5F754C1A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5D63B-B0E7-5BB2-7E9B-B9FCC8EE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6C768-FBC6-9E52-AB7B-8B6106D8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1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515-5D44-1532-7761-B6D68C8D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86E0-E2FD-8B33-332C-E34518D2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3AC14-2209-1FD9-4283-EA91D14B4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EC4FD-1DD2-42CA-F4A5-E5469E3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1DBEA-A4D1-4692-E028-D350C653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5B22C-5FE6-880C-B851-ECE4B482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0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9F0-8305-A615-7A58-0F46005E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2CC40-8ABC-1885-94E8-E353E996C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1F15A-AF45-31DE-11A1-20EBA0659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6BDD7-8FFB-79D8-2DCD-FEE323E6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087E-EEC2-3982-DB30-E41F6186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DA543-9C37-D030-D36B-CC8AD4D3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6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06636-A37A-4362-BEA3-E6092A6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8C677-3B8F-73CA-5004-14F92FEB6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42EC-6AAF-25F0-F485-AA556CC50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A8B2-4264-452A-81C6-401BD911E4D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FB3E-CADD-1EDE-DA29-857F63A28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B23B-C731-51CD-35AD-9D99F686B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CA42-B0B1-43FA-88CA-47FBBE3E4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74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07907-A0FD-C91C-2552-4461115F2171}"/>
              </a:ext>
            </a:extLst>
          </p:cNvPr>
          <p:cNvSpPr/>
          <p:nvPr/>
        </p:nvSpPr>
        <p:spPr>
          <a:xfrm>
            <a:off x="1864809" y="2662535"/>
            <a:ext cx="846238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Summary of Dashboard</a:t>
            </a:r>
          </a:p>
        </p:txBody>
      </p:sp>
    </p:spTree>
    <p:extLst>
      <p:ext uri="{BB962C8B-B14F-4D97-AF65-F5344CB8AC3E}">
        <p14:creationId xmlns:p14="http://schemas.microsoft.com/office/powerpoint/2010/main" val="219315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0E34B3-41FD-E1C1-0F21-ABE0440E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8"/>
            <a:ext cx="12192000" cy="683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718E4-4350-68BC-7941-582301CF6DB0}"/>
              </a:ext>
            </a:extLst>
          </p:cNvPr>
          <p:cNvSpPr txBox="1"/>
          <p:nvPr/>
        </p:nvSpPr>
        <p:spPr>
          <a:xfrm>
            <a:off x="442451" y="674400"/>
            <a:ext cx="1115961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This dashboard helps </a:t>
            </a:r>
            <a:r>
              <a:rPr lang="en-US" sz="3200" b="1" dirty="0"/>
              <a:t>business stakeholders</a:t>
            </a:r>
            <a:r>
              <a:rPr lang="en-US" sz="3200" dirty="0"/>
              <a:t> quickly understand:</a:t>
            </a:r>
          </a:p>
          <a:p>
            <a:pPr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Total </a:t>
            </a:r>
            <a:r>
              <a:rPr lang="en-US" sz="3200" b="1" dirty="0"/>
              <a:t>sales</a:t>
            </a:r>
            <a:r>
              <a:rPr lang="en-US" sz="3200" dirty="0"/>
              <a:t>, </a:t>
            </a:r>
            <a:r>
              <a:rPr lang="en-US" sz="3200" b="1" dirty="0"/>
              <a:t>cost</a:t>
            </a:r>
            <a:r>
              <a:rPr lang="en-US" sz="3200" dirty="0"/>
              <a:t>, and </a:t>
            </a:r>
            <a:r>
              <a:rPr lang="en-US" sz="3200" b="1" dirty="0"/>
              <a:t>profit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Sales trends over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Performance by </a:t>
            </a:r>
            <a:r>
              <a:rPr lang="en-US" sz="3200" b="1" dirty="0"/>
              <a:t>country</a:t>
            </a:r>
            <a:r>
              <a:rPr lang="en-US" sz="3200" dirty="0"/>
              <a:t>, </a:t>
            </a:r>
            <a:r>
              <a:rPr lang="en-US" sz="3200" b="1" dirty="0"/>
              <a:t>region</a:t>
            </a:r>
            <a:r>
              <a:rPr lang="en-US" sz="3200" dirty="0"/>
              <a:t>, and </a:t>
            </a:r>
            <a:r>
              <a:rPr lang="en-US" sz="3200" b="1" dirty="0"/>
              <a:t>sub-category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Order volume growth across years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Impact of </a:t>
            </a:r>
            <a:r>
              <a:rPr lang="en-US" sz="3200" b="1" dirty="0"/>
              <a:t>ship mode</a:t>
            </a:r>
            <a:r>
              <a:rPr lang="en-US" sz="3200" dirty="0"/>
              <a:t> on sales</a:t>
            </a:r>
          </a:p>
        </p:txBody>
      </p:sp>
    </p:spTree>
    <p:extLst>
      <p:ext uri="{BB962C8B-B14F-4D97-AF65-F5344CB8AC3E}">
        <p14:creationId xmlns:p14="http://schemas.microsoft.com/office/powerpoint/2010/main" val="230068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5AB56-8130-42A3-AC14-B1A21E3A3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536"/>
              </p:ext>
            </p:extLst>
          </p:nvPr>
        </p:nvGraphicFramePr>
        <p:xfrm>
          <a:off x="530942" y="634218"/>
          <a:ext cx="11493910" cy="5727255"/>
        </p:xfrm>
        <a:graphic>
          <a:graphicData uri="http://schemas.openxmlformats.org/drawingml/2006/table">
            <a:tbl>
              <a:tblPr/>
              <a:tblGrid>
                <a:gridCol w="3839144">
                  <a:extLst>
                    <a:ext uri="{9D8B030D-6E8A-4147-A177-3AD203B41FA5}">
                      <a16:colId xmlns:a16="http://schemas.microsoft.com/office/drawing/2014/main" val="1696162497"/>
                    </a:ext>
                  </a:extLst>
                </a:gridCol>
                <a:gridCol w="3827383">
                  <a:extLst>
                    <a:ext uri="{9D8B030D-6E8A-4147-A177-3AD203B41FA5}">
                      <a16:colId xmlns:a16="http://schemas.microsoft.com/office/drawing/2014/main" val="3961626478"/>
                    </a:ext>
                  </a:extLst>
                </a:gridCol>
                <a:gridCol w="3827383">
                  <a:extLst>
                    <a:ext uri="{9D8B030D-6E8A-4147-A177-3AD203B41FA5}">
                      <a16:colId xmlns:a16="http://schemas.microsoft.com/office/drawing/2014/main" val="1098507431"/>
                    </a:ext>
                  </a:extLst>
                </a:gridCol>
              </a:tblGrid>
              <a:tr h="714791">
                <a:tc>
                  <a:txBody>
                    <a:bodyPr/>
                    <a:lstStyle/>
                    <a:p>
                      <a:pPr algn="l"/>
                      <a:r>
                        <a:rPr lang="en-IN" sz="2000" b="1" u="sng" dirty="0">
                          <a:effectLst/>
                        </a:rPr>
                        <a:t>Section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i="0" u="sng" dirty="0">
                          <a:effectLst/>
                        </a:rPr>
                        <a:t>Description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u="sng" dirty="0">
                          <a:effectLst/>
                        </a:rPr>
                        <a:t>Why it is useful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192605"/>
                  </a:ext>
                </a:extLst>
              </a:tr>
              <a:tr h="1253116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Top Cards</a:t>
                      </a:r>
                      <a:endParaRPr lang="en-IN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Sum of Sales (1.3M)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b="1" dirty="0">
                          <a:effectLst/>
                        </a:rPr>
                        <a:t>Sum of Cost (640.6K)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b="1" dirty="0">
                          <a:effectLst/>
                        </a:rPr>
                        <a:t>Sum of Profit (627.0K)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Quickly shows important KPIs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941334"/>
                  </a:ext>
                </a:extLst>
              </a:tr>
              <a:tr h="1253116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Date Slicer</a:t>
                      </a:r>
                      <a:endParaRPr lang="en-IN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Select </a:t>
                      </a:r>
                      <a:r>
                        <a:rPr lang="en-US" sz="2000" b="1">
                          <a:effectLst/>
                        </a:rPr>
                        <a:t>start and end dates</a:t>
                      </a:r>
                      <a:r>
                        <a:rPr lang="en-US" sz="2000">
                          <a:effectLst/>
                        </a:rPr>
                        <a:t> (2017-2020)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Analyze performance for specific periods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535170"/>
                  </a:ext>
                </a:extLst>
              </a:tr>
              <a:tr h="1253116"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effectLst/>
                        </a:rPr>
                        <a:t>Ship Mode Filter</a:t>
                      </a:r>
                      <a:endParaRPr lang="en-IN" sz="200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Filter sales by shipment type (Economy, Immediate, etc.)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Understand how delivery type affects sales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06579"/>
                  </a:ext>
                </a:extLst>
              </a:tr>
              <a:tr h="1253116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Map (Sum of Sales by Country)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World map showing sales by country using bubble size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See geographic sales distribution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22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2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EFDD5D-41BB-B040-DA4F-7B892D894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16862"/>
              </p:ext>
            </p:extLst>
          </p:nvPr>
        </p:nvGraphicFramePr>
        <p:xfrm>
          <a:off x="749709" y="1203228"/>
          <a:ext cx="10980177" cy="5050085"/>
        </p:xfrm>
        <a:graphic>
          <a:graphicData uri="http://schemas.openxmlformats.org/drawingml/2006/table">
            <a:tbl>
              <a:tblPr/>
              <a:tblGrid>
                <a:gridCol w="3661289">
                  <a:extLst>
                    <a:ext uri="{9D8B030D-6E8A-4147-A177-3AD203B41FA5}">
                      <a16:colId xmlns:a16="http://schemas.microsoft.com/office/drawing/2014/main" val="3384492937"/>
                    </a:ext>
                  </a:extLst>
                </a:gridCol>
                <a:gridCol w="3659444">
                  <a:extLst>
                    <a:ext uri="{9D8B030D-6E8A-4147-A177-3AD203B41FA5}">
                      <a16:colId xmlns:a16="http://schemas.microsoft.com/office/drawing/2014/main" val="3612456088"/>
                    </a:ext>
                  </a:extLst>
                </a:gridCol>
                <a:gridCol w="3659444">
                  <a:extLst>
                    <a:ext uri="{9D8B030D-6E8A-4147-A177-3AD203B41FA5}">
                      <a16:colId xmlns:a16="http://schemas.microsoft.com/office/drawing/2014/main" val="3801685593"/>
                    </a:ext>
                  </a:extLst>
                </a:gridCol>
              </a:tblGrid>
              <a:tr h="10100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Line Graph (Sum of Sales and Sum of Profit by Order Date)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Time-series trend of sales and profit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Identify seasonal trends or growth patterns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3717"/>
                  </a:ext>
                </a:extLst>
              </a:tr>
              <a:tr h="10100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KPI Visual (Goal 661, Achieved 1414)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Sales/Orders vs Goal with % achievement (113.92% increase)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Monitor performance against targets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71058"/>
                  </a:ext>
                </a:extLst>
              </a:tr>
              <a:tr h="10100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Bar Chart (Sum of Cost, Profit, Quantity by Sub-Category)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Cost breakdown for each product category (e.g., Bookcases, Chairs)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Identify costly or profitable products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57937"/>
                  </a:ext>
                </a:extLst>
              </a:tr>
              <a:tr h="10100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Pie Chart (Sum of Quantity by Region)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</a:rPr>
                        <a:t>Split of quantity sold across regions (Central, North, South)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See regional distribution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819563"/>
                  </a:ext>
                </a:extLst>
              </a:tr>
              <a:tr h="1010017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Line Chart (Count of Order ID by Year and Quarter)</a:t>
                      </a:r>
                      <a:endParaRPr lang="en-US" sz="20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Growth in number of orders over time (by year &amp; quarter)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</a:rPr>
                        <a:t>Check business growth year-over-year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176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EC6FA2-1106-62A8-05A7-4A582BAAE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83685"/>
              </p:ext>
            </p:extLst>
          </p:nvPr>
        </p:nvGraphicFramePr>
        <p:xfrm>
          <a:off x="749709" y="488437"/>
          <a:ext cx="11493910" cy="714791"/>
        </p:xfrm>
        <a:graphic>
          <a:graphicData uri="http://schemas.openxmlformats.org/drawingml/2006/table">
            <a:tbl>
              <a:tblPr/>
              <a:tblGrid>
                <a:gridCol w="3839144">
                  <a:extLst>
                    <a:ext uri="{9D8B030D-6E8A-4147-A177-3AD203B41FA5}">
                      <a16:colId xmlns:a16="http://schemas.microsoft.com/office/drawing/2014/main" val="1058660084"/>
                    </a:ext>
                  </a:extLst>
                </a:gridCol>
                <a:gridCol w="3827383">
                  <a:extLst>
                    <a:ext uri="{9D8B030D-6E8A-4147-A177-3AD203B41FA5}">
                      <a16:colId xmlns:a16="http://schemas.microsoft.com/office/drawing/2014/main" val="1739757465"/>
                    </a:ext>
                  </a:extLst>
                </a:gridCol>
                <a:gridCol w="3827383">
                  <a:extLst>
                    <a:ext uri="{9D8B030D-6E8A-4147-A177-3AD203B41FA5}">
                      <a16:colId xmlns:a16="http://schemas.microsoft.com/office/drawing/2014/main" val="814088318"/>
                    </a:ext>
                  </a:extLst>
                </a:gridCol>
              </a:tblGrid>
              <a:tr h="714791">
                <a:tc>
                  <a:txBody>
                    <a:bodyPr/>
                    <a:lstStyle/>
                    <a:p>
                      <a:pPr algn="l"/>
                      <a:r>
                        <a:rPr lang="en-IN" sz="2000" b="1" u="sng" dirty="0">
                          <a:effectLst/>
                        </a:rPr>
                        <a:t>Section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i="0" u="sng" dirty="0">
                          <a:effectLst/>
                        </a:rPr>
                        <a:t>Description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u="sng" dirty="0">
                          <a:effectLst/>
                        </a:rPr>
                        <a:t>Why it is useful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601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Suvan Kumar Sahu</dc:creator>
  <cp:lastModifiedBy>Suvan Kumar Sahu</cp:lastModifiedBy>
  <cp:revision>1</cp:revision>
  <dcterms:created xsi:type="dcterms:W3CDTF">2025-04-25T09:42:33Z</dcterms:created>
  <dcterms:modified xsi:type="dcterms:W3CDTF">2025-04-25T09:57:10Z</dcterms:modified>
</cp:coreProperties>
</file>