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57"/>
  </p:notesMasterIdLst>
  <p:sldIdLst>
    <p:sldId id="257" r:id="rId2"/>
    <p:sldId id="304" r:id="rId3"/>
    <p:sldId id="256" r:id="rId4"/>
    <p:sldId id="258" r:id="rId5"/>
    <p:sldId id="306" r:id="rId6"/>
    <p:sldId id="307" r:id="rId7"/>
    <p:sldId id="308" r:id="rId8"/>
    <p:sldId id="310" r:id="rId9"/>
    <p:sldId id="259" r:id="rId10"/>
    <p:sldId id="260" r:id="rId11"/>
    <p:sldId id="261" r:id="rId12"/>
    <p:sldId id="311" r:id="rId13"/>
    <p:sldId id="262" r:id="rId14"/>
    <p:sldId id="312" r:id="rId15"/>
    <p:sldId id="313" r:id="rId16"/>
    <p:sldId id="264" r:id="rId17"/>
    <p:sldId id="265" r:id="rId18"/>
    <p:sldId id="266" r:id="rId19"/>
    <p:sldId id="267" r:id="rId20"/>
    <p:sldId id="314" r:id="rId21"/>
    <p:sldId id="268" r:id="rId22"/>
    <p:sldId id="269" r:id="rId23"/>
    <p:sldId id="270" r:id="rId24"/>
    <p:sldId id="271" r:id="rId25"/>
    <p:sldId id="272" r:id="rId26"/>
    <p:sldId id="273"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15"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15638F-BEE9-491E-82DF-3E5195D6A3A8}" type="datetimeFigureOut">
              <a:rPr lang="en-IN" smtClean="0"/>
              <a:t>21-01-2023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BADAB4-1643-4645-A687-845912A40797}" type="slidenum">
              <a:rPr lang="en-IN" smtClean="0"/>
              <a:t>‹#›</a:t>
            </a:fld>
            <a:endParaRPr lang="en-IN"/>
          </a:p>
        </p:txBody>
      </p:sp>
    </p:spTree>
    <p:extLst>
      <p:ext uri="{BB962C8B-B14F-4D97-AF65-F5344CB8AC3E}">
        <p14:creationId xmlns:p14="http://schemas.microsoft.com/office/powerpoint/2010/main" val="50966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FCF3554-9971-4CA0-8190-F555AA2D2363}" type="datetimeFigureOut">
              <a:rPr lang="en-IN" smtClean="0"/>
              <a:t>21-01-2023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87D41CD-B68D-4656-8022-2A7ABEAB0414}" type="slidenum">
              <a:rPr lang="en-IN" smtClean="0"/>
              <a:t>‹#›</a:t>
            </a:fld>
            <a:endParaRPr lang="en-IN"/>
          </a:p>
        </p:txBody>
      </p:sp>
    </p:spTree>
    <p:extLst>
      <p:ext uri="{BB962C8B-B14F-4D97-AF65-F5344CB8AC3E}">
        <p14:creationId xmlns:p14="http://schemas.microsoft.com/office/powerpoint/2010/main" val="1165820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CF3554-9971-4CA0-8190-F555AA2D2363}" type="datetimeFigureOut">
              <a:rPr lang="en-IN" smtClean="0"/>
              <a:t>21-01-2023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7D41CD-B68D-4656-8022-2A7ABEAB0414}" type="slidenum">
              <a:rPr lang="en-IN" smtClean="0"/>
              <a:t>‹#›</a:t>
            </a:fld>
            <a:endParaRPr lang="en-IN"/>
          </a:p>
        </p:txBody>
      </p:sp>
    </p:spTree>
    <p:extLst>
      <p:ext uri="{BB962C8B-B14F-4D97-AF65-F5344CB8AC3E}">
        <p14:creationId xmlns:p14="http://schemas.microsoft.com/office/powerpoint/2010/main" val="2321267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FCF3554-9971-4CA0-8190-F555AA2D2363}" type="datetimeFigureOut">
              <a:rPr lang="en-IN" smtClean="0"/>
              <a:t>21-01-2023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7D41CD-B68D-4656-8022-2A7ABEAB0414}" type="slidenum">
              <a:rPr lang="en-IN" smtClean="0"/>
              <a:t>‹#›</a:t>
            </a:fld>
            <a:endParaRPr lang="en-IN"/>
          </a:p>
        </p:txBody>
      </p:sp>
    </p:spTree>
    <p:extLst>
      <p:ext uri="{BB962C8B-B14F-4D97-AF65-F5344CB8AC3E}">
        <p14:creationId xmlns:p14="http://schemas.microsoft.com/office/powerpoint/2010/main" val="1873378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FCF3554-9971-4CA0-8190-F555AA2D2363}" type="datetimeFigureOut">
              <a:rPr lang="en-IN" smtClean="0"/>
              <a:t>21-01-2023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7D41CD-B68D-4656-8022-2A7ABEAB0414}" type="slidenum">
              <a:rPr lang="en-IN" smtClean="0"/>
              <a:t>‹#›</a:t>
            </a:fld>
            <a:endParaRPr lang="en-IN"/>
          </a:p>
        </p:txBody>
      </p:sp>
    </p:spTree>
    <p:extLst>
      <p:ext uri="{BB962C8B-B14F-4D97-AF65-F5344CB8AC3E}">
        <p14:creationId xmlns:p14="http://schemas.microsoft.com/office/powerpoint/2010/main" val="1004104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CF3554-9971-4CA0-8190-F555AA2D2363}" type="datetimeFigureOut">
              <a:rPr lang="en-IN" smtClean="0"/>
              <a:t>21-01-2023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7D41CD-B68D-4656-8022-2A7ABEAB0414}" type="slidenum">
              <a:rPr lang="en-IN" smtClean="0"/>
              <a:t>‹#›</a:t>
            </a:fld>
            <a:endParaRPr lang="en-IN"/>
          </a:p>
        </p:txBody>
      </p:sp>
    </p:spTree>
    <p:extLst>
      <p:ext uri="{BB962C8B-B14F-4D97-AF65-F5344CB8AC3E}">
        <p14:creationId xmlns:p14="http://schemas.microsoft.com/office/powerpoint/2010/main" val="344879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FCF3554-9971-4CA0-8190-F555AA2D2363}" type="datetimeFigureOut">
              <a:rPr lang="en-IN" smtClean="0"/>
              <a:t>21-01-2023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7D41CD-B68D-4656-8022-2A7ABEAB0414}" type="slidenum">
              <a:rPr lang="en-IN" smtClean="0"/>
              <a:t>‹#›</a:t>
            </a:fld>
            <a:endParaRPr lang="en-IN"/>
          </a:p>
        </p:txBody>
      </p:sp>
    </p:spTree>
    <p:extLst>
      <p:ext uri="{BB962C8B-B14F-4D97-AF65-F5344CB8AC3E}">
        <p14:creationId xmlns:p14="http://schemas.microsoft.com/office/powerpoint/2010/main" val="472722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FCF3554-9971-4CA0-8190-F555AA2D2363}" type="datetimeFigureOut">
              <a:rPr lang="en-IN" smtClean="0"/>
              <a:t>21-01-2023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787D41CD-B68D-4656-8022-2A7ABEAB0414}" type="slidenum">
              <a:rPr lang="en-IN" smtClean="0"/>
              <a:t>‹#›</a:t>
            </a:fld>
            <a:endParaRPr lang="en-IN"/>
          </a:p>
        </p:txBody>
      </p:sp>
    </p:spTree>
    <p:extLst>
      <p:ext uri="{BB962C8B-B14F-4D97-AF65-F5344CB8AC3E}">
        <p14:creationId xmlns:p14="http://schemas.microsoft.com/office/powerpoint/2010/main" val="12170881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FCF3554-9971-4CA0-8190-F555AA2D2363}" type="datetimeFigureOut">
              <a:rPr lang="en-IN" smtClean="0"/>
              <a:t>21-01-2023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7D41CD-B68D-4656-8022-2A7ABEAB0414}" type="slidenum">
              <a:rPr lang="en-IN" smtClean="0"/>
              <a:t>‹#›</a:t>
            </a:fld>
            <a:endParaRPr lang="en-IN"/>
          </a:p>
        </p:txBody>
      </p:sp>
    </p:spTree>
    <p:extLst>
      <p:ext uri="{BB962C8B-B14F-4D97-AF65-F5344CB8AC3E}">
        <p14:creationId xmlns:p14="http://schemas.microsoft.com/office/powerpoint/2010/main" val="30259369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FCF3554-9971-4CA0-8190-F555AA2D2363}" type="datetimeFigureOut">
              <a:rPr lang="en-IN" smtClean="0"/>
              <a:t>21-01-2023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7D41CD-B68D-4656-8022-2A7ABEAB0414}" type="slidenum">
              <a:rPr lang="en-IN" smtClean="0"/>
              <a:t>‹#›</a:t>
            </a:fld>
            <a:endParaRPr lang="en-IN"/>
          </a:p>
        </p:txBody>
      </p:sp>
    </p:spTree>
    <p:extLst>
      <p:ext uri="{BB962C8B-B14F-4D97-AF65-F5344CB8AC3E}">
        <p14:creationId xmlns:p14="http://schemas.microsoft.com/office/powerpoint/2010/main" val="724989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CF3554-9971-4CA0-8190-F555AA2D2363}" type="datetimeFigureOut">
              <a:rPr lang="en-IN" smtClean="0"/>
              <a:t>21-01-2023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7D41CD-B68D-4656-8022-2A7ABEAB0414}" type="slidenum">
              <a:rPr lang="en-IN" smtClean="0"/>
              <a:t>‹#›</a:t>
            </a:fld>
            <a:endParaRPr lang="en-IN"/>
          </a:p>
        </p:txBody>
      </p:sp>
    </p:spTree>
    <p:extLst>
      <p:ext uri="{BB962C8B-B14F-4D97-AF65-F5344CB8AC3E}">
        <p14:creationId xmlns:p14="http://schemas.microsoft.com/office/powerpoint/2010/main" val="349480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CF3554-9971-4CA0-8190-F555AA2D2363}" type="datetimeFigureOut">
              <a:rPr lang="en-IN" smtClean="0"/>
              <a:t>21-01-2023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7D41CD-B68D-4656-8022-2A7ABEAB0414}" type="slidenum">
              <a:rPr lang="en-IN" smtClean="0"/>
              <a:t>‹#›</a:t>
            </a:fld>
            <a:endParaRPr lang="en-IN"/>
          </a:p>
        </p:txBody>
      </p:sp>
    </p:spTree>
    <p:extLst>
      <p:ext uri="{BB962C8B-B14F-4D97-AF65-F5344CB8AC3E}">
        <p14:creationId xmlns:p14="http://schemas.microsoft.com/office/powerpoint/2010/main" val="931030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CF3554-9971-4CA0-8190-F555AA2D2363}" type="datetimeFigureOut">
              <a:rPr lang="en-IN" smtClean="0"/>
              <a:t>21-01-2023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7D41CD-B68D-4656-8022-2A7ABEAB0414}" type="slidenum">
              <a:rPr lang="en-IN" smtClean="0"/>
              <a:t>‹#›</a:t>
            </a:fld>
            <a:endParaRPr lang="en-IN"/>
          </a:p>
        </p:txBody>
      </p:sp>
    </p:spTree>
    <p:extLst>
      <p:ext uri="{BB962C8B-B14F-4D97-AF65-F5344CB8AC3E}">
        <p14:creationId xmlns:p14="http://schemas.microsoft.com/office/powerpoint/2010/main" val="4275727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CF3554-9971-4CA0-8190-F555AA2D2363}" type="datetimeFigureOut">
              <a:rPr lang="en-IN" smtClean="0"/>
              <a:t>21-01-2023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7D41CD-B68D-4656-8022-2A7ABEAB0414}" type="slidenum">
              <a:rPr lang="en-IN" smtClean="0"/>
              <a:t>‹#›</a:t>
            </a:fld>
            <a:endParaRPr lang="en-IN"/>
          </a:p>
        </p:txBody>
      </p:sp>
    </p:spTree>
    <p:extLst>
      <p:ext uri="{BB962C8B-B14F-4D97-AF65-F5344CB8AC3E}">
        <p14:creationId xmlns:p14="http://schemas.microsoft.com/office/powerpoint/2010/main" val="467780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CF3554-9971-4CA0-8190-F555AA2D2363}" type="datetimeFigureOut">
              <a:rPr lang="en-IN" smtClean="0"/>
              <a:t>21-01-2023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7D41CD-B68D-4656-8022-2A7ABEAB0414}" type="slidenum">
              <a:rPr lang="en-IN" smtClean="0"/>
              <a:t>‹#›</a:t>
            </a:fld>
            <a:endParaRPr lang="en-IN"/>
          </a:p>
        </p:txBody>
      </p:sp>
    </p:spTree>
    <p:extLst>
      <p:ext uri="{BB962C8B-B14F-4D97-AF65-F5344CB8AC3E}">
        <p14:creationId xmlns:p14="http://schemas.microsoft.com/office/powerpoint/2010/main" val="1506927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CF3554-9971-4CA0-8190-F555AA2D2363}" type="datetimeFigureOut">
              <a:rPr lang="en-IN" smtClean="0"/>
              <a:t>21-01-2023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87D41CD-B68D-4656-8022-2A7ABEAB0414}" type="slidenum">
              <a:rPr lang="en-IN" smtClean="0"/>
              <a:t>‹#›</a:t>
            </a:fld>
            <a:endParaRPr lang="en-IN"/>
          </a:p>
        </p:txBody>
      </p:sp>
    </p:spTree>
    <p:extLst>
      <p:ext uri="{BB962C8B-B14F-4D97-AF65-F5344CB8AC3E}">
        <p14:creationId xmlns:p14="http://schemas.microsoft.com/office/powerpoint/2010/main" val="9199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CF3554-9971-4CA0-8190-F555AA2D2363}" type="datetimeFigureOut">
              <a:rPr lang="en-IN" smtClean="0"/>
              <a:t>21-01-2023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7D41CD-B68D-4656-8022-2A7ABEAB0414}" type="slidenum">
              <a:rPr lang="en-IN" smtClean="0"/>
              <a:t>‹#›</a:t>
            </a:fld>
            <a:endParaRPr lang="en-IN"/>
          </a:p>
        </p:txBody>
      </p:sp>
    </p:spTree>
    <p:extLst>
      <p:ext uri="{BB962C8B-B14F-4D97-AF65-F5344CB8AC3E}">
        <p14:creationId xmlns:p14="http://schemas.microsoft.com/office/powerpoint/2010/main" val="1881170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CF3554-9971-4CA0-8190-F555AA2D2363}" type="datetimeFigureOut">
              <a:rPr lang="en-IN" smtClean="0"/>
              <a:t>21-01-2023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7D41CD-B68D-4656-8022-2A7ABEAB0414}" type="slidenum">
              <a:rPr lang="en-IN" smtClean="0"/>
              <a:t>‹#›</a:t>
            </a:fld>
            <a:endParaRPr lang="en-IN"/>
          </a:p>
        </p:txBody>
      </p:sp>
    </p:spTree>
    <p:extLst>
      <p:ext uri="{BB962C8B-B14F-4D97-AF65-F5344CB8AC3E}">
        <p14:creationId xmlns:p14="http://schemas.microsoft.com/office/powerpoint/2010/main" val="2787677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FCF3554-9971-4CA0-8190-F555AA2D2363}" type="datetimeFigureOut">
              <a:rPr lang="en-IN" smtClean="0"/>
              <a:t>21-01-2023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87D41CD-B68D-4656-8022-2A7ABEAB0414}" type="slidenum">
              <a:rPr lang="en-IN" smtClean="0"/>
              <a:t>‹#›</a:t>
            </a:fld>
            <a:endParaRPr lang="en-IN"/>
          </a:p>
        </p:txBody>
      </p:sp>
    </p:spTree>
    <p:extLst>
      <p:ext uri="{BB962C8B-B14F-4D97-AF65-F5344CB8AC3E}">
        <p14:creationId xmlns:p14="http://schemas.microsoft.com/office/powerpoint/2010/main" val="1958328340"/>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DAA3B-679B-45C3-865C-288B996ADAC3}"/>
              </a:ext>
            </a:extLst>
          </p:cNvPr>
          <p:cNvSpPr>
            <a:spLocks noGrp="1"/>
          </p:cNvSpPr>
          <p:nvPr>
            <p:ph type="title"/>
          </p:nvPr>
        </p:nvSpPr>
        <p:spPr>
          <a:xfrm>
            <a:off x="1154954" y="528034"/>
            <a:ext cx="9032235" cy="1532586"/>
          </a:xfrm>
        </p:spPr>
        <p:txBody>
          <a:bodyPr>
            <a:normAutofit/>
          </a:bodyPr>
          <a:lstStyle/>
          <a:p>
            <a:pPr algn="ctr"/>
            <a:r>
              <a:rPr lang="en-US" dirty="0">
                <a:latin typeface="Times New Roman" pitchFamily="18" charset="0"/>
                <a:cs typeface="Times New Roman" pitchFamily="18" charset="0"/>
              </a:rPr>
              <a:t>Presentation on</a:t>
            </a:r>
            <a:br>
              <a:rPr lang="en-US" dirty="0">
                <a:latin typeface="Times New Roman" pitchFamily="18" charset="0"/>
                <a:cs typeface="Times New Roman" pitchFamily="18" charset="0"/>
              </a:rPr>
            </a:br>
            <a:r>
              <a:rPr lang="en-IN" b="1" dirty="0">
                <a:latin typeface="Times New Roman" pitchFamily="18" charset="0"/>
                <a:cs typeface="Times New Roman" pitchFamily="18" charset="0"/>
              </a:rPr>
              <a:t>HOUSING PRICE PREDICTION</a:t>
            </a:r>
            <a:endParaRPr lang="en-US" dirty="0">
              <a:latin typeface="Times New Roman" pitchFamily="18" charset="0"/>
              <a:cs typeface="Times New Roman" pitchFamily="18" charset="0"/>
            </a:endParaRPr>
          </a:p>
        </p:txBody>
      </p:sp>
      <p:sp>
        <p:nvSpPr>
          <p:cNvPr id="4" name="Content Placeholder 3"/>
          <p:cNvSpPr>
            <a:spLocks noGrp="1"/>
          </p:cNvSpPr>
          <p:nvPr>
            <p:ph idx="1"/>
          </p:nvPr>
        </p:nvSpPr>
        <p:spPr>
          <a:xfrm>
            <a:off x="7675809" y="4417454"/>
            <a:ext cx="4198512" cy="1996224"/>
          </a:xfrm>
        </p:spPr>
        <p:txBody>
          <a:bodyPr>
            <a:normAutofit/>
          </a:bodyPr>
          <a:lstStyle/>
          <a:p>
            <a:pPr marL="0" indent="0">
              <a:buNone/>
            </a:pPr>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Submitted by: </a:t>
            </a:r>
          </a:p>
          <a:p>
            <a:pPr marL="0" indent="0">
              <a:buNone/>
            </a:pPr>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P Naga </a:t>
            </a:r>
            <a:r>
              <a:rPr lang="en-IN" sz="2400">
                <a:solidFill>
                  <a:schemeClr val="tx1">
                    <a:lumMod val="95000"/>
                    <a:lumOff val="5000"/>
                  </a:schemeClr>
                </a:solidFill>
                <a:latin typeface="Times New Roman" panose="02020603050405020304" pitchFamily="18" charset="0"/>
                <a:cs typeface="Times New Roman" panose="02020603050405020304" pitchFamily="18" charset="0"/>
              </a:rPr>
              <a:t>Suvarchala </a:t>
            </a:r>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		    </a:t>
            </a:r>
          </a:p>
          <a:p>
            <a:pPr marL="0" indent="0">
              <a:buNone/>
            </a:pPr>
            <a:r>
              <a:rPr lang="en-US" altLang="en-US" sz="2400" dirty="0">
                <a:solidFill>
                  <a:schemeClr val="tx1">
                    <a:lumMod val="95000"/>
                    <a:lumOff val="5000"/>
                  </a:schemeClr>
                </a:solidFill>
                <a:latin typeface="Times New Roman" panose="02020603050405020304" pitchFamily="18" charset="0"/>
                <a:cs typeface="Times New Roman" panose="02020603050405020304" pitchFamily="18" charset="0"/>
              </a:rPr>
              <a:t>Data Science Intern</a:t>
            </a:r>
          </a:p>
          <a:p>
            <a:pPr marL="0" indent="0">
              <a:buNone/>
            </a:pPr>
            <a:r>
              <a:rPr lang="en-US" altLang="en-US" sz="2400" dirty="0">
                <a:solidFill>
                  <a:schemeClr val="tx1">
                    <a:lumMod val="95000"/>
                    <a:lumOff val="5000"/>
                  </a:schemeClr>
                </a:solidFill>
                <a:latin typeface="Times New Roman" panose="02020603050405020304" pitchFamily="18" charset="0"/>
                <a:cs typeface="Times New Roman" panose="02020603050405020304" pitchFamily="18" charset="0"/>
              </a:rPr>
              <a:t>Flip </a:t>
            </a:r>
            <a:r>
              <a:rPr lang="en-US" altLang="en-US" sz="2400" dirty="0" err="1">
                <a:solidFill>
                  <a:schemeClr val="tx1">
                    <a:lumMod val="95000"/>
                    <a:lumOff val="5000"/>
                  </a:schemeClr>
                </a:solidFill>
                <a:latin typeface="Times New Roman" panose="02020603050405020304" pitchFamily="18" charset="0"/>
                <a:cs typeface="Times New Roman" panose="02020603050405020304" pitchFamily="18" charset="0"/>
              </a:rPr>
              <a:t>Robo</a:t>
            </a:r>
            <a:r>
              <a:rPr lang="en-US" altLang="en-US" sz="2400" dirty="0">
                <a:solidFill>
                  <a:schemeClr val="tx1">
                    <a:lumMod val="95000"/>
                    <a:lumOff val="5000"/>
                  </a:schemeClr>
                </a:solidFill>
                <a:latin typeface="Times New Roman" panose="02020603050405020304" pitchFamily="18" charset="0"/>
                <a:cs typeface="Times New Roman" panose="02020603050405020304" pitchFamily="18" charset="0"/>
              </a:rPr>
              <a:t> Technologies</a:t>
            </a:r>
          </a:p>
          <a:p>
            <a:pPr marL="0" indent="0">
              <a:buNone/>
            </a:pPr>
            <a:endParaRPr lang="en-IN" dirty="0"/>
          </a:p>
          <a:p>
            <a:endParaRPr lang="en-IN" dirty="0"/>
          </a:p>
        </p:txBody>
      </p:sp>
    </p:spTree>
    <p:extLst>
      <p:ext uri="{BB962C8B-B14F-4D97-AF65-F5344CB8AC3E}">
        <p14:creationId xmlns:p14="http://schemas.microsoft.com/office/powerpoint/2010/main" val="4140713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BED18-1681-4B91-B32A-B7E2E082C640}"/>
              </a:ext>
            </a:extLst>
          </p:cNvPr>
          <p:cNvSpPr>
            <a:spLocks noGrp="1"/>
          </p:cNvSpPr>
          <p:nvPr>
            <p:ph type="title"/>
          </p:nvPr>
        </p:nvSpPr>
        <p:spPr>
          <a:xfrm>
            <a:off x="1154955" y="592428"/>
            <a:ext cx="5400392" cy="1442434"/>
          </a:xfrm>
        </p:spPr>
        <p:txBody>
          <a:bodyPr>
            <a:normAutofit/>
          </a:bodyPr>
          <a:lstStyle/>
          <a:p>
            <a:r>
              <a:rPr lang="en-US" b="1" dirty="0">
                <a:latin typeface="Times New Roman" pitchFamily="18" charset="0"/>
                <a:cs typeface="Times New Roman" pitchFamily="18" charset="0"/>
              </a:rPr>
              <a:t>Working with the Dataset</a:t>
            </a:r>
            <a:br>
              <a:rPr lang="en-IN" b="1" dirty="0">
                <a:latin typeface="Times New Roman"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B96A00B4-6A54-487A-88B0-9C2CBA28ABEB}"/>
              </a:ext>
            </a:extLst>
          </p:cNvPr>
          <p:cNvSpPr>
            <a:spLocks noGrp="1"/>
          </p:cNvSpPr>
          <p:nvPr>
            <p:ph idx="1"/>
          </p:nvPr>
        </p:nvSpPr>
        <p:spPr>
          <a:xfrm>
            <a:off x="566670" y="2189408"/>
            <a:ext cx="3979573" cy="3830392"/>
          </a:xfrm>
        </p:spPr>
        <p:txBody>
          <a:bodyPr/>
          <a:lstStyle/>
          <a:p>
            <a:pPr marL="0" indent="0">
              <a:buNone/>
            </a:pPr>
            <a:r>
              <a:rPr lang="en-IN" dirty="0"/>
              <a:t>Importing Libraries:</a:t>
            </a:r>
          </a:p>
          <a:p>
            <a:pPr marL="0" indent="0">
              <a:buNone/>
            </a:pPr>
            <a:endParaRPr lang="en-IN" dirty="0"/>
          </a:p>
        </p:txBody>
      </p:sp>
      <p:pic>
        <p:nvPicPr>
          <p:cNvPr id="4" name="Picture 3"/>
          <p:cNvPicPr>
            <a:picLocks noChangeAspect="1"/>
          </p:cNvPicPr>
          <p:nvPr/>
        </p:nvPicPr>
        <p:blipFill rotWithShape="1">
          <a:blip r:embed="rId2"/>
          <a:srcRect l="19777" t="30765" r="54883" b="30678"/>
          <a:stretch/>
        </p:blipFill>
        <p:spPr>
          <a:xfrm>
            <a:off x="566670" y="2614412"/>
            <a:ext cx="4426100" cy="3786389"/>
          </a:xfrm>
          <a:prstGeom prst="rect">
            <a:avLst/>
          </a:prstGeom>
        </p:spPr>
      </p:pic>
      <p:sp>
        <p:nvSpPr>
          <p:cNvPr id="5" name="TextBox 4"/>
          <p:cNvSpPr txBox="1"/>
          <p:nvPr/>
        </p:nvSpPr>
        <p:spPr>
          <a:xfrm>
            <a:off x="5460642" y="2408349"/>
            <a:ext cx="6375043" cy="646331"/>
          </a:xfrm>
          <a:prstGeom prst="rect">
            <a:avLst/>
          </a:prstGeom>
          <a:noFill/>
        </p:spPr>
        <p:txBody>
          <a:bodyPr wrap="square" rtlCol="0">
            <a:spAutoFit/>
          </a:bodyPr>
          <a:lstStyle/>
          <a:p>
            <a:r>
              <a:rPr lang="en-IN" dirty="0"/>
              <a:t>Loading the dataset:</a:t>
            </a:r>
          </a:p>
          <a:p>
            <a:endParaRPr lang="en-IN" dirty="0"/>
          </a:p>
        </p:txBody>
      </p:sp>
      <p:pic>
        <p:nvPicPr>
          <p:cNvPr id="6" name="Picture 5"/>
          <p:cNvPicPr>
            <a:picLocks noChangeAspect="1"/>
          </p:cNvPicPr>
          <p:nvPr/>
        </p:nvPicPr>
        <p:blipFill rotWithShape="1">
          <a:blip r:embed="rId3"/>
          <a:srcRect l="19540" t="42861" r="59328" b="52222"/>
          <a:stretch/>
        </p:blipFill>
        <p:spPr>
          <a:xfrm>
            <a:off x="5460642" y="2805030"/>
            <a:ext cx="3997202" cy="813933"/>
          </a:xfrm>
          <a:prstGeom prst="rect">
            <a:avLst/>
          </a:prstGeom>
        </p:spPr>
      </p:pic>
      <p:pic>
        <p:nvPicPr>
          <p:cNvPr id="8" name="Picture 7">
            <a:extLst>
              <a:ext uri="{FF2B5EF4-FFF2-40B4-BE49-F238E27FC236}">
                <a16:creationId xmlns:a16="http://schemas.microsoft.com/office/drawing/2014/main" id="{A17FC29D-703D-2950-3356-7163A7E83C09}"/>
              </a:ext>
            </a:extLst>
          </p:cNvPr>
          <p:cNvPicPr>
            <a:picLocks noChangeAspect="1"/>
          </p:cNvPicPr>
          <p:nvPr/>
        </p:nvPicPr>
        <p:blipFill>
          <a:blip r:embed="rId4"/>
          <a:stretch>
            <a:fillRect/>
          </a:stretch>
        </p:blipFill>
        <p:spPr>
          <a:xfrm>
            <a:off x="5361272" y="2964580"/>
            <a:ext cx="4629751" cy="3055219"/>
          </a:xfrm>
          <a:prstGeom prst="rect">
            <a:avLst/>
          </a:prstGeom>
        </p:spPr>
      </p:pic>
    </p:spTree>
    <p:extLst>
      <p:ext uri="{BB962C8B-B14F-4D97-AF65-F5344CB8AC3E}">
        <p14:creationId xmlns:p14="http://schemas.microsoft.com/office/powerpoint/2010/main" val="3823366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E1CFE-7C7D-4DEE-B807-A34537A31117}"/>
              </a:ext>
            </a:extLst>
          </p:cNvPr>
          <p:cNvSpPr>
            <a:spLocks noGrp="1"/>
          </p:cNvSpPr>
          <p:nvPr>
            <p:ph type="title"/>
          </p:nvPr>
        </p:nvSpPr>
        <p:spPr/>
        <p:txBody>
          <a:bodyPr>
            <a:noAutofit/>
          </a:bodyPr>
          <a:lstStyle/>
          <a:p>
            <a:pPr>
              <a:lnSpc>
                <a:spcPct val="107000"/>
              </a:lnSpc>
              <a:spcAft>
                <a:spcPts val="800"/>
              </a:spcAft>
            </a:pPr>
            <a:r>
              <a:rPr lang="en-IN" b="1" dirty="0">
                <a:effectLst/>
                <a:latin typeface="Calibri" panose="020F0502020204030204" pitchFamily="34" charset="0"/>
                <a:ea typeface="Calibri" panose="020F0502020204030204" pitchFamily="34" charset="0"/>
                <a:cs typeface="Times New Roman" panose="02020603050405020304" pitchFamily="18" charset="0"/>
              </a:rPr>
              <a:t>Data Sources and their formats</a:t>
            </a:r>
            <a:br>
              <a:rPr lang="en-IN" b="1" dirty="0">
                <a:effectLst/>
                <a:latin typeface="Calibri" panose="020F0502020204030204" pitchFamily="34" charset="0"/>
                <a:ea typeface="Calibri" panose="020F0502020204030204" pitchFamily="34" charset="0"/>
                <a:cs typeface="Times New Roman" panose="02020603050405020304" pitchFamily="18" charset="0"/>
              </a:rPr>
            </a:br>
            <a:endParaRPr lang="en-IN" b="1" dirty="0"/>
          </a:p>
        </p:txBody>
      </p:sp>
      <p:sp>
        <p:nvSpPr>
          <p:cNvPr id="10" name="TextBox 9">
            <a:extLst>
              <a:ext uri="{FF2B5EF4-FFF2-40B4-BE49-F238E27FC236}">
                <a16:creationId xmlns:a16="http://schemas.microsoft.com/office/drawing/2014/main" id="{6C549B0D-E491-49C9-BB9D-4F1DBF71CEE5}"/>
              </a:ext>
            </a:extLst>
          </p:cNvPr>
          <p:cNvSpPr txBox="1"/>
          <p:nvPr/>
        </p:nvSpPr>
        <p:spPr>
          <a:xfrm>
            <a:off x="4842457" y="4430146"/>
            <a:ext cx="4713667" cy="670825"/>
          </a:xfrm>
          <a:prstGeom prst="rect">
            <a:avLst/>
          </a:prstGeom>
          <a:noFill/>
        </p:spPr>
        <p:txBody>
          <a:bodyPr wrap="square" rtlCol="0">
            <a:spAutoFit/>
          </a:bodyPr>
          <a:lstStyle/>
          <a:p>
            <a:pPr>
              <a:lnSpc>
                <a:spcPts val="1425"/>
              </a:lnSpc>
              <a:spcAft>
                <a:spcPts val="800"/>
              </a:spcAft>
            </a:pPr>
            <a:r>
              <a:rPr lang="en-IN"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Observation:</a:t>
            </a:r>
          </a:p>
          <a:p>
            <a:pPr marL="342900" lvl="0" indent="-342900">
              <a:lnSpc>
                <a:spcPct val="107000"/>
              </a:lnSpc>
              <a:buFont typeface="Symbol" panose="05050102010706020507" pitchFamily="18" charset="2"/>
              <a:buChar char=""/>
              <a:tabLst>
                <a:tab pos="228600" algn="l"/>
              </a:tabLst>
            </a:pPr>
            <a:r>
              <a:rPr lang="en-IN" dirty="0">
                <a:latin typeface="Calibri" panose="020F0502020204030204" pitchFamily="34" charset="0"/>
                <a:ea typeface="Calibri" panose="020F0502020204030204" pitchFamily="34" charset="0"/>
                <a:cs typeface="Times New Roman" panose="02020603050405020304" pitchFamily="18" charset="0"/>
              </a:rPr>
              <a:t>Data has 1168 rows and 81 columns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CA209427-CF08-B0CF-D967-966C47EFE93D}"/>
              </a:ext>
            </a:extLst>
          </p:cNvPr>
          <p:cNvPicPr>
            <a:picLocks noChangeAspect="1"/>
          </p:cNvPicPr>
          <p:nvPr/>
        </p:nvPicPr>
        <p:blipFill>
          <a:blip r:embed="rId2"/>
          <a:stretch>
            <a:fillRect/>
          </a:stretch>
        </p:blipFill>
        <p:spPr>
          <a:xfrm>
            <a:off x="1154954" y="2193309"/>
            <a:ext cx="9413585" cy="1914865"/>
          </a:xfrm>
          <a:prstGeom prst="rect">
            <a:avLst/>
          </a:prstGeom>
        </p:spPr>
      </p:pic>
      <p:pic>
        <p:nvPicPr>
          <p:cNvPr id="11" name="Picture 10">
            <a:extLst>
              <a:ext uri="{FF2B5EF4-FFF2-40B4-BE49-F238E27FC236}">
                <a16:creationId xmlns:a16="http://schemas.microsoft.com/office/drawing/2014/main" id="{B51CED13-4EC6-09FC-8BD7-F6347FFA9570}"/>
              </a:ext>
            </a:extLst>
          </p:cNvPr>
          <p:cNvPicPr>
            <a:picLocks noChangeAspect="1"/>
          </p:cNvPicPr>
          <p:nvPr/>
        </p:nvPicPr>
        <p:blipFill>
          <a:blip r:embed="rId3"/>
          <a:stretch>
            <a:fillRect/>
          </a:stretch>
        </p:blipFill>
        <p:spPr>
          <a:xfrm>
            <a:off x="961824" y="4620851"/>
            <a:ext cx="3880633" cy="1362075"/>
          </a:xfrm>
          <a:prstGeom prst="rect">
            <a:avLst/>
          </a:prstGeom>
        </p:spPr>
      </p:pic>
    </p:spTree>
    <p:extLst>
      <p:ext uri="{BB962C8B-B14F-4D97-AF65-F5344CB8AC3E}">
        <p14:creationId xmlns:p14="http://schemas.microsoft.com/office/powerpoint/2010/main" val="3468701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5" y="489397"/>
            <a:ext cx="3932200" cy="837127"/>
          </a:xfrm>
        </p:spPr>
        <p:txBody>
          <a:bodyPr/>
          <a:lstStyle/>
          <a:p>
            <a:r>
              <a:rPr lang="en-IN" dirty="0"/>
              <a:t>Data type Information:</a:t>
            </a:r>
          </a:p>
        </p:txBody>
      </p:sp>
      <p:sp>
        <p:nvSpPr>
          <p:cNvPr id="4" name="Text Placeholder 3"/>
          <p:cNvSpPr>
            <a:spLocks noGrp="1"/>
          </p:cNvSpPr>
          <p:nvPr>
            <p:ph type="body" sz="half" idx="2"/>
          </p:nvPr>
        </p:nvSpPr>
        <p:spPr>
          <a:xfrm>
            <a:off x="618187" y="1764405"/>
            <a:ext cx="4224270" cy="4391696"/>
          </a:xfrm>
        </p:spPr>
        <p:txBody>
          <a:bodyPr>
            <a:noAutofit/>
          </a:bodyPr>
          <a:lstStyle/>
          <a:p>
            <a:r>
              <a:rPr lang="en-IN" sz="1800" b="1" dirty="0">
                <a:solidFill>
                  <a:srgbClr val="92D050"/>
                </a:solidFill>
                <a:latin typeface="Times New Roman" panose="02020603050405020304" pitchFamily="18" charset="0"/>
                <a:cs typeface="Times New Roman" panose="02020603050405020304" pitchFamily="18" charset="0"/>
              </a:rPr>
              <a:t>Observations:</a:t>
            </a:r>
            <a:endParaRPr lang="en-IN" sz="1800" dirty="0">
              <a:solidFill>
                <a:srgbClr val="92D05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800" dirty="0">
                <a:solidFill>
                  <a:srgbClr val="92D050"/>
                </a:solidFill>
                <a:latin typeface="Times New Roman" panose="02020603050405020304" pitchFamily="18" charset="0"/>
                <a:cs typeface="Times New Roman" panose="02020603050405020304" pitchFamily="18" charset="0"/>
              </a:rPr>
              <a:t>There are 38 numerical columns and 43 categorical columns</a:t>
            </a:r>
          </a:p>
          <a:p>
            <a:pPr marL="285750" indent="-285750">
              <a:buFont typeface="Arial" panose="020B0604020202020204" pitchFamily="34" charset="0"/>
              <a:buChar char="•"/>
            </a:pPr>
            <a:r>
              <a:rPr lang="en-IN" sz="1800" dirty="0">
                <a:solidFill>
                  <a:srgbClr val="92D050"/>
                </a:solidFill>
                <a:latin typeface="Times New Roman" panose="02020603050405020304" pitchFamily="18" charset="0"/>
                <a:cs typeface="Times New Roman" panose="02020603050405020304" pitchFamily="18" charset="0"/>
              </a:rPr>
              <a:t>Some columns should be an object such as </a:t>
            </a:r>
            <a:r>
              <a:rPr lang="en-IN" sz="1800" dirty="0" err="1">
                <a:solidFill>
                  <a:srgbClr val="92D050"/>
                </a:solidFill>
                <a:latin typeface="Times New Roman" panose="02020603050405020304" pitchFamily="18" charset="0"/>
                <a:cs typeface="Times New Roman" panose="02020603050405020304" pitchFamily="18" charset="0"/>
              </a:rPr>
              <a:t>mssubclass</a:t>
            </a:r>
            <a:r>
              <a:rPr lang="en-IN" sz="1800" dirty="0">
                <a:solidFill>
                  <a:srgbClr val="92D050"/>
                </a:solidFill>
                <a:latin typeface="Times New Roman" panose="02020603050405020304" pitchFamily="18" charset="0"/>
                <a:cs typeface="Times New Roman" panose="02020603050405020304" pitchFamily="18" charset="0"/>
              </a:rPr>
              <a:t>, </a:t>
            </a:r>
            <a:r>
              <a:rPr lang="en-IN" sz="1800" dirty="0" err="1">
                <a:solidFill>
                  <a:srgbClr val="92D050"/>
                </a:solidFill>
                <a:latin typeface="Times New Roman" panose="02020603050405020304" pitchFamily="18" charset="0"/>
                <a:cs typeface="Times New Roman" panose="02020603050405020304" pitchFamily="18" charset="0"/>
              </a:rPr>
              <a:t>overallqual</a:t>
            </a:r>
            <a:r>
              <a:rPr lang="en-IN" sz="1800" dirty="0">
                <a:solidFill>
                  <a:srgbClr val="92D050"/>
                </a:solidFill>
                <a:latin typeface="Times New Roman" panose="02020603050405020304" pitchFamily="18" charset="0"/>
                <a:cs typeface="Times New Roman" panose="02020603050405020304" pitchFamily="18" charset="0"/>
              </a:rPr>
              <a:t>, etc. but are in numerical format.</a:t>
            </a:r>
          </a:p>
          <a:p>
            <a:endParaRPr lang="en-IN" sz="1800" dirty="0"/>
          </a:p>
        </p:txBody>
      </p:sp>
      <p:pic>
        <p:nvPicPr>
          <p:cNvPr id="6" name="Picture 5">
            <a:extLst>
              <a:ext uri="{FF2B5EF4-FFF2-40B4-BE49-F238E27FC236}">
                <a16:creationId xmlns:a16="http://schemas.microsoft.com/office/drawing/2014/main" id="{A55E148C-C242-5487-1E6C-82FF3ECF17AF}"/>
              </a:ext>
            </a:extLst>
          </p:cNvPr>
          <p:cNvPicPr>
            <a:picLocks noChangeAspect="1"/>
          </p:cNvPicPr>
          <p:nvPr/>
        </p:nvPicPr>
        <p:blipFill>
          <a:blip r:embed="rId2"/>
          <a:stretch>
            <a:fillRect/>
          </a:stretch>
        </p:blipFill>
        <p:spPr>
          <a:xfrm>
            <a:off x="5573929" y="680786"/>
            <a:ext cx="4551848" cy="5737046"/>
          </a:xfrm>
          <a:prstGeom prst="rect">
            <a:avLst/>
          </a:prstGeom>
        </p:spPr>
      </p:pic>
    </p:spTree>
    <p:extLst>
      <p:ext uri="{BB962C8B-B14F-4D97-AF65-F5344CB8AC3E}">
        <p14:creationId xmlns:p14="http://schemas.microsoft.com/office/powerpoint/2010/main" val="143134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2BB3A-73C3-4E78-9352-37C522A7DA8F}"/>
              </a:ext>
            </a:extLst>
          </p:cNvPr>
          <p:cNvSpPr>
            <a:spLocks noGrp="1"/>
          </p:cNvSpPr>
          <p:nvPr>
            <p:ph type="title"/>
          </p:nvPr>
        </p:nvSpPr>
        <p:spPr/>
        <p:txBody>
          <a:bodyPr/>
          <a:lstStyle/>
          <a:p>
            <a:r>
              <a:rPr lang="en-IN" b="1" dirty="0"/>
              <a:t>Missing Values In dataset</a:t>
            </a:r>
            <a:br>
              <a:rPr lang="en-IN" b="1" dirty="0"/>
            </a:br>
            <a:endParaRPr lang="en-IN" b="1" dirty="0"/>
          </a:p>
        </p:txBody>
      </p:sp>
      <p:sp>
        <p:nvSpPr>
          <p:cNvPr id="7" name="TextBox 6">
            <a:extLst>
              <a:ext uri="{FF2B5EF4-FFF2-40B4-BE49-F238E27FC236}">
                <a16:creationId xmlns:a16="http://schemas.microsoft.com/office/drawing/2014/main" id="{347FD3D3-1E5C-4961-9CE9-4D75B3EBCCD9}"/>
              </a:ext>
            </a:extLst>
          </p:cNvPr>
          <p:cNvSpPr txBox="1"/>
          <p:nvPr/>
        </p:nvSpPr>
        <p:spPr>
          <a:xfrm>
            <a:off x="812442" y="2553573"/>
            <a:ext cx="5549348" cy="4053417"/>
          </a:xfrm>
          <a:prstGeom prst="rect">
            <a:avLst/>
          </a:prstGeom>
          <a:noFill/>
        </p:spPr>
        <p:txBody>
          <a:bodyPr wrap="square" rtlCol="0">
            <a:spAutoFit/>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Observation</a:t>
            </a:r>
            <a:r>
              <a:rPr lang="en-IN" b="1" dirty="0">
                <a:latin typeface="Calibri" panose="020F0502020204030204" pitchFamily="34" charset="0"/>
                <a:ea typeface="Calibri" panose="020F0502020204030204" pitchFamily="34" charset="0"/>
                <a:cs typeface="Times New Roman" panose="02020603050405020304" pitchFamily="18" charset="0"/>
              </a:rPr>
              <a:t>:</a:t>
            </a:r>
          </a:p>
          <a:p>
            <a:pPr marL="285750" indent="-285750">
              <a:lnSpc>
                <a:spcPct val="107000"/>
              </a:lnSpc>
              <a:spcAft>
                <a:spcPts val="800"/>
              </a:spcAft>
              <a:buFont typeface="Arial" panose="020B0604020202020204" pitchFamily="34" charset="0"/>
              <a:buChar char="•"/>
            </a:pPr>
            <a:r>
              <a:rPr lang="en-IN" dirty="0"/>
              <a:t>There are many missing values that we have to handle before model training.  I am treating some columns that have numerous missing values by replacing them with None for categorical columns, and numerical columns, I am replacing them with 0 only when if they have a lot of missing values.</a:t>
            </a:r>
          </a:p>
          <a:p>
            <a:pPr marL="285750" indent="-285750">
              <a:buFont typeface="Arial" panose="020B0604020202020204" pitchFamily="34" charset="0"/>
              <a:buChar char="•"/>
            </a:pPr>
            <a:r>
              <a:rPr lang="en-IN" dirty="0"/>
              <a:t>And for the columns having fewer missing values, I am replacing them with mode for categorical columns, and for numerical I am replacing them with mean.</a:t>
            </a:r>
          </a:p>
          <a:p>
            <a:endParaRPr lang="en-IN" dirty="0"/>
          </a:p>
        </p:txBody>
      </p:sp>
      <p:pic>
        <p:nvPicPr>
          <p:cNvPr id="4" name="Picture 3">
            <a:extLst>
              <a:ext uri="{FF2B5EF4-FFF2-40B4-BE49-F238E27FC236}">
                <a16:creationId xmlns:a16="http://schemas.microsoft.com/office/drawing/2014/main" id="{10B97F66-50CA-06D4-BCBA-D0DC183891F2}"/>
              </a:ext>
            </a:extLst>
          </p:cNvPr>
          <p:cNvPicPr>
            <a:picLocks noChangeAspect="1"/>
          </p:cNvPicPr>
          <p:nvPr/>
        </p:nvPicPr>
        <p:blipFill>
          <a:blip r:embed="rId2"/>
          <a:stretch>
            <a:fillRect/>
          </a:stretch>
        </p:blipFill>
        <p:spPr>
          <a:xfrm>
            <a:off x="6651057" y="2423060"/>
            <a:ext cx="4235115" cy="4434940"/>
          </a:xfrm>
          <a:prstGeom prst="rect">
            <a:avLst/>
          </a:prstGeom>
        </p:spPr>
      </p:pic>
    </p:spTree>
    <p:extLst>
      <p:ext uri="{BB962C8B-B14F-4D97-AF65-F5344CB8AC3E}">
        <p14:creationId xmlns:p14="http://schemas.microsoft.com/office/powerpoint/2010/main" val="690979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0255" y="843327"/>
            <a:ext cx="3945079" cy="921079"/>
          </a:xfrm>
        </p:spPr>
        <p:txBody>
          <a:bodyPr>
            <a:noAutofit/>
          </a:bodyPr>
          <a:lstStyle/>
          <a:p>
            <a:r>
              <a:rPr lang="en-IN" sz="2400" dirty="0"/>
              <a:t>Statistical summary of the data:</a:t>
            </a:r>
          </a:p>
        </p:txBody>
      </p:sp>
      <p:sp>
        <p:nvSpPr>
          <p:cNvPr id="4" name="Text Placeholder 3"/>
          <p:cNvSpPr>
            <a:spLocks noGrp="1"/>
          </p:cNvSpPr>
          <p:nvPr>
            <p:ph type="body" sz="half" idx="2"/>
          </p:nvPr>
        </p:nvSpPr>
        <p:spPr>
          <a:xfrm>
            <a:off x="1154953" y="2189408"/>
            <a:ext cx="4408719" cy="2614412"/>
          </a:xfrm>
        </p:spPr>
        <p:txBody>
          <a:bodyPr>
            <a:normAutofit/>
          </a:bodyPr>
          <a:lstStyle/>
          <a:p>
            <a:r>
              <a:rPr lang="en-IN" sz="1800" dirty="0">
                <a:solidFill>
                  <a:srgbClr val="92D050"/>
                </a:solidFill>
              </a:rPr>
              <a:t>From this summary, we can see all the numeric value details and also see the spread of the data.</a:t>
            </a:r>
          </a:p>
          <a:p>
            <a:r>
              <a:rPr lang="en-IN" sz="1800" dirty="0">
                <a:solidFill>
                  <a:srgbClr val="92D050"/>
                </a:solidFill>
              </a:rPr>
              <a:t>Also, the count is not the same for all the columns indicating that there are missing values present in the dataset.</a:t>
            </a:r>
          </a:p>
          <a:p>
            <a:endParaRPr lang="en-IN" dirty="0"/>
          </a:p>
        </p:txBody>
      </p:sp>
      <p:pic>
        <p:nvPicPr>
          <p:cNvPr id="6" name="Picture 5">
            <a:extLst>
              <a:ext uri="{FF2B5EF4-FFF2-40B4-BE49-F238E27FC236}">
                <a16:creationId xmlns:a16="http://schemas.microsoft.com/office/drawing/2014/main" id="{76E2CBFB-39C6-8692-4528-7580B1A31182}"/>
              </a:ext>
            </a:extLst>
          </p:cNvPr>
          <p:cNvPicPr>
            <a:picLocks noChangeAspect="1"/>
          </p:cNvPicPr>
          <p:nvPr/>
        </p:nvPicPr>
        <p:blipFill>
          <a:blip r:embed="rId2"/>
          <a:stretch>
            <a:fillRect/>
          </a:stretch>
        </p:blipFill>
        <p:spPr>
          <a:xfrm>
            <a:off x="6237171" y="2444816"/>
            <a:ext cx="5650029" cy="3004885"/>
          </a:xfrm>
          <a:prstGeom prst="rect">
            <a:avLst/>
          </a:prstGeom>
        </p:spPr>
      </p:pic>
    </p:spTree>
    <p:extLst>
      <p:ext uri="{BB962C8B-B14F-4D97-AF65-F5344CB8AC3E}">
        <p14:creationId xmlns:p14="http://schemas.microsoft.com/office/powerpoint/2010/main" val="2340273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798" y="1063417"/>
            <a:ext cx="8831816" cy="752504"/>
          </a:xfrm>
        </p:spPr>
        <p:txBody>
          <a:bodyPr/>
          <a:lstStyle/>
          <a:p>
            <a:r>
              <a:rPr lang="en-US" dirty="0"/>
              <a:t>DATA PRE-PROCESSING</a:t>
            </a:r>
            <a:endParaRPr lang="en-IN" dirty="0"/>
          </a:p>
        </p:txBody>
      </p:sp>
      <p:sp>
        <p:nvSpPr>
          <p:cNvPr id="3" name="Text Placeholder 2"/>
          <p:cNvSpPr>
            <a:spLocks noGrp="1"/>
          </p:cNvSpPr>
          <p:nvPr>
            <p:ph type="body" sz="half" idx="2"/>
          </p:nvPr>
        </p:nvSpPr>
        <p:spPr>
          <a:xfrm>
            <a:off x="772732" y="3580327"/>
            <a:ext cx="10148552" cy="3277673"/>
          </a:xfrm>
        </p:spPr>
        <p:txBody>
          <a:bodyPr>
            <a:normAutofit lnSpcReduction="10000"/>
          </a:bodyPr>
          <a:lstStyle/>
          <a:p>
            <a:pPr marL="285750" indent="-285750">
              <a:buFont typeface="Wingdings" panose="05000000000000000000" pitchFamily="2" charset="2"/>
              <a:buChar char="ü"/>
            </a:pPr>
            <a:r>
              <a:rPr lang="en-IN" sz="1600" b="1" dirty="0">
                <a:solidFill>
                  <a:schemeClr val="tx1">
                    <a:lumMod val="85000"/>
                    <a:lumOff val="15000"/>
                  </a:schemeClr>
                </a:solidFill>
                <a:latin typeface="Times New Roman" panose="02020603050405020304" pitchFamily="18" charset="0"/>
                <a:cs typeface="Times New Roman" panose="02020603050405020304" pitchFamily="18" charset="0"/>
              </a:rPr>
              <a:t>Filling /Treating Missing values: </a:t>
            </a:r>
            <a:r>
              <a:rPr lang="en-IN" sz="1600" dirty="0">
                <a:solidFill>
                  <a:schemeClr val="tx1">
                    <a:lumMod val="85000"/>
                    <a:lumOff val="15000"/>
                  </a:schemeClr>
                </a:solidFill>
                <a:latin typeface="Times New Roman" panose="02020603050405020304" pitchFamily="18" charset="0"/>
                <a:cs typeface="Times New Roman" panose="02020603050405020304" pitchFamily="18" charset="0"/>
              </a:rPr>
              <a:t>We have defined a function to treat the missing values present</a:t>
            </a:r>
          </a:p>
          <a:p>
            <a:pPr marL="285750" indent="-285750">
              <a:buFont typeface="Wingdings" panose="05000000000000000000" pitchFamily="2" charset="2"/>
              <a:buChar char="ü"/>
            </a:pPr>
            <a:r>
              <a:rPr lang="en-IN" sz="1600" b="1" dirty="0">
                <a:solidFill>
                  <a:schemeClr val="tx1">
                    <a:lumMod val="85000"/>
                    <a:lumOff val="15000"/>
                  </a:schemeClr>
                </a:solidFill>
                <a:latin typeface="Times New Roman" panose="02020603050405020304" pitchFamily="18" charset="0"/>
                <a:cs typeface="Times New Roman" panose="02020603050405020304" pitchFamily="18" charset="0"/>
              </a:rPr>
              <a:t>Feature Engineering:</a:t>
            </a:r>
            <a:r>
              <a:rPr lang="en-IN" sz="1600" dirty="0">
                <a:solidFill>
                  <a:schemeClr val="tx1">
                    <a:lumMod val="85000"/>
                    <a:lumOff val="15000"/>
                  </a:schemeClr>
                </a:solidFill>
                <a:latin typeface="Times New Roman" panose="02020603050405020304" pitchFamily="18" charset="0"/>
                <a:cs typeface="Times New Roman" panose="02020603050405020304" pitchFamily="18" charset="0"/>
              </a:rPr>
              <a:t> we have defined a class to create more features so our machine learning models performs well. </a:t>
            </a:r>
          </a:p>
          <a:p>
            <a:pPr marL="285750" lvl="0" indent="-285750">
              <a:buFont typeface="Wingdings" panose="05000000000000000000" pitchFamily="2" charset="2"/>
              <a:buChar char="ü"/>
            </a:pPr>
            <a:r>
              <a:rPr lang="en-IN" sz="1600" b="1" dirty="0">
                <a:solidFill>
                  <a:schemeClr val="tx1">
                    <a:lumMod val="85000"/>
                    <a:lumOff val="15000"/>
                  </a:schemeClr>
                </a:solidFill>
                <a:latin typeface="Times New Roman" panose="02020603050405020304" pitchFamily="18" charset="0"/>
                <a:cs typeface="Times New Roman" panose="02020603050405020304" pitchFamily="18" charset="0"/>
              </a:rPr>
              <a:t>Feature Transformation</a:t>
            </a:r>
            <a:r>
              <a:rPr lang="en-IN" sz="1600" dirty="0">
                <a:solidFill>
                  <a:schemeClr val="tx1">
                    <a:lumMod val="85000"/>
                    <a:lumOff val="15000"/>
                  </a:schemeClr>
                </a:solidFill>
                <a:latin typeface="Times New Roman" panose="02020603050405020304" pitchFamily="18" charset="0"/>
                <a:cs typeface="Times New Roman" panose="02020603050405020304" pitchFamily="18" charset="0"/>
              </a:rPr>
              <a:t>:  We are using </a:t>
            </a:r>
            <a:r>
              <a:rPr lang="en-IN" sz="1600" dirty="0" err="1">
                <a:solidFill>
                  <a:schemeClr val="tx1">
                    <a:lumMod val="85000"/>
                    <a:lumOff val="15000"/>
                  </a:schemeClr>
                </a:solidFill>
                <a:latin typeface="Times New Roman" panose="02020603050405020304" pitchFamily="18" charset="0"/>
                <a:cs typeface="Times New Roman" panose="02020603050405020304" pitchFamily="18" charset="0"/>
              </a:rPr>
              <a:t>LabelEncoder</a:t>
            </a:r>
            <a:r>
              <a:rPr lang="en-IN" sz="1600" dirty="0">
                <a:solidFill>
                  <a:schemeClr val="tx1">
                    <a:lumMod val="85000"/>
                    <a:lumOff val="15000"/>
                  </a:schemeClr>
                </a:solidFill>
                <a:latin typeface="Times New Roman" panose="02020603050405020304" pitchFamily="18" charset="0"/>
                <a:cs typeface="Times New Roman" panose="02020603050405020304" pitchFamily="18" charset="0"/>
              </a:rPr>
              <a:t> to encode the </a:t>
            </a:r>
            <a:r>
              <a:rPr lang="en-IN" sz="1600" b="1" dirty="0">
                <a:solidFill>
                  <a:schemeClr val="tx1">
                    <a:lumMod val="85000"/>
                    <a:lumOff val="15000"/>
                  </a:schemeClr>
                </a:solidFill>
                <a:latin typeface="Times New Roman" panose="02020603050405020304" pitchFamily="18" charset="0"/>
                <a:cs typeface="Times New Roman" panose="02020603050405020304" pitchFamily="18" charset="0"/>
              </a:rPr>
              <a:t>categorical features</a:t>
            </a:r>
            <a:r>
              <a:rPr lang="en-IN" sz="1600" dirty="0">
                <a:solidFill>
                  <a:schemeClr val="tx1">
                    <a:lumMod val="85000"/>
                    <a:lumOff val="15000"/>
                  </a:schemeClr>
                </a:solidFill>
                <a:latin typeface="Times New Roman" panose="02020603050405020304" pitchFamily="18" charset="0"/>
                <a:cs typeface="Times New Roman" panose="02020603050405020304" pitchFamily="18" charset="0"/>
              </a:rPr>
              <a:t> </a:t>
            </a:r>
          </a:p>
          <a:p>
            <a:pPr marL="285750" lvl="0" indent="-285750">
              <a:buFont typeface="Wingdings" panose="05000000000000000000" pitchFamily="2" charset="2"/>
              <a:buChar char="ü"/>
            </a:pPr>
            <a:r>
              <a:rPr lang="en-IN" sz="1600" b="1" dirty="0">
                <a:solidFill>
                  <a:schemeClr val="tx1">
                    <a:lumMod val="85000"/>
                    <a:lumOff val="15000"/>
                  </a:schemeClr>
                </a:solidFill>
                <a:latin typeface="Times New Roman" panose="02020603050405020304" pitchFamily="18" charset="0"/>
                <a:cs typeface="Times New Roman" panose="02020603050405020304" pitchFamily="18" charset="0"/>
              </a:rPr>
              <a:t>Handling Multi-</a:t>
            </a:r>
            <a:r>
              <a:rPr lang="en-IN" sz="1600" b="1" dirty="0" err="1">
                <a:solidFill>
                  <a:schemeClr val="tx1">
                    <a:lumMod val="85000"/>
                    <a:lumOff val="15000"/>
                  </a:schemeClr>
                </a:solidFill>
                <a:latin typeface="Times New Roman" panose="02020603050405020304" pitchFamily="18" charset="0"/>
                <a:cs typeface="Times New Roman" panose="02020603050405020304" pitchFamily="18" charset="0"/>
              </a:rPr>
              <a:t>collinearity</a:t>
            </a:r>
            <a:r>
              <a:rPr lang="en-IN" sz="1600" dirty="0">
                <a:solidFill>
                  <a:schemeClr val="tx1">
                    <a:lumMod val="85000"/>
                    <a:lumOff val="15000"/>
                  </a:schemeClr>
                </a:solidFill>
                <a:latin typeface="Times New Roman" panose="02020603050405020304" pitchFamily="18" charset="0"/>
                <a:cs typeface="Times New Roman" panose="02020603050405020304" pitchFamily="18" charset="0"/>
              </a:rPr>
              <a:t>:  With the help of </a:t>
            </a:r>
            <a:r>
              <a:rPr lang="en-IN" sz="1600" dirty="0" err="1">
                <a:solidFill>
                  <a:schemeClr val="tx1">
                    <a:lumMod val="85000"/>
                    <a:lumOff val="15000"/>
                  </a:schemeClr>
                </a:solidFill>
                <a:latin typeface="Times New Roman" panose="02020603050405020304" pitchFamily="18" charset="0"/>
                <a:cs typeface="Times New Roman" panose="02020603050405020304" pitchFamily="18" charset="0"/>
              </a:rPr>
              <a:t>heatmap</a:t>
            </a:r>
            <a:r>
              <a:rPr lang="en-IN" sz="1600" dirty="0">
                <a:solidFill>
                  <a:schemeClr val="tx1">
                    <a:lumMod val="85000"/>
                    <a:lumOff val="15000"/>
                  </a:schemeClr>
                </a:solidFill>
                <a:latin typeface="Times New Roman" panose="02020603050405020304" pitchFamily="18" charset="0"/>
                <a:cs typeface="Times New Roman" panose="02020603050405020304" pitchFamily="18" charset="0"/>
              </a:rPr>
              <a:t> &amp; correlation bar graph we were able to understand the feature vs target relativity and insights on multi-</a:t>
            </a:r>
            <a:r>
              <a:rPr lang="en-IN" sz="1600" dirty="0" err="1">
                <a:solidFill>
                  <a:schemeClr val="tx1">
                    <a:lumMod val="85000"/>
                    <a:lumOff val="15000"/>
                  </a:schemeClr>
                </a:solidFill>
                <a:latin typeface="Times New Roman" panose="02020603050405020304" pitchFamily="18" charset="0"/>
                <a:cs typeface="Times New Roman" panose="02020603050405020304" pitchFamily="18" charset="0"/>
              </a:rPr>
              <a:t>collinearity</a:t>
            </a:r>
            <a:r>
              <a:rPr lang="en-IN" sz="1600" dirty="0">
                <a:solidFill>
                  <a:schemeClr val="tx1">
                    <a:lumMod val="85000"/>
                    <a:lumOff val="15000"/>
                  </a:schemeClr>
                </a:solidFill>
                <a:latin typeface="Times New Roman" panose="02020603050405020304" pitchFamily="18" charset="0"/>
                <a:cs typeface="Times New Roman" panose="02020603050405020304" pitchFamily="18" charset="0"/>
              </a:rPr>
              <a:t> amongst the feature columns.</a:t>
            </a:r>
          </a:p>
          <a:p>
            <a:pPr marL="285750" lvl="0" indent="-285750">
              <a:buFont typeface="Wingdings" panose="05000000000000000000" pitchFamily="2" charset="2"/>
              <a:buChar char="ü"/>
            </a:pPr>
            <a:r>
              <a:rPr lang="en-IN" sz="1600" b="1" dirty="0">
                <a:solidFill>
                  <a:schemeClr val="tx1">
                    <a:lumMod val="85000"/>
                    <a:lumOff val="15000"/>
                  </a:schemeClr>
                </a:solidFill>
                <a:latin typeface="Times New Roman" panose="02020603050405020304" pitchFamily="18" charset="0"/>
                <a:cs typeface="Times New Roman" panose="02020603050405020304" pitchFamily="18" charset="0"/>
              </a:rPr>
              <a:t>Removing Outliers:</a:t>
            </a:r>
            <a:r>
              <a:rPr lang="en-IN" sz="1600" dirty="0">
                <a:solidFill>
                  <a:schemeClr val="tx1">
                    <a:lumMod val="85000"/>
                    <a:lumOff val="15000"/>
                  </a:schemeClr>
                </a:solidFill>
                <a:latin typeface="Times New Roman" panose="02020603050405020304" pitchFamily="18" charset="0"/>
                <a:cs typeface="Times New Roman" panose="02020603050405020304" pitchFamily="18" charset="0"/>
              </a:rPr>
              <a:t>  with the help of percentile method as we can replace the outliers with percentile value and don't lose any data.</a:t>
            </a:r>
          </a:p>
          <a:p>
            <a:pPr marL="285750" lvl="0" indent="-285750">
              <a:buFont typeface="Wingdings" panose="05000000000000000000" pitchFamily="2" charset="2"/>
              <a:buChar char="ü"/>
            </a:pPr>
            <a:r>
              <a:rPr lang="en-IN" sz="1600" b="1" dirty="0">
                <a:solidFill>
                  <a:schemeClr val="tx1">
                    <a:lumMod val="85000"/>
                    <a:lumOff val="15000"/>
                  </a:schemeClr>
                </a:solidFill>
                <a:latin typeface="Times New Roman" panose="02020603050405020304" pitchFamily="18" charset="0"/>
                <a:cs typeface="Times New Roman" panose="02020603050405020304" pitchFamily="18" charset="0"/>
              </a:rPr>
              <a:t>Removing </a:t>
            </a:r>
            <a:r>
              <a:rPr lang="en-IN" sz="1600" b="1" dirty="0" err="1">
                <a:solidFill>
                  <a:schemeClr val="tx1">
                    <a:lumMod val="85000"/>
                    <a:lumOff val="15000"/>
                  </a:schemeClr>
                </a:solidFill>
                <a:latin typeface="Times New Roman" panose="02020603050405020304" pitchFamily="18" charset="0"/>
                <a:cs typeface="Times New Roman" panose="02020603050405020304" pitchFamily="18" charset="0"/>
              </a:rPr>
              <a:t>Skewness</a:t>
            </a:r>
            <a:r>
              <a:rPr lang="en-IN" sz="1600" dirty="0">
                <a:solidFill>
                  <a:schemeClr val="tx1">
                    <a:lumMod val="85000"/>
                    <a:lumOff val="15000"/>
                  </a:schemeClr>
                </a:solidFill>
                <a:latin typeface="Times New Roman" panose="02020603050405020304" pitchFamily="18" charset="0"/>
                <a:cs typeface="Times New Roman" panose="02020603050405020304" pitchFamily="18" charset="0"/>
              </a:rPr>
              <a:t> of continuous data (with threshold value -1 to +1) using </a:t>
            </a:r>
            <a:r>
              <a:rPr lang="en-IN" sz="1600" dirty="0" err="1">
                <a:solidFill>
                  <a:schemeClr val="tx1">
                    <a:lumMod val="85000"/>
                    <a:lumOff val="15000"/>
                  </a:schemeClr>
                </a:solidFill>
                <a:latin typeface="Times New Roman" panose="02020603050405020304" pitchFamily="18" charset="0"/>
                <a:cs typeface="Times New Roman" panose="02020603050405020304" pitchFamily="18" charset="0"/>
              </a:rPr>
              <a:t>power_transform</a:t>
            </a:r>
            <a:r>
              <a:rPr lang="en-IN" sz="1600" dirty="0">
                <a:solidFill>
                  <a:schemeClr val="tx1">
                    <a:lumMod val="85000"/>
                    <a:lumOff val="15000"/>
                  </a:schemeClr>
                </a:solidFill>
                <a:latin typeface="Times New Roman" panose="02020603050405020304" pitchFamily="18" charset="0"/>
                <a:cs typeface="Times New Roman" panose="02020603050405020304" pitchFamily="18" charset="0"/>
              </a:rPr>
              <a:t> function from </a:t>
            </a:r>
            <a:r>
              <a:rPr lang="en-IN" sz="1600" dirty="0" err="1">
                <a:solidFill>
                  <a:schemeClr val="tx1">
                    <a:lumMod val="85000"/>
                    <a:lumOff val="15000"/>
                  </a:schemeClr>
                </a:solidFill>
                <a:latin typeface="Times New Roman" panose="02020603050405020304" pitchFamily="18" charset="0"/>
                <a:cs typeface="Times New Roman" panose="02020603050405020304" pitchFamily="18" charset="0"/>
              </a:rPr>
              <a:t>sklearn.preprocessing</a:t>
            </a:r>
            <a:r>
              <a:rPr lang="en-IN" sz="1600" dirty="0">
                <a:solidFill>
                  <a:schemeClr val="tx1">
                    <a:lumMod val="85000"/>
                    <a:lumOff val="15000"/>
                  </a:schemeClr>
                </a:solidFill>
                <a:latin typeface="Times New Roman" panose="02020603050405020304" pitchFamily="18" charset="0"/>
                <a:cs typeface="Times New Roman" panose="02020603050405020304" pitchFamily="18" charset="0"/>
              </a:rPr>
              <a:t>.</a:t>
            </a:r>
          </a:p>
          <a:p>
            <a:pPr marL="285750" lvl="0" indent="-285750">
              <a:buFont typeface="Wingdings" panose="05000000000000000000" pitchFamily="2" charset="2"/>
              <a:buChar char="ü"/>
            </a:pPr>
            <a:r>
              <a:rPr lang="en-IN" sz="1600" b="1" dirty="0">
                <a:solidFill>
                  <a:schemeClr val="tx1">
                    <a:lumMod val="85000"/>
                    <a:lumOff val="15000"/>
                  </a:schemeClr>
                </a:solidFill>
                <a:latin typeface="Times New Roman" panose="02020603050405020304" pitchFamily="18" charset="0"/>
                <a:cs typeface="Times New Roman" panose="02020603050405020304" pitchFamily="18" charset="0"/>
              </a:rPr>
              <a:t>Feature Scaling: </a:t>
            </a:r>
            <a:r>
              <a:rPr lang="en-IN" sz="1600" dirty="0">
                <a:solidFill>
                  <a:schemeClr val="tx1">
                    <a:lumMod val="85000"/>
                    <a:lumOff val="15000"/>
                  </a:schemeClr>
                </a:solidFill>
                <a:latin typeface="Times New Roman" panose="02020603050405020304" pitchFamily="18" charset="0"/>
                <a:cs typeface="Times New Roman" panose="02020603050405020304" pitchFamily="18" charset="0"/>
              </a:rPr>
              <a:t>we are using </a:t>
            </a:r>
            <a:r>
              <a:rPr lang="en-IN" sz="1600" dirty="0" err="1">
                <a:solidFill>
                  <a:schemeClr val="tx1">
                    <a:lumMod val="85000"/>
                    <a:lumOff val="15000"/>
                  </a:schemeClr>
                </a:solidFill>
                <a:latin typeface="Times New Roman" panose="02020603050405020304" pitchFamily="18" charset="0"/>
                <a:cs typeface="Times New Roman" panose="02020603050405020304" pitchFamily="18" charset="0"/>
              </a:rPr>
              <a:t>StandardScaler</a:t>
            </a:r>
            <a:r>
              <a:rPr lang="en-IN" sz="1600" dirty="0">
                <a:solidFill>
                  <a:schemeClr val="tx1">
                    <a:lumMod val="85000"/>
                    <a:lumOff val="15000"/>
                  </a:schemeClr>
                </a:solidFill>
                <a:latin typeface="Times New Roman" panose="02020603050405020304" pitchFamily="18" charset="0"/>
                <a:cs typeface="Times New Roman" panose="02020603050405020304" pitchFamily="18" charset="0"/>
              </a:rPr>
              <a:t> to scale all high values to same scale</a:t>
            </a:r>
          </a:p>
          <a:p>
            <a:pPr marL="285750" indent="-285750">
              <a:buFont typeface="Wingdings" panose="05000000000000000000" pitchFamily="2" charset="2"/>
              <a:buChar char="ü"/>
            </a:pPr>
            <a:endParaRPr lang="en-IN" sz="1400" b="1" dirty="0"/>
          </a:p>
          <a:p>
            <a:endParaRPr lang="en-IN" sz="1400" dirty="0"/>
          </a:p>
        </p:txBody>
      </p:sp>
    </p:spTree>
    <p:extLst>
      <p:ext uri="{BB962C8B-B14F-4D97-AF65-F5344CB8AC3E}">
        <p14:creationId xmlns:p14="http://schemas.microsoft.com/office/powerpoint/2010/main" val="2899622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E46C3-1A17-42A2-8AB9-8C4BC05CF6AD}"/>
              </a:ext>
            </a:extLst>
          </p:cNvPr>
          <p:cNvSpPr>
            <a:spLocks noGrp="1"/>
          </p:cNvSpPr>
          <p:nvPr>
            <p:ph type="title"/>
          </p:nvPr>
        </p:nvSpPr>
        <p:spPr>
          <a:xfrm>
            <a:off x="2307911" y="1566097"/>
            <a:ext cx="5123199" cy="443008"/>
          </a:xfrm>
        </p:spPr>
        <p:txBody>
          <a:bodyPr/>
          <a:lstStyle/>
          <a:p>
            <a:r>
              <a:rPr lang="en-IN" b="1" dirty="0"/>
              <a:t>Univariate Analysis</a:t>
            </a:r>
          </a:p>
        </p:txBody>
      </p:sp>
      <p:pic>
        <p:nvPicPr>
          <p:cNvPr id="5" name="Content Placeholder 4">
            <a:extLst>
              <a:ext uri="{FF2B5EF4-FFF2-40B4-BE49-F238E27FC236}">
                <a16:creationId xmlns:a16="http://schemas.microsoft.com/office/drawing/2014/main" id="{ED11C691-405C-4CE2-8506-904FD40F18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0407" y="2461832"/>
            <a:ext cx="9461884" cy="3964726"/>
          </a:xfrm>
        </p:spPr>
      </p:pic>
      <p:sp>
        <p:nvSpPr>
          <p:cNvPr id="4" name="Title 1">
            <a:extLst>
              <a:ext uri="{FF2B5EF4-FFF2-40B4-BE49-F238E27FC236}">
                <a16:creationId xmlns:a16="http://schemas.microsoft.com/office/drawing/2014/main" id="{37128D32-D981-48F9-BBDB-348A455E9C1D}"/>
              </a:ext>
            </a:extLst>
          </p:cNvPr>
          <p:cNvSpPr txBox="1">
            <a:spLocks/>
          </p:cNvSpPr>
          <p:nvPr/>
        </p:nvSpPr>
        <p:spPr bwMode="gray">
          <a:xfrm>
            <a:off x="1000407" y="597496"/>
            <a:ext cx="9972393" cy="689676"/>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t>EXPLORATORY DATA ANALYSIS (EDA)</a:t>
            </a:r>
            <a:endParaRPr lang="en-IN" sz="3200" dirty="0"/>
          </a:p>
        </p:txBody>
      </p:sp>
    </p:spTree>
    <p:extLst>
      <p:ext uri="{BB962C8B-B14F-4D97-AF65-F5344CB8AC3E}">
        <p14:creationId xmlns:p14="http://schemas.microsoft.com/office/powerpoint/2010/main" val="932989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AED45-D865-431A-B47B-AF77CC85D2EF}"/>
              </a:ext>
            </a:extLst>
          </p:cNvPr>
          <p:cNvSpPr>
            <a:spLocks noGrp="1"/>
          </p:cNvSpPr>
          <p:nvPr>
            <p:ph type="title"/>
          </p:nvPr>
        </p:nvSpPr>
        <p:spPr/>
        <p:txBody>
          <a:bodyPr/>
          <a:lstStyle/>
          <a:p>
            <a:r>
              <a:rPr lang="en-IN" b="1" dirty="0"/>
              <a:t>Univariate Analysis</a:t>
            </a:r>
          </a:p>
        </p:txBody>
      </p:sp>
      <p:pic>
        <p:nvPicPr>
          <p:cNvPr id="5" name="Content Placeholder 4">
            <a:extLst>
              <a:ext uri="{FF2B5EF4-FFF2-40B4-BE49-F238E27FC236}">
                <a16:creationId xmlns:a16="http://schemas.microsoft.com/office/drawing/2014/main" id="{BA1CA92D-ADD9-42AB-A496-1B2392155C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8366151" cy="4351338"/>
          </a:xfrm>
        </p:spPr>
      </p:pic>
    </p:spTree>
    <p:extLst>
      <p:ext uri="{BB962C8B-B14F-4D97-AF65-F5344CB8AC3E}">
        <p14:creationId xmlns:p14="http://schemas.microsoft.com/office/powerpoint/2010/main" val="924798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B35DD-7DF6-4C39-8097-4FB96CFDEB5E}"/>
              </a:ext>
            </a:extLst>
          </p:cNvPr>
          <p:cNvSpPr>
            <a:spLocks noGrp="1"/>
          </p:cNvSpPr>
          <p:nvPr>
            <p:ph type="title"/>
          </p:nvPr>
        </p:nvSpPr>
        <p:spPr>
          <a:xfrm>
            <a:off x="400879" y="166342"/>
            <a:ext cx="10515600" cy="1325563"/>
          </a:xfrm>
        </p:spPr>
        <p:txBody>
          <a:bodyPr/>
          <a:lstStyle/>
          <a:p>
            <a:r>
              <a:rPr lang="en-IN" b="1" dirty="0"/>
              <a:t>Observations</a:t>
            </a:r>
          </a:p>
        </p:txBody>
      </p:sp>
      <p:sp>
        <p:nvSpPr>
          <p:cNvPr id="3" name="Content Placeholder 2">
            <a:extLst>
              <a:ext uri="{FF2B5EF4-FFF2-40B4-BE49-F238E27FC236}">
                <a16:creationId xmlns:a16="http://schemas.microsoft.com/office/drawing/2014/main" id="{1C02863B-895D-48EC-B478-5628A4342626}"/>
              </a:ext>
            </a:extLst>
          </p:cNvPr>
          <p:cNvSpPr>
            <a:spLocks noGrp="1"/>
          </p:cNvSpPr>
          <p:nvPr>
            <p:ph idx="1"/>
          </p:nvPr>
        </p:nvSpPr>
        <p:spPr>
          <a:xfrm>
            <a:off x="400879" y="2331075"/>
            <a:ext cx="11241622" cy="3940935"/>
          </a:xfrm>
        </p:spPr>
        <p:txBody>
          <a:bodyPr>
            <a:normAutofit fontScale="70000" lnSpcReduction="20000"/>
          </a:bodyPr>
          <a:lstStyle/>
          <a:p>
            <a:r>
              <a:rPr lang="en-IN" dirty="0"/>
              <a:t>From </a:t>
            </a:r>
            <a:r>
              <a:rPr lang="en-IN" dirty="0" err="1"/>
              <a:t>MSZoning</a:t>
            </a:r>
            <a:r>
              <a:rPr lang="en-IN" dirty="0"/>
              <a:t> plot, we can see that most of the people like houses in the zone having Residential Low Density</a:t>
            </a:r>
          </a:p>
          <a:p>
            <a:r>
              <a:rPr lang="en-IN" dirty="0"/>
              <a:t>From Street plot, we can see that most of the people like to have property that have paved roads.</a:t>
            </a:r>
          </a:p>
          <a:p>
            <a:r>
              <a:rPr lang="en-IN" dirty="0"/>
              <a:t>From Alley plot, we can see that mostly people like to have gravel alley.</a:t>
            </a:r>
          </a:p>
          <a:p>
            <a:r>
              <a:rPr lang="en-IN" dirty="0"/>
              <a:t>From </a:t>
            </a:r>
            <a:r>
              <a:rPr lang="en-IN" dirty="0" err="1"/>
              <a:t>LotShape</a:t>
            </a:r>
            <a:r>
              <a:rPr lang="en-IN" dirty="0"/>
              <a:t> plot, we can see that mostly people like regular followed by slightly irregular shaped property.</a:t>
            </a:r>
          </a:p>
          <a:p>
            <a:r>
              <a:rPr lang="en-IN" dirty="0"/>
              <a:t>From </a:t>
            </a:r>
            <a:r>
              <a:rPr lang="en-IN" dirty="0" err="1"/>
              <a:t>LandContour</a:t>
            </a:r>
            <a:r>
              <a:rPr lang="en-IN" dirty="0"/>
              <a:t> </a:t>
            </a:r>
            <a:r>
              <a:rPr lang="en-IN" dirty="0" err="1"/>
              <a:t>plot,we</a:t>
            </a:r>
            <a:r>
              <a:rPr lang="en-IN" dirty="0"/>
              <a:t> can see that mostly people preferred property having Flatness Near Flat/Level.</a:t>
            </a:r>
          </a:p>
          <a:p>
            <a:r>
              <a:rPr lang="en-IN" dirty="0"/>
              <a:t>From </a:t>
            </a:r>
            <a:r>
              <a:rPr lang="en-IN" dirty="0" err="1"/>
              <a:t>LotConfig</a:t>
            </a:r>
            <a:r>
              <a:rPr lang="en-IN" dirty="0"/>
              <a:t> plot, we can see that mostly people like inside lot and around 20% of people like corner lot</a:t>
            </a:r>
          </a:p>
          <a:p>
            <a:r>
              <a:rPr lang="en-IN" dirty="0"/>
              <a:t>From </a:t>
            </a:r>
            <a:r>
              <a:rPr lang="en-IN" dirty="0" err="1"/>
              <a:t>LandSlope</a:t>
            </a:r>
            <a:r>
              <a:rPr lang="en-IN" dirty="0"/>
              <a:t> plot, we can see that the majority of people preferred property having Gentle slope.</a:t>
            </a:r>
          </a:p>
          <a:p>
            <a:r>
              <a:rPr lang="en-IN" dirty="0"/>
              <a:t>From </a:t>
            </a:r>
            <a:r>
              <a:rPr lang="en-IN" dirty="0" err="1"/>
              <a:t>Neighborhood</a:t>
            </a:r>
            <a:r>
              <a:rPr lang="en-IN" dirty="0"/>
              <a:t> plot, we can see that mostly people preferred North Ames followed by College Creek as the Physical locations within Ames city limits.</a:t>
            </a:r>
          </a:p>
          <a:p>
            <a:r>
              <a:rPr lang="en-IN" dirty="0"/>
              <a:t>From Condition1 &amp; Condition2 plot, we can see that mostly people preferred normal Proximity to various conditions.</a:t>
            </a:r>
          </a:p>
          <a:p>
            <a:r>
              <a:rPr lang="en-IN" dirty="0"/>
              <a:t>From </a:t>
            </a:r>
            <a:r>
              <a:rPr lang="en-IN" dirty="0" err="1"/>
              <a:t>BldgType</a:t>
            </a:r>
            <a:r>
              <a:rPr lang="en-IN" dirty="0"/>
              <a:t> plot, we see that people preferred single-family detached as the Type of dwelling.</a:t>
            </a:r>
          </a:p>
          <a:p>
            <a:r>
              <a:rPr lang="en-IN" dirty="0"/>
              <a:t>From </a:t>
            </a:r>
            <a:r>
              <a:rPr lang="en-IN" dirty="0" err="1"/>
              <a:t>HouseStyle</a:t>
            </a:r>
            <a:r>
              <a:rPr lang="en-IN" dirty="0"/>
              <a:t> plot, we see that mostly people selected one story, and two story houses.</a:t>
            </a:r>
          </a:p>
          <a:p>
            <a:r>
              <a:rPr lang="en-IN" dirty="0"/>
              <a:t>From </a:t>
            </a:r>
            <a:r>
              <a:rPr lang="en-IN" dirty="0" err="1"/>
              <a:t>RoofStyle</a:t>
            </a:r>
            <a:r>
              <a:rPr lang="en-IN" dirty="0"/>
              <a:t> plot, we can see that mostly people like Gable type of roof.</a:t>
            </a:r>
          </a:p>
          <a:p>
            <a:r>
              <a:rPr lang="en-IN" dirty="0"/>
              <a:t>From </a:t>
            </a:r>
            <a:r>
              <a:rPr lang="en-IN" dirty="0" err="1"/>
              <a:t>RoofMatl</a:t>
            </a:r>
            <a:r>
              <a:rPr lang="en-IN" dirty="0"/>
              <a:t> plot, we see that mostly people </a:t>
            </a:r>
            <a:r>
              <a:rPr lang="en-IN" dirty="0" err="1"/>
              <a:t>preffered</a:t>
            </a:r>
            <a:r>
              <a:rPr lang="en-IN" dirty="0"/>
              <a:t> clay or tile roof material.</a:t>
            </a:r>
          </a:p>
          <a:p>
            <a:endParaRPr lang="en-IN" dirty="0"/>
          </a:p>
        </p:txBody>
      </p:sp>
    </p:spTree>
    <p:extLst>
      <p:ext uri="{BB962C8B-B14F-4D97-AF65-F5344CB8AC3E}">
        <p14:creationId xmlns:p14="http://schemas.microsoft.com/office/powerpoint/2010/main" val="932565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DEA92-53B7-4C83-B2CA-D72414082085}"/>
              </a:ext>
            </a:extLst>
          </p:cNvPr>
          <p:cNvSpPr>
            <a:spLocks noGrp="1"/>
          </p:cNvSpPr>
          <p:nvPr>
            <p:ph type="title"/>
          </p:nvPr>
        </p:nvSpPr>
        <p:spPr/>
        <p:txBody>
          <a:bodyPr/>
          <a:lstStyle/>
          <a:p>
            <a:r>
              <a:rPr lang="en-IN" b="1" dirty="0"/>
              <a:t>Observations</a:t>
            </a:r>
          </a:p>
        </p:txBody>
      </p:sp>
      <p:sp>
        <p:nvSpPr>
          <p:cNvPr id="3" name="Content Placeholder 2">
            <a:extLst>
              <a:ext uri="{FF2B5EF4-FFF2-40B4-BE49-F238E27FC236}">
                <a16:creationId xmlns:a16="http://schemas.microsoft.com/office/drawing/2014/main" id="{8387C6A3-CB66-4921-8878-7790259403E4}"/>
              </a:ext>
            </a:extLst>
          </p:cNvPr>
          <p:cNvSpPr>
            <a:spLocks noGrp="1"/>
          </p:cNvSpPr>
          <p:nvPr>
            <p:ph idx="1"/>
          </p:nvPr>
        </p:nvSpPr>
        <p:spPr>
          <a:xfrm>
            <a:off x="746976" y="2356834"/>
            <a:ext cx="9852338" cy="4108360"/>
          </a:xfrm>
        </p:spPr>
        <p:txBody>
          <a:bodyPr>
            <a:normAutofit fontScale="47500" lnSpcReduction="20000"/>
          </a:bodyPr>
          <a:lstStyle/>
          <a:p>
            <a:r>
              <a:rPr lang="en-IN" sz="2900" dirty="0">
                <a:latin typeface="Times New Roman" panose="02020603050405020304" pitchFamily="18" charset="0"/>
                <a:cs typeface="Times New Roman" panose="02020603050405020304" pitchFamily="18" charset="0"/>
              </a:rPr>
              <a:t>From Exterior1st and Exterior2nd plot, we see that </a:t>
            </a:r>
            <a:r>
              <a:rPr lang="en-IN" sz="2900" dirty="0" err="1">
                <a:latin typeface="Times New Roman" panose="02020603050405020304" pitchFamily="18" charset="0"/>
                <a:cs typeface="Times New Roman" panose="02020603050405020304" pitchFamily="18" charset="0"/>
              </a:rPr>
              <a:t>moslty</a:t>
            </a:r>
            <a:r>
              <a:rPr lang="en-IN" sz="2900" dirty="0">
                <a:latin typeface="Times New Roman" panose="02020603050405020304" pitchFamily="18" charset="0"/>
                <a:cs typeface="Times New Roman" panose="02020603050405020304" pitchFamily="18" charset="0"/>
              </a:rPr>
              <a:t> people preferred Vinyl Siding and Hard board as the exterior covering on houses.</a:t>
            </a:r>
          </a:p>
          <a:p>
            <a:r>
              <a:rPr lang="en-IN" sz="2900" dirty="0">
                <a:latin typeface="Times New Roman" panose="02020603050405020304" pitchFamily="18" charset="0"/>
                <a:cs typeface="Times New Roman" panose="02020603050405020304" pitchFamily="18" charset="0"/>
              </a:rPr>
              <a:t>From </a:t>
            </a:r>
            <a:r>
              <a:rPr lang="en-IN" sz="2900" dirty="0" err="1">
                <a:latin typeface="Times New Roman" panose="02020603050405020304" pitchFamily="18" charset="0"/>
                <a:cs typeface="Times New Roman" panose="02020603050405020304" pitchFamily="18" charset="0"/>
              </a:rPr>
              <a:t>MasVnrType</a:t>
            </a:r>
            <a:r>
              <a:rPr lang="en-IN" sz="2900" dirty="0">
                <a:latin typeface="Times New Roman" panose="02020603050405020304" pitchFamily="18" charset="0"/>
                <a:cs typeface="Times New Roman" panose="02020603050405020304" pitchFamily="18" charset="0"/>
              </a:rPr>
              <a:t> plot, we can say that people like None.</a:t>
            </a:r>
          </a:p>
          <a:p>
            <a:r>
              <a:rPr lang="en-IN" sz="2900" dirty="0">
                <a:latin typeface="Times New Roman" panose="02020603050405020304" pitchFamily="18" charset="0"/>
                <a:cs typeface="Times New Roman" panose="02020603050405020304" pitchFamily="18" charset="0"/>
              </a:rPr>
              <a:t>From </a:t>
            </a:r>
            <a:r>
              <a:rPr lang="en-IN" sz="2900" dirty="0" err="1">
                <a:latin typeface="Times New Roman" panose="02020603050405020304" pitchFamily="18" charset="0"/>
                <a:cs typeface="Times New Roman" panose="02020603050405020304" pitchFamily="18" charset="0"/>
              </a:rPr>
              <a:t>ExterQual</a:t>
            </a:r>
            <a:r>
              <a:rPr lang="en-IN" sz="2900" dirty="0">
                <a:latin typeface="Times New Roman" panose="02020603050405020304" pitchFamily="18" charset="0"/>
                <a:cs typeface="Times New Roman" panose="02020603050405020304" pitchFamily="18" charset="0"/>
              </a:rPr>
              <a:t> and </a:t>
            </a:r>
            <a:r>
              <a:rPr lang="en-IN" sz="2900" dirty="0" err="1">
                <a:latin typeface="Times New Roman" panose="02020603050405020304" pitchFamily="18" charset="0"/>
                <a:cs typeface="Times New Roman" panose="02020603050405020304" pitchFamily="18" charset="0"/>
              </a:rPr>
              <a:t>ExterCond</a:t>
            </a:r>
            <a:r>
              <a:rPr lang="en-IN" sz="2900" dirty="0">
                <a:latin typeface="Times New Roman" panose="02020603050405020304" pitchFamily="18" charset="0"/>
                <a:cs typeface="Times New Roman" panose="02020603050405020304" pitchFamily="18" charset="0"/>
              </a:rPr>
              <a:t> plot, it is see that mostly people are happy with Average quality material on the exterior of the houses.</a:t>
            </a:r>
          </a:p>
          <a:p>
            <a:r>
              <a:rPr lang="en-IN" sz="2900" dirty="0">
                <a:latin typeface="Times New Roman" panose="02020603050405020304" pitchFamily="18" charset="0"/>
                <a:cs typeface="Times New Roman" panose="02020603050405020304" pitchFamily="18" charset="0"/>
              </a:rPr>
              <a:t>From Foundation plot, we can say </a:t>
            </a:r>
            <a:r>
              <a:rPr lang="en-IN" sz="2900" dirty="0" err="1">
                <a:latin typeface="Times New Roman" panose="02020603050405020304" pitchFamily="18" charset="0"/>
                <a:cs typeface="Times New Roman" panose="02020603050405020304" pitchFamily="18" charset="0"/>
              </a:rPr>
              <a:t>moslty</a:t>
            </a:r>
            <a:r>
              <a:rPr lang="en-IN" sz="2900" dirty="0">
                <a:latin typeface="Times New Roman" panose="02020603050405020304" pitchFamily="18" charset="0"/>
                <a:cs typeface="Times New Roman" panose="02020603050405020304" pitchFamily="18" charset="0"/>
              </a:rPr>
              <a:t> people preferred Cinder Block and Poured </a:t>
            </a:r>
            <a:r>
              <a:rPr lang="en-IN" sz="2900" dirty="0" err="1">
                <a:latin typeface="Times New Roman" panose="02020603050405020304" pitchFamily="18" charset="0"/>
                <a:cs typeface="Times New Roman" panose="02020603050405020304" pitchFamily="18" charset="0"/>
              </a:rPr>
              <a:t>Contrete</a:t>
            </a:r>
            <a:r>
              <a:rPr lang="en-IN" sz="2900" dirty="0">
                <a:latin typeface="Times New Roman" panose="02020603050405020304" pitchFamily="18" charset="0"/>
                <a:cs typeface="Times New Roman" panose="02020603050405020304" pitchFamily="18" charset="0"/>
              </a:rPr>
              <a:t> type of foundation.</a:t>
            </a:r>
          </a:p>
          <a:p>
            <a:r>
              <a:rPr lang="en-IN" sz="2900" dirty="0">
                <a:latin typeface="Times New Roman" panose="02020603050405020304" pitchFamily="18" charset="0"/>
                <a:cs typeface="Times New Roman" panose="02020603050405020304" pitchFamily="18" charset="0"/>
              </a:rPr>
              <a:t>From </a:t>
            </a:r>
            <a:r>
              <a:rPr lang="en-IN" sz="2900" dirty="0" err="1">
                <a:latin typeface="Times New Roman" panose="02020603050405020304" pitchFamily="18" charset="0"/>
                <a:cs typeface="Times New Roman" panose="02020603050405020304" pitchFamily="18" charset="0"/>
              </a:rPr>
              <a:t>BsmntQual</a:t>
            </a:r>
            <a:r>
              <a:rPr lang="en-IN" sz="2900" dirty="0">
                <a:latin typeface="Times New Roman" panose="02020603050405020304" pitchFamily="18" charset="0"/>
                <a:cs typeface="Times New Roman" panose="02020603050405020304" pitchFamily="18" charset="0"/>
              </a:rPr>
              <a:t> and </a:t>
            </a:r>
            <a:r>
              <a:rPr lang="en-IN" sz="2900" dirty="0" err="1">
                <a:latin typeface="Times New Roman" panose="02020603050405020304" pitchFamily="18" charset="0"/>
                <a:cs typeface="Times New Roman" panose="02020603050405020304" pitchFamily="18" charset="0"/>
              </a:rPr>
              <a:t>BsmtCond</a:t>
            </a:r>
            <a:r>
              <a:rPr lang="en-IN" sz="2900" dirty="0">
                <a:latin typeface="Times New Roman" panose="02020603050405020304" pitchFamily="18" charset="0"/>
                <a:cs typeface="Times New Roman" panose="02020603050405020304" pitchFamily="18" charset="0"/>
              </a:rPr>
              <a:t> plot, we see that people like Good (90-99 inches) and Typical (80-89 inches) kind of basement.</a:t>
            </a:r>
          </a:p>
          <a:p>
            <a:r>
              <a:rPr lang="en-IN" sz="2900" dirty="0">
                <a:latin typeface="Times New Roman" panose="02020603050405020304" pitchFamily="18" charset="0"/>
                <a:cs typeface="Times New Roman" panose="02020603050405020304" pitchFamily="18" charset="0"/>
              </a:rPr>
              <a:t>From </a:t>
            </a:r>
            <a:r>
              <a:rPr lang="en-IN" sz="2900" dirty="0" err="1">
                <a:latin typeface="Times New Roman" panose="02020603050405020304" pitchFamily="18" charset="0"/>
                <a:cs typeface="Times New Roman" panose="02020603050405020304" pitchFamily="18" charset="0"/>
              </a:rPr>
              <a:t>BsmtExposure</a:t>
            </a:r>
            <a:r>
              <a:rPr lang="en-IN" sz="2900" dirty="0">
                <a:latin typeface="Times New Roman" panose="02020603050405020304" pitchFamily="18" charset="0"/>
                <a:cs typeface="Times New Roman" panose="02020603050405020304" pitchFamily="18" charset="0"/>
              </a:rPr>
              <a:t> plot, it can be see that people like No Exposure type of garden level walls.</a:t>
            </a:r>
          </a:p>
          <a:p>
            <a:r>
              <a:rPr lang="en-IN" sz="2900" dirty="0">
                <a:latin typeface="Times New Roman" panose="02020603050405020304" pitchFamily="18" charset="0"/>
                <a:cs typeface="Times New Roman" panose="02020603050405020304" pitchFamily="18" charset="0"/>
              </a:rPr>
              <a:t>From BsmtFinType1 plot, we can say </a:t>
            </a:r>
            <a:r>
              <a:rPr lang="en-IN" sz="2900" dirty="0" err="1">
                <a:latin typeface="Times New Roman" panose="02020603050405020304" pitchFamily="18" charset="0"/>
                <a:cs typeface="Times New Roman" panose="02020603050405020304" pitchFamily="18" charset="0"/>
              </a:rPr>
              <a:t>moslty</a:t>
            </a:r>
            <a:r>
              <a:rPr lang="en-IN" sz="2900" dirty="0">
                <a:latin typeface="Times New Roman" panose="02020603050405020304" pitchFamily="18" charset="0"/>
                <a:cs typeface="Times New Roman" panose="02020603050405020304" pitchFamily="18" charset="0"/>
              </a:rPr>
              <a:t> people like Good Living Quarters followed by unfinished type of basement finished area.</a:t>
            </a:r>
          </a:p>
          <a:p>
            <a:r>
              <a:rPr lang="en-IN" sz="2900" dirty="0">
                <a:latin typeface="Times New Roman" panose="02020603050405020304" pitchFamily="18" charset="0"/>
                <a:cs typeface="Times New Roman" panose="02020603050405020304" pitchFamily="18" charset="0"/>
              </a:rPr>
              <a:t>From BsmtFinType2 plot, we can say people like good living quarters with basement finished area.</a:t>
            </a:r>
          </a:p>
          <a:p>
            <a:r>
              <a:rPr lang="en-IN" sz="2900" dirty="0">
                <a:latin typeface="Times New Roman" panose="02020603050405020304" pitchFamily="18" charset="0"/>
                <a:cs typeface="Times New Roman" panose="02020603050405020304" pitchFamily="18" charset="0"/>
              </a:rPr>
              <a:t>From </a:t>
            </a:r>
            <a:r>
              <a:rPr lang="en-IN" sz="2900" dirty="0" err="1">
                <a:latin typeface="Times New Roman" panose="02020603050405020304" pitchFamily="18" charset="0"/>
                <a:cs typeface="Times New Roman" panose="02020603050405020304" pitchFamily="18" charset="0"/>
              </a:rPr>
              <a:t>CenteralAir</a:t>
            </a:r>
            <a:r>
              <a:rPr lang="en-IN" sz="2900" dirty="0">
                <a:latin typeface="Times New Roman" panose="02020603050405020304" pitchFamily="18" charset="0"/>
                <a:cs typeface="Times New Roman" panose="02020603050405020304" pitchFamily="18" charset="0"/>
              </a:rPr>
              <a:t> </a:t>
            </a:r>
            <a:r>
              <a:rPr lang="en-IN" sz="2900" dirty="0" err="1">
                <a:latin typeface="Times New Roman" panose="02020603050405020304" pitchFamily="18" charset="0"/>
                <a:cs typeface="Times New Roman" panose="02020603050405020304" pitchFamily="18" charset="0"/>
              </a:rPr>
              <a:t>plot,we</a:t>
            </a:r>
            <a:r>
              <a:rPr lang="en-IN" sz="2900" dirty="0">
                <a:latin typeface="Times New Roman" panose="02020603050405020304" pitchFamily="18" charset="0"/>
                <a:cs typeface="Times New Roman" panose="02020603050405020304" pitchFamily="18" charset="0"/>
              </a:rPr>
              <a:t> can say </a:t>
            </a:r>
            <a:r>
              <a:rPr lang="en-IN" sz="2900" dirty="0" err="1">
                <a:latin typeface="Times New Roman" panose="02020603050405020304" pitchFamily="18" charset="0"/>
                <a:cs typeface="Times New Roman" panose="02020603050405020304" pitchFamily="18" charset="0"/>
              </a:rPr>
              <a:t>moslty</a:t>
            </a:r>
            <a:r>
              <a:rPr lang="en-IN" sz="2900" dirty="0">
                <a:latin typeface="Times New Roman" panose="02020603050405020304" pitchFamily="18" charset="0"/>
                <a:cs typeface="Times New Roman" panose="02020603050405020304" pitchFamily="18" charset="0"/>
              </a:rPr>
              <a:t> people like to have central air.</a:t>
            </a:r>
          </a:p>
          <a:p>
            <a:r>
              <a:rPr lang="en-IN" sz="2900" dirty="0">
                <a:latin typeface="Times New Roman" panose="02020603050405020304" pitchFamily="18" charset="0"/>
                <a:cs typeface="Times New Roman" panose="02020603050405020304" pitchFamily="18" charset="0"/>
              </a:rPr>
              <a:t>From Electrical system plot, we can say people like Standard Circuit Breakers &amp; </a:t>
            </a:r>
            <a:r>
              <a:rPr lang="en-IN" sz="2900" dirty="0" err="1">
                <a:latin typeface="Times New Roman" panose="02020603050405020304" pitchFamily="18" charset="0"/>
                <a:cs typeface="Times New Roman" panose="02020603050405020304" pitchFamily="18" charset="0"/>
              </a:rPr>
              <a:t>Romex</a:t>
            </a:r>
            <a:r>
              <a:rPr lang="en-IN" sz="2900" dirty="0">
                <a:latin typeface="Times New Roman" panose="02020603050405020304" pitchFamily="18" charset="0"/>
                <a:cs typeface="Times New Roman" panose="02020603050405020304" pitchFamily="18" charset="0"/>
              </a:rPr>
              <a:t>(</a:t>
            </a:r>
            <a:r>
              <a:rPr lang="en-IN" sz="2900" dirty="0" err="1">
                <a:latin typeface="Times New Roman" panose="02020603050405020304" pitchFamily="18" charset="0"/>
                <a:cs typeface="Times New Roman" panose="02020603050405020304" pitchFamily="18" charset="0"/>
              </a:rPr>
              <a:t>SBrkr</a:t>
            </a:r>
            <a:r>
              <a:rPr lang="en-IN" sz="2900" dirty="0">
                <a:latin typeface="Times New Roman" panose="02020603050405020304" pitchFamily="18" charset="0"/>
                <a:cs typeface="Times New Roman" panose="02020603050405020304" pitchFamily="18" charset="0"/>
              </a:rPr>
              <a:t>).</a:t>
            </a:r>
          </a:p>
          <a:p>
            <a:r>
              <a:rPr lang="en-IN" sz="2900" dirty="0">
                <a:latin typeface="Times New Roman" panose="02020603050405020304" pitchFamily="18" charset="0"/>
                <a:cs typeface="Times New Roman" panose="02020603050405020304" pitchFamily="18" charset="0"/>
              </a:rPr>
              <a:t>From </a:t>
            </a:r>
            <a:r>
              <a:rPr lang="en-IN" sz="2900" dirty="0" err="1">
                <a:latin typeface="Times New Roman" panose="02020603050405020304" pitchFamily="18" charset="0"/>
                <a:cs typeface="Times New Roman" panose="02020603050405020304" pitchFamily="18" charset="0"/>
              </a:rPr>
              <a:t>Countplot</a:t>
            </a:r>
            <a:r>
              <a:rPr lang="en-IN" sz="2900" dirty="0">
                <a:latin typeface="Times New Roman" panose="02020603050405020304" pitchFamily="18" charset="0"/>
                <a:cs typeface="Times New Roman" panose="02020603050405020304" pitchFamily="18" charset="0"/>
              </a:rPr>
              <a:t> of Garage type, we can say people love to have houses that have garage attached to home.</a:t>
            </a:r>
          </a:p>
          <a:p>
            <a:pPr marL="0" indent="0">
              <a:buNone/>
            </a:pPr>
            <a:endParaRPr lang="en-IN" dirty="0"/>
          </a:p>
        </p:txBody>
      </p:sp>
    </p:spTree>
    <p:extLst>
      <p:ext uri="{BB962C8B-B14F-4D97-AF65-F5344CB8AC3E}">
        <p14:creationId xmlns:p14="http://schemas.microsoft.com/office/powerpoint/2010/main" val="1659705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ACKNOWLEDGMENT</a:t>
            </a:r>
          </a:p>
        </p:txBody>
      </p:sp>
      <p:sp>
        <p:nvSpPr>
          <p:cNvPr id="3" name="Content Placeholder 2"/>
          <p:cNvSpPr>
            <a:spLocks noGrp="1"/>
          </p:cNvSpPr>
          <p:nvPr>
            <p:ph idx="1"/>
          </p:nvPr>
        </p:nvSpPr>
        <p:spPr>
          <a:xfrm>
            <a:off x="888642" y="2543577"/>
            <a:ext cx="8860665" cy="3818585"/>
          </a:xfrm>
        </p:spPr>
        <p:txBody>
          <a:bodyPr/>
          <a:lstStyle/>
          <a:p>
            <a:pPr marL="0" indent="0">
              <a:buNone/>
            </a:pPr>
            <a:r>
              <a:rPr lang="en-IN" sz="2000" dirty="0">
                <a:latin typeface="Times New Roman" panose="02020603050405020304" pitchFamily="18" charset="0"/>
                <a:cs typeface="Times New Roman" panose="02020603050405020304" pitchFamily="18" charset="0"/>
              </a:rPr>
              <a:t>I would like to express my deep sense of gratitude to my SME (Subject Matter Expert) </a:t>
            </a:r>
            <a:r>
              <a:rPr lang="en-IN" sz="2000" b="1" dirty="0">
                <a:latin typeface="Times New Roman" panose="02020603050405020304" pitchFamily="18" charset="0"/>
                <a:cs typeface="Times New Roman" panose="02020603050405020304" pitchFamily="18" charset="0"/>
              </a:rPr>
              <a:t>Miss. Khushboo Garg</a:t>
            </a:r>
            <a:r>
              <a:rPr lang="en-IN" sz="2000" dirty="0">
                <a:latin typeface="Times New Roman" panose="02020603050405020304" pitchFamily="18" charset="0"/>
                <a:cs typeface="Times New Roman" panose="02020603050405020304" pitchFamily="18" charset="0"/>
              </a:rPr>
              <a:t> as well as </a:t>
            </a:r>
            <a:r>
              <a:rPr lang="en-IN" sz="2000" b="1" dirty="0">
                <a:latin typeface="Times New Roman" panose="02020603050405020304" pitchFamily="18" charset="0"/>
                <a:cs typeface="Times New Roman" panose="02020603050405020304" pitchFamily="18" charset="0"/>
              </a:rPr>
              <a:t>Flip Robo Technologies</a:t>
            </a:r>
            <a:r>
              <a:rPr lang="en-IN" sz="2000" dirty="0">
                <a:latin typeface="Times New Roman" panose="02020603050405020304" pitchFamily="18" charset="0"/>
                <a:cs typeface="Times New Roman" panose="02020603050405020304" pitchFamily="18" charset="0"/>
              </a:rPr>
              <a:t> who gave me the golden opportunity to do this data Science project on </a:t>
            </a:r>
            <a:r>
              <a:rPr lang="en-IN" sz="2000" b="1" dirty="0">
                <a:latin typeface="Times New Roman" panose="02020603050405020304" pitchFamily="18" charset="0"/>
                <a:cs typeface="Times New Roman" panose="02020603050405020304" pitchFamily="18" charset="0"/>
              </a:rPr>
              <a:t>Housing: Price Prediction</a:t>
            </a:r>
            <a:r>
              <a:rPr lang="en-IN" sz="2000" dirty="0">
                <a:latin typeface="Times New Roman" panose="02020603050405020304" pitchFamily="18" charset="0"/>
                <a:cs typeface="Times New Roman" panose="02020603050405020304" pitchFamily="18" charset="0"/>
              </a:rPr>
              <a:t>, which also helped me in doing lots of research and I came to know about so many new things.</a:t>
            </a:r>
          </a:p>
          <a:p>
            <a:pPr marL="0" indent="0">
              <a:buNone/>
            </a:pPr>
            <a:r>
              <a:rPr lang="en-IN" sz="2000" dirty="0">
                <a:latin typeface="Times New Roman" panose="02020603050405020304" pitchFamily="18" charset="0"/>
                <a:cs typeface="Times New Roman" panose="02020603050405020304" pitchFamily="18" charset="0"/>
              </a:rPr>
              <a:t>I am very much thankful to </a:t>
            </a:r>
            <a:r>
              <a:rPr lang="en-IN" sz="2000" b="1" dirty="0" err="1">
                <a:latin typeface="Times New Roman" panose="02020603050405020304" pitchFamily="18" charset="0"/>
                <a:cs typeface="Times New Roman" panose="02020603050405020304" pitchFamily="18" charset="0"/>
              </a:rPr>
              <a:t>Dr.</a:t>
            </a:r>
            <a:r>
              <a:rPr lang="en-IN" sz="2000" b="1" dirty="0">
                <a:latin typeface="Times New Roman" panose="02020603050405020304" pitchFamily="18" charset="0"/>
                <a:cs typeface="Times New Roman" panose="02020603050405020304" pitchFamily="18" charset="0"/>
              </a:rPr>
              <a:t> </a:t>
            </a:r>
            <a:r>
              <a:rPr lang="en-IN" sz="2000" b="1" dirty="0" err="1">
                <a:latin typeface="Times New Roman" panose="02020603050405020304" pitchFamily="18" charset="0"/>
                <a:cs typeface="Times New Roman" panose="02020603050405020304" pitchFamily="18" charset="0"/>
              </a:rPr>
              <a:t>Deepika</a:t>
            </a:r>
            <a:r>
              <a:rPr lang="en-IN" sz="2000" b="1" dirty="0">
                <a:latin typeface="Times New Roman" panose="02020603050405020304" pitchFamily="18" charset="0"/>
                <a:cs typeface="Times New Roman" panose="02020603050405020304" pitchFamily="18" charset="0"/>
              </a:rPr>
              <a:t>, Trainer (</a:t>
            </a:r>
            <a:r>
              <a:rPr lang="en-IN" sz="2000" b="1" dirty="0" err="1">
                <a:latin typeface="Times New Roman" panose="02020603050405020304" pitchFamily="18" charset="0"/>
                <a:cs typeface="Times New Roman" panose="02020603050405020304" pitchFamily="18" charset="0"/>
              </a:rPr>
              <a:t>DataTrained</a:t>
            </a:r>
            <a:r>
              <a:rPr lang="en-IN" sz="2000" b="1"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for her valuable guidance, keen interest, and encouragement at various stages of my training period which eventually helped me a lot in doing this project.</a:t>
            </a:r>
          </a:p>
          <a:p>
            <a:pPr marL="0" indent="0">
              <a:buNone/>
            </a:pPr>
            <a:endParaRPr lang="en-IN" dirty="0"/>
          </a:p>
        </p:txBody>
      </p:sp>
    </p:spTree>
    <p:extLst>
      <p:ext uri="{BB962C8B-B14F-4D97-AF65-F5344CB8AC3E}">
        <p14:creationId xmlns:p14="http://schemas.microsoft.com/office/powerpoint/2010/main" val="2020312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Observations:</a:t>
            </a:r>
          </a:p>
        </p:txBody>
      </p:sp>
      <p:sp>
        <p:nvSpPr>
          <p:cNvPr id="3" name="Content Placeholder 2"/>
          <p:cNvSpPr>
            <a:spLocks noGrp="1"/>
          </p:cNvSpPr>
          <p:nvPr>
            <p:ph idx="1"/>
          </p:nvPr>
        </p:nvSpPr>
        <p:spPr>
          <a:xfrm>
            <a:off x="837127" y="2253803"/>
            <a:ext cx="10560676" cy="4604197"/>
          </a:xfrm>
        </p:spPr>
        <p:txBody>
          <a:bodyPr>
            <a:normAutofit fontScale="70000" lnSpcReduction="20000"/>
          </a:bodyPr>
          <a:lstStyle/>
          <a:p>
            <a:r>
              <a:rPr lang="en-IN" sz="2000" dirty="0">
                <a:latin typeface="Times New Roman" panose="02020603050405020304" pitchFamily="18" charset="0"/>
                <a:cs typeface="Times New Roman" panose="02020603050405020304" pitchFamily="18" charset="0"/>
              </a:rPr>
              <a:t>From Heating plot, we can see that people preferred Gas forced warm air furnace.</a:t>
            </a:r>
          </a:p>
          <a:p>
            <a:r>
              <a:rPr lang="en-IN" sz="2000" dirty="0">
                <a:latin typeface="Times New Roman" panose="02020603050405020304" pitchFamily="18" charset="0"/>
                <a:cs typeface="Times New Roman" panose="02020603050405020304" pitchFamily="18" charset="0"/>
              </a:rPr>
              <a:t>From </a:t>
            </a:r>
            <a:r>
              <a:rPr lang="en-IN" sz="2000" dirty="0" err="1">
                <a:latin typeface="Times New Roman" panose="02020603050405020304" pitchFamily="18" charset="0"/>
                <a:cs typeface="Times New Roman" panose="02020603050405020304" pitchFamily="18" charset="0"/>
              </a:rPr>
              <a:t>HeatingQC</a:t>
            </a:r>
            <a:r>
              <a:rPr lang="en-IN" sz="2000" dirty="0">
                <a:latin typeface="Times New Roman" panose="02020603050405020304" pitchFamily="18" charset="0"/>
                <a:cs typeface="Times New Roman" panose="02020603050405020304" pitchFamily="18" charset="0"/>
              </a:rPr>
              <a:t> plot, we can see that people preferred houses with excellent, followed by typical/average type of heating quality and condition.</a:t>
            </a:r>
          </a:p>
          <a:p>
            <a:r>
              <a:rPr lang="en-IN" sz="2000" dirty="0">
                <a:latin typeface="Times New Roman" panose="02020603050405020304" pitchFamily="18" charset="0"/>
                <a:cs typeface="Times New Roman" panose="02020603050405020304" pitchFamily="18" charset="0"/>
              </a:rPr>
              <a:t>From Functional plot, we can see that mostly people preferred houses with Typical Functionality.</a:t>
            </a:r>
          </a:p>
          <a:p>
            <a:r>
              <a:rPr lang="en-IN" sz="2000" dirty="0">
                <a:latin typeface="Times New Roman" panose="02020603050405020304" pitchFamily="18" charset="0"/>
                <a:cs typeface="Times New Roman" panose="02020603050405020304" pitchFamily="18" charset="0"/>
              </a:rPr>
              <a:t>From </a:t>
            </a:r>
            <a:r>
              <a:rPr lang="en-IN" sz="2000" dirty="0" err="1">
                <a:latin typeface="Times New Roman" panose="02020603050405020304" pitchFamily="18" charset="0"/>
                <a:cs typeface="Times New Roman" panose="02020603050405020304" pitchFamily="18" charset="0"/>
              </a:rPr>
              <a:t>KitchenQual</a:t>
            </a:r>
            <a:r>
              <a:rPr lang="en-IN" sz="2000" dirty="0">
                <a:latin typeface="Times New Roman" panose="02020603050405020304" pitchFamily="18" charset="0"/>
                <a:cs typeface="Times New Roman" panose="02020603050405020304" pitchFamily="18" charset="0"/>
              </a:rPr>
              <a:t> plot, we can see that mostly people preferred houses with Typical/Average type of kitchen quality followed by Good and excellent kitchen quality.</a:t>
            </a:r>
          </a:p>
          <a:p>
            <a:r>
              <a:rPr lang="en-IN" sz="2000" dirty="0">
                <a:latin typeface="Times New Roman" panose="02020603050405020304" pitchFamily="18" charset="0"/>
                <a:cs typeface="Times New Roman" panose="02020603050405020304" pitchFamily="18" charset="0"/>
              </a:rPr>
              <a:t>From </a:t>
            </a:r>
            <a:r>
              <a:rPr lang="en-IN" sz="2000" dirty="0" err="1">
                <a:latin typeface="Times New Roman" panose="02020603050405020304" pitchFamily="18" charset="0"/>
                <a:cs typeface="Times New Roman" panose="02020603050405020304" pitchFamily="18" charset="0"/>
              </a:rPr>
              <a:t>FireplaceQual</a:t>
            </a:r>
            <a:r>
              <a:rPr lang="en-IN" sz="2000" dirty="0">
                <a:latin typeface="Times New Roman" panose="02020603050405020304" pitchFamily="18" charset="0"/>
                <a:cs typeface="Times New Roman" panose="02020603050405020304" pitchFamily="18" charset="0"/>
              </a:rPr>
              <a:t> plot, we can see that majority of people preferred house with Average i.e., Prefabricated Fireplace in main living area or Masonry Fireplace in basement.</a:t>
            </a:r>
          </a:p>
          <a:p>
            <a:r>
              <a:rPr lang="en-IN" sz="2000" dirty="0">
                <a:latin typeface="Times New Roman" panose="02020603050405020304" pitchFamily="18" charset="0"/>
                <a:cs typeface="Times New Roman" panose="02020603050405020304" pitchFamily="18" charset="0"/>
              </a:rPr>
              <a:t>From </a:t>
            </a:r>
            <a:r>
              <a:rPr lang="en-IN" sz="2000" dirty="0" err="1">
                <a:latin typeface="Times New Roman" panose="02020603050405020304" pitchFamily="18" charset="0"/>
                <a:cs typeface="Times New Roman" panose="02020603050405020304" pitchFamily="18" charset="0"/>
              </a:rPr>
              <a:t>GarageFinish</a:t>
            </a:r>
            <a:r>
              <a:rPr lang="en-IN" sz="2000" dirty="0">
                <a:latin typeface="Times New Roman" panose="02020603050405020304" pitchFamily="18" charset="0"/>
                <a:cs typeface="Times New Roman" panose="02020603050405020304" pitchFamily="18" charset="0"/>
              </a:rPr>
              <a:t> plot, we can see that mostly people preferred houses having unfinished or roughly finished garage.</a:t>
            </a:r>
          </a:p>
          <a:p>
            <a:r>
              <a:rPr lang="en-IN" sz="2000" dirty="0">
                <a:latin typeface="Times New Roman" panose="02020603050405020304" pitchFamily="18" charset="0"/>
                <a:cs typeface="Times New Roman" panose="02020603050405020304" pitchFamily="18" charset="0"/>
              </a:rPr>
              <a:t>From </a:t>
            </a:r>
            <a:r>
              <a:rPr lang="en-IN" sz="2000" dirty="0" err="1">
                <a:latin typeface="Times New Roman" panose="02020603050405020304" pitchFamily="18" charset="0"/>
                <a:cs typeface="Times New Roman" panose="02020603050405020304" pitchFamily="18" charset="0"/>
              </a:rPr>
              <a:t>GarageQual</a:t>
            </a:r>
            <a:r>
              <a:rPr lang="en-IN" sz="2000" dirty="0">
                <a:latin typeface="Times New Roman" panose="02020603050405020304" pitchFamily="18" charset="0"/>
                <a:cs typeface="Times New Roman" panose="02020603050405020304" pitchFamily="18" charset="0"/>
              </a:rPr>
              <a:t> and </a:t>
            </a:r>
            <a:r>
              <a:rPr lang="en-IN" sz="2000" dirty="0" err="1">
                <a:latin typeface="Times New Roman" panose="02020603050405020304" pitchFamily="18" charset="0"/>
                <a:cs typeface="Times New Roman" panose="02020603050405020304" pitchFamily="18" charset="0"/>
              </a:rPr>
              <a:t>GarageCond</a:t>
            </a:r>
            <a:r>
              <a:rPr lang="en-IN" sz="2000" dirty="0">
                <a:latin typeface="Times New Roman" panose="02020603050405020304" pitchFamily="18" charset="0"/>
                <a:cs typeface="Times New Roman" panose="02020603050405020304" pitchFamily="18" charset="0"/>
              </a:rPr>
              <a:t> plot, it is see that people mostly like houses with Typical/Average quality and condition garage.</a:t>
            </a:r>
          </a:p>
          <a:p>
            <a:r>
              <a:rPr lang="en-IN" sz="2000" dirty="0">
                <a:latin typeface="Times New Roman" panose="02020603050405020304" pitchFamily="18" charset="0"/>
                <a:cs typeface="Times New Roman" panose="02020603050405020304" pitchFamily="18" charset="0"/>
              </a:rPr>
              <a:t>From </a:t>
            </a:r>
            <a:r>
              <a:rPr lang="en-IN" sz="2000" dirty="0" err="1">
                <a:latin typeface="Times New Roman" panose="02020603050405020304" pitchFamily="18" charset="0"/>
                <a:cs typeface="Times New Roman" panose="02020603050405020304" pitchFamily="18" charset="0"/>
              </a:rPr>
              <a:t>PavedDrive</a:t>
            </a:r>
            <a:r>
              <a:rPr lang="en-IN" sz="2000" dirty="0">
                <a:latin typeface="Times New Roman" panose="02020603050405020304" pitchFamily="18" charset="0"/>
                <a:cs typeface="Times New Roman" panose="02020603050405020304" pitchFamily="18" charset="0"/>
              </a:rPr>
              <a:t> plot, it is seen that people preferred houses with paved driveway.</a:t>
            </a:r>
          </a:p>
          <a:p>
            <a:r>
              <a:rPr lang="en-IN" sz="2000" dirty="0">
                <a:latin typeface="Times New Roman" panose="02020603050405020304" pitchFamily="18" charset="0"/>
                <a:cs typeface="Times New Roman" panose="02020603050405020304" pitchFamily="18" charset="0"/>
              </a:rPr>
              <a:t>From </a:t>
            </a:r>
            <a:r>
              <a:rPr lang="en-IN" sz="2000" dirty="0" err="1">
                <a:latin typeface="Times New Roman" panose="02020603050405020304" pitchFamily="18" charset="0"/>
                <a:cs typeface="Times New Roman" panose="02020603050405020304" pitchFamily="18" charset="0"/>
              </a:rPr>
              <a:t>PoolQC</a:t>
            </a:r>
            <a:r>
              <a:rPr lang="en-IN" sz="2000" dirty="0">
                <a:latin typeface="Times New Roman" panose="02020603050405020304" pitchFamily="18" charset="0"/>
                <a:cs typeface="Times New Roman" panose="02020603050405020304" pitchFamily="18" charset="0"/>
              </a:rPr>
              <a:t> plot, it is seen that people like houses with good </a:t>
            </a:r>
            <a:r>
              <a:rPr lang="en-IN" sz="2000" dirty="0" err="1">
                <a:latin typeface="Times New Roman" panose="02020603050405020304" pitchFamily="18" charset="0"/>
                <a:cs typeface="Times New Roman" panose="02020603050405020304" pitchFamily="18" charset="0"/>
              </a:rPr>
              <a:t>qualityb</a:t>
            </a:r>
            <a:r>
              <a:rPr lang="en-IN" sz="2000" dirty="0">
                <a:latin typeface="Times New Roman" panose="02020603050405020304" pitchFamily="18" charset="0"/>
                <a:cs typeface="Times New Roman" panose="02020603050405020304" pitchFamily="18" charset="0"/>
              </a:rPr>
              <a:t> pool.</a:t>
            </a:r>
          </a:p>
          <a:p>
            <a:r>
              <a:rPr lang="en-IN" sz="2000" dirty="0">
                <a:latin typeface="Times New Roman" panose="02020603050405020304" pitchFamily="18" charset="0"/>
                <a:cs typeface="Times New Roman" panose="02020603050405020304" pitchFamily="18" charset="0"/>
              </a:rPr>
              <a:t>From Fence plot, it is seen that mostly people like Minimum Privacy quality fence.</a:t>
            </a:r>
          </a:p>
          <a:p>
            <a:r>
              <a:rPr lang="en-IN" sz="2000" dirty="0">
                <a:latin typeface="Times New Roman" panose="02020603050405020304" pitchFamily="18" charset="0"/>
                <a:cs typeface="Times New Roman" panose="02020603050405020304" pitchFamily="18" charset="0"/>
              </a:rPr>
              <a:t>From </a:t>
            </a:r>
            <a:r>
              <a:rPr lang="en-IN" sz="2000" dirty="0" err="1">
                <a:latin typeface="Times New Roman" panose="02020603050405020304" pitchFamily="18" charset="0"/>
                <a:cs typeface="Times New Roman" panose="02020603050405020304" pitchFamily="18" charset="0"/>
              </a:rPr>
              <a:t>MisFeature</a:t>
            </a:r>
            <a:r>
              <a:rPr lang="en-IN" sz="2000" dirty="0">
                <a:latin typeface="Times New Roman" panose="02020603050405020304" pitchFamily="18" charset="0"/>
                <a:cs typeface="Times New Roman" panose="02020603050405020304" pitchFamily="18" charset="0"/>
              </a:rPr>
              <a:t> plot, we can see that people preferred houses with shed.</a:t>
            </a:r>
          </a:p>
          <a:p>
            <a:r>
              <a:rPr lang="en-IN" sz="2000" dirty="0">
                <a:latin typeface="Times New Roman" panose="02020603050405020304" pitchFamily="18" charset="0"/>
                <a:cs typeface="Times New Roman" panose="02020603050405020304" pitchFamily="18" charset="0"/>
              </a:rPr>
              <a:t>From </a:t>
            </a:r>
            <a:r>
              <a:rPr lang="en-IN" sz="2000" dirty="0" err="1">
                <a:latin typeface="Times New Roman" panose="02020603050405020304" pitchFamily="18" charset="0"/>
                <a:cs typeface="Times New Roman" panose="02020603050405020304" pitchFamily="18" charset="0"/>
              </a:rPr>
              <a:t>Salestype</a:t>
            </a:r>
            <a:r>
              <a:rPr lang="en-IN" sz="2000" dirty="0">
                <a:latin typeface="Times New Roman" panose="02020603050405020304" pitchFamily="18" charset="0"/>
                <a:cs typeface="Times New Roman" panose="02020603050405020304" pitchFamily="18" charset="0"/>
              </a:rPr>
              <a:t> plot, we can say people love to have a home that have Warranty Deed- Conventional type of sale.</a:t>
            </a:r>
          </a:p>
          <a:p>
            <a:r>
              <a:rPr lang="en-IN" sz="2000" dirty="0">
                <a:latin typeface="Times New Roman" panose="02020603050405020304" pitchFamily="18" charset="0"/>
                <a:cs typeface="Times New Roman" panose="02020603050405020304" pitchFamily="18" charset="0"/>
              </a:rPr>
              <a:t>From </a:t>
            </a:r>
            <a:r>
              <a:rPr lang="en-IN" sz="2000" dirty="0" err="1">
                <a:latin typeface="Times New Roman" panose="02020603050405020304" pitchFamily="18" charset="0"/>
                <a:cs typeface="Times New Roman" panose="02020603050405020304" pitchFamily="18" charset="0"/>
              </a:rPr>
              <a:t>salesconditon</a:t>
            </a:r>
            <a:r>
              <a:rPr lang="en-IN" sz="2000" dirty="0">
                <a:latin typeface="Times New Roman" panose="02020603050405020304" pitchFamily="18" charset="0"/>
                <a:cs typeface="Times New Roman" panose="02020603050405020304" pitchFamily="18" charset="0"/>
              </a:rPr>
              <a:t> plot, we can say people love to have a home that have normal sale.</a:t>
            </a:r>
          </a:p>
          <a:p>
            <a:endParaRPr lang="en-IN" dirty="0"/>
          </a:p>
        </p:txBody>
      </p:sp>
    </p:spTree>
    <p:extLst>
      <p:ext uri="{BB962C8B-B14F-4D97-AF65-F5344CB8AC3E}">
        <p14:creationId xmlns:p14="http://schemas.microsoft.com/office/powerpoint/2010/main" val="4288389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2E4DB-99B5-4520-A76C-7EA066C16202}"/>
              </a:ext>
            </a:extLst>
          </p:cNvPr>
          <p:cNvSpPr>
            <a:spLocks noGrp="1"/>
          </p:cNvSpPr>
          <p:nvPr>
            <p:ph type="title"/>
          </p:nvPr>
        </p:nvSpPr>
        <p:spPr>
          <a:xfrm>
            <a:off x="838200" y="153090"/>
            <a:ext cx="10515600" cy="1325563"/>
          </a:xfrm>
        </p:spPr>
        <p:txBody>
          <a:bodyPr/>
          <a:lstStyle/>
          <a:p>
            <a:r>
              <a:rPr lang="en-IN" b="1" dirty="0"/>
              <a:t>EDA</a:t>
            </a:r>
          </a:p>
        </p:txBody>
      </p:sp>
      <p:sp>
        <p:nvSpPr>
          <p:cNvPr id="3" name="Content Placeholder 2">
            <a:extLst>
              <a:ext uri="{FF2B5EF4-FFF2-40B4-BE49-F238E27FC236}">
                <a16:creationId xmlns:a16="http://schemas.microsoft.com/office/drawing/2014/main" id="{5A19048B-C388-4C09-9C4D-64381DB19A6B}"/>
              </a:ext>
            </a:extLst>
          </p:cNvPr>
          <p:cNvSpPr>
            <a:spLocks noGrp="1"/>
          </p:cNvSpPr>
          <p:nvPr>
            <p:ph idx="1"/>
          </p:nvPr>
        </p:nvSpPr>
        <p:spPr>
          <a:xfrm>
            <a:off x="838200" y="1352281"/>
            <a:ext cx="10353541" cy="4713667"/>
          </a:xfrm>
        </p:spPr>
        <p:txBody>
          <a:bodyPr>
            <a:normAutofit/>
          </a:bodyPr>
          <a:lstStyle/>
          <a:p>
            <a:pPr marL="0" indent="0">
              <a:buNone/>
            </a:pPr>
            <a:r>
              <a:rPr lang="en-IN" sz="1800" b="1" dirty="0">
                <a:solidFill>
                  <a:srgbClr val="FFFF00"/>
                </a:solidFill>
              </a:rPr>
              <a:t>Distribution of numerical columns</a:t>
            </a:r>
          </a:p>
          <a:p>
            <a:pPr marL="0" indent="0">
              <a:buNone/>
            </a:pPr>
            <a:endParaRPr lang="en-IN" sz="1800" dirty="0"/>
          </a:p>
          <a:p>
            <a:pPr marL="0" indent="0">
              <a:buNone/>
            </a:pPr>
            <a:r>
              <a:rPr lang="en-IN" sz="1800" dirty="0"/>
              <a:t>This code will help us to plot all the numerical column one by one so these is no need to write separate code for all of them</a:t>
            </a:r>
          </a:p>
          <a:p>
            <a:pPr marL="0" indent="0">
              <a:buNone/>
            </a:pPr>
            <a:endParaRPr lang="en-IN" sz="1800" dirty="0"/>
          </a:p>
          <a:p>
            <a:pPr marL="0" indent="0">
              <a:buNone/>
            </a:pPr>
            <a:endParaRPr lang="en-IN" sz="1800" dirty="0"/>
          </a:p>
        </p:txBody>
      </p:sp>
      <p:pic>
        <p:nvPicPr>
          <p:cNvPr id="6" name="Picture 5">
            <a:extLst>
              <a:ext uri="{FF2B5EF4-FFF2-40B4-BE49-F238E27FC236}">
                <a16:creationId xmlns:a16="http://schemas.microsoft.com/office/drawing/2014/main" id="{D162980B-4B64-F2B9-24D7-86DA3CE584EB}"/>
              </a:ext>
            </a:extLst>
          </p:cNvPr>
          <p:cNvPicPr>
            <a:picLocks noChangeAspect="1"/>
          </p:cNvPicPr>
          <p:nvPr/>
        </p:nvPicPr>
        <p:blipFill>
          <a:blip r:embed="rId2"/>
          <a:stretch>
            <a:fillRect/>
          </a:stretch>
        </p:blipFill>
        <p:spPr>
          <a:xfrm>
            <a:off x="1212783" y="2954956"/>
            <a:ext cx="7796034" cy="3279156"/>
          </a:xfrm>
          <a:prstGeom prst="rect">
            <a:avLst/>
          </a:prstGeom>
        </p:spPr>
      </p:pic>
    </p:spTree>
    <p:extLst>
      <p:ext uri="{BB962C8B-B14F-4D97-AF65-F5344CB8AC3E}">
        <p14:creationId xmlns:p14="http://schemas.microsoft.com/office/powerpoint/2010/main" val="3313418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A523-05E9-4C0D-9906-618AB09CB7B6}"/>
              </a:ext>
            </a:extLst>
          </p:cNvPr>
          <p:cNvSpPr>
            <a:spLocks noGrp="1"/>
          </p:cNvSpPr>
          <p:nvPr>
            <p:ph type="title"/>
          </p:nvPr>
        </p:nvSpPr>
        <p:spPr>
          <a:xfrm>
            <a:off x="838200" y="198437"/>
            <a:ext cx="10515600" cy="1325563"/>
          </a:xfrm>
        </p:spPr>
        <p:txBody>
          <a:bodyPr/>
          <a:lstStyle/>
          <a:p>
            <a:r>
              <a:rPr lang="en-IN" b="1" dirty="0"/>
              <a:t>Distribution Of Numerical Column</a:t>
            </a:r>
          </a:p>
        </p:txBody>
      </p:sp>
      <p:pic>
        <p:nvPicPr>
          <p:cNvPr id="5" name="Content Placeholder 4">
            <a:extLst>
              <a:ext uri="{FF2B5EF4-FFF2-40B4-BE49-F238E27FC236}">
                <a16:creationId xmlns:a16="http://schemas.microsoft.com/office/drawing/2014/main" id="{F0EBA525-BFA8-491B-9F1E-CF513E844A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959351"/>
            <a:ext cx="6677957" cy="1486107"/>
          </a:xfrm>
        </p:spPr>
      </p:pic>
      <p:pic>
        <p:nvPicPr>
          <p:cNvPr id="7" name="Picture 6">
            <a:extLst>
              <a:ext uri="{FF2B5EF4-FFF2-40B4-BE49-F238E27FC236}">
                <a16:creationId xmlns:a16="http://schemas.microsoft.com/office/drawing/2014/main" id="{91DBE1EC-6483-4880-8E37-D3CCD2AC89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094" y="5377570"/>
            <a:ext cx="3296110" cy="1352739"/>
          </a:xfrm>
          <a:prstGeom prst="rect">
            <a:avLst/>
          </a:prstGeom>
        </p:spPr>
      </p:pic>
      <p:pic>
        <p:nvPicPr>
          <p:cNvPr id="9" name="Picture 8">
            <a:extLst>
              <a:ext uri="{FF2B5EF4-FFF2-40B4-BE49-F238E27FC236}">
                <a16:creationId xmlns:a16="http://schemas.microsoft.com/office/drawing/2014/main" id="{F4AE2304-1CF8-4A06-8B2A-D735FCB8BB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793331"/>
            <a:ext cx="3505689" cy="1362265"/>
          </a:xfrm>
          <a:prstGeom prst="rect">
            <a:avLst/>
          </a:prstGeom>
        </p:spPr>
      </p:pic>
      <p:pic>
        <p:nvPicPr>
          <p:cNvPr id="11" name="Picture 10">
            <a:extLst>
              <a:ext uri="{FF2B5EF4-FFF2-40B4-BE49-F238E27FC236}">
                <a16:creationId xmlns:a16="http://schemas.microsoft.com/office/drawing/2014/main" id="{1A9C9E49-AD96-4E14-9B78-C749293B50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4883" y="4241833"/>
            <a:ext cx="3372321" cy="1257475"/>
          </a:xfrm>
          <a:prstGeom prst="rect">
            <a:avLst/>
          </a:prstGeom>
        </p:spPr>
      </p:pic>
      <p:sp>
        <p:nvSpPr>
          <p:cNvPr id="12" name="TextBox 11">
            <a:extLst>
              <a:ext uri="{FF2B5EF4-FFF2-40B4-BE49-F238E27FC236}">
                <a16:creationId xmlns:a16="http://schemas.microsoft.com/office/drawing/2014/main" id="{EAD23C17-53D4-4CE7-8787-E476D2E165CF}"/>
              </a:ext>
            </a:extLst>
          </p:cNvPr>
          <p:cNvSpPr txBox="1"/>
          <p:nvPr/>
        </p:nvSpPr>
        <p:spPr>
          <a:xfrm>
            <a:off x="7516157" y="2295607"/>
            <a:ext cx="4344539" cy="4893647"/>
          </a:xfrm>
          <a:prstGeom prst="rect">
            <a:avLst/>
          </a:prstGeom>
          <a:noFill/>
        </p:spPr>
        <p:txBody>
          <a:bodyPr wrap="square" rtlCol="0">
            <a:spAutoFit/>
          </a:bodyPr>
          <a:lstStyle/>
          <a:p>
            <a:pPr marL="285750" indent="-285750">
              <a:buFont typeface="Arial" panose="020B0604020202020204" pitchFamily="34" charset="0"/>
              <a:buChar char="•"/>
            </a:pPr>
            <a:r>
              <a:rPr lang="en-IN" sz="1400" dirty="0"/>
              <a:t>From </a:t>
            </a:r>
            <a:r>
              <a:rPr lang="en-IN" sz="1400" dirty="0" err="1"/>
              <a:t>LotFrontage</a:t>
            </a:r>
            <a:r>
              <a:rPr lang="en-IN" sz="1400" dirty="0"/>
              <a:t> </a:t>
            </a:r>
            <a:r>
              <a:rPr lang="en-IN" sz="1400" dirty="0" err="1"/>
              <a:t>countplot</a:t>
            </a:r>
            <a:r>
              <a:rPr lang="en-IN" sz="1400" dirty="0"/>
              <a:t>, we can say that majority of people preferred linear feet of street between 60-80.</a:t>
            </a:r>
          </a:p>
          <a:p>
            <a:pPr marL="285750" indent="-285750">
              <a:buFont typeface="Arial" panose="020B0604020202020204" pitchFamily="34" charset="0"/>
              <a:buChar char="•"/>
            </a:pPr>
            <a:r>
              <a:rPr lang="en-IN" sz="1400" dirty="0"/>
              <a:t>From </a:t>
            </a:r>
            <a:r>
              <a:rPr lang="en-IN" sz="1400" dirty="0" err="1"/>
              <a:t>LotArea</a:t>
            </a:r>
            <a:r>
              <a:rPr lang="en-IN" sz="1400" dirty="0"/>
              <a:t> </a:t>
            </a:r>
            <a:r>
              <a:rPr lang="en-IN" sz="1400" dirty="0" err="1"/>
              <a:t>countplot</a:t>
            </a:r>
            <a:r>
              <a:rPr lang="en-IN" sz="1400" dirty="0"/>
              <a:t>, we can see that mostly people like lot size between 0-25000sq.ft.</a:t>
            </a:r>
          </a:p>
          <a:p>
            <a:pPr marL="285750" indent="-285750">
              <a:buFont typeface="Arial" panose="020B0604020202020204" pitchFamily="34" charset="0"/>
              <a:buChar char="•"/>
            </a:pPr>
            <a:r>
              <a:rPr lang="en-IN" sz="1400" dirty="0"/>
              <a:t>From Total square feet of basement area(</a:t>
            </a:r>
            <a:r>
              <a:rPr lang="en-IN" sz="1400" dirty="0" err="1"/>
              <a:t>TotalBsmtSF</a:t>
            </a:r>
            <a:r>
              <a:rPr lang="en-IN" sz="1400" dirty="0"/>
              <a:t>) plot, we can say the value is mostly in between 100-2000 and majority of people have the basement of size 800-1100 square feet.</a:t>
            </a:r>
          </a:p>
          <a:p>
            <a:pPr marL="285750" indent="-285750">
              <a:buFont typeface="Arial" panose="020B0604020202020204" pitchFamily="34" charset="0"/>
              <a:buChar char="•"/>
            </a:pPr>
            <a:r>
              <a:rPr lang="en-IN" sz="1400" dirty="0"/>
              <a:t>From </a:t>
            </a:r>
            <a:r>
              <a:rPr lang="en-IN" sz="1400" dirty="0" err="1"/>
              <a:t>GrLivArea</a:t>
            </a:r>
            <a:r>
              <a:rPr lang="en-IN" sz="1400" dirty="0"/>
              <a:t> plot, we can say mostly people have above grade living area square feet between 1200-1900.</a:t>
            </a:r>
          </a:p>
          <a:p>
            <a:pPr marL="285750" indent="-285750">
              <a:buFont typeface="Arial" panose="020B0604020202020204" pitchFamily="34" charset="0"/>
              <a:buChar char="•"/>
            </a:pPr>
            <a:r>
              <a:rPr lang="en-IN" sz="1400" dirty="0"/>
              <a:t>From </a:t>
            </a:r>
            <a:r>
              <a:rPr lang="en-IN" sz="1400" dirty="0" err="1"/>
              <a:t>GarageArea</a:t>
            </a:r>
            <a:r>
              <a:rPr lang="en-IN" sz="1400" dirty="0"/>
              <a:t> plot, we can say mostly people like to have garage having area between 450-600 sq. ft.</a:t>
            </a:r>
          </a:p>
          <a:p>
            <a:pPr marL="285750" indent="-285750">
              <a:buFont typeface="Arial" panose="020B0604020202020204" pitchFamily="34" charset="0"/>
              <a:buChar char="•"/>
            </a:pPr>
            <a:r>
              <a:rPr lang="en-IN" sz="1400" dirty="0"/>
              <a:t>From </a:t>
            </a:r>
            <a:r>
              <a:rPr lang="en-IN" sz="1400" dirty="0" err="1"/>
              <a:t>saleprice</a:t>
            </a:r>
            <a:r>
              <a:rPr lang="en-IN" sz="1400" dirty="0"/>
              <a:t> plot, we can say majority of people like to buy houses having price between 140000-190000 and also the data is right skewed.</a:t>
            </a:r>
          </a:p>
          <a:p>
            <a:endParaRPr lang="en-IN" dirty="0"/>
          </a:p>
        </p:txBody>
      </p:sp>
    </p:spTree>
    <p:extLst>
      <p:ext uri="{BB962C8B-B14F-4D97-AF65-F5344CB8AC3E}">
        <p14:creationId xmlns:p14="http://schemas.microsoft.com/office/powerpoint/2010/main" val="20992453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CAE24-69B8-4E67-B45A-88E88C68B7EF}"/>
              </a:ext>
            </a:extLst>
          </p:cNvPr>
          <p:cNvSpPr>
            <a:spLocks noGrp="1"/>
          </p:cNvSpPr>
          <p:nvPr>
            <p:ph type="title"/>
          </p:nvPr>
        </p:nvSpPr>
        <p:spPr>
          <a:xfrm>
            <a:off x="838200" y="124272"/>
            <a:ext cx="10515600" cy="1325563"/>
          </a:xfrm>
        </p:spPr>
        <p:txBody>
          <a:bodyPr/>
          <a:lstStyle/>
          <a:p>
            <a:r>
              <a:rPr lang="en-IN" b="1" dirty="0"/>
              <a:t>BIVARIATE ANALYSIS</a:t>
            </a:r>
          </a:p>
        </p:txBody>
      </p:sp>
      <p:pic>
        <p:nvPicPr>
          <p:cNvPr id="5" name="Content Placeholder 4">
            <a:extLst>
              <a:ext uri="{FF2B5EF4-FFF2-40B4-BE49-F238E27FC236}">
                <a16:creationId xmlns:a16="http://schemas.microsoft.com/office/drawing/2014/main" id="{C5102DFE-F12C-43BF-AEA2-EF8582A57E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4000" y="1343818"/>
            <a:ext cx="8202170" cy="2210108"/>
          </a:xfrm>
        </p:spPr>
      </p:pic>
      <p:pic>
        <p:nvPicPr>
          <p:cNvPr id="7" name="Picture 6">
            <a:extLst>
              <a:ext uri="{FF2B5EF4-FFF2-40B4-BE49-F238E27FC236}">
                <a16:creationId xmlns:a16="http://schemas.microsoft.com/office/drawing/2014/main" id="{DC318FA4-43E4-4EC8-A91F-9B95871547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000" y="3985655"/>
            <a:ext cx="8316486" cy="2067213"/>
          </a:xfrm>
          <a:prstGeom prst="rect">
            <a:avLst/>
          </a:prstGeom>
        </p:spPr>
      </p:pic>
      <p:sp>
        <p:nvSpPr>
          <p:cNvPr id="8" name="TextBox 7">
            <a:extLst>
              <a:ext uri="{FF2B5EF4-FFF2-40B4-BE49-F238E27FC236}">
                <a16:creationId xmlns:a16="http://schemas.microsoft.com/office/drawing/2014/main" id="{321A9465-2DB7-4C67-982D-41EFDCE06644}"/>
              </a:ext>
            </a:extLst>
          </p:cNvPr>
          <p:cNvSpPr txBox="1"/>
          <p:nvPr/>
        </p:nvSpPr>
        <p:spPr>
          <a:xfrm>
            <a:off x="8576170" y="2299840"/>
            <a:ext cx="3246782" cy="4616648"/>
          </a:xfrm>
          <a:prstGeom prst="rect">
            <a:avLst/>
          </a:prstGeom>
          <a:noFill/>
        </p:spPr>
        <p:txBody>
          <a:bodyPr wrap="square" rtlCol="0">
            <a:spAutoFit/>
          </a:bodyPr>
          <a:lstStyle/>
          <a:p>
            <a:pPr marL="285750" indent="-285750">
              <a:buFont typeface="Arial" panose="020B0604020202020204" pitchFamily="34" charset="0"/>
              <a:buChar char="•"/>
            </a:pPr>
            <a:r>
              <a:rPr lang="en-IN" sz="1400" dirty="0"/>
              <a:t>From </a:t>
            </a:r>
            <a:r>
              <a:rPr lang="en-IN" sz="1400" dirty="0" err="1"/>
              <a:t>TotRmsAbvGrd</a:t>
            </a:r>
            <a:r>
              <a:rPr lang="en-IN" sz="1400" dirty="0"/>
              <a:t> vs </a:t>
            </a:r>
            <a:r>
              <a:rPr lang="en-IN" sz="1400" dirty="0" err="1"/>
              <a:t>SalePrice</a:t>
            </a:r>
            <a:r>
              <a:rPr lang="en-IN" sz="1400" dirty="0"/>
              <a:t> plot, we see that as total rooms Above Ground is increasing, the average price is also increasing until 11th room and the price starts to decrease.</a:t>
            </a:r>
          </a:p>
          <a:p>
            <a:pPr marL="285750" indent="-285750">
              <a:buFont typeface="Arial" panose="020B0604020202020204" pitchFamily="34" charset="0"/>
              <a:buChar char="•"/>
            </a:pPr>
            <a:r>
              <a:rPr lang="en-IN" sz="1400" dirty="0"/>
              <a:t>From Bedroom </a:t>
            </a:r>
            <a:r>
              <a:rPr lang="en-IN" sz="1400" dirty="0" err="1"/>
              <a:t>ABove</a:t>
            </a:r>
            <a:r>
              <a:rPr lang="en-IN" sz="1400" dirty="0"/>
              <a:t> Ground Vs </a:t>
            </a:r>
            <a:r>
              <a:rPr lang="en-IN" sz="1400" dirty="0" err="1"/>
              <a:t>Saleprice</a:t>
            </a:r>
            <a:r>
              <a:rPr lang="en-IN" sz="1400" dirty="0"/>
              <a:t> plot, we can see that for the 0,4,8 Bedroom number, price is high and price is very less for 6 and 2 bedroom number.</a:t>
            </a:r>
          </a:p>
          <a:p>
            <a:pPr marL="285750" indent="-285750">
              <a:buFont typeface="Arial" panose="020B0604020202020204" pitchFamily="34" charset="0"/>
              <a:buChar char="•"/>
            </a:pPr>
            <a:r>
              <a:rPr lang="en-IN" sz="1400" dirty="0"/>
              <a:t>From Kitchen Above Ground Vs </a:t>
            </a:r>
            <a:r>
              <a:rPr lang="en-IN" sz="1400" dirty="0" err="1"/>
              <a:t>saleprice</a:t>
            </a:r>
            <a:r>
              <a:rPr lang="en-IN" sz="1400" dirty="0"/>
              <a:t> plot, we can see that as the no. of kitchen is increasing, the price is decreasing indicating mostly people take one kitchen house only.</a:t>
            </a:r>
          </a:p>
          <a:p>
            <a:endParaRPr lang="en-IN" sz="1400" dirty="0"/>
          </a:p>
        </p:txBody>
      </p:sp>
    </p:spTree>
    <p:extLst>
      <p:ext uri="{BB962C8B-B14F-4D97-AF65-F5344CB8AC3E}">
        <p14:creationId xmlns:p14="http://schemas.microsoft.com/office/powerpoint/2010/main" val="9879689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5156C-792E-4210-BD15-76FBA702BE33}"/>
              </a:ext>
            </a:extLst>
          </p:cNvPr>
          <p:cNvSpPr>
            <a:spLocks noGrp="1"/>
          </p:cNvSpPr>
          <p:nvPr>
            <p:ph type="title"/>
          </p:nvPr>
        </p:nvSpPr>
        <p:spPr>
          <a:xfrm>
            <a:off x="838200" y="192847"/>
            <a:ext cx="10515600" cy="1325563"/>
          </a:xfrm>
        </p:spPr>
        <p:txBody>
          <a:bodyPr/>
          <a:lstStyle/>
          <a:p>
            <a:r>
              <a:rPr lang="en-IN" b="1" dirty="0"/>
              <a:t>BIVARIATE ANALYSIS</a:t>
            </a:r>
          </a:p>
        </p:txBody>
      </p:sp>
      <p:pic>
        <p:nvPicPr>
          <p:cNvPr id="5" name="Content Placeholder 4">
            <a:extLst>
              <a:ext uri="{FF2B5EF4-FFF2-40B4-BE49-F238E27FC236}">
                <a16:creationId xmlns:a16="http://schemas.microsoft.com/office/drawing/2014/main" id="{03FA1981-5010-43B4-9640-28BB153833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426" y="1518410"/>
            <a:ext cx="8354591" cy="4334480"/>
          </a:xfrm>
        </p:spPr>
      </p:pic>
      <p:sp>
        <p:nvSpPr>
          <p:cNvPr id="6" name="TextBox 5">
            <a:extLst>
              <a:ext uri="{FF2B5EF4-FFF2-40B4-BE49-F238E27FC236}">
                <a16:creationId xmlns:a16="http://schemas.microsoft.com/office/drawing/2014/main" id="{673BB1AF-81E1-4385-9C8C-BA12DF153084}"/>
              </a:ext>
            </a:extLst>
          </p:cNvPr>
          <p:cNvSpPr txBox="1"/>
          <p:nvPr/>
        </p:nvSpPr>
        <p:spPr>
          <a:xfrm>
            <a:off x="8415505" y="2485320"/>
            <a:ext cx="3313043" cy="2031325"/>
          </a:xfrm>
          <a:prstGeom prst="rect">
            <a:avLst/>
          </a:prstGeom>
          <a:noFill/>
        </p:spPr>
        <p:txBody>
          <a:bodyPr wrap="square" rtlCol="0">
            <a:spAutoFit/>
          </a:bodyPr>
          <a:lstStyle/>
          <a:p>
            <a:r>
              <a:rPr lang="en-IN" dirty="0"/>
              <a:t>In Basement full bathroom &amp; half bathrooms vs </a:t>
            </a:r>
            <a:r>
              <a:rPr lang="en-IN" dirty="0" err="1"/>
              <a:t>saleprice</a:t>
            </a:r>
            <a:r>
              <a:rPr lang="en-IN" dirty="0"/>
              <a:t> plot, we see that as the bathroom size increasing, the price is also increasing.</a:t>
            </a:r>
          </a:p>
          <a:p>
            <a:endParaRPr lang="en-IN" dirty="0"/>
          </a:p>
        </p:txBody>
      </p:sp>
    </p:spTree>
    <p:extLst>
      <p:ext uri="{BB962C8B-B14F-4D97-AF65-F5344CB8AC3E}">
        <p14:creationId xmlns:p14="http://schemas.microsoft.com/office/powerpoint/2010/main" val="1958752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64050-D45F-4541-A300-89FBAAE36E7F}"/>
              </a:ext>
            </a:extLst>
          </p:cNvPr>
          <p:cNvSpPr>
            <a:spLocks noGrp="1"/>
          </p:cNvSpPr>
          <p:nvPr>
            <p:ph type="title"/>
          </p:nvPr>
        </p:nvSpPr>
        <p:spPr/>
        <p:txBody>
          <a:bodyPr/>
          <a:lstStyle/>
          <a:p>
            <a:r>
              <a:rPr lang="en-IN" b="1" dirty="0"/>
              <a:t>BIVARIATE ANALYSIS</a:t>
            </a:r>
          </a:p>
        </p:txBody>
      </p:sp>
      <p:pic>
        <p:nvPicPr>
          <p:cNvPr id="5" name="Content Placeholder 4">
            <a:extLst>
              <a:ext uri="{FF2B5EF4-FFF2-40B4-BE49-F238E27FC236}">
                <a16:creationId xmlns:a16="http://schemas.microsoft.com/office/drawing/2014/main" id="{754FB517-4B9B-4B5D-A3E4-0ECA9D6806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99120"/>
            <a:ext cx="7885652" cy="4351338"/>
          </a:xfrm>
        </p:spPr>
      </p:pic>
      <p:sp>
        <p:nvSpPr>
          <p:cNvPr id="6" name="TextBox 5">
            <a:extLst>
              <a:ext uri="{FF2B5EF4-FFF2-40B4-BE49-F238E27FC236}">
                <a16:creationId xmlns:a16="http://schemas.microsoft.com/office/drawing/2014/main" id="{045F0B89-D5C6-497C-9A9C-125F9A8CB6C4}"/>
              </a:ext>
            </a:extLst>
          </p:cNvPr>
          <p:cNvSpPr txBox="1"/>
          <p:nvPr/>
        </p:nvSpPr>
        <p:spPr>
          <a:xfrm>
            <a:off x="8485498" y="2179796"/>
            <a:ext cx="3326296" cy="4678204"/>
          </a:xfrm>
          <a:prstGeom prst="rect">
            <a:avLst/>
          </a:prstGeom>
          <a:noFill/>
        </p:spPr>
        <p:txBody>
          <a:bodyPr wrap="square" rtlCol="0">
            <a:spAutoFit/>
          </a:bodyPr>
          <a:lstStyle/>
          <a:p>
            <a:pPr marL="285750" indent="-285750">
              <a:buFont typeface="Arial" panose="020B0604020202020204" pitchFamily="34" charset="0"/>
              <a:buChar char="•"/>
            </a:pPr>
            <a:r>
              <a:rPr lang="en-IN" sz="1400" dirty="0"/>
              <a:t>From Fireplaces vs </a:t>
            </a:r>
            <a:r>
              <a:rPr lang="en-IN" sz="1400" dirty="0" err="1"/>
              <a:t>saleprice</a:t>
            </a:r>
            <a:r>
              <a:rPr lang="en-IN" sz="1400" dirty="0"/>
              <a:t> plot, we see that as the fireplaces increasing, the sale price is also increasing.</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From the </a:t>
            </a:r>
            <a:r>
              <a:rPr lang="en-IN" sz="1400" dirty="0" err="1"/>
              <a:t>PoolArea</a:t>
            </a:r>
            <a:r>
              <a:rPr lang="en-IN" sz="1400" dirty="0"/>
              <a:t> vs </a:t>
            </a:r>
            <a:r>
              <a:rPr lang="en-IN" sz="1400" dirty="0" err="1"/>
              <a:t>saleprice</a:t>
            </a:r>
            <a:r>
              <a:rPr lang="en-IN" sz="1400" dirty="0"/>
              <a:t> plot, we see that the pool having area 555 has the highest sale price.</a:t>
            </a:r>
          </a:p>
          <a:p>
            <a:pPr marL="285750" indent="-285750">
              <a:buFont typeface="Arial" panose="020B0604020202020204" pitchFamily="34" charset="0"/>
              <a:buChar char="•"/>
            </a:pPr>
            <a:r>
              <a:rPr lang="en-IN" sz="1400" dirty="0"/>
              <a:t>From </a:t>
            </a:r>
            <a:r>
              <a:rPr lang="en-IN" sz="1400" dirty="0" err="1"/>
              <a:t>YrSold</a:t>
            </a:r>
            <a:r>
              <a:rPr lang="en-IN" sz="1400" dirty="0"/>
              <a:t> vs </a:t>
            </a:r>
            <a:r>
              <a:rPr lang="en-IN" sz="1400" dirty="0" err="1"/>
              <a:t>saleprice</a:t>
            </a:r>
            <a:r>
              <a:rPr lang="en-IN" sz="1400" dirty="0"/>
              <a:t> plot, we can see that sale price was high in 2006 and it decreased in 2008-10.</a:t>
            </a:r>
          </a:p>
          <a:p>
            <a:pPr marL="285750" indent="-285750">
              <a:buFont typeface="Arial" panose="020B0604020202020204" pitchFamily="34" charset="0"/>
              <a:buChar char="•"/>
            </a:pPr>
            <a:r>
              <a:rPr lang="en-IN" sz="1400" dirty="0"/>
              <a:t>From </a:t>
            </a:r>
            <a:r>
              <a:rPr lang="en-IN" sz="1400" dirty="0" err="1"/>
              <a:t>MoSold</a:t>
            </a:r>
            <a:r>
              <a:rPr lang="en-IN" sz="1400" dirty="0"/>
              <a:t> vs </a:t>
            </a:r>
            <a:r>
              <a:rPr lang="en-IN" sz="1400" dirty="0" err="1"/>
              <a:t>saleprice</a:t>
            </a:r>
            <a:r>
              <a:rPr lang="en-IN" sz="1400" dirty="0"/>
              <a:t> plot, we can see that most of the people who sold their home in the month of </a:t>
            </a:r>
            <a:r>
              <a:rPr lang="en-IN" sz="1400" dirty="0" err="1"/>
              <a:t>september</a:t>
            </a:r>
            <a:r>
              <a:rPr lang="en-IN" sz="1400" dirty="0"/>
              <a:t> got high price and those who sold their home in April month got less price.</a:t>
            </a:r>
          </a:p>
          <a:p>
            <a:endParaRPr lang="en-IN" dirty="0"/>
          </a:p>
        </p:txBody>
      </p:sp>
    </p:spTree>
    <p:extLst>
      <p:ext uri="{BB962C8B-B14F-4D97-AF65-F5344CB8AC3E}">
        <p14:creationId xmlns:p14="http://schemas.microsoft.com/office/powerpoint/2010/main" val="31748282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68C2-7175-43AD-9700-924EC0D1830D}"/>
              </a:ext>
            </a:extLst>
          </p:cNvPr>
          <p:cNvSpPr>
            <a:spLocks noGrp="1"/>
          </p:cNvSpPr>
          <p:nvPr>
            <p:ph type="title"/>
          </p:nvPr>
        </p:nvSpPr>
        <p:spPr>
          <a:xfrm>
            <a:off x="838200" y="1935"/>
            <a:ext cx="10515600" cy="1325563"/>
          </a:xfrm>
        </p:spPr>
        <p:txBody>
          <a:bodyPr/>
          <a:lstStyle/>
          <a:p>
            <a:r>
              <a:rPr lang="en-IN" b="1" dirty="0"/>
              <a:t>BIVARIATE ANALYSIS</a:t>
            </a:r>
          </a:p>
        </p:txBody>
      </p:sp>
      <p:pic>
        <p:nvPicPr>
          <p:cNvPr id="5" name="Content Placeholder 4">
            <a:extLst>
              <a:ext uri="{FF2B5EF4-FFF2-40B4-BE49-F238E27FC236}">
                <a16:creationId xmlns:a16="http://schemas.microsoft.com/office/drawing/2014/main" id="{B9DAA267-6F48-43DA-AB66-B543B0C547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195204"/>
            <a:ext cx="8164064" cy="2657846"/>
          </a:xfrm>
        </p:spPr>
      </p:pic>
      <p:pic>
        <p:nvPicPr>
          <p:cNvPr id="7" name="Picture 6">
            <a:extLst>
              <a:ext uri="{FF2B5EF4-FFF2-40B4-BE49-F238E27FC236}">
                <a16:creationId xmlns:a16="http://schemas.microsoft.com/office/drawing/2014/main" id="{F836AC91-4FB4-43AB-8DFA-9D1098ACF2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463" y="3970074"/>
            <a:ext cx="8068801" cy="2476846"/>
          </a:xfrm>
          <a:prstGeom prst="rect">
            <a:avLst/>
          </a:prstGeom>
        </p:spPr>
      </p:pic>
      <p:sp>
        <p:nvSpPr>
          <p:cNvPr id="8" name="TextBox 7">
            <a:extLst>
              <a:ext uri="{FF2B5EF4-FFF2-40B4-BE49-F238E27FC236}">
                <a16:creationId xmlns:a16="http://schemas.microsoft.com/office/drawing/2014/main" id="{D199C896-8963-4B3E-9CFB-34F3F72693E1}"/>
              </a:ext>
            </a:extLst>
          </p:cNvPr>
          <p:cNvSpPr txBox="1"/>
          <p:nvPr/>
        </p:nvSpPr>
        <p:spPr>
          <a:xfrm>
            <a:off x="8818974" y="2100231"/>
            <a:ext cx="3081105" cy="4555093"/>
          </a:xfrm>
          <a:prstGeom prst="rect">
            <a:avLst/>
          </a:prstGeom>
          <a:noFill/>
        </p:spPr>
        <p:txBody>
          <a:bodyPr wrap="square" rtlCol="0">
            <a:spAutoFit/>
          </a:bodyPr>
          <a:lstStyle/>
          <a:p>
            <a:pPr marL="171450" indent="-171450">
              <a:buFont typeface="Arial" panose="020B0604020202020204" pitchFamily="34" charset="0"/>
              <a:buChar char="•"/>
            </a:pPr>
            <a:r>
              <a:rPr lang="en-IN" sz="1200" dirty="0"/>
              <a:t>From </a:t>
            </a:r>
            <a:r>
              <a:rPr lang="en-IN" sz="1200" dirty="0" err="1"/>
              <a:t>MSZoning</a:t>
            </a:r>
            <a:r>
              <a:rPr lang="en-IN" sz="1200" dirty="0"/>
              <a:t> vs </a:t>
            </a:r>
            <a:r>
              <a:rPr lang="en-IN" sz="1200" dirty="0" err="1"/>
              <a:t>Saleprice</a:t>
            </a:r>
            <a:r>
              <a:rPr lang="en-IN" sz="1200" dirty="0"/>
              <a:t> plot, we see that Floating Village Residential zone (FV) is having higher sale price of around 2 lakhs While Commercial Zones are having the lowest sale prices and we see a variation in sale prices in different zones which makes it an important feature for our prediction.</a:t>
            </a:r>
          </a:p>
          <a:p>
            <a:pPr marL="171450" indent="-171450">
              <a:buFont typeface="Arial" panose="020B0604020202020204" pitchFamily="34" charset="0"/>
              <a:buChar char="•"/>
            </a:pPr>
            <a:r>
              <a:rPr lang="en-IN" sz="1200" dirty="0"/>
              <a:t>From </a:t>
            </a:r>
            <a:r>
              <a:rPr lang="en-IN" sz="1200" dirty="0" err="1"/>
              <a:t>LandCountour</a:t>
            </a:r>
            <a:r>
              <a:rPr lang="en-IN" sz="1200" dirty="0"/>
              <a:t> vs </a:t>
            </a:r>
            <a:r>
              <a:rPr lang="en-IN" sz="1200" dirty="0" err="1"/>
              <a:t>saleprice</a:t>
            </a:r>
            <a:r>
              <a:rPr lang="en-IN" sz="1200" dirty="0"/>
              <a:t> plot, we see that if the house has significant slope on both sides (HLS) or have depression (Low),sale prices is more. For nearly flat/level and banked </a:t>
            </a:r>
            <a:r>
              <a:rPr lang="en-IN" sz="1200" dirty="0" err="1"/>
              <a:t>slopes,Sale</a:t>
            </a:r>
            <a:r>
              <a:rPr lang="en-IN" sz="1200" dirty="0"/>
              <a:t> price is less.</a:t>
            </a:r>
          </a:p>
          <a:p>
            <a:pPr marL="171450" indent="-171450">
              <a:buFont typeface="Arial" panose="020B0604020202020204" pitchFamily="34" charset="0"/>
              <a:buChar char="•"/>
            </a:pPr>
            <a:r>
              <a:rPr lang="en-IN" sz="1200" dirty="0"/>
              <a:t>From the 3rd plot, we see that For flat stones or bricks access </a:t>
            </a:r>
            <a:r>
              <a:rPr lang="en-IN" sz="1200" dirty="0" err="1"/>
              <a:t>streets,Price</a:t>
            </a:r>
            <a:r>
              <a:rPr lang="en-IN" sz="1200" dirty="0"/>
              <a:t> is higher and majority of houses with gravel street have price around 2 lakhs but as there is very less data for gravel street type this feature is not that important for prediction.</a:t>
            </a:r>
          </a:p>
          <a:p>
            <a:endParaRPr lang="en-IN" sz="1400" dirty="0"/>
          </a:p>
        </p:txBody>
      </p:sp>
    </p:spTree>
    <p:extLst>
      <p:ext uri="{BB962C8B-B14F-4D97-AF65-F5344CB8AC3E}">
        <p14:creationId xmlns:p14="http://schemas.microsoft.com/office/powerpoint/2010/main" val="21767407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A46A0-5514-4974-B6DD-569F5BAC043C}"/>
              </a:ext>
            </a:extLst>
          </p:cNvPr>
          <p:cNvSpPr>
            <a:spLocks noGrp="1"/>
          </p:cNvSpPr>
          <p:nvPr>
            <p:ph type="title"/>
          </p:nvPr>
        </p:nvSpPr>
        <p:spPr>
          <a:xfrm>
            <a:off x="838200" y="767606"/>
            <a:ext cx="8761413" cy="706964"/>
          </a:xfrm>
        </p:spPr>
        <p:txBody>
          <a:bodyPr/>
          <a:lstStyle/>
          <a:p>
            <a:r>
              <a:rPr lang="en-IN" b="1" dirty="0"/>
              <a:t>BIVARIATE ANALYSIS</a:t>
            </a:r>
          </a:p>
        </p:txBody>
      </p:sp>
      <p:pic>
        <p:nvPicPr>
          <p:cNvPr id="5" name="Content Placeholder 4">
            <a:extLst>
              <a:ext uri="{FF2B5EF4-FFF2-40B4-BE49-F238E27FC236}">
                <a16:creationId xmlns:a16="http://schemas.microsoft.com/office/drawing/2014/main" id="{59FF70E6-A8AD-4533-9ACC-C147CCD097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65381"/>
            <a:ext cx="6896911" cy="4351338"/>
          </a:xfrm>
        </p:spPr>
      </p:pic>
      <p:sp>
        <p:nvSpPr>
          <p:cNvPr id="6" name="TextBox 5">
            <a:extLst>
              <a:ext uri="{FF2B5EF4-FFF2-40B4-BE49-F238E27FC236}">
                <a16:creationId xmlns:a16="http://schemas.microsoft.com/office/drawing/2014/main" id="{34E6A641-D1B3-4B54-8511-E11078C81C59}"/>
              </a:ext>
            </a:extLst>
          </p:cNvPr>
          <p:cNvSpPr txBox="1"/>
          <p:nvPr/>
        </p:nvSpPr>
        <p:spPr>
          <a:xfrm>
            <a:off x="7735111" y="2360213"/>
            <a:ext cx="3829878" cy="4524315"/>
          </a:xfrm>
          <a:prstGeom prst="rect">
            <a:avLst/>
          </a:prstGeom>
          <a:noFill/>
        </p:spPr>
        <p:txBody>
          <a:bodyPr wrap="square" rtlCol="0">
            <a:spAutoFit/>
          </a:bodyPr>
          <a:lstStyle/>
          <a:p>
            <a:pPr marL="285750" indent="-285750">
              <a:buFont typeface="Arial" panose="020B0604020202020204" pitchFamily="34" charset="0"/>
              <a:buChar char="•"/>
            </a:pPr>
            <a:r>
              <a:rPr lang="en-IN" dirty="0"/>
              <a:t>From plot-1, we can see that houses having </a:t>
            </a:r>
            <a:r>
              <a:rPr lang="en-IN" dirty="0" err="1"/>
              <a:t>GasW</a:t>
            </a:r>
            <a:r>
              <a:rPr lang="en-IN" dirty="0"/>
              <a:t>(Gas hot water or steam heat) and </a:t>
            </a:r>
            <a:r>
              <a:rPr lang="en-IN" dirty="0" err="1"/>
              <a:t>GasA</a:t>
            </a:r>
            <a:r>
              <a:rPr lang="en-IN" dirty="0"/>
              <a:t>(Gas forced warm air furnace) type of heating have high sale prices.</a:t>
            </a:r>
          </a:p>
          <a:p>
            <a:pPr marL="285750" indent="-285750">
              <a:buFont typeface="Arial" panose="020B0604020202020204" pitchFamily="34" charset="0"/>
              <a:buChar char="•"/>
            </a:pPr>
            <a:r>
              <a:rPr lang="en-IN" dirty="0"/>
              <a:t>From plot-2, we see that houses with excellent(Ex) heating quality and condition costs more.</a:t>
            </a:r>
          </a:p>
          <a:p>
            <a:pPr marL="285750" indent="-285750">
              <a:buFont typeface="Arial" panose="020B0604020202020204" pitchFamily="34" charset="0"/>
              <a:buChar char="•"/>
            </a:pPr>
            <a:r>
              <a:rPr lang="en-IN" dirty="0"/>
              <a:t>From plot-3, we see that houses having Central AC have higher price that the ones that don't have Central AC.</a:t>
            </a:r>
          </a:p>
          <a:p>
            <a:endParaRPr lang="en-IN" dirty="0"/>
          </a:p>
        </p:txBody>
      </p:sp>
    </p:spTree>
    <p:extLst>
      <p:ext uri="{BB962C8B-B14F-4D97-AF65-F5344CB8AC3E}">
        <p14:creationId xmlns:p14="http://schemas.microsoft.com/office/powerpoint/2010/main" val="41612990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30A03-1325-4658-8F50-AA7D4D4C000B}"/>
              </a:ext>
            </a:extLst>
          </p:cNvPr>
          <p:cNvSpPr>
            <a:spLocks noGrp="1"/>
          </p:cNvSpPr>
          <p:nvPr>
            <p:ph type="title"/>
          </p:nvPr>
        </p:nvSpPr>
        <p:spPr/>
        <p:txBody>
          <a:bodyPr/>
          <a:lstStyle/>
          <a:p>
            <a:r>
              <a:rPr lang="en-IN" dirty="0"/>
              <a:t>BIVARIATE ANALYSIS</a:t>
            </a:r>
          </a:p>
        </p:txBody>
      </p:sp>
      <p:pic>
        <p:nvPicPr>
          <p:cNvPr id="5" name="Content Placeholder 4">
            <a:extLst>
              <a:ext uri="{FF2B5EF4-FFF2-40B4-BE49-F238E27FC236}">
                <a16:creationId xmlns:a16="http://schemas.microsoft.com/office/drawing/2014/main" id="{B93FE8BB-28FB-4DBF-AAA9-EFF781B699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3887" y="2026972"/>
            <a:ext cx="8405272" cy="2641657"/>
          </a:xfrm>
        </p:spPr>
      </p:pic>
      <p:sp>
        <p:nvSpPr>
          <p:cNvPr id="6" name="TextBox 5">
            <a:extLst>
              <a:ext uri="{FF2B5EF4-FFF2-40B4-BE49-F238E27FC236}">
                <a16:creationId xmlns:a16="http://schemas.microsoft.com/office/drawing/2014/main" id="{FCA3EBBF-B00C-4A0F-93EA-B5B795528272}"/>
              </a:ext>
            </a:extLst>
          </p:cNvPr>
          <p:cNvSpPr txBox="1"/>
          <p:nvPr/>
        </p:nvSpPr>
        <p:spPr>
          <a:xfrm>
            <a:off x="1044262" y="5014969"/>
            <a:ext cx="6821557" cy="1200329"/>
          </a:xfrm>
          <a:prstGeom prst="rect">
            <a:avLst/>
          </a:prstGeom>
          <a:noFill/>
        </p:spPr>
        <p:txBody>
          <a:bodyPr wrap="square" rtlCol="0">
            <a:spAutoFit/>
          </a:bodyPr>
          <a:lstStyle/>
          <a:p>
            <a:r>
              <a:rPr lang="en-IN" dirty="0"/>
              <a:t>we can see that houses with built in or attached garages tend to have the highest prices, while those with more than one type of garage or a car port tend to have the lowest prices.</a:t>
            </a:r>
          </a:p>
        </p:txBody>
      </p:sp>
    </p:spTree>
    <p:extLst>
      <p:ext uri="{BB962C8B-B14F-4D97-AF65-F5344CB8AC3E}">
        <p14:creationId xmlns:p14="http://schemas.microsoft.com/office/powerpoint/2010/main" val="38403049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69E04-8D53-4A7F-80E1-614560A085A2}"/>
              </a:ext>
            </a:extLst>
          </p:cNvPr>
          <p:cNvSpPr>
            <a:spLocks noGrp="1"/>
          </p:cNvSpPr>
          <p:nvPr>
            <p:ph type="title"/>
          </p:nvPr>
        </p:nvSpPr>
        <p:spPr>
          <a:xfrm>
            <a:off x="745435" y="18255"/>
            <a:ext cx="10515600" cy="1325563"/>
          </a:xfrm>
        </p:spPr>
        <p:txBody>
          <a:bodyPr/>
          <a:lstStyle/>
          <a:p>
            <a:r>
              <a:rPr lang="en-IN" b="1" dirty="0"/>
              <a:t>BIVARIATE ANALYSIS</a:t>
            </a:r>
          </a:p>
        </p:txBody>
      </p:sp>
      <p:pic>
        <p:nvPicPr>
          <p:cNvPr id="5" name="Content Placeholder 4">
            <a:extLst>
              <a:ext uri="{FF2B5EF4-FFF2-40B4-BE49-F238E27FC236}">
                <a16:creationId xmlns:a16="http://schemas.microsoft.com/office/drawing/2014/main" id="{1746E323-ABB2-4B4B-A96F-C26884E406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5435" y="1772616"/>
            <a:ext cx="6766811" cy="4351338"/>
          </a:xfrm>
        </p:spPr>
      </p:pic>
      <p:sp>
        <p:nvSpPr>
          <p:cNvPr id="6" name="TextBox 5">
            <a:extLst>
              <a:ext uri="{FF2B5EF4-FFF2-40B4-BE49-F238E27FC236}">
                <a16:creationId xmlns:a16="http://schemas.microsoft.com/office/drawing/2014/main" id="{9019A623-6EA7-407F-BDCF-A9DC4E4C8826}"/>
              </a:ext>
            </a:extLst>
          </p:cNvPr>
          <p:cNvSpPr txBox="1"/>
          <p:nvPr/>
        </p:nvSpPr>
        <p:spPr>
          <a:xfrm>
            <a:off x="7315200" y="2517124"/>
            <a:ext cx="4131365" cy="4555093"/>
          </a:xfrm>
          <a:prstGeom prst="rect">
            <a:avLst/>
          </a:prstGeom>
          <a:noFill/>
        </p:spPr>
        <p:txBody>
          <a:bodyPr wrap="square" rtlCol="0">
            <a:spAutoFit/>
          </a:bodyPr>
          <a:lstStyle/>
          <a:p>
            <a:pPr marL="285750" indent="-285750">
              <a:buFont typeface="Arial" panose="020B0604020202020204" pitchFamily="34" charset="0"/>
              <a:buChar char="•"/>
            </a:pPr>
            <a:r>
              <a:rPr lang="en-IN" sz="1600" dirty="0"/>
              <a:t>From plot-1, we see that roughly finished garages account for higher sale price than finished and unfinished ones, while the properties which don't have a garage have the lowest price.</a:t>
            </a:r>
          </a:p>
          <a:p>
            <a:pPr marL="285750" indent="-285750">
              <a:buFont typeface="Arial" panose="020B0604020202020204" pitchFamily="34" charset="0"/>
              <a:buChar char="•"/>
            </a:pPr>
            <a:r>
              <a:rPr lang="en-IN" sz="1600" dirty="0"/>
              <a:t>From </a:t>
            </a:r>
            <a:r>
              <a:rPr lang="en-IN" sz="1600" dirty="0" err="1"/>
              <a:t>Garagecond</a:t>
            </a:r>
            <a:r>
              <a:rPr lang="en-IN" sz="1600" dirty="0"/>
              <a:t> vs </a:t>
            </a:r>
            <a:r>
              <a:rPr lang="en-IN" sz="1600" dirty="0" err="1"/>
              <a:t>saleprice</a:t>
            </a:r>
            <a:r>
              <a:rPr lang="en-IN" sz="1600" dirty="0"/>
              <a:t> plot, we see that houses with typical/average condition garages account for higher sale price than garages with excellent or poor </a:t>
            </a:r>
            <a:r>
              <a:rPr lang="en-IN" sz="1600" dirty="0" err="1"/>
              <a:t>condtion</a:t>
            </a:r>
            <a:r>
              <a:rPr lang="en-IN" sz="1600" dirty="0"/>
              <a:t>.</a:t>
            </a:r>
          </a:p>
          <a:p>
            <a:pPr marL="285750" indent="-285750">
              <a:buFont typeface="Arial" panose="020B0604020202020204" pitchFamily="34" charset="0"/>
              <a:buChar char="•"/>
            </a:pPr>
            <a:r>
              <a:rPr lang="en-IN" sz="1600" dirty="0"/>
              <a:t>From </a:t>
            </a:r>
            <a:r>
              <a:rPr lang="en-IN" sz="1600" dirty="0" err="1"/>
              <a:t>GarageCars</a:t>
            </a:r>
            <a:r>
              <a:rPr lang="en-IN" sz="1600" dirty="0"/>
              <a:t> vs </a:t>
            </a:r>
            <a:r>
              <a:rPr lang="en-IN" sz="1600" dirty="0" err="1"/>
              <a:t>saleprice</a:t>
            </a:r>
            <a:r>
              <a:rPr lang="en-IN" sz="1600" dirty="0"/>
              <a:t> plot, we see that sale price is higher with high number of </a:t>
            </a:r>
            <a:r>
              <a:rPr lang="en-IN" sz="1600" dirty="0" err="1"/>
              <a:t>GarageCars</a:t>
            </a:r>
            <a:r>
              <a:rPr lang="en-IN" sz="1600" dirty="0"/>
              <a:t> which refers to size of garage in car capacity.</a:t>
            </a:r>
          </a:p>
          <a:p>
            <a:endParaRPr lang="en-IN" dirty="0"/>
          </a:p>
        </p:txBody>
      </p:sp>
    </p:spTree>
    <p:extLst>
      <p:ext uri="{BB962C8B-B14F-4D97-AF65-F5344CB8AC3E}">
        <p14:creationId xmlns:p14="http://schemas.microsoft.com/office/powerpoint/2010/main" val="2732534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DBF55-9081-4701-8829-CBE66660B8A7}"/>
              </a:ext>
            </a:extLst>
          </p:cNvPr>
          <p:cNvSpPr>
            <a:spLocks noGrp="1"/>
          </p:cNvSpPr>
          <p:nvPr>
            <p:ph type="ctrTitle"/>
          </p:nvPr>
        </p:nvSpPr>
        <p:spPr>
          <a:xfrm>
            <a:off x="1298713" y="618186"/>
            <a:ext cx="9369287" cy="914400"/>
          </a:xfrm>
        </p:spPr>
        <p:txBody>
          <a:bodyPr>
            <a:normAutofit/>
          </a:bodyPr>
          <a:lstStyle/>
          <a:p>
            <a:r>
              <a:rPr lang="en-IN" sz="4400" b="1" dirty="0"/>
              <a:t>INTRODUCTION</a:t>
            </a:r>
          </a:p>
        </p:txBody>
      </p:sp>
      <p:sp>
        <p:nvSpPr>
          <p:cNvPr id="3" name="Subtitle 2">
            <a:extLst>
              <a:ext uri="{FF2B5EF4-FFF2-40B4-BE49-F238E27FC236}">
                <a16:creationId xmlns:a16="http://schemas.microsoft.com/office/drawing/2014/main" id="{FD13273B-E2BF-4742-9F4A-91B0F9FE15F9}"/>
              </a:ext>
            </a:extLst>
          </p:cNvPr>
          <p:cNvSpPr>
            <a:spLocks noGrp="1"/>
          </p:cNvSpPr>
          <p:nvPr>
            <p:ph type="subTitle" idx="1"/>
          </p:nvPr>
        </p:nvSpPr>
        <p:spPr>
          <a:xfrm>
            <a:off x="1298713" y="1854558"/>
            <a:ext cx="9144000" cy="4250027"/>
          </a:xfrm>
        </p:spPr>
        <p:txBody>
          <a:bodyPr>
            <a:noAutofit/>
          </a:bodyPr>
          <a:lstStyle/>
          <a:p>
            <a:pPr algn="just">
              <a:buFont typeface="Wingdings" pitchFamily="2" charset="2"/>
              <a:buChar char="Ø"/>
            </a:pPr>
            <a:r>
              <a:rPr lang="en-IN" sz="1400" dirty="0">
                <a:solidFill>
                  <a:srgbClr val="FFFF00"/>
                </a:solidFill>
                <a:latin typeface="Times New Roman" pitchFamily="18" charset="0"/>
                <a:cs typeface="Times New Roman" pitchFamily="18" charset="0"/>
              </a:rPr>
              <a:t>Houses are one of the necessary need of every person around the globe and therefore housing and real estate market is one of the markets which is one of the major contributors in the world’s economy. </a:t>
            </a:r>
            <a:endParaRPr lang="en-US" sz="1400" dirty="0">
              <a:solidFill>
                <a:srgbClr val="FFFF00"/>
              </a:solidFill>
              <a:latin typeface="Times New Roman" pitchFamily="18" charset="0"/>
              <a:cs typeface="Times New Roman" pitchFamily="18" charset="0"/>
            </a:endParaRPr>
          </a:p>
          <a:p>
            <a:pPr algn="just"/>
            <a:endParaRPr lang="en-US" sz="1400" dirty="0">
              <a:solidFill>
                <a:srgbClr val="FFFF00"/>
              </a:solidFill>
              <a:latin typeface="Times New Roman" pitchFamily="18" charset="0"/>
              <a:cs typeface="Times New Roman" pitchFamily="18" charset="0"/>
            </a:endParaRPr>
          </a:p>
          <a:p>
            <a:pPr algn="just">
              <a:buFont typeface="Wingdings" pitchFamily="2" charset="2"/>
              <a:buChar char="Ø"/>
            </a:pPr>
            <a:r>
              <a:rPr lang="en-IN" sz="1400" dirty="0">
                <a:solidFill>
                  <a:srgbClr val="FFFF00"/>
                </a:solidFill>
                <a:latin typeface="Times New Roman" pitchFamily="18" charset="0"/>
                <a:cs typeface="Times New Roman" pitchFamily="18" charset="0"/>
              </a:rPr>
              <a:t>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a:t>
            </a:r>
            <a:endParaRPr lang="en-US" sz="1400" dirty="0">
              <a:solidFill>
                <a:srgbClr val="FFFF00"/>
              </a:solidFill>
              <a:latin typeface="Times New Roman" pitchFamily="18" charset="0"/>
              <a:cs typeface="Times New Roman" pitchFamily="18" charset="0"/>
            </a:endParaRPr>
          </a:p>
          <a:p>
            <a:pPr algn="just">
              <a:buFont typeface="Wingdings" pitchFamily="2" charset="2"/>
              <a:buChar char="Ø"/>
            </a:pPr>
            <a:endParaRPr lang="en-US" sz="1400" dirty="0">
              <a:solidFill>
                <a:srgbClr val="FFFF00"/>
              </a:solidFill>
              <a:latin typeface="Times New Roman" pitchFamily="18" charset="0"/>
              <a:cs typeface="Times New Roman" pitchFamily="18" charset="0"/>
            </a:endParaRPr>
          </a:p>
          <a:p>
            <a:pPr algn="just">
              <a:buFont typeface="Wingdings" pitchFamily="2" charset="2"/>
              <a:buChar char="Ø"/>
            </a:pPr>
            <a:r>
              <a:rPr lang="en-IN" sz="1400" dirty="0">
                <a:solidFill>
                  <a:srgbClr val="FFFF00"/>
                </a:solidFill>
                <a:latin typeface="Times New Roman" pitchFamily="18" charset="0"/>
                <a:cs typeface="Times New Roman" pitchFamily="18" charset="0"/>
              </a:rPr>
              <a:t>This model will help to determine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a:t>
            </a:r>
          </a:p>
          <a:p>
            <a:pPr algn="just">
              <a:buFont typeface="Wingdings" pitchFamily="2" charset="2"/>
              <a:buChar char="Ø"/>
            </a:pPr>
            <a:endParaRPr lang="en-IN" sz="1800" dirty="0"/>
          </a:p>
        </p:txBody>
      </p:sp>
    </p:spTree>
    <p:extLst>
      <p:ext uri="{BB962C8B-B14F-4D97-AF65-F5344CB8AC3E}">
        <p14:creationId xmlns:p14="http://schemas.microsoft.com/office/powerpoint/2010/main" val="39301950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9CD65-5913-499A-8DF2-8C1654743DBC}"/>
              </a:ext>
            </a:extLst>
          </p:cNvPr>
          <p:cNvSpPr>
            <a:spLocks noGrp="1"/>
          </p:cNvSpPr>
          <p:nvPr>
            <p:ph type="title"/>
          </p:nvPr>
        </p:nvSpPr>
        <p:spPr/>
        <p:txBody>
          <a:bodyPr/>
          <a:lstStyle/>
          <a:p>
            <a:r>
              <a:rPr lang="en-IN" b="1" dirty="0"/>
              <a:t>BIVARIATE ANALYSIS</a:t>
            </a:r>
          </a:p>
        </p:txBody>
      </p:sp>
      <p:pic>
        <p:nvPicPr>
          <p:cNvPr id="5" name="Content Placeholder 4">
            <a:extLst>
              <a:ext uri="{FF2B5EF4-FFF2-40B4-BE49-F238E27FC236}">
                <a16:creationId xmlns:a16="http://schemas.microsoft.com/office/drawing/2014/main" id="{FD984A62-D23C-442E-9037-A19BDD156C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6002108" cy="4351338"/>
          </a:xfrm>
        </p:spPr>
      </p:pic>
      <p:sp>
        <p:nvSpPr>
          <p:cNvPr id="6" name="TextBox 5">
            <a:extLst>
              <a:ext uri="{FF2B5EF4-FFF2-40B4-BE49-F238E27FC236}">
                <a16:creationId xmlns:a16="http://schemas.microsoft.com/office/drawing/2014/main" id="{52901B4D-183D-46A7-B7EA-692221D9F1D2}"/>
              </a:ext>
            </a:extLst>
          </p:cNvPr>
          <p:cNvSpPr txBox="1"/>
          <p:nvPr/>
        </p:nvSpPr>
        <p:spPr>
          <a:xfrm>
            <a:off x="7195931" y="1703940"/>
            <a:ext cx="4333461" cy="5262979"/>
          </a:xfrm>
          <a:prstGeom prst="rect">
            <a:avLst/>
          </a:prstGeom>
          <a:noFill/>
        </p:spPr>
        <p:txBody>
          <a:bodyPr wrap="square" rtlCol="0">
            <a:spAutoFit/>
          </a:bodyPr>
          <a:lstStyle/>
          <a:p>
            <a:pPr algn="l"/>
            <a:r>
              <a:rPr lang="en-US" sz="1400" b="0" i="0" dirty="0">
                <a:solidFill>
                  <a:srgbClr val="212121"/>
                </a:solidFill>
                <a:effectLst/>
                <a:latin typeface="Roboto" panose="02000000000000000000" pitchFamily="2" charset="0"/>
              </a:rPr>
              <a:t>1-Sale Type-Most of the properties are on warranty deed sale. The manor in which the house is sold appears to have different price ranges</a:t>
            </a:r>
          </a:p>
          <a:p>
            <a:pPr algn="l"/>
            <a:endParaRPr lang="en-US" sz="1400" b="0" i="0" dirty="0">
              <a:solidFill>
                <a:srgbClr val="212121"/>
              </a:solidFill>
              <a:effectLst/>
              <a:latin typeface="Roboto" panose="02000000000000000000" pitchFamily="2" charset="0"/>
            </a:endParaRPr>
          </a:p>
          <a:p>
            <a:pPr algn="l"/>
            <a:r>
              <a:rPr lang="en-US" sz="1400" b="0" i="0" dirty="0">
                <a:solidFill>
                  <a:srgbClr val="212121"/>
                </a:solidFill>
                <a:effectLst/>
                <a:latin typeface="Roboto" panose="02000000000000000000" pitchFamily="2" charset="0"/>
              </a:rPr>
              <a:t>2-Sale Condition-if the house to be sold is in partial or normal </a:t>
            </a:r>
            <a:r>
              <a:rPr lang="en-US" sz="1400" b="0" i="0" dirty="0" err="1">
                <a:solidFill>
                  <a:srgbClr val="212121"/>
                </a:solidFill>
                <a:effectLst/>
                <a:latin typeface="Roboto" panose="02000000000000000000" pitchFamily="2" charset="0"/>
              </a:rPr>
              <a:t>condition,the</a:t>
            </a:r>
            <a:r>
              <a:rPr lang="en-US" sz="1400" b="0" i="0" dirty="0">
                <a:solidFill>
                  <a:srgbClr val="212121"/>
                </a:solidFill>
                <a:effectLst/>
                <a:latin typeface="Roboto" panose="02000000000000000000" pitchFamily="2" charset="0"/>
              </a:rPr>
              <a:t> price will definitely be higher than the rest of the conditions.</a:t>
            </a:r>
          </a:p>
          <a:p>
            <a:pPr algn="l"/>
            <a:r>
              <a:rPr lang="en-US" sz="1400" b="1" i="0" dirty="0">
                <a:solidFill>
                  <a:srgbClr val="212121"/>
                </a:solidFill>
                <a:effectLst/>
                <a:latin typeface="Roboto" panose="02000000000000000000" pitchFamily="2" charset="0"/>
              </a:rPr>
              <a:t>bases on the analysis of the above categorical </a:t>
            </a:r>
            <a:r>
              <a:rPr lang="en-US" sz="1400" b="1" i="0" dirty="0" err="1">
                <a:solidFill>
                  <a:srgbClr val="212121"/>
                </a:solidFill>
                <a:effectLst/>
                <a:latin typeface="Roboto" panose="02000000000000000000" pitchFamily="2" charset="0"/>
              </a:rPr>
              <a:t>features,we</a:t>
            </a:r>
            <a:r>
              <a:rPr lang="en-US" sz="1400" b="1" i="0" dirty="0">
                <a:solidFill>
                  <a:srgbClr val="212121"/>
                </a:solidFill>
                <a:effectLst/>
                <a:latin typeface="Roboto" panose="02000000000000000000" pitchFamily="2" charset="0"/>
              </a:rPr>
              <a:t> can conclude that the following features are important in predicting the sale price.</a:t>
            </a:r>
            <a:endParaRPr lang="en-US" sz="1400" b="0" i="0" dirty="0">
              <a:solidFill>
                <a:srgbClr val="212121"/>
              </a:solidFill>
              <a:effectLst/>
              <a:latin typeface="Roboto" panose="02000000000000000000" pitchFamily="2" charset="0"/>
            </a:endParaRPr>
          </a:p>
          <a:p>
            <a:pPr algn="l"/>
            <a:endParaRPr lang="en-US" sz="1400" b="0" i="0" dirty="0">
              <a:solidFill>
                <a:srgbClr val="212121"/>
              </a:solidFill>
              <a:effectLst/>
              <a:latin typeface="Roboto" panose="02000000000000000000" pitchFamily="2" charset="0"/>
            </a:endParaRPr>
          </a:p>
          <a:p>
            <a:pPr algn="l"/>
            <a:r>
              <a:rPr lang="en-US" sz="1400" b="0" i="0" dirty="0">
                <a:solidFill>
                  <a:srgbClr val="212121"/>
                </a:solidFill>
                <a:effectLst/>
                <a:latin typeface="Roboto" panose="02000000000000000000" pitchFamily="2" charset="0"/>
              </a:rPr>
              <a:t>1-MSSubclass and </a:t>
            </a:r>
            <a:r>
              <a:rPr lang="en-US" sz="1400" b="0" i="0" dirty="0" err="1">
                <a:solidFill>
                  <a:srgbClr val="212121"/>
                </a:solidFill>
                <a:effectLst/>
                <a:latin typeface="Roboto" panose="02000000000000000000" pitchFamily="2" charset="0"/>
              </a:rPr>
              <a:t>mszoning</a:t>
            </a:r>
            <a:endParaRPr lang="en-US" sz="1400" b="0" i="0" dirty="0">
              <a:solidFill>
                <a:srgbClr val="212121"/>
              </a:solidFill>
              <a:effectLst/>
              <a:latin typeface="Roboto" panose="02000000000000000000" pitchFamily="2" charset="0"/>
            </a:endParaRPr>
          </a:p>
          <a:p>
            <a:pPr algn="l"/>
            <a:endParaRPr lang="en-US" sz="1400" b="0" i="0" dirty="0">
              <a:solidFill>
                <a:srgbClr val="212121"/>
              </a:solidFill>
              <a:effectLst/>
              <a:latin typeface="Roboto" panose="02000000000000000000" pitchFamily="2" charset="0"/>
            </a:endParaRPr>
          </a:p>
          <a:p>
            <a:pPr algn="l"/>
            <a:r>
              <a:rPr lang="en-US" sz="1400" b="0" i="0" dirty="0">
                <a:solidFill>
                  <a:srgbClr val="212121"/>
                </a:solidFill>
                <a:effectLst/>
                <a:latin typeface="Roboto" panose="02000000000000000000" pitchFamily="2" charset="0"/>
              </a:rPr>
              <a:t>2-all the quality </a:t>
            </a:r>
            <a:r>
              <a:rPr lang="en-US" sz="1400" b="0" i="0" dirty="0" err="1">
                <a:solidFill>
                  <a:srgbClr val="212121"/>
                </a:solidFill>
                <a:effectLst/>
                <a:latin typeface="Roboto" panose="02000000000000000000" pitchFamily="2" charset="0"/>
              </a:rPr>
              <a:t>features,as</a:t>
            </a:r>
            <a:r>
              <a:rPr lang="en-US" sz="1400" b="0" i="0" dirty="0">
                <a:solidFill>
                  <a:srgbClr val="212121"/>
                </a:solidFill>
                <a:effectLst/>
                <a:latin typeface="Roboto" panose="02000000000000000000" pitchFamily="2" charset="0"/>
              </a:rPr>
              <a:t> the houses with </a:t>
            </a:r>
            <a:r>
              <a:rPr lang="en-US" sz="1400" b="0" i="0" dirty="0" err="1">
                <a:solidFill>
                  <a:srgbClr val="212121"/>
                </a:solidFill>
                <a:effectLst/>
                <a:latin typeface="Roboto" panose="02000000000000000000" pitchFamily="2" charset="0"/>
              </a:rPr>
              <a:t>average,good,excellent</a:t>
            </a:r>
            <a:r>
              <a:rPr lang="en-US" sz="1400" b="0" i="0" dirty="0">
                <a:solidFill>
                  <a:srgbClr val="212121"/>
                </a:solidFill>
                <a:effectLst/>
                <a:latin typeface="Roboto" panose="02000000000000000000" pitchFamily="2" charset="0"/>
              </a:rPr>
              <a:t> quality features will have higher sale price</a:t>
            </a:r>
          </a:p>
          <a:p>
            <a:pPr algn="l"/>
            <a:endParaRPr lang="en-US" sz="1400" b="0" i="0" dirty="0">
              <a:solidFill>
                <a:srgbClr val="212121"/>
              </a:solidFill>
              <a:effectLst/>
              <a:latin typeface="Roboto" panose="02000000000000000000" pitchFamily="2" charset="0"/>
            </a:endParaRPr>
          </a:p>
          <a:p>
            <a:pPr algn="l"/>
            <a:r>
              <a:rPr lang="en-US" sz="1400" b="0" i="0" dirty="0">
                <a:solidFill>
                  <a:srgbClr val="212121"/>
                </a:solidFill>
                <a:effectLst/>
                <a:latin typeface="Roboto" panose="02000000000000000000" pitchFamily="2" charset="0"/>
              </a:rPr>
              <a:t>3-Fireplaces and garage </a:t>
            </a:r>
            <a:r>
              <a:rPr lang="en-US" sz="1400" b="0" i="0" dirty="0" err="1">
                <a:solidFill>
                  <a:srgbClr val="212121"/>
                </a:solidFill>
                <a:effectLst/>
                <a:latin typeface="Roboto" panose="02000000000000000000" pitchFamily="2" charset="0"/>
              </a:rPr>
              <a:t>cars,more</a:t>
            </a:r>
            <a:r>
              <a:rPr lang="en-US" sz="1400" b="0" i="0" dirty="0">
                <a:solidFill>
                  <a:srgbClr val="212121"/>
                </a:solidFill>
                <a:effectLst/>
                <a:latin typeface="Roboto" panose="02000000000000000000" pitchFamily="2" charset="0"/>
              </a:rPr>
              <a:t> the no. , higher the sale price</a:t>
            </a:r>
          </a:p>
          <a:p>
            <a:pPr algn="l"/>
            <a:endParaRPr lang="en-US" sz="1400" b="0" i="0" dirty="0">
              <a:solidFill>
                <a:srgbClr val="212121"/>
              </a:solidFill>
              <a:effectLst/>
              <a:latin typeface="Roboto" panose="02000000000000000000" pitchFamily="2" charset="0"/>
            </a:endParaRPr>
          </a:p>
          <a:p>
            <a:pPr algn="l"/>
            <a:r>
              <a:rPr lang="en-US" sz="1400" b="0" i="0" dirty="0">
                <a:solidFill>
                  <a:srgbClr val="212121"/>
                </a:solidFill>
                <a:effectLst/>
                <a:latin typeface="Roboto" panose="02000000000000000000" pitchFamily="2" charset="0"/>
              </a:rPr>
              <a:t>4-we also saw variation in </a:t>
            </a:r>
            <a:r>
              <a:rPr lang="en-US" sz="1400" b="0" i="0" dirty="0" err="1">
                <a:solidFill>
                  <a:srgbClr val="212121"/>
                </a:solidFill>
                <a:effectLst/>
                <a:latin typeface="Roboto" panose="02000000000000000000" pitchFamily="2" charset="0"/>
              </a:rPr>
              <a:t>absement</a:t>
            </a:r>
            <a:r>
              <a:rPr lang="en-US" sz="1400" b="0" i="0" dirty="0">
                <a:solidFill>
                  <a:srgbClr val="212121"/>
                </a:solidFill>
                <a:effectLst/>
                <a:latin typeface="Roboto" panose="02000000000000000000" pitchFamily="2" charset="0"/>
              </a:rPr>
              <a:t> exposure</a:t>
            </a:r>
          </a:p>
          <a:p>
            <a:pPr algn="l"/>
            <a:r>
              <a:rPr lang="en-US" sz="1400" b="0" i="0" dirty="0">
                <a:solidFill>
                  <a:srgbClr val="212121"/>
                </a:solidFill>
                <a:effectLst/>
                <a:latin typeface="Roboto" panose="02000000000000000000" pitchFamily="2" charset="0"/>
              </a:rPr>
              <a:t>5-And lastly sale type and sale condition are also one of the important features</a:t>
            </a:r>
          </a:p>
          <a:p>
            <a:endParaRPr lang="en-IN" sz="1400" dirty="0"/>
          </a:p>
        </p:txBody>
      </p:sp>
      <p:sp>
        <p:nvSpPr>
          <p:cNvPr id="7" name="TextBox 6">
            <a:extLst>
              <a:ext uri="{FF2B5EF4-FFF2-40B4-BE49-F238E27FC236}">
                <a16:creationId xmlns:a16="http://schemas.microsoft.com/office/drawing/2014/main" id="{13AB2CD8-358F-49E3-A352-07D9AC1F692D}"/>
              </a:ext>
            </a:extLst>
          </p:cNvPr>
          <p:cNvSpPr txBox="1"/>
          <p:nvPr/>
        </p:nvSpPr>
        <p:spPr>
          <a:xfrm>
            <a:off x="7328452" y="1258957"/>
            <a:ext cx="3193774" cy="646331"/>
          </a:xfrm>
          <a:prstGeom prst="rect">
            <a:avLst/>
          </a:prstGeom>
          <a:noFill/>
        </p:spPr>
        <p:txBody>
          <a:bodyPr wrap="square" rtlCol="0">
            <a:spAutoFit/>
          </a:bodyPr>
          <a:lstStyle/>
          <a:p>
            <a:r>
              <a:rPr lang="en-IN" b="1" dirty="0"/>
              <a:t>OBSERVATIONS</a:t>
            </a:r>
          </a:p>
          <a:p>
            <a:endParaRPr lang="en-IN" dirty="0"/>
          </a:p>
        </p:txBody>
      </p:sp>
    </p:spTree>
    <p:extLst>
      <p:ext uri="{BB962C8B-B14F-4D97-AF65-F5344CB8AC3E}">
        <p14:creationId xmlns:p14="http://schemas.microsoft.com/office/powerpoint/2010/main" val="39550746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8A30E-F22D-45B5-813D-8AA68E2D5DEA}"/>
              </a:ext>
            </a:extLst>
          </p:cNvPr>
          <p:cNvSpPr>
            <a:spLocks noGrp="1"/>
          </p:cNvSpPr>
          <p:nvPr>
            <p:ph type="title"/>
          </p:nvPr>
        </p:nvSpPr>
        <p:spPr/>
        <p:txBody>
          <a:bodyPr/>
          <a:lstStyle/>
          <a:p>
            <a:r>
              <a:rPr lang="en-IN" b="1" dirty="0"/>
              <a:t>BIVARIATE ANALYSIS</a:t>
            </a:r>
          </a:p>
        </p:txBody>
      </p:sp>
      <p:pic>
        <p:nvPicPr>
          <p:cNvPr id="5" name="Content Placeholder 4">
            <a:extLst>
              <a:ext uri="{FF2B5EF4-FFF2-40B4-BE49-F238E27FC236}">
                <a16:creationId xmlns:a16="http://schemas.microsoft.com/office/drawing/2014/main" id="{6290A310-41F2-4E4F-8860-BFF189E578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529857"/>
            <a:ext cx="2953162" cy="3419952"/>
          </a:xfrm>
        </p:spPr>
      </p:pic>
      <p:pic>
        <p:nvPicPr>
          <p:cNvPr id="7" name="Picture 6">
            <a:extLst>
              <a:ext uri="{FF2B5EF4-FFF2-40B4-BE49-F238E27FC236}">
                <a16:creationId xmlns:a16="http://schemas.microsoft.com/office/drawing/2014/main" id="{1982E932-F70D-45D1-9100-10A0700532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1362" y="2572725"/>
            <a:ext cx="2981741" cy="3334215"/>
          </a:xfrm>
          <a:prstGeom prst="rect">
            <a:avLst/>
          </a:prstGeom>
        </p:spPr>
      </p:pic>
      <p:sp>
        <p:nvSpPr>
          <p:cNvPr id="8" name="TextBox 7">
            <a:extLst>
              <a:ext uri="{FF2B5EF4-FFF2-40B4-BE49-F238E27FC236}">
                <a16:creationId xmlns:a16="http://schemas.microsoft.com/office/drawing/2014/main" id="{04B216E2-6659-4299-90CC-973C1968965F}"/>
              </a:ext>
            </a:extLst>
          </p:cNvPr>
          <p:cNvSpPr txBox="1"/>
          <p:nvPr/>
        </p:nvSpPr>
        <p:spPr>
          <a:xfrm>
            <a:off x="6773103" y="2572725"/>
            <a:ext cx="4822549" cy="2308324"/>
          </a:xfrm>
          <a:prstGeom prst="rect">
            <a:avLst/>
          </a:prstGeom>
          <a:noFill/>
        </p:spPr>
        <p:txBody>
          <a:bodyPr wrap="square" rtlCol="0">
            <a:spAutoFit/>
          </a:bodyPr>
          <a:lstStyle/>
          <a:p>
            <a:r>
              <a:rPr lang="en-IN" dirty="0"/>
              <a:t> From these plots, we can conclude that-</a:t>
            </a:r>
          </a:p>
          <a:p>
            <a:r>
              <a:rPr lang="en-IN" dirty="0"/>
              <a:t>the houses and garage which were built between 1910-1950 have less sale price than the newer ones and after that with every </a:t>
            </a:r>
            <a:r>
              <a:rPr lang="en-IN" dirty="0" err="1"/>
              <a:t>year,house</a:t>
            </a:r>
            <a:r>
              <a:rPr lang="en-IN" dirty="0"/>
              <a:t> price increased</a:t>
            </a:r>
          </a:p>
          <a:p>
            <a:r>
              <a:rPr lang="en-IN" dirty="0"/>
              <a:t>but if </a:t>
            </a:r>
            <a:r>
              <a:rPr lang="en-IN" dirty="0" err="1"/>
              <a:t>i</a:t>
            </a:r>
            <a:r>
              <a:rPr lang="en-IN" dirty="0"/>
              <a:t> notice Year Sold feature the price fell down with each year which is strange.</a:t>
            </a:r>
          </a:p>
          <a:p>
            <a:endParaRPr lang="en-IN" dirty="0"/>
          </a:p>
        </p:txBody>
      </p:sp>
      <p:sp>
        <p:nvSpPr>
          <p:cNvPr id="9" name="TextBox 8">
            <a:extLst>
              <a:ext uri="{FF2B5EF4-FFF2-40B4-BE49-F238E27FC236}">
                <a16:creationId xmlns:a16="http://schemas.microsoft.com/office/drawing/2014/main" id="{FA3F051B-9EB2-4D5E-BCC0-D20801325657}"/>
              </a:ext>
            </a:extLst>
          </p:cNvPr>
          <p:cNvSpPr txBox="1"/>
          <p:nvPr/>
        </p:nvSpPr>
        <p:spPr>
          <a:xfrm>
            <a:off x="6773103" y="1934817"/>
            <a:ext cx="4120184" cy="369332"/>
          </a:xfrm>
          <a:prstGeom prst="rect">
            <a:avLst/>
          </a:prstGeom>
          <a:noFill/>
        </p:spPr>
        <p:txBody>
          <a:bodyPr wrap="square" rtlCol="0">
            <a:spAutoFit/>
          </a:bodyPr>
          <a:lstStyle/>
          <a:p>
            <a:r>
              <a:rPr lang="en-IN" b="1" dirty="0"/>
              <a:t>OBSERVATIONS</a:t>
            </a:r>
          </a:p>
        </p:txBody>
      </p:sp>
    </p:spTree>
    <p:extLst>
      <p:ext uri="{BB962C8B-B14F-4D97-AF65-F5344CB8AC3E}">
        <p14:creationId xmlns:p14="http://schemas.microsoft.com/office/powerpoint/2010/main" val="22282019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C2837-6058-4990-99D6-0E84AC1AA463}"/>
              </a:ext>
            </a:extLst>
          </p:cNvPr>
          <p:cNvSpPr>
            <a:spLocks noGrp="1"/>
          </p:cNvSpPr>
          <p:nvPr>
            <p:ph type="title"/>
          </p:nvPr>
        </p:nvSpPr>
        <p:spPr/>
        <p:txBody>
          <a:bodyPr/>
          <a:lstStyle/>
          <a:p>
            <a:r>
              <a:rPr lang="en-IN" b="1" dirty="0"/>
              <a:t>CHECKING SKEWNESS</a:t>
            </a:r>
          </a:p>
        </p:txBody>
      </p:sp>
      <p:sp>
        <p:nvSpPr>
          <p:cNvPr id="6" name="TextBox 5">
            <a:extLst>
              <a:ext uri="{FF2B5EF4-FFF2-40B4-BE49-F238E27FC236}">
                <a16:creationId xmlns:a16="http://schemas.microsoft.com/office/drawing/2014/main" id="{1CDDAE2D-8A0C-4DB1-8CE9-B5ED5A49BBC8}"/>
              </a:ext>
            </a:extLst>
          </p:cNvPr>
          <p:cNvSpPr txBox="1"/>
          <p:nvPr/>
        </p:nvSpPr>
        <p:spPr>
          <a:xfrm>
            <a:off x="4755291" y="2524444"/>
            <a:ext cx="5300870" cy="2031325"/>
          </a:xfrm>
          <a:prstGeom prst="rect">
            <a:avLst/>
          </a:prstGeom>
          <a:noFill/>
        </p:spPr>
        <p:txBody>
          <a:bodyPr wrap="square" rtlCol="0">
            <a:spAutoFit/>
          </a:bodyPr>
          <a:lstStyle/>
          <a:p>
            <a:r>
              <a:rPr lang="en-IN" dirty="0"/>
              <a:t>There is a lot of skewness in our dataset as we can see and the skewness is only counted for numerical column not for categorical columns.</a:t>
            </a:r>
          </a:p>
          <a:p>
            <a:endParaRPr lang="en-IN" dirty="0"/>
          </a:p>
          <a:p>
            <a:r>
              <a:rPr lang="en-IN" dirty="0"/>
              <a:t>So we need to remove the skewness as we know if my data has greater then 0.5 value for skewness or -0.5 then the column is consider to be as a skewed column</a:t>
            </a:r>
          </a:p>
        </p:txBody>
      </p:sp>
      <p:pic>
        <p:nvPicPr>
          <p:cNvPr id="5" name="Picture 4">
            <a:extLst>
              <a:ext uri="{FF2B5EF4-FFF2-40B4-BE49-F238E27FC236}">
                <a16:creationId xmlns:a16="http://schemas.microsoft.com/office/drawing/2014/main" id="{3B6D5A4C-2A2F-A41A-925A-DA15E5EAE9EC}"/>
              </a:ext>
            </a:extLst>
          </p:cNvPr>
          <p:cNvPicPr>
            <a:picLocks noChangeAspect="1"/>
          </p:cNvPicPr>
          <p:nvPr/>
        </p:nvPicPr>
        <p:blipFill>
          <a:blip r:embed="rId2"/>
          <a:stretch>
            <a:fillRect/>
          </a:stretch>
        </p:blipFill>
        <p:spPr>
          <a:xfrm>
            <a:off x="693018" y="2377440"/>
            <a:ext cx="3573219" cy="4336343"/>
          </a:xfrm>
          <a:prstGeom prst="rect">
            <a:avLst/>
          </a:prstGeom>
        </p:spPr>
      </p:pic>
    </p:spTree>
    <p:extLst>
      <p:ext uri="{BB962C8B-B14F-4D97-AF65-F5344CB8AC3E}">
        <p14:creationId xmlns:p14="http://schemas.microsoft.com/office/powerpoint/2010/main" val="30832713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2F177-7E8F-4A69-ADFB-FE415EFE7DCB}"/>
              </a:ext>
            </a:extLst>
          </p:cNvPr>
          <p:cNvSpPr>
            <a:spLocks noGrp="1"/>
          </p:cNvSpPr>
          <p:nvPr>
            <p:ph type="title"/>
          </p:nvPr>
        </p:nvSpPr>
        <p:spPr/>
        <p:txBody>
          <a:bodyPr/>
          <a:lstStyle/>
          <a:p>
            <a:r>
              <a:rPr lang="en-IN" b="1" dirty="0"/>
              <a:t>CHECKING OUTLIERS</a:t>
            </a:r>
          </a:p>
        </p:txBody>
      </p:sp>
      <p:sp>
        <p:nvSpPr>
          <p:cNvPr id="6" name="TextBox 5">
            <a:extLst>
              <a:ext uri="{FF2B5EF4-FFF2-40B4-BE49-F238E27FC236}">
                <a16:creationId xmlns:a16="http://schemas.microsoft.com/office/drawing/2014/main" id="{099A9E1A-7A39-4A8E-A8CB-9CB3A922EC16}"/>
              </a:ext>
            </a:extLst>
          </p:cNvPr>
          <p:cNvSpPr txBox="1"/>
          <p:nvPr/>
        </p:nvSpPr>
        <p:spPr>
          <a:xfrm>
            <a:off x="8062175" y="2614411"/>
            <a:ext cx="3639120" cy="2308324"/>
          </a:xfrm>
          <a:prstGeom prst="rect">
            <a:avLst/>
          </a:prstGeom>
          <a:noFill/>
        </p:spPr>
        <p:txBody>
          <a:bodyPr wrap="square" rtlCol="0">
            <a:spAutoFit/>
          </a:bodyPr>
          <a:lstStyle/>
          <a:p>
            <a:r>
              <a:rPr lang="en-IN" dirty="0"/>
              <a:t>As we can see there are lot of outliers.</a:t>
            </a:r>
          </a:p>
          <a:p>
            <a:endParaRPr lang="en-IN" dirty="0"/>
          </a:p>
          <a:p>
            <a:r>
              <a:rPr lang="en-IN" dirty="0"/>
              <a:t>As I have used box plot for outlier detection box plot is a very good method for detecting outliers as it show the value in percentile.</a:t>
            </a:r>
          </a:p>
        </p:txBody>
      </p:sp>
      <p:pic>
        <p:nvPicPr>
          <p:cNvPr id="3" name="Picture 2"/>
          <p:cNvPicPr>
            <a:picLocks noChangeAspect="1"/>
          </p:cNvPicPr>
          <p:nvPr/>
        </p:nvPicPr>
        <p:blipFill>
          <a:blip r:embed="rId2"/>
          <a:stretch>
            <a:fillRect/>
          </a:stretch>
        </p:blipFill>
        <p:spPr>
          <a:xfrm>
            <a:off x="985771" y="1786454"/>
            <a:ext cx="7076404" cy="4758566"/>
          </a:xfrm>
          <a:prstGeom prst="rect">
            <a:avLst/>
          </a:prstGeom>
        </p:spPr>
      </p:pic>
    </p:spTree>
    <p:extLst>
      <p:ext uri="{BB962C8B-B14F-4D97-AF65-F5344CB8AC3E}">
        <p14:creationId xmlns:p14="http://schemas.microsoft.com/office/powerpoint/2010/main" val="11840501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64777-870F-460B-BFD0-C8078E4B9D2C}"/>
              </a:ext>
            </a:extLst>
          </p:cNvPr>
          <p:cNvSpPr>
            <a:spLocks noGrp="1"/>
          </p:cNvSpPr>
          <p:nvPr>
            <p:ph type="title"/>
          </p:nvPr>
        </p:nvSpPr>
        <p:spPr>
          <a:xfrm>
            <a:off x="838200" y="219351"/>
            <a:ext cx="10515600" cy="1325563"/>
          </a:xfrm>
        </p:spPr>
        <p:txBody>
          <a:bodyPr/>
          <a:lstStyle/>
          <a:p>
            <a:r>
              <a:rPr lang="en-IN" b="1" dirty="0"/>
              <a:t>BUILDING PIPELINE </a:t>
            </a:r>
          </a:p>
        </p:txBody>
      </p:sp>
      <p:sp>
        <p:nvSpPr>
          <p:cNvPr id="6" name="TextBox 5">
            <a:extLst>
              <a:ext uri="{FF2B5EF4-FFF2-40B4-BE49-F238E27FC236}">
                <a16:creationId xmlns:a16="http://schemas.microsoft.com/office/drawing/2014/main" id="{0DAADCC7-78C1-4FF8-84D4-13BC8430079D}"/>
              </a:ext>
            </a:extLst>
          </p:cNvPr>
          <p:cNvSpPr txBox="1"/>
          <p:nvPr/>
        </p:nvSpPr>
        <p:spPr>
          <a:xfrm>
            <a:off x="838200" y="5181600"/>
            <a:ext cx="9783540" cy="923330"/>
          </a:xfrm>
          <a:prstGeom prst="rect">
            <a:avLst/>
          </a:prstGeom>
          <a:noFill/>
        </p:spPr>
        <p:txBody>
          <a:bodyPr wrap="square" rtlCol="0">
            <a:spAutoFit/>
          </a:bodyPr>
          <a:lstStyle/>
          <a:p>
            <a:r>
              <a:rPr lang="en-IN"/>
              <a:t>we are defining a class to treat the missing value that are from categorical column or from numerical column and we are also droping some columns that are not useful like 'id' which only represent the unique ids.</a:t>
            </a:r>
            <a:endParaRPr lang="en-IN" dirty="0"/>
          </a:p>
        </p:txBody>
      </p:sp>
      <p:pic>
        <p:nvPicPr>
          <p:cNvPr id="8" name="Content Placeholder 7">
            <a:extLst>
              <a:ext uri="{FF2B5EF4-FFF2-40B4-BE49-F238E27FC236}">
                <a16:creationId xmlns:a16="http://schemas.microsoft.com/office/drawing/2014/main" id="{6C4AD017-D069-4687-47BD-21F302A5CBA8}"/>
              </a:ext>
            </a:extLst>
          </p:cNvPr>
          <p:cNvPicPr>
            <a:picLocks noGrp="1" noChangeAspect="1"/>
          </p:cNvPicPr>
          <p:nvPr>
            <p:ph idx="1"/>
          </p:nvPr>
        </p:nvPicPr>
        <p:blipFill>
          <a:blip r:embed="rId2"/>
          <a:stretch>
            <a:fillRect/>
          </a:stretch>
        </p:blipFill>
        <p:spPr>
          <a:xfrm>
            <a:off x="1165326" y="2476853"/>
            <a:ext cx="8824913" cy="2704748"/>
          </a:xfrm>
        </p:spPr>
      </p:pic>
    </p:spTree>
    <p:extLst>
      <p:ext uri="{BB962C8B-B14F-4D97-AF65-F5344CB8AC3E}">
        <p14:creationId xmlns:p14="http://schemas.microsoft.com/office/powerpoint/2010/main" val="2498245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5A44-E33A-470F-BD27-7A9335F18164}"/>
              </a:ext>
            </a:extLst>
          </p:cNvPr>
          <p:cNvSpPr>
            <a:spLocks noGrp="1"/>
          </p:cNvSpPr>
          <p:nvPr>
            <p:ph type="title"/>
          </p:nvPr>
        </p:nvSpPr>
        <p:spPr>
          <a:xfrm>
            <a:off x="838200" y="296023"/>
            <a:ext cx="10515600" cy="1325563"/>
          </a:xfrm>
        </p:spPr>
        <p:txBody>
          <a:bodyPr/>
          <a:lstStyle/>
          <a:p>
            <a:r>
              <a:rPr lang="en-IN" b="1" dirty="0"/>
              <a:t>PIPELINE STEP</a:t>
            </a:r>
          </a:p>
        </p:txBody>
      </p:sp>
      <p:sp>
        <p:nvSpPr>
          <p:cNvPr id="6" name="TextBox 5">
            <a:extLst>
              <a:ext uri="{FF2B5EF4-FFF2-40B4-BE49-F238E27FC236}">
                <a16:creationId xmlns:a16="http://schemas.microsoft.com/office/drawing/2014/main" id="{A65CD0F3-B208-4DF1-8342-06FBAF0EAE57}"/>
              </a:ext>
            </a:extLst>
          </p:cNvPr>
          <p:cNvSpPr txBox="1"/>
          <p:nvPr/>
        </p:nvSpPr>
        <p:spPr>
          <a:xfrm>
            <a:off x="838200" y="4837043"/>
            <a:ext cx="9843052" cy="1200329"/>
          </a:xfrm>
          <a:prstGeom prst="rect">
            <a:avLst/>
          </a:prstGeom>
          <a:noFill/>
        </p:spPr>
        <p:txBody>
          <a:bodyPr wrap="square" rtlCol="0">
            <a:spAutoFit/>
          </a:bodyPr>
          <a:lstStyle/>
          <a:p>
            <a:r>
              <a:rPr lang="en-IN" dirty="0"/>
              <a:t> we have defined a class to create more features so our machine learning models performs well. Feature engineering is one of the most important method in ML. As there are many bathrooms like some are </a:t>
            </a:r>
            <a:r>
              <a:rPr lang="en-IN" dirty="0" err="1"/>
              <a:t>fullbath</a:t>
            </a:r>
            <a:r>
              <a:rPr lang="en-IN" dirty="0"/>
              <a:t> while some are </a:t>
            </a:r>
            <a:r>
              <a:rPr lang="en-IN" dirty="0" err="1"/>
              <a:t>halfbath</a:t>
            </a:r>
            <a:r>
              <a:rPr lang="en-IN" dirty="0"/>
              <a:t> so we are creating a total bathroom feature and also creating the </a:t>
            </a:r>
            <a:r>
              <a:rPr lang="en-IN" dirty="0" err="1"/>
              <a:t>sqftperroom</a:t>
            </a:r>
            <a:r>
              <a:rPr lang="en-IN" dirty="0"/>
              <a:t>.</a:t>
            </a:r>
          </a:p>
        </p:txBody>
      </p:sp>
      <p:sp>
        <p:nvSpPr>
          <p:cNvPr id="4" name="Content Placeholder 3">
            <a:extLst>
              <a:ext uri="{FF2B5EF4-FFF2-40B4-BE49-F238E27FC236}">
                <a16:creationId xmlns:a16="http://schemas.microsoft.com/office/drawing/2014/main" id="{4E6B2C94-7181-3EF0-4500-F9A796B3B4F1}"/>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F2E8D1A6-C57E-C578-B21F-E3358D98291E}"/>
              </a:ext>
            </a:extLst>
          </p:cNvPr>
          <p:cNvPicPr>
            <a:picLocks noChangeAspect="1"/>
          </p:cNvPicPr>
          <p:nvPr/>
        </p:nvPicPr>
        <p:blipFill>
          <a:blip r:embed="rId2"/>
          <a:stretch>
            <a:fillRect/>
          </a:stretch>
        </p:blipFill>
        <p:spPr>
          <a:xfrm>
            <a:off x="1039528" y="2156059"/>
            <a:ext cx="9277942" cy="2663411"/>
          </a:xfrm>
          <a:prstGeom prst="rect">
            <a:avLst/>
          </a:prstGeom>
        </p:spPr>
      </p:pic>
    </p:spTree>
    <p:extLst>
      <p:ext uri="{BB962C8B-B14F-4D97-AF65-F5344CB8AC3E}">
        <p14:creationId xmlns:p14="http://schemas.microsoft.com/office/powerpoint/2010/main" val="34940931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178F6-A6DD-485A-8A89-4E9BD4DBFF27}"/>
              </a:ext>
            </a:extLst>
          </p:cNvPr>
          <p:cNvSpPr>
            <a:spLocks noGrp="1"/>
          </p:cNvSpPr>
          <p:nvPr>
            <p:ph type="title"/>
          </p:nvPr>
        </p:nvSpPr>
        <p:spPr/>
        <p:txBody>
          <a:bodyPr/>
          <a:lstStyle/>
          <a:p>
            <a:r>
              <a:rPr lang="en-IN" b="1" dirty="0"/>
              <a:t>PIPELINE STEPS</a:t>
            </a:r>
          </a:p>
        </p:txBody>
      </p:sp>
      <p:sp>
        <p:nvSpPr>
          <p:cNvPr id="6" name="TextBox 5">
            <a:extLst>
              <a:ext uri="{FF2B5EF4-FFF2-40B4-BE49-F238E27FC236}">
                <a16:creationId xmlns:a16="http://schemas.microsoft.com/office/drawing/2014/main" id="{41D9A5DB-7F6B-4C3D-9C6F-96277C7DB973}"/>
              </a:ext>
            </a:extLst>
          </p:cNvPr>
          <p:cNvSpPr txBox="1"/>
          <p:nvPr/>
        </p:nvSpPr>
        <p:spPr>
          <a:xfrm>
            <a:off x="838200" y="4691270"/>
            <a:ext cx="9445487" cy="646331"/>
          </a:xfrm>
          <a:prstGeom prst="rect">
            <a:avLst/>
          </a:prstGeom>
          <a:noFill/>
        </p:spPr>
        <p:txBody>
          <a:bodyPr wrap="square" rtlCol="0">
            <a:spAutoFit/>
          </a:bodyPr>
          <a:lstStyle/>
          <a:p>
            <a:r>
              <a:rPr lang="en-IN" dirty="0"/>
              <a:t>To remove </a:t>
            </a:r>
            <a:r>
              <a:rPr lang="en-IN" dirty="0" err="1"/>
              <a:t>skewness</a:t>
            </a:r>
            <a:r>
              <a:rPr lang="en-IN" dirty="0"/>
              <a:t> we have created a class where if any column is having </a:t>
            </a:r>
            <a:r>
              <a:rPr lang="en-IN" dirty="0" err="1"/>
              <a:t>skewness</a:t>
            </a:r>
            <a:r>
              <a:rPr lang="en-IN" dirty="0"/>
              <a:t> more than -/+0.5, it will remove the </a:t>
            </a:r>
            <a:r>
              <a:rPr lang="en-IN" dirty="0" err="1"/>
              <a:t>skewness</a:t>
            </a:r>
            <a:r>
              <a:rPr lang="en-IN" dirty="0"/>
              <a:t> from that column.</a:t>
            </a:r>
          </a:p>
        </p:txBody>
      </p:sp>
      <p:pic>
        <p:nvPicPr>
          <p:cNvPr id="8" name="Picture 7">
            <a:extLst>
              <a:ext uri="{FF2B5EF4-FFF2-40B4-BE49-F238E27FC236}">
                <a16:creationId xmlns:a16="http://schemas.microsoft.com/office/drawing/2014/main" id="{9DCC7FB4-CC35-7768-9ADC-42BC1E7C0808}"/>
              </a:ext>
            </a:extLst>
          </p:cNvPr>
          <p:cNvPicPr>
            <a:picLocks noChangeAspect="1"/>
          </p:cNvPicPr>
          <p:nvPr/>
        </p:nvPicPr>
        <p:blipFill>
          <a:blip r:embed="rId2"/>
          <a:stretch>
            <a:fillRect/>
          </a:stretch>
        </p:blipFill>
        <p:spPr>
          <a:xfrm>
            <a:off x="838200" y="2252312"/>
            <a:ext cx="6881261" cy="2242686"/>
          </a:xfrm>
          <a:prstGeom prst="rect">
            <a:avLst/>
          </a:prstGeom>
        </p:spPr>
      </p:pic>
    </p:spTree>
    <p:extLst>
      <p:ext uri="{BB962C8B-B14F-4D97-AF65-F5344CB8AC3E}">
        <p14:creationId xmlns:p14="http://schemas.microsoft.com/office/powerpoint/2010/main" val="1941244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7E158-89FE-4BED-A7D3-7475B3CFB76E}"/>
              </a:ext>
            </a:extLst>
          </p:cNvPr>
          <p:cNvSpPr>
            <a:spLocks noGrp="1"/>
          </p:cNvSpPr>
          <p:nvPr>
            <p:ph type="title"/>
          </p:nvPr>
        </p:nvSpPr>
        <p:spPr/>
        <p:txBody>
          <a:bodyPr/>
          <a:lstStyle/>
          <a:p>
            <a:r>
              <a:rPr lang="en-IN" b="1" dirty="0"/>
              <a:t>PIPELINE STEP</a:t>
            </a:r>
          </a:p>
        </p:txBody>
      </p:sp>
      <p:sp>
        <p:nvSpPr>
          <p:cNvPr id="6" name="TextBox 5">
            <a:extLst>
              <a:ext uri="{FF2B5EF4-FFF2-40B4-BE49-F238E27FC236}">
                <a16:creationId xmlns:a16="http://schemas.microsoft.com/office/drawing/2014/main" id="{1A1C9FB4-A03B-4AB2-BC12-3606BEE67546}"/>
              </a:ext>
            </a:extLst>
          </p:cNvPr>
          <p:cNvSpPr txBox="1"/>
          <p:nvPr/>
        </p:nvSpPr>
        <p:spPr>
          <a:xfrm>
            <a:off x="838200" y="5155096"/>
            <a:ext cx="8398565" cy="1200329"/>
          </a:xfrm>
          <a:prstGeom prst="rect">
            <a:avLst/>
          </a:prstGeom>
          <a:noFill/>
        </p:spPr>
        <p:txBody>
          <a:bodyPr wrap="square" rtlCol="0">
            <a:spAutoFit/>
          </a:bodyPr>
          <a:lstStyle/>
          <a:p>
            <a:r>
              <a:rPr lang="en-US" b="0" dirty="0">
                <a:solidFill>
                  <a:srgbClr val="212121"/>
                </a:solidFill>
                <a:effectLst/>
                <a:latin typeface="Roboto" panose="02000000000000000000" pitchFamily="2" charset="0"/>
              </a:rPr>
              <a:t>Here </a:t>
            </a:r>
            <a:r>
              <a:rPr lang="en-US" b="0" dirty="0" err="1">
                <a:solidFill>
                  <a:srgbClr val="212121"/>
                </a:solidFill>
                <a:effectLst/>
                <a:latin typeface="Roboto" panose="02000000000000000000" pitchFamily="2" charset="0"/>
              </a:rPr>
              <a:t>i</a:t>
            </a:r>
            <a:r>
              <a:rPr lang="en-US" b="0" dirty="0">
                <a:solidFill>
                  <a:srgbClr val="212121"/>
                </a:solidFill>
                <a:effectLst/>
                <a:latin typeface="Roboto" panose="02000000000000000000" pitchFamily="2" charset="0"/>
              </a:rPr>
              <a:t> am using Label Encoder because we already have many columns if </a:t>
            </a:r>
            <a:r>
              <a:rPr lang="en-US" b="0" dirty="0" err="1">
                <a:solidFill>
                  <a:srgbClr val="212121"/>
                </a:solidFill>
                <a:effectLst/>
                <a:latin typeface="Roboto" panose="02000000000000000000" pitchFamily="2" charset="0"/>
              </a:rPr>
              <a:t>i</a:t>
            </a:r>
            <a:r>
              <a:rPr lang="en-US" b="0" dirty="0">
                <a:solidFill>
                  <a:srgbClr val="212121"/>
                </a:solidFill>
                <a:effectLst/>
                <a:latin typeface="Roboto" panose="02000000000000000000" pitchFamily="2" charset="0"/>
              </a:rPr>
              <a:t> will use one hot </a:t>
            </a:r>
            <a:r>
              <a:rPr lang="en-US" b="0" dirty="0" err="1">
                <a:solidFill>
                  <a:srgbClr val="212121"/>
                </a:solidFill>
                <a:effectLst/>
                <a:latin typeface="Roboto" panose="02000000000000000000" pitchFamily="2" charset="0"/>
              </a:rPr>
              <a:t>i</a:t>
            </a:r>
            <a:r>
              <a:rPr lang="en-US" b="0" dirty="0">
                <a:solidFill>
                  <a:srgbClr val="212121"/>
                </a:solidFill>
                <a:effectLst/>
                <a:latin typeface="Roboto" panose="02000000000000000000" pitchFamily="2" charset="0"/>
              </a:rPr>
              <a:t> will increase the dimension of the data which will create the problem for machine learning model to understand things that’s why </a:t>
            </a:r>
            <a:r>
              <a:rPr lang="en-US" b="0" dirty="0" err="1">
                <a:solidFill>
                  <a:srgbClr val="212121"/>
                </a:solidFill>
                <a:effectLst/>
                <a:latin typeface="Roboto" panose="02000000000000000000" pitchFamily="2" charset="0"/>
              </a:rPr>
              <a:t>i</a:t>
            </a:r>
            <a:r>
              <a:rPr lang="en-US" b="0" dirty="0">
                <a:solidFill>
                  <a:srgbClr val="212121"/>
                </a:solidFill>
                <a:effectLst/>
                <a:latin typeface="Roboto" panose="02000000000000000000" pitchFamily="2" charset="0"/>
              </a:rPr>
              <a:t> am using label encoder</a:t>
            </a:r>
            <a:endParaRPr lang="en-IN" dirty="0"/>
          </a:p>
        </p:txBody>
      </p:sp>
      <p:pic>
        <p:nvPicPr>
          <p:cNvPr id="8" name="Content Placeholder 7">
            <a:extLst>
              <a:ext uri="{FF2B5EF4-FFF2-40B4-BE49-F238E27FC236}">
                <a16:creationId xmlns:a16="http://schemas.microsoft.com/office/drawing/2014/main" id="{A85D70D4-01A9-F8EE-2419-34ED3CC8A7FC}"/>
              </a:ext>
            </a:extLst>
          </p:cNvPr>
          <p:cNvPicPr>
            <a:picLocks noGrp="1" noChangeAspect="1"/>
          </p:cNvPicPr>
          <p:nvPr>
            <p:ph idx="1"/>
          </p:nvPr>
        </p:nvPicPr>
        <p:blipFill>
          <a:blip r:embed="rId2"/>
          <a:stretch>
            <a:fillRect/>
          </a:stretch>
        </p:blipFill>
        <p:spPr>
          <a:xfrm>
            <a:off x="1405288" y="2315028"/>
            <a:ext cx="5900287" cy="2680484"/>
          </a:xfrm>
        </p:spPr>
      </p:pic>
    </p:spTree>
    <p:extLst>
      <p:ext uri="{BB962C8B-B14F-4D97-AF65-F5344CB8AC3E}">
        <p14:creationId xmlns:p14="http://schemas.microsoft.com/office/powerpoint/2010/main" val="37636346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A7A23-AC08-4D20-90F8-25D298EC0DD0}"/>
              </a:ext>
            </a:extLst>
          </p:cNvPr>
          <p:cNvSpPr>
            <a:spLocks noGrp="1"/>
          </p:cNvSpPr>
          <p:nvPr>
            <p:ph type="title"/>
          </p:nvPr>
        </p:nvSpPr>
        <p:spPr/>
        <p:txBody>
          <a:bodyPr/>
          <a:lstStyle/>
          <a:p>
            <a:r>
              <a:rPr lang="en-IN" b="1" dirty="0"/>
              <a:t>PIPELINE STEP</a:t>
            </a:r>
          </a:p>
        </p:txBody>
      </p:sp>
      <p:sp>
        <p:nvSpPr>
          <p:cNvPr id="8" name="TextBox 7">
            <a:extLst>
              <a:ext uri="{FF2B5EF4-FFF2-40B4-BE49-F238E27FC236}">
                <a16:creationId xmlns:a16="http://schemas.microsoft.com/office/drawing/2014/main" id="{84827632-8ECB-4493-B3DE-43D5AE78786A}"/>
              </a:ext>
            </a:extLst>
          </p:cNvPr>
          <p:cNvSpPr txBox="1"/>
          <p:nvPr/>
        </p:nvSpPr>
        <p:spPr>
          <a:xfrm>
            <a:off x="4691732" y="1912519"/>
            <a:ext cx="4876800" cy="2062103"/>
          </a:xfrm>
          <a:prstGeom prst="rect">
            <a:avLst/>
          </a:prstGeom>
          <a:noFill/>
        </p:spPr>
        <p:txBody>
          <a:bodyPr wrap="square" rtlCol="0">
            <a:spAutoFit/>
          </a:bodyPr>
          <a:lstStyle/>
          <a:p>
            <a:r>
              <a:rPr lang="en-IN" sz="1600" dirty="0">
                <a:solidFill>
                  <a:srgbClr val="00B0F0"/>
                </a:solidFill>
              </a:rPr>
              <a:t>As we have lot of outliers so we have to remove them hence </a:t>
            </a:r>
            <a:r>
              <a:rPr lang="en-IN" sz="1600" dirty="0" err="1">
                <a:solidFill>
                  <a:srgbClr val="00B0F0"/>
                </a:solidFill>
              </a:rPr>
              <a:t>i</a:t>
            </a:r>
            <a:r>
              <a:rPr lang="en-IN" sz="1600" dirty="0">
                <a:solidFill>
                  <a:srgbClr val="00B0F0"/>
                </a:solidFill>
              </a:rPr>
              <a:t> am using here percentile method to remove outliers. </a:t>
            </a:r>
            <a:r>
              <a:rPr lang="en-IN" sz="1600" dirty="0" err="1">
                <a:solidFill>
                  <a:srgbClr val="00B0F0"/>
                </a:solidFill>
              </a:rPr>
              <a:t>Somethimes</a:t>
            </a:r>
            <a:r>
              <a:rPr lang="en-IN" sz="1600" dirty="0">
                <a:solidFill>
                  <a:srgbClr val="00B0F0"/>
                </a:solidFill>
              </a:rPr>
              <a:t> what happen is that if we use </a:t>
            </a:r>
            <a:r>
              <a:rPr lang="en-IN" sz="1600" dirty="0" err="1">
                <a:solidFill>
                  <a:srgbClr val="00B0F0"/>
                </a:solidFill>
              </a:rPr>
              <a:t>zscore</a:t>
            </a:r>
            <a:r>
              <a:rPr lang="en-IN" sz="1600" dirty="0">
                <a:solidFill>
                  <a:srgbClr val="00B0F0"/>
                </a:solidFill>
              </a:rPr>
              <a:t> and IQR </a:t>
            </a:r>
            <a:r>
              <a:rPr lang="en-IN" sz="1600" dirty="0" err="1">
                <a:solidFill>
                  <a:srgbClr val="00B0F0"/>
                </a:solidFill>
              </a:rPr>
              <a:t>method,it</a:t>
            </a:r>
            <a:r>
              <a:rPr lang="en-IN" sz="1600" dirty="0">
                <a:solidFill>
                  <a:srgbClr val="00B0F0"/>
                </a:solidFill>
              </a:rPr>
              <a:t> deletes all the data, but with the help of percentile method we can replace the outliers with percentile value and we don't lose the data as well.</a:t>
            </a:r>
          </a:p>
        </p:txBody>
      </p:sp>
      <p:sp>
        <p:nvSpPr>
          <p:cNvPr id="9" name="TextBox 8">
            <a:extLst>
              <a:ext uri="{FF2B5EF4-FFF2-40B4-BE49-F238E27FC236}">
                <a16:creationId xmlns:a16="http://schemas.microsoft.com/office/drawing/2014/main" id="{C7477B8A-D939-468F-BBEC-2B6AC7D87E94}"/>
              </a:ext>
            </a:extLst>
          </p:cNvPr>
          <p:cNvSpPr txBox="1"/>
          <p:nvPr/>
        </p:nvSpPr>
        <p:spPr>
          <a:xfrm>
            <a:off x="5161816" y="4560430"/>
            <a:ext cx="4876800" cy="646331"/>
          </a:xfrm>
          <a:prstGeom prst="rect">
            <a:avLst/>
          </a:prstGeom>
          <a:noFill/>
        </p:spPr>
        <p:txBody>
          <a:bodyPr wrap="square" rtlCol="0">
            <a:spAutoFit/>
          </a:bodyPr>
          <a:lstStyle/>
          <a:p>
            <a:r>
              <a:rPr lang="en-US" b="0" i="1" dirty="0">
                <a:solidFill>
                  <a:srgbClr val="00B0F0"/>
                </a:solidFill>
                <a:effectLst/>
                <a:latin typeface="Roboto" panose="02000000000000000000" pitchFamily="2" charset="0"/>
              </a:rPr>
              <a:t>using </a:t>
            </a:r>
            <a:r>
              <a:rPr lang="en-US" b="0" i="1" dirty="0" err="1">
                <a:solidFill>
                  <a:srgbClr val="00B0F0"/>
                </a:solidFill>
                <a:effectLst/>
                <a:latin typeface="Roboto" panose="02000000000000000000" pitchFamily="2" charset="0"/>
              </a:rPr>
              <a:t>StandardScaler</a:t>
            </a:r>
            <a:r>
              <a:rPr lang="en-US" b="0" i="1" dirty="0">
                <a:solidFill>
                  <a:srgbClr val="00B0F0"/>
                </a:solidFill>
                <a:effectLst/>
                <a:latin typeface="Roboto" panose="02000000000000000000" pitchFamily="2" charset="0"/>
              </a:rPr>
              <a:t> to scale </a:t>
            </a:r>
            <a:r>
              <a:rPr lang="en-US" i="1" dirty="0">
                <a:solidFill>
                  <a:srgbClr val="00B0F0"/>
                </a:solidFill>
                <a:latin typeface="Roboto" panose="02000000000000000000" pitchFamily="2" charset="0"/>
              </a:rPr>
              <a:t> </a:t>
            </a:r>
            <a:r>
              <a:rPr lang="en-US" b="0" i="1" dirty="0">
                <a:solidFill>
                  <a:srgbClr val="00B0F0"/>
                </a:solidFill>
                <a:effectLst/>
                <a:latin typeface="Roboto" panose="02000000000000000000" pitchFamily="2" charset="0"/>
              </a:rPr>
              <a:t>all </a:t>
            </a:r>
            <a:r>
              <a:rPr lang="en-US" i="1" dirty="0">
                <a:solidFill>
                  <a:srgbClr val="00B0F0"/>
                </a:solidFill>
                <a:latin typeface="Roboto" panose="02000000000000000000" pitchFamily="2" charset="0"/>
              </a:rPr>
              <a:t>large </a:t>
            </a:r>
            <a:r>
              <a:rPr lang="en-US" b="0" i="1" dirty="0">
                <a:solidFill>
                  <a:srgbClr val="00B0F0"/>
                </a:solidFill>
                <a:effectLst/>
                <a:latin typeface="Roboto" panose="02000000000000000000" pitchFamily="2" charset="0"/>
              </a:rPr>
              <a:t>value in same scale</a:t>
            </a:r>
            <a:endParaRPr lang="en-IN" dirty="0">
              <a:solidFill>
                <a:srgbClr val="00B0F0"/>
              </a:solidFill>
            </a:endParaRPr>
          </a:p>
        </p:txBody>
      </p:sp>
      <p:pic>
        <p:nvPicPr>
          <p:cNvPr id="10" name="Picture 9">
            <a:extLst>
              <a:ext uri="{FF2B5EF4-FFF2-40B4-BE49-F238E27FC236}">
                <a16:creationId xmlns:a16="http://schemas.microsoft.com/office/drawing/2014/main" id="{50BC29B1-8FCD-2F4E-94C4-AB70DC3722E0}"/>
              </a:ext>
            </a:extLst>
          </p:cNvPr>
          <p:cNvPicPr>
            <a:picLocks noChangeAspect="1"/>
          </p:cNvPicPr>
          <p:nvPr/>
        </p:nvPicPr>
        <p:blipFill>
          <a:blip r:embed="rId2"/>
          <a:stretch>
            <a:fillRect/>
          </a:stretch>
        </p:blipFill>
        <p:spPr>
          <a:xfrm>
            <a:off x="673768" y="1841726"/>
            <a:ext cx="3445845" cy="1727284"/>
          </a:xfrm>
          <a:prstGeom prst="rect">
            <a:avLst/>
          </a:prstGeom>
        </p:spPr>
      </p:pic>
      <p:pic>
        <p:nvPicPr>
          <p:cNvPr id="12" name="Picture 11">
            <a:extLst>
              <a:ext uri="{FF2B5EF4-FFF2-40B4-BE49-F238E27FC236}">
                <a16:creationId xmlns:a16="http://schemas.microsoft.com/office/drawing/2014/main" id="{28B5E33F-6B04-F516-8FFD-99E541808D53}"/>
              </a:ext>
            </a:extLst>
          </p:cNvPr>
          <p:cNvPicPr>
            <a:picLocks noChangeAspect="1"/>
          </p:cNvPicPr>
          <p:nvPr/>
        </p:nvPicPr>
        <p:blipFill>
          <a:blip r:embed="rId3"/>
          <a:stretch>
            <a:fillRect/>
          </a:stretch>
        </p:blipFill>
        <p:spPr>
          <a:xfrm>
            <a:off x="500514" y="3982315"/>
            <a:ext cx="4340993" cy="2062102"/>
          </a:xfrm>
          <a:prstGeom prst="rect">
            <a:avLst/>
          </a:prstGeom>
        </p:spPr>
      </p:pic>
    </p:spTree>
    <p:extLst>
      <p:ext uri="{BB962C8B-B14F-4D97-AF65-F5344CB8AC3E}">
        <p14:creationId xmlns:p14="http://schemas.microsoft.com/office/powerpoint/2010/main" val="26203579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76052-AA4B-496F-9702-671600A75B16}"/>
              </a:ext>
            </a:extLst>
          </p:cNvPr>
          <p:cNvSpPr>
            <a:spLocks noGrp="1"/>
          </p:cNvSpPr>
          <p:nvPr>
            <p:ph type="title"/>
          </p:nvPr>
        </p:nvSpPr>
        <p:spPr>
          <a:xfrm>
            <a:off x="838200" y="153090"/>
            <a:ext cx="10515600" cy="1325563"/>
          </a:xfrm>
        </p:spPr>
        <p:txBody>
          <a:bodyPr/>
          <a:lstStyle/>
          <a:p>
            <a:r>
              <a:rPr lang="en-IN" b="1" dirty="0"/>
              <a:t>FINAL PIPELINE</a:t>
            </a:r>
          </a:p>
        </p:txBody>
      </p:sp>
      <p:sp>
        <p:nvSpPr>
          <p:cNvPr id="6" name="TextBox 5">
            <a:extLst>
              <a:ext uri="{FF2B5EF4-FFF2-40B4-BE49-F238E27FC236}">
                <a16:creationId xmlns:a16="http://schemas.microsoft.com/office/drawing/2014/main" id="{498693BA-EBF3-4FBA-A3DB-0EC920AC7B70}"/>
              </a:ext>
            </a:extLst>
          </p:cNvPr>
          <p:cNvSpPr txBox="1"/>
          <p:nvPr/>
        </p:nvSpPr>
        <p:spPr>
          <a:xfrm>
            <a:off x="838200" y="3821426"/>
            <a:ext cx="8398565" cy="2585323"/>
          </a:xfrm>
          <a:prstGeom prst="rect">
            <a:avLst/>
          </a:prstGeom>
          <a:noFill/>
        </p:spPr>
        <p:txBody>
          <a:bodyPr wrap="square" rtlCol="0">
            <a:spAutoFit/>
          </a:bodyPr>
          <a:lstStyle/>
          <a:p>
            <a:r>
              <a:rPr lang="en-IN" dirty="0"/>
              <a:t>Here I have called all the classes that I have defined so if any new data is coming I will pass it through pipeline and it will do all the steps</a:t>
            </a:r>
          </a:p>
          <a:p>
            <a:endParaRPr lang="en-IN" dirty="0"/>
          </a:p>
          <a:p>
            <a:r>
              <a:rPr lang="en-IN" dirty="0"/>
              <a:t>*Pre-processing</a:t>
            </a:r>
          </a:p>
          <a:p>
            <a:r>
              <a:rPr lang="en-IN" dirty="0"/>
              <a:t>*Feature Engineering</a:t>
            </a:r>
          </a:p>
          <a:p>
            <a:r>
              <a:rPr lang="en-IN" dirty="0"/>
              <a:t>*Encoding</a:t>
            </a:r>
          </a:p>
          <a:p>
            <a:r>
              <a:rPr lang="en-IN" dirty="0"/>
              <a:t>*Remove Outliers</a:t>
            </a:r>
          </a:p>
          <a:p>
            <a:r>
              <a:rPr lang="en-IN" dirty="0"/>
              <a:t>*Remove Skewness</a:t>
            </a:r>
          </a:p>
          <a:p>
            <a:r>
              <a:rPr lang="en-IN" dirty="0"/>
              <a:t>*Feature Scaling</a:t>
            </a:r>
          </a:p>
        </p:txBody>
      </p:sp>
      <p:pic>
        <p:nvPicPr>
          <p:cNvPr id="8" name="Picture 7">
            <a:extLst>
              <a:ext uri="{FF2B5EF4-FFF2-40B4-BE49-F238E27FC236}">
                <a16:creationId xmlns:a16="http://schemas.microsoft.com/office/drawing/2014/main" id="{DD5C0C1A-C252-F1C2-D7E3-D7BB79E28EBD}"/>
              </a:ext>
            </a:extLst>
          </p:cNvPr>
          <p:cNvPicPr>
            <a:picLocks noChangeAspect="1"/>
          </p:cNvPicPr>
          <p:nvPr/>
        </p:nvPicPr>
        <p:blipFill>
          <a:blip r:embed="rId2"/>
          <a:stretch>
            <a:fillRect/>
          </a:stretch>
        </p:blipFill>
        <p:spPr>
          <a:xfrm>
            <a:off x="693019" y="1973179"/>
            <a:ext cx="9808293" cy="1848247"/>
          </a:xfrm>
          <a:prstGeom prst="rect">
            <a:avLst/>
          </a:prstGeom>
        </p:spPr>
      </p:pic>
    </p:spTree>
    <p:extLst>
      <p:ext uri="{BB962C8B-B14F-4D97-AF65-F5344CB8AC3E}">
        <p14:creationId xmlns:p14="http://schemas.microsoft.com/office/powerpoint/2010/main" val="3930353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5D75E-7E41-4930-AE0E-F457722DC148}"/>
              </a:ext>
            </a:extLst>
          </p:cNvPr>
          <p:cNvSpPr>
            <a:spLocks noGrp="1"/>
          </p:cNvSpPr>
          <p:nvPr>
            <p:ph type="title"/>
          </p:nvPr>
        </p:nvSpPr>
        <p:spPr>
          <a:xfrm>
            <a:off x="838200" y="888642"/>
            <a:ext cx="10515600" cy="936983"/>
          </a:xfrm>
        </p:spPr>
        <p:txBody>
          <a:bodyPr>
            <a:noAutofit/>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Problem Statement</a:t>
            </a:r>
            <a:br>
              <a:rPr lang="en-IN"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30B1E24-3466-4B64-88BD-9FC396520556}"/>
              </a:ext>
            </a:extLst>
          </p:cNvPr>
          <p:cNvSpPr>
            <a:spLocks noGrp="1"/>
          </p:cNvSpPr>
          <p:nvPr>
            <p:ph idx="1"/>
          </p:nvPr>
        </p:nvSpPr>
        <p:spPr>
          <a:xfrm>
            <a:off x="1154954" y="2603500"/>
            <a:ext cx="9830725" cy="3333661"/>
          </a:xfrm>
        </p:spPr>
        <p:txBody>
          <a:bodyPr>
            <a:normAutofit fontScale="92500" lnSpcReduction="10000"/>
          </a:bodyPr>
          <a:lstStyle/>
          <a:p>
            <a:pPr>
              <a:lnSpc>
                <a:spcPct val="107000"/>
              </a:lnSpc>
              <a:spcAft>
                <a:spcPts val="800"/>
              </a:spcAft>
              <a:tabLst>
                <a:tab pos="2340610" algn="l"/>
              </a:tabLst>
            </a:pPr>
            <a:r>
              <a:rPr lang="en-IN" sz="1900" dirty="0">
                <a:effectLst/>
                <a:latin typeface="Times New Roman" panose="02020603050405020304" pitchFamily="18" charset="0"/>
                <a:ea typeface="Calibri" panose="020F0502020204030204" pitchFamily="34" charset="0"/>
                <a:cs typeface="Times New Roman" panose="02020603050405020304" pitchFamily="18" charset="0"/>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a:t>
            </a:r>
          </a:p>
          <a:p>
            <a:pPr>
              <a:lnSpc>
                <a:spcPct val="107000"/>
              </a:lnSpc>
              <a:spcAft>
                <a:spcPts val="800"/>
              </a:spcAft>
              <a:tabLst>
                <a:tab pos="2340610" algn="l"/>
              </a:tabLst>
            </a:pPr>
            <a:r>
              <a:rPr lang="en-IN" sz="1900" dirty="0">
                <a:effectLst/>
                <a:latin typeface="Times New Roman" panose="02020603050405020304" pitchFamily="18" charset="0"/>
                <a:ea typeface="Calibri" panose="020F0502020204030204" pitchFamily="34" charset="0"/>
                <a:cs typeface="Times New Roman" panose="02020603050405020304" pitchFamily="18" charset="0"/>
              </a:rPr>
              <a:t>The company is looking at prospective properties to buy houses to enter the market. </a:t>
            </a:r>
            <a:r>
              <a:rPr lang="en-IN" sz="1900" dirty="0">
                <a:latin typeface="Times New Roman" panose="02020603050405020304" pitchFamily="18" charset="0"/>
                <a:ea typeface="Calibri" panose="020F0502020204030204" pitchFamily="34" charset="0"/>
                <a:cs typeface="Times New Roman" panose="02020603050405020304" pitchFamily="18" charset="0"/>
              </a:rPr>
              <a:t>We</a:t>
            </a:r>
            <a:r>
              <a:rPr lang="en-IN" sz="1900" dirty="0">
                <a:effectLst/>
                <a:latin typeface="Times New Roman" panose="02020603050405020304" pitchFamily="18" charset="0"/>
                <a:ea typeface="Calibri" panose="020F0502020204030204" pitchFamily="34" charset="0"/>
                <a:cs typeface="Times New Roman" panose="02020603050405020304" pitchFamily="18" charset="0"/>
              </a:rPr>
              <a:t> are required to build a model using Machine Learning in order to predict the actual value of the prospective properties and decide whether to invest in them or not. For this company wants to know:</a:t>
            </a:r>
          </a:p>
          <a:p>
            <a:pPr marL="0" indent="0">
              <a:lnSpc>
                <a:spcPct val="107000"/>
              </a:lnSpc>
              <a:spcAft>
                <a:spcPts val="800"/>
              </a:spcAft>
              <a:buNone/>
              <a:tabLst>
                <a:tab pos="2340610" algn="l"/>
              </a:tabLst>
            </a:pPr>
            <a:r>
              <a:rPr lang="en-IN"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900" dirty="0">
                <a:latin typeface="Times New Roman" panose="02020603050405020304" pitchFamily="18" charset="0"/>
                <a:ea typeface="Calibri" panose="020F0502020204030204" pitchFamily="34" charset="0"/>
                <a:cs typeface="Times New Roman" panose="02020603050405020304" pitchFamily="18" charset="0"/>
              </a:rPr>
              <a:t>     </a:t>
            </a:r>
            <a:r>
              <a:rPr lang="en-IN" sz="1900" dirty="0">
                <a:effectLst/>
                <a:latin typeface="Times New Roman" panose="02020603050405020304" pitchFamily="18" charset="0"/>
                <a:ea typeface="Calibri" panose="020F0502020204030204" pitchFamily="34" charset="0"/>
                <a:cs typeface="Times New Roman" panose="02020603050405020304" pitchFamily="18" charset="0"/>
              </a:rPr>
              <a:t>• Which variables are important to predict the price of variable? </a:t>
            </a:r>
          </a:p>
          <a:p>
            <a:pPr marL="0" indent="0">
              <a:lnSpc>
                <a:spcPct val="107000"/>
              </a:lnSpc>
              <a:spcAft>
                <a:spcPts val="800"/>
              </a:spcAft>
              <a:buNone/>
              <a:tabLst>
                <a:tab pos="2340610" algn="l"/>
              </a:tabLst>
            </a:pPr>
            <a:r>
              <a:rPr lang="en-IN" sz="1900" dirty="0">
                <a:effectLst/>
                <a:latin typeface="Times New Roman" panose="02020603050405020304" pitchFamily="18" charset="0"/>
                <a:ea typeface="Calibri" panose="020F0502020204030204" pitchFamily="34" charset="0"/>
                <a:cs typeface="Times New Roman" panose="02020603050405020304" pitchFamily="18" charset="0"/>
              </a:rPr>
              <a:t>      • How do these variables describe the price of the house</a:t>
            </a:r>
          </a:p>
          <a:p>
            <a:pPr marL="0" indent="0">
              <a:buNone/>
            </a:pPr>
            <a:endParaRPr lang="en-IN" dirty="0"/>
          </a:p>
        </p:txBody>
      </p:sp>
    </p:spTree>
    <p:extLst>
      <p:ext uri="{BB962C8B-B14F-4D97-AF65-F5344CB8AC3E}">
        <p14:creationId xmlns:p14="http://schemas.microsoft.com/office/powerpoint/2010/main" val="711541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F54D5-C56A-4CE4-99BF-80BE150222BB}"/>
              </a:ext>
            </a:extLst>
          </p:cNvPr>
          <p:cNvSpPr>
            <a:spLocks noGrp="1"/>
          </p:cNvSpPr>
          <p:nvPr>
            <p:ph type="title"/>
          </p:nvPr>
        </p:nvSpPr>
        <p:spPr>
          <a:xfrm>
            <a:off x="593501" y="715449"/>
            <a:ext cx="10515600" cy="1325563"/>
          </a:xfrm>
        </p:spPr>
        <p:txBody>
          <a:bodyPr/>
          <a:lstStyle/>
          <a:p>
            <a:r>
              <a:rPr lang="en-IN" b="1" dirty="0"/>
              <a:t>PASSING DATA THROUGH PIPELINE</a:t>
            </a:r>
          </a:p>
        </p:txBody>
      </p:sp>
      <p:sp>
        <p:nvSpPr>
          <p:cNvPr id="8" name="TextBox 7">
            <a:extLst>
              <a:ext uri="{FF2B5EF4-FFF2-40B4-BE49-F238E27FC236}">
                <a16:creationId xmlns:a16="http://schemas.microsoft.com/office/drawing/2014/main" id="{4DF394AD-0BF4-4834-B382-D52215413827}"/>
              </a:ext>
            </a:extLst>
          </p:cNvPr>
          <p:cNvSpPr txBox="1"/>
          <p:nvPr/>
        </p:nvSpPr>
        <p:spPr>
          <a:xfrm>
            <a:off x="838200" y="5093564"/>
            <a:ext cx="7328452" cy="646331"/>
          </a:xfrm>
          <a:prstGeom prst="rect">
            <a:avLst/>
          </a:prstGeom>
          <a:noFill/>
        </p:spPr>
        <p:txBody>
          <a:bodyPr wrap="square" rtlCol="0">
            <a:spAutoFit/>
          </a:bodyPr>
          <a:lstStyle/>
          <a:p>
            <a:r>
              <a:rPr lang="en-IN" dirty="0"/>
              <a:t>Here I am passing my data through pipeline so my raw data will </a:t>
            </a:r>
            <a:r>
              <a:rPr lang="en-IN" dirty="0" err="1"/>
              <a:t>will</a:t>
            </a:r>
            <a:r>
              <a:rPr lang="en-IN" dirty="0"/>
              <a:t> be prepared for machine learning.</a:t>
            </a:r>
          </a:p>
        </p:txBody>
      </p:sp>
      <p:pic>
        <p:nvPicPr>
          <p:cNvPr id="5" name="Picture 4">
            <a:extLst>
              <a:ext uri="{FF2B5EF4-FFF2-40B4-BE49-F238E27FC236}">
                <a16:creationId xmlns:a16="http://schemas.microsoft.com/office/drawing/2014/main" id="{A9CAB224-86AA-5B61-E167-FA9FA1437E7C}"/>
              </a:ext>
            </a:extLst>
          </p:cNvPr>
          <p:cNvPicPr>
            <a:picLocks noChangeAspect="1"/>
          </p:cNvPicPr>
          <p:nvPr/>
        </p:nvPicPr>
        <p:blipFill>
          <a:blip r:embed="rId2"/>
          <a:stretch>
            <a:fillRect/>
          </a:stretch>
        </p:blipFill>
        <p:spPr>
          <a:xfrm>
            <a:off x="1212783" y="2589196"/>
            <a:ext cx="9210828" cy="2483376"/>
          </a:xfrm>
          <a:prstGeom prst="rect">
            <a:avLst/>
          </a:prstGeom>
        </p:spPr>
      </p:pic>
    </p:spTree>
    <p:extLst>
      <p:ext uri="{BB962C8B-B14F-4D97-AF65-F5344CB8AC3E}">
        <p14:creationId xmlns:p14="http://schemas.microsoft.com/office/powerpoint/2010/main" val="24205430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81239-F47F-409D-B7C0-6E3EDADB29AE}"/>
              </a:ext>
            </a:extLst>
          </p:cNvPr>
          <p:cNvSpPr>
            <a:spLocks noGrp="1"/>
          </p:cNvSpPr>
          <p:nvPr>
            <p:ph type="title"/>
          </p:nvPr>
        </p:nvSpPr>
        <p:spPr/>
        <p:txBody>
          <a:bodyPr/>
          <a:lstStyle/>
          <a:p>
            <a:r>
              <a:rPr lang="en-IN" b="1" dirty="0"/>
              <a:t>CHECKING MULTICOLLINEARITY</a:t>
            </a:r>
          </a:p>
        </p:txBody>
      </p:sp>
      <p:pic>
        <p:nvPicPr>
          <p:cNvPr id="5" name="Content Placeholder 4">
            <a:extLst>
              <a:ext uri="{FF2B5EF4-FFF2-40B4-BE49-F238E27FC236}">
                <a16:creationId xmlns:a16="http://schemas.microsoft.com/office/drawing/2014/main" id="{088882D7-BB03-4D12-B5F8-08CEB66A2A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12372"/>
            <a:ext cx="8949744" cy="4622291"/>
          </a:xfrm>
        </p:spPr>
      </p:pic>
    </p:spTree>
    <p:extLst>
      <p:ext uri="{BB962C8B-B14F-4D97-AF65-F5344CB8AC3E}">
        <p14:creationId xmlns:p14="http://schemas.microsoft.com/office/powerpoint/2010/main" val="37098175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7D0BF-884B-4034-A7DF-BC8D23F95683}"/>
              </a:ext>
            </a:extLst>
          </p:cNvPr>
          <p:cNvSpPr>
            <a:spLocks noGrp="1"/>
          </p:cNvSpPr>
          <p:nvPr>
            <p:ph type="title"/>
          </p:nvPr>
        </p:nvSpPr>
        <p:spPr/>
        <p:txBody>
          <a:bodyPr/>
          <a:lstStyle/>
          <a:p>
            <a:r>
              <a:rPr lang="en-IN" b="1" dirty="0"/>
              <a:t>MULTICOLLINEARITY</a:t>
            </a:r>
          </a:p>
        </p:txBody>
      </p:sp>
      <p:pic>
        <p:nvPicPr>
          <p:cNvPr id="7" name="Picture 6">
            <a:extLst>
              <a:ext uri="{FF2B5EF4-FFF2-40B4-BE49-F238E27FC236}">
                <a16:creationId xmlns:a16="http://schemas.microsoft.com/office/drawing/2014/main" id="{F20454F8-07CD-4541-80A5-04EBD11006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962495"/>
            <a:ext cx="3000794" cy="409632"/>
          </a:xfrm>
          <a:prstGeom prst="rect">
            <a:avLst/>
          </a:prstGeom>
        </p:spPr>
      </p:pic>
      <p:sp>
        <p:nvSpPr>
          <p:cNvPr id="8" name="TextBox 7">
            <a:extLst>
              <a:ext uri="{FF2B5EF4-FFF2-40B4-BE49-F238E27FC236}">
                <a16:creationId xmlns:a16="http://schemas.microsoft.com/office/drawing/2014/main" id="{C2D69B17-25C5-438D-AEF4-3EDD09376173}"/>
              </a:ext>
            </a:extLst>
          </p:cNvPr>
          <p:cNvSpPr txBox="1"/>
          <p:nvPr/>
        </p:nvSpPr>
        <p:spPr>
          <a:xfrm>
            <a:off x="6096000" y="2371577"/>
            <a:ext cx="4399722" cy="2585323"/>
          </a:xfrm>
          <a:prstGeom prst="rect">
            <a:avLst/>
          </a:prstGeom>
          <a:noFill/>
        </p:spPr>
        <p:txBody>
          <a:bodyPr wrap="square" rtlCol="0">
            <a:spAutoFit/>
          </a:bodyPr>
          <a:lstStyle/>
          <a:p>
            <a:r>
              <a:rPr lang="en-IN" dirty="0"/>
              <a:t>As the previous heatmap graph was very big so I cant find multicollinearity through that so this code will help me where I have set the threshold for 90 % </a:t>
            </a:r>
          </a:p>
          <a:p>
            <a:endParaRPr lang="en-IN" dirty="0"/>
          </a:p>
          <a:p>
            <a:r>
              <a:rPr lang="en-IN" dirty="0"/>
              <a:t>So it is telling me that there are total 4 columns that are highly correlated to each other so I am dropping two column so there will we no multicollinearity in the data</a:t>
            </a:r>
          </a:p>
        </p:txBody>
      </p:sp>
      <p:pic>
        <p:nvPicPr>
          <p:cNvPr id="9" name="Picture 8">
            <a:extLst>
              <a:ext uri="{FF2B5EF4-FFF2-40B4-BE49-F238E27FC236}">
                <a16:creationId xmlns:a16="http://schemas.microsoft.com/office/drawing/2014/main" id="{58EC986B-6441-D1EB-1AA4-89542A3A88D7}"/>
              </a:ext>
            </a:extLst>
          </p:cNvPr>
          <p:cNvPicPr>
            <a:picLocks noChangeAspect="1"/>
          </p:cNvPicPr>
          <p:nvPr/>
        </p:nvPicPr>
        <p:blipFill>
          <a:blip r:embed="rId3"/>
          <a:stretch>
            <a:fillRect/>
          </a:stretch>
        </p:blipFill>
        <p:spPr>
          <a:xfrm>
            <a:off x="639846" y="2714325"/>
            <a:ext cx="5456154" cy="1861152"/>
          </a:xfrm>
          <a:prstGeom prst="rect">
            <a:avLst/>
          </a:prstGeom>
        </p:spPr>
      </p:pic>
    </p:spTree>
    <p:extLst>
      <p:ext uri="{BB962C8B-B14F-4D97-AF65-F5344CB8AC3E}">
        <p14:creationId xmlns:p14="http://schemas.microsoft.com/office/powerpoint/2010/main" val="16264695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0A242-F159-4EE9-8B4F-BF234873D19F}"/>
              </a:ext>
            </a:extLst>
          </p:cNvPr>
          <p:cNvSpPr>
            <a:spLocks noGrp="1"/>
          </p:cNvSpPr>
          <p:nvPr>
            <p:ph type="title"/>
          </p:nvPr>
        </p:nvSpPr>
        <p:spPr/>
        <p:txBody>
          <a:bodyPr/>
          <a:lstStyle/>
          <a:p>
            <a:r>
              <a:rPr lang="en-IN" b="1" dirty="0"/>
              <a:t>TARGET COLUMN TRANSFORMATION</a:t>
            </a:r>
          </a:p>
        </p:txBody>
      </p:sp>
      <p:pic>
        <p:nvPicPr>
          <p:cNvPr id="5" name="Content Placeholder 4">
            <a:extLst>
              <a:ext uri="{FF2B5EF4-FFF2-40B4-BE49-F238E27FC236}">
                <a16:creationId xmlns:a16="http://schemas.microsoft.com/office/drawing/2014/main" id="{F07E2BC6-8820-40A5-856C-B52AD52FE4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825625"/>
            <a:ext cx="6814543" cy="4613812"/>
          </a:xfrm>
        </p:spPr>
      </p:pic>
      <p:sp>
        <p:nvSpPr>
          <p:cNvPr id="6" name="TextBox 5">
            <a:extLst>
              <a:ext uri="{FF2B5EF4-FFF2-40B4-BE49-F238E27FC236}">
                <a16:creationId xmlns:a16="http://schemas.microsoft.com/office/drawing/2014/main" id="{BFB36E9E-A529-4B7D-A8B1-2D022E72CD37}"/>
              </a:ext>
            </a:extLst>
          </p:cNvPr>
          <p:cNvSpPr txBox="1"/>
          <p:nvPr/>
        </p:nvSpPr>
        <p:spPr>
          <a:xfrm>
            <a:off x="7946265" y="2356833"/>
            <a:ext cx="3407535" cy="2031325"/>
          </a:xfrm>
          <a:prstGeom prst="rect">
            <a:avLst/>
          </a:prstGeom>
          <a:noFill/>
        </p:spPr>
        <p:txBody>
          <a:bodyPr wrap="square" rtlCol="0">
            <a:spAutoFit/>
          </a:bodyPr>
          <a:lstStyle/>
          <a:p>
            <a:r>
              <a:rPr lang="en-IN" dirty="0"/>
              <a:t> we can see that the target column is right skewed and we can transform our target column and at the time of prediction we will inverse it so there will be no effect of it on our prediction</a:t>
            </a:r>
          </a:p>
        </p:txBody>
      </p:sp>
    </p:spTree>
    <p:extLst>
      <p:ext uri="{BB962C8B-B14F-4D97-AF65-F5344CB8AC3E}">
        <p14:creationId xmlns:p14="http://schemas.microsoft.com/office/powerpoint/2010/main" val="39099279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D9F2FAA-1A6C-4ED9-B79C-FDA82F9E2B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3624" y="2331455"/>
            <a:ext cx="8198556" cy="464344"/>
          </a:xfrm>
        </p:spPr>
      </p:pic>
      <p:sp>
        <p:nvSpPr>
          <p:cNvPr id="10" name="TextBox 9">
            <a:extLst>
              <a:ext uri="{FF2B5EF4-FFF2-40B4-BE49-F238E27FC236}">
                <a16:creationId xmlns:a16="http://schemas.microsoft.com/office/drawing/2014/main" id="{2D952746-8234-47BB-BE42-6284D2DAF163}"/>
              </a:ext>
            </a:extLst>
          </p:cNvPr>
          <p:cNvSpPr txBox="1"/>
          <p:nvPr/>
        </p:nvSpPr>
        <p:spPr>
          <a:xfrm>
            <a:off x="713624" y="1362493"/>
            <a:ext cx="9994133" cy="369332"/>
          </a:xfrm>
          <a:prstGeom prst="rect">
            <a:avLst/>
          </a:prstGeom>
          <a:noFill/>
        </p:spPr>
        <p:txBody>
          <a:bodyPr wrap="square" rtlCol="0">
            <a:spAutoFit/>
          </a:bodyPr>
          <a:lstStyle/>
          <a:p>
            <a:r>
              <a:rPr lang="en-IN" dirty="0">
                <a:solidFill>
                  <a:srgbClr val="00B0F0"/>
                </a:solidFill>
              </a:rPr>
              <a:t>Splitting data for model building using train test split:</a:t>
            </a:r>
          </a:p>
        </p:txBody>
      </p:sp>
      <p:sp>
        <p:nvSpPr>
          <p:cNvPr id="11" name="TextBox 10">
            <a:extLst>
              <a:ext uri="{FF2B5EF4-FFF2-40B4-BE49-F238E27FC236}">
                <a16:creationId xmlns:a16="http://schemas.microsoft.com/office/drawing/2014/main" id="{E48E594B-C588-45A4-AD3E-89E2DE8651F8}"/>
              </a:ext>
            </a:extLst>
          </p:cNvPr>
          <p:cNvSpPr txBox="1"/>
          <p:nvPr/>
        </p:nvSpPr>
        <p:spPr>
          <a:xfrm>
            <a:off x="838200" y="2917789"/>
            <a:ext cx="7913542" cy="646331"/>
          </a:xfrm>
          <a:prstGeom prst="rect">
            <a:avLst/>
          </a:prstGeom>
          <a:noFill/>
        </p:spPr>
        <p:txBody>
          <a:bodyPr wrap="square" rtlCol="0">
            <a:spAutoFit/>
          </a:bodyPr>
          <a:lstStyle/>
          <a:p>
            <a:endParaRPr lang="en-IN" dirty="0"/>
          </a:p>
          <a:p>
            <a:r>
              <a:rPr lang="en-IN" dirty="0"/>
              <a:t>Here I am taking 5 models for prediction </a:t>
            </a:r>
          </a:p>
        </p:txBody>
      </p:sp>
      <p:pic>
        <p:nvPicPr>
          <p:cNvPr id="3" name="Picture 2">
            <a:extLst>
              <a:ext uri="{FF2B5EF4-FFF2-40B4-BE49-F238E27FC236}">
                <a16:creationId xmlns:a16="http://schemas.microsoft.com/office/drawing/2014/main" id="{BDC50F24-DBFA-CBD5-12FE-305CEEB969F5}"/>
              </a:ext>
            </a:extLst>
          </p:cNvPr>
          <p:cNvPicPr>
            <a:picLocks noChangeAspect="1"/>
          </p:cNvPicPr>
          <p:nvPr/>
        </p:nvPicPr>
        <p:blipFill>
          <a:blip r:embed="rId3"/>
          <a:stretch>
            <a:fillRect/>
          </a:stretch>
        </p:blipFill>
        <p:spPr>
          <a:xfrm>
            <a:off x="713624" y="3894118"/>
            <a:ext cx="7265719" cy="2204708"/>
          </a:xfrm>
          <a:prstGeom prst="rect">
            <a:avLst/>
          </a:prstGeom>
        </p:spPr>
      </p:pic>
    </p:spTree>
    <p:extLst>
      <p:ext uri="{BB962C8B-B14F-4D97-AF65-F5344CB8AC3E}">
        <p14:creationId xmlns:p14="http://schemas.microsoft.com/office/powerpoint/2010/main" val="35682446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0C154-6FED-4E52-8BF6-67C64F2C90BA}"/>
              </a:ext>
            </a:extLst>
          </p:cNvPr>
          <p:cNvSpPr>
            <a:spLocks noGrp="1"/>
          </p:cNvSpPr>
          <p:nvPr>
            <p:ph type="title"/>
          </p:nvPr>
        </p:nvSpPr>
        <p:spPr/>
        <p:txBody>
          <a:bodyPr/>
          <a:lstStyle/>
          <a:p>
            <a:r>
              <a:rPr lang="en-IN" b="1" dirty="0"/>
              <a:t>TRAINING MODELS</a:t>
            </a:r>
          </a:p>
        </p:txBody>
      </p:sp>
      <p:pic>
        <p:nvPicPr>
          <p:cNvPr id="5" name="Content Placeholder 4">
            <a:extLst>
              <a:ext uri="{FF2B5EF4-FFF2-40B4-BE49-F238E27FC236}">
                <a16:creationId xmlns:a16="http://schemas.microsoft.com/office/drawing/2014/main" id="{B63A5E24-88B9-48EB-AE7D-434F294C54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97904"/>
            <a:ext cx="6284320" cy="4351338"/>
          </a:xfrm>
        </p:spPr>
      </p:pic>
      <p:sp>
        <p:nvSpPr>
          <p:cNvPr id="6" name="TextBox 5">
            <a:extLst>
              <a:ext uri="{FF2B5EF4-FFF2-40B4-BE49-F238E27FC236}">
                <a16:creationId xmlns:a16="http://schemas.microsoft.com/office/drawing/2014/main" id="{D6AEA4CA-C4E4-4CE6-AFC3-76E87785EFE5}"/>
              </a:ext>
            </a:extLst>
          </p:cNvPr>
          <p:cNvSpPr txBox="1"/>
          <p:nvPr/>
        </p:nvSpPr>
        <p:spPr>
          <a:xfrm>
            <a:off x="7421217" y="1997904"/>
            <a:ext cx="4068418" cy="3693319"/>
          </a:xfrm>
          <a:prstGeom prst="rect">
            <a:avLst/>
          </a:prstGeom>
          <a:noFill/>
        </p:spPr>
        <p:txBody>
          <a:bodyPr wrap="square" rtlCol="0">
            <a:spAutoFit/>
          </a:bodyPr>
          <a:lstStyle/>
          <a:p>
            <a:r>
              <a:rPr lang="en-IN" dirty="0"/>
              <a:t>Here I have written this code which will return me all the metrics and all the model score with cross </a:t>
            </a:r>
            <a:r>
              <a:rPr lang="en-IN" dirty="0" err="1"/>
              <a:t>val</a:t>
            </a:r>
            <a:r>
              <a:rPr lang="en-IN" dirty="0"/>
              <a:t> score</a:t>
            </a:r>
          </a:p>
          <a:p>
            <a:endParaRPr lang="en-IN" dirty="0"/>
          </a:p>
          <a:p>
            <a:r>
              <a:rPr lang="en-IN" dirty="0"/>
              <a:t>And for good performance I am using KFOLD cross validation for this data </a:t>
            </a:r>
          </a:p>
          <a:p>
            <a:endParaRPr lang="en-IN" dirty="0"/>
          </a:p>
          <a:p>
            <a:r>
              <a:rPr lang="en-IN" dirty="0"/>
              <a:t>And this code will also return me the learning curve for all the model so even I can check if my model is underfitted or overfitted</a:t>
            </a:r>
          </a:p>
        </p:txBody>
      </p:sp>
    </p:spTree>
    <p:extLst>
      <p:ext uri="{BB962C8B-B14F-4D97-AF65-F5344CB8AC3E}">
        <p14:creationId xmlns:p14="http://schemas.microsoft.com/office/powerpoint/2010/main" val="668033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2AA5D-3C74-44C3-A2B7-C3E014EB5D91}"/>
              </a:ext>
            </a:extLst>
          </p:cNvPr>
          <p:cNvSpPr>
            <a:spLocks noGrp="1"/>
          </p:cNvSpPr>
          <p:nvPr>
            <p:ph type="title"/>
          </p:nvPr>
        </p:nvSpPr>
        <p:spPr>
          <a:xfrm>
            <a:off x="838200" y="272360"/>
            <a:ext cx="10515600" cy="1325563"/>
          </a:xfrm>
        </p:spPr>
        <p:txBody>
          <a:bodyPr/>
          <a:lstStyle/>
          <a:p>
            <a:r>
              <a:rPr lang="en-IN" b="1" dirty="0"/>
              <a:t>RESULTS OF MODELS</a:t>
            </a:r>
          </a:p>
        </p:txBody>
      </p:sp>
      <p:sp>
        <p:nvSpPr>
          <p:cNvPr id="6" name="TextBox 5">
            <a:extLst>
              <a:ext uri="{FF2B5EF4-FFF2-40B4-BE49-F238E27FC236}">
                <a16:creationId xmlns:a16="http://schemas.microsoft.com/office/drawing/2014/main" id="{1F658AA3-5080-4034-95CD-1750B26617D8}"/>
              </a:ext>
            </a:extLst>
          </p:cNvPr>
          <p:cNvSpPr txBox="1"/>
          <p:nvPr/>
        </p:nvSpPr>
        <p:spPr>
          <a:xfrm>
            <a:off x="838200" y="4972467"/>
            <a:ext cx="9846365" cy="646331"/>
          </a:xfrm>
          <a:prstGeom prst="rect">
            <a:avLst/>
          </a:prstGeom>
          <a:noFill/>
        </p:spPr>
        <p:txBody>
          <a:bodyPr wrap="square" rtlCol="0">
            <a:spAutoFit/>
          </a:bodyPr>
          <a:lstStyle/>
          <a:p>
            <a:r>
              <a:rPr lang="en-IN" dirty="0"/>
              <a:t>From this result I can see which model is performing well. </a:t>
            </a:r>
          </a:p>
          <a:p>
            <a:endParaRPr lang="en-IN" dirty="0"/>
          </a:p>
        </p:txBody>
      </p:sp>
      <p:pic>
        <p:nvPicPr>
          <p:cNvPr id="12" name="Picture 11">
            <a:extLst>
              <a:ext uri="{FF2B5EF4-FFF2-40B4-BE49-F238E27FC236}">
                <a16:creationId xmlns:a16="http://schemas.microsoft.com/office/drawing/2014/main" id="{B25839CD-8316-4767-FEC3-8E42B50E976F}"/>
              </a:ext>
            </a:extLst>
          </p:cNvPr>
          <p:cNvPicPr>
            <a:picLocks noChangeAspect="1"/>
          </p:cNvPicPr>
          <p:nvPr/>
        </p:nvPicPr>
        <p:blipFill>
          <a:blip r:embed="rId2"/>
          <a:stretch>
            <a:fillRect/>
          </a:stretch>
        </p:blipFill>
        <p:spPr>
          <a:xfrm>
            <a:off x="976312" y="1363227"/>
            <a:ext cx="10239375" cy="3438525"/>
          </a:xfrm>
          <a:prstGeom prst="rect">
            <a:avLst/>
          </a:prstGeom>
        </p:spPr>
      </p:pic>
    </p:spTree>
    <p:extLst>
      <p:ext uri="{BB962C8B-B14F-4D97-AF65-F5344CB8AC3E}">
        <p14:creationId xmlns:p14="http://schemas.microsoft.com/office/powerpoint/2010/main" val="2297211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EA78A-2359-44F8-9790-E9B488A400FE}"/>
              </a:ext>
            </a:extLst>
          </p:cNvPr>
          <p:cNvSpPr>
            <a:spLocks noGrp="1"/>
          </p:cNvSpPr>
          <p:nvPr>
            <p:ph type="title"/>
          </p:nvPr>
        </p:nvSpPr>
        <p:spPr>
          <a:xfrm>
            <a:off x="549220" y="231098"/>
            <a:ext cx="10515600" cy="1325563"/>
          </a:xfrm>
        </p:spPr>
        <p:txBody>
          <a:bodyPr/>
          <a:lstStyle/>
          <a:p>
            <a:r>
              <a:rPr lang="en-IN" b="1" dirty="0"/>
              <a:t>MODEL LEARNING CURVES</a:t>
            </a:r>
            <a:br>
              <a:rPr lang="en-IN" b="1" dirty="0"/>
            </a:br>
            <a:endParaRPr lang="en-IN" b="1" dirty="0"/>
          </a:p>
        </p:txBody>
      </p:sp>
      <p:pic>
        <p:nvPicPr>
          <p:cNvPr id="5" name="Content Placeholder 4">
            <a:extLst>
              <a:ext uri="{FF2B5EF4-FFF2-40B4-BE49-F238E27FC236}">
                <a16:creationId xmlns:a16="http://schemas.microsoft.com/office/drawing/2014/main" id="{48EF570D-166E-475B-8F4F-6E04654AEB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30008" y="3330433"/>
            <a:ext cx="3086531" cy="2181529"/>
          </a:xfrm>
        </p:spPr>
      </p:pic>
      <p:pic>
        <p:nvPicPr>
          <p:cNvPr id="7" name="Picture 6">
            <a:extLst>
              <a:ext uri="{FF2B5EF4-FFF2-40B4-BE49-F238E27FC236}">
                <a16:creationId xmlns:a16="http://schemas.microsoft.com/office/drawing/2014/main" id="{78B0F9CA-9289-4A20-B250-6096AC45F7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1347" y="3495528"/>
            <a:ext cx="3096057" cy="2191056"/>
          </a:xfrm>
          <a:prstGeom prst="rect">
            <a:avLst/>
          </a:prstGeom>
        </p:spPr>
      </p:pic>
      <p:pic>
        <p:nvPicPr>
          <p:cNvPr id="9" name="Picture 8">
            <a:extLst>
              <a:ext uri="{FF2B5EF4-FFF2-40B4-BE49-F238E27FC236}">
                <a16:creationId xmlns:a16="http://schemas.microsoft.com/office/drawing/2014/main" id="{F325A1F1-56FD-4239-8C48-EC2B6E032B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1334" y="1280742"/>
            <a:ext cx="3086531" cy="2152950"/>
          </a:xfrm>
          <a:prstGeom prst="rect">
            <a:avLst/>
          </a:prstGeom>
        </p:spPr>
      </p:pic>
      <p:pic>
        <p:nvPicPr>
          <p:cNvPr id="11" name="Picture 10">
            <a:extLst>
              <a:ext uri="{FF2B5EF4-FFF2-40B4-BE49-F238E27FC236}">
                <a16:creationId xmlns:a16="http://schemas.microsoft.com/office/drawing/2014/main" id="{2577D39E-1B8D-43F0-B34B-DAE00B53C08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3856" y="1187009"/>
            <a:ext cx="3067478" cy="2143424"/>
          </a:xfrm>
          <a:prstGeom prst="rect">
            <a:avLst/>
          </a:prstGeom>
        </p:spPr>
      </p:pic>
      <p:pic>
        <p:nvPicPr>
          <p:cNvPr id="13" name="Picture 12">
            <a:extLst>
              <a:ext uri="{FF2B5EF4-FFF2-40B4-BE49-F238E27FC236}">
                <a16:creationId xmlns:a16="http://schemas.microsoft.com/office/drawing/2014/main" id="{B6F5BD00-EE09-4D85-9024-C06A96F3E6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2031" y="3116109"/>
            <a:ext cx="3277057" cy="2124371"/>
          </a:xfrm>
          <a:prstGeom prst="rect">
            <a:avLst/>
          </a:prstGeom>
        </p:spPr>
      </p:pic>
      <p:sp>
        <p:nvSpPr>
          <p:cNvPr id="16" name="TextBox 15">
            <a:extLst>
              <a:ext uri="{FF2B5EF4-FFF2-40B4-BE49-F238E27FC236}">
                <a16:creationId xmlns:a16="http://schemas.microsoft.com/office/drawing/2014/main" id="{E1F3C3D1-80B2-4095-ACD8-EFEAF4280924}"/>
              </a:ext>
            </a:extLst>
          </p:cNvPr>
          <p:cNvSpPr txBox="1"/>
          <p:nvPr/>
        </p:nvSpPr>
        <p:spPr>
          <a:xfrm>
            <a:off x="1139687" y="5566997"/>
            <a:ext cx="8688178" cy="1077218"/>
          </a:xfrm>
          <a:prstGeom prst="rect">
            <a:avLst/>
          </a:prstGeom>
          <a:noFill/>
        </p:spPr>
        <p:txBody>
          <a:bodyPr wrap="square" rtlCol="0">
            <a:spAutoFit/>
          </a:bodyPr>
          <a:lstStyle/>
          <a:p>
            <a:r>
              <a:rPr lang="en-IN" sz="1600" dirty="0">
                <a:effectLst/>
                <a:latin typeface="Times New Roman" panose="02020603050405020304" pitchFamily="18" charset="0"/>
                <a:ea typeface="Calibri" panose="020F0502020204030204" pitchFamily="34" charset="0"/>
                <a:cs typeface="Times New Roman" panose="02020603050405020304" pitchFamily="18" charset="0"/>
              </a:rPr>
              <a:t>From </a:t>
            </a:r>
            <a:r>
              <a:rPr lang="en-IN" sz="1600" dirty="0">
                <a:latin typeface="Times New Roman" panose="02020603050405020304" pitchFamily="18" charset="0"/>
                <a:ea typeface="Calibri" panose="020F0502020204030204" pitchFamily="34" charset="0"/>
                <a:cs typeface="Times New Roman" panose="02020603050405020304" pitchFamily="18" charset="0"/>
              </a:rPr>
              <a:t>the</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graphs above we can easily see like lasso are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underfitter</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 They are showing a good score like cv score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mse</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mae</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latin typeface="Times New Roman" panose="02020603050405020304" pitchFamily="18" charset="0"/>
                <a:ea typeface="Calibri" panose="020F0502020204030204" pitchFamily="34" charset="0"/>
                <a:cs typeface="Times New Roman" panose="02020603050405020304" pitchFamily="18" charset="0"/>
              </a:rPr>
              <a:t>.</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latin typeface="Times New Roman" panose="02020603050405020304" pitchFamily="18" charset="0"/>
                <a:ea typeface="Calibri" panose="020F0502020204030204" pitchFamily="34" charset="0"/>
                <a:cs typeface="Times New Roman" panose="02020603050405020304" pitchFamily="18" charset="0"/>
              </a:rPr>
              <a:t>B</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ut when we see the model learning curve it is not performing well.</a:t>
            </a:r>
          </a:p>
          <a:p>
            <a:r>
              <a:rPr lang="en-IN" sz="1600" dirty="0">
                <a:latin typeface="Times New Roman" panose="02020603050405020304" pitchFamily="18" charset="0"/>
                <a:cs typeface="Times New Roman" panose="02020603050405020304" pitchFamily="18" charset="0"/>
              </a:rPr>
              <a:t>We are going to proceed with Linear Regressor as our best model because it is performing good and also have a good Learning curve</a:t>
            </a:r>
          </a:p>
        </p:txBody>
      </p:sp>
    </p:spTree>
    <p:extLst>
      <p:ext uri="{BB962C8B-B14F-4D97-AF65-F5344CB8AC3E}">
        <p14:creationId xmlns:p14="http://schemas.microsoft.com/office/powerpoint/2010/main" val="343297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535C9-C171-4E8F-9942-6ED4E1922FE2}"/>
              </a:ext>
            </a:extLst>
          </p:cNvPr>
          <p:cNvSpPr>
            <a:spLocks noGrp="1"/>
          </p:cNvSpPr>
          <p:nvPr>
            <p:ph type="title"/>
          </p:nvPr>
        </p:nvSpPr>
        <p:spPr>
          <a:xfrm>
            <a:off x="838200" y="681037"/>
            <a:ext cx="10515600" cy="1325563"/>
          </a:xfrm>
        </p:spPr>
        <p:txBody>
          <a:bodyPr>
            <a:normAutofit fontScale="90000"/>
          </a:bodyPr>
          <a:lstStyle/>
          <a:p>
            <a:r>
              <a:rPr lang="en-IN" sz="4400" b="1" dirty="0">
                <a:effectLst/>
                <a:latin typeface="Calibri" panose="020F0502020204030204" pitchFamily="34" charset="0"/>
                <a:ea typeface="Calibri" panose="020F0502020204030204" pitchFamily="34" charset="0"/>
                <a:cs typeface="Times New Roman" panose="02020603050405020304" pitchFamily="18" charset="0"/>
              </a:rPr>
              <a:t>Key Metrics for success in solving problem under consideration</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E942DCA-F5CF-4968-910E-7D406626C654}"/>
              </a:ext>
            </a:extLst>
          </p:cNvPr>
          <p:cNvSpPr>
            <a:spLocks noGrp="1"/>
          </p:cNvSpPr>
          <p:nvPr>
            <p:ph idx="1"/>
          </p:nvPr>
        </p:nvSpPr>
        <p:spPr>
          <a:xfrm>
            <a:off x="1030310" y="2331076"/>
            <a:ext cx="8950303" cy="3688724"/>
          </a:xfrm>
        </p:spPr>
        <p:txBody>
          <a:bodyPr>
            <a:normAutofit/>
          </a:bodyPr>
          <a:lstStyle/>
          <a:p>
            <a:pPr marL="0" indent="0">
              <a:buNone/>
            </a:pPr>
            <a:r>
              <a:rPr lang="en-IN" dirty="0"/>
              <a:t>To find out the best performing model following metrics are used:</a:t>
            </a:r>
          </a:p>
          <a:p>
            <a:pPr lvl="0"/>
            <a:r>
              <a:rPr lang="en-IN" dirty="0"/>
              <a:t>R2 Score: It is used to check the model performance score between 0.0 to 1.0</a:t>
            </a:r>
          </a:p>
          <a:p>
            <a:pPr lvl="0"/>
            <a:r>
              <a:rPr lang="en-IN" dirty="0"/>
              <a:t>Mean Squared Error: The mean squared error of a model concerning a test set is the mean of the squared prediction errors over all instances in the test set.</a:t>
            </a:r>
          </a:p>
          <a:p>
            <a:pPr lvl="0"/>
            <a:r>
              <a:rPr lang="en-IN" dirty="0"/>
              <a:t>Root Mean Squared Error: It is the root of mean squared error.</a:t>
            </a:r>
          </a:p>
          <a:p>
            <a:pPr lvl="0"/>
            <a:r>
              <a:rPr lang="en-IN" dirty="0"/>
              <a:t>Mean Absolute Error: It is the average of absolute errors for a group of predictions and observations as a measurement of the magnitude of errors for the entire group.</a:t>
            </a: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2449410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35EA7-AE0F-4DC0-9725-55B1954F2121}"/>
              </a:ext>
            </a:extLst>
          </p:cNvPr>
          <p:cNvSpPr>
            <a:spLocks noGrp="1"/>
          </p:cNvSpPr>
          <p:nvPr>
            <p:ph type="title"/>
          </p:nvPr>
        </p:nvSpPr>
        <p:spPr/>
        <p:txBody>
          <a:bodyPr/>
          <a:lstStyle/>
          <a:p>
            <a:r>
              <a:rPr lang="en-IN" b="1" dirty="0"/>
              <a:t>HYPERPARAMETER TUNING</a:t>
            </a:r>
          </a:p>
        </p:txBody>
      </p:sp>
      <p:sp>
        <p:nvSpPr>
          <p:cNvPr id="8" name="TextBox 7">
            <a:extLst>
              <a:ext uri="{FF2B5EF4-FFF2-40B4-BE49-F238E27FC236}">
                <a16:creationId xmlns:a16="http://schemas.microsoft.com/office/drawing/2014/main" id="{60FDC93D-7317-4DAE-8A73-CC5C376E496B}"/>
              </a:ext>
            </a:extLst>
          </p:cNvPr>
          <p:cNvSpPr txBox="1"/>
          <p:nvPr/>
        </p:nvSpPr>
        <p:spPr>
          <a:xfrm>
            <a:off x="8083080" y="4788976"/>
            <a:ext cx="3932909" cy="1231106"/>
          </a:xfrm>
          <a:prstGeom prst="rect">
            <a:avLst/>
          </a:prstGeom>
          <a:noFill/>
        </p:spPr>
        <p:txBody>
          <a:bodyPr wrap="square" rtlCol="0">
            <a:spAutoFit/>
          </a:bodyPr>
          <a:lstStyle/>
          <a:p>
            <a:r>
              <a:rPr lang="en-IN" sz="1400" b="1" dirty="0"/>
              <a:t>Remarks: After successfully incorporating the </a:t>
            </a:r>
            <a:r>
              <a:rPr lang="en-IN" sz="1400" b="1" dirty="0" err="1"/>
              <a:t>HyperParameter</a:t>
            </a:r>
            <a:r>
              <a:rPr lang="en-IN" sz="1400" b="1" dirty="0"/>
              <a:t> Tuning on the final Model, we have received the accuracy score of 86%.</a:t>
            </a:r>
          </a:p>
          <a:p>
            <a:endParaRPr lang="en-IN" dirty="0"/>
          </a:p>
        </p:txBody>
      </p:sp>
      <p:pic>
        <p:nvPicPr>
          <p:cNvPr id="5" name="Picture 4">
            <a:extLst>
              <a:ext uri="{FF2B5EF4-FFF2-40B4-BE49-F238E27FC236}">
                <a16:creationId xmlns:a16="http://schemas.microsoft.com/office/drawing/2014/main" id="{13DF97D5-BF83-5CC3-2C6F-EB66AD6A750A}"/>
              </a:ext>
            </a:extLst>
          </p:cNvPr>
          <p:cNvPicPr>
            <a:picLocks noChangeAspect="1"/>
          </p:cNvPicPr>
          <p:nvPr/>
        </p:nvPicPr>
        <p:blipFill>
          <a:blip r:embed="rId2"/>
          <a:stretch>
            <a:fillRect/>
          </a:stretch>
        </p:blipFill>
        <p:spPr>
          <a:xfrm>
            <a:off x="308008" y="2300552"/>
            <a:ext cx="7731275" cy="3262850"/>
          </a:xfrm>
          <a:prstGeom prst="rect">
            <a:avLst/>
          </a:prstGeom>
        </p:spPr>
      </p:pic>
    </p:spTree>
    <p:extLst>
      <p:ext uri="{BB962C8B-B14F-4D97-AF65-F5344CB8AC3E}">
        <p14:creationId xmlns:p14="http://schemas.microsoft.com/office/powerpoint/2010/main" val="3935548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798" y="1063417"/>
            <a:ext cx="4968667" cy="1782814"/>
          </a:xfrm>
        </p:spPr>
        <p:txBody>
          <a:bodyPr/>
          <a:lstStyle/>
          <a:p>
            <a:pPr lvl="1" algn="l" defTabSz="457200" rtl="0">
              <a:spcBef>
                <a:spcPct val="0"/>
              </a:spcBef>
            </a:pPr>
            <a:r>
              <a:rPr lang="en-US" sz="2800" b="1" dirty="0">
                <a:solidFill>
                  <a:srgbClr val="FFC000"/>
                </a:solidFill>
                <a:latin typeface="Times New Roman" pitchFamily="18" charset="0"/>
                <a:cs typeface="Times New Roman" pitchFamily="18" charset="0"/>
              </a:rPr>
              <a:t>Objectives of the study</a:t>
            </a:r>
            <a:br>
              <a:rPr lang="en-IN" sz="1400" dirty="0">
                <a:latin typeface="Times New Roman" pitchFamily="18" charset="0"/>
                <a:cs typeface="Times New Roman" pitchFamily="18" charset="0"/>
              </a:rPr>
            </a:br>
            <a:endParaRPr lang="en-IN" dirty="0"/>
          </a:p>
        </p:txBody>
      </p:sp>
      <p:sp>
        <p:nvSpPr>
          <p:cNvPr id="3" name="Text Placeholder 2"/>
          <p:cNvSpPr>
            <a:spLocks noGrp="1"/>
          </p:cNvSpPr>
          <p:nvPr>
            <p:ph type="body" sz="half" idx="2"/>
          </p:nvPr>
        </p:nvSpPr>
        <p:spPr>
          <a:xfrm>
            <a:off x="618186" y="3400024"/>
            <a:ext cx="10084158" cy="3181080"/>
          </a:xfrm>
        </p:spPr>
        <p:txBody>
          <a:bodyPr>
            <a:noAutofit/>
          </a:bodyPr>
          <a:lstStyle/>
          <a:p>
            <a:pPr marL="342900" lvl="0" indent="-342900" algn="just">
              <a:buFont typeface="+mj-lt"/>
              <a:buAutoNum type="arabicPeriod"/>
            </a:pPr>
            <a:r>
              <a:rPr lang="en-US" sz="2000" dirty="0">
                <a:latin typeface="Times New Roman" pitchFamily="18" charset="0"/>
                <a:cs typeface="Times New Roman" pitchFamily="18" charset="0"/>
              </a:rPr>
              <a:t>Study &amp; Exploratory Data Analysis (EDA) of  House Price Prediction in dataset</a:t>
            </a:r>
          </a:p>
          <a:p>
            <a:pPr marL="342900" lvl="0" indent="-342900" algn="just">
              <a:buFont typeface="+mj-lt"/>
              <a:buAutoNum type="arabicPeriod"/>
            </a:pPr>
            <a:r>
              <a:rPr lang="en-US" sz="2000" dirty="0">
                <a:latin typeface="Times New Roman" pitchFamily="18" charset="0"/>
                <a:cs typeface="Times New Roman" pitchFamily="18" charset="0"/>
              </a:rPr>
              <a:t>To perform tasks of Summary Statistics &amp; Correlation factor of the problem dataset.</a:t>
            </a:r>
          </a:p>
          <a:p>
            <a:pPr marL="342900" lvl="0" indent="-342900" algn="just">
              <a:buFont typeface="+mj-lt"/>
              <a:buAutoNum type="arabicPeriod"/>
            </a:pPr>
            <a:r>
              <a:rPr lang="en-US" sz="2000" dirty="0">
                <a:latin typeface="Times New Roman" pitchFamily="18" charset="0"/>
                <a:cs typeface="Times New Roman" pitchFamily="18" charset="0"/>
              </a:rPr>
              <a:t>To perform data pre-processing of the dataset and perform Mathematical/ Analytical Modeling of the Problem in order to train the model.</a:t>
            </a:r>
          </a:p>
          <a:p>
            <a:pPr marL="342900" lvl="0" indent="-342900" algn="just">
              <a:buFont typeface="+mj-lt"/>
              <a:buAutoNum type="arabicPeriod"/>
            </a:pPr>
            <a:r>
              <a:rPr lang="en-US" sz="2000" dirty="0">
                <a:latin typeface="Times New Roman" pitchFamily="18" charset="0"/>
                <a:cs typeface="Times New Roman" pitchFamily="18" charset="0"/>
              </a:rPr>
              <a:t>Formulate Model/s Development, Evaluation and Testing of Identified Approaches.</a:t>
            </a:r>
            <a:endParaRPr lang="en-IN" sz="2000" dirty="0">
              <a:latin typeface="Times New Roman" pitchFamily="18" charset="0"/>
              <a:cs typeface="Times New Roman" pitchFamily="18" charset="0"/>
            </a:endParaRPr>
          </a:p>
          <a:p>
            <a:pPr marL="342900" lvl="0" indent="-342900" algn="just">
              <a:buFont typeface="+mj-lt"/>
              <a:buAutoNum type="arabicPeriod"/>
            </a:pPr>
            <a:r>
              <a:rPr lang="en-IN" sz="2000" dirty="0">
                <a:latin typeface="Times New Roman" pitchFamily="18" charset="0"/>
                <a:cs typeface="Times New Roman" pitchFamily="18" charset="0"/>
              </a:rPr>
              <a:t>	</a:t>
            </a:r>
            <a:r>
              <a:rPr lang="en-US" sz="2000" dirty="0">
                <a:latin typeface="Times New Roman" pitchFamily="18" charset="0"/>
                <a:cs typeface="Times New Roman" pitchFamily="18" charset="0"/>
              </a:rPr>
              <a:t>Visualizations , Interpretation of the Results and finalizing the model.</a:t>
            </a:r>
          </a:p>
          <a:p>
            <a:pPr marL="342900" lvl="0" indent="-342900" algn="just"/>
            <a:endParaRPr lang="en-IN" sz="1600" dirty="0">
              <a:latin typeface="Times New Roman" pitchFamily="18" charset="0"/>
              <a:cs typeface="Times New Roman" pitchFamily="18" charset="0"/>
            </a:endParaRPr>
          </a:p>
          <a:p>
            <a:endParaRPr lang="en-IN" sz="1600" dirty="0"/>
          </a:p>
        </p:txBody>
      </p:sp>
    </p:spTree>
    <p:extLst>
      <p:ext uri="{BB962C8B-B14F-4D97-AF65-F5344CB8AC3E}">
        <p14:creationId xmlns:p14="http://schemas.microsoft.com/office/powerpoint/2010/main" val="21334620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F24AC-5BFA-4987-B57E-D258E0AEA13F}"/>
              </a:ext>
            </a:extLst>
          </p:cNvPr>
          <p:cNvSpPr>
            <a:spLocks noGrp="1"/>
          </p:cNvSpPr>
          <p:nvPr>
            <p:ph type="title"/>
          </p:nvPr>
        </p:nvSpPr>
        <p:spPr/>
        <p:txBody>
          <a:bodyPr/>
          <a:lstStyle/>
          <a:p>
            <a:r>
              <a:rPr lang="en-IN" b="1" dirty="0"/>
              <a:t>FINAL MODEL METRICS</a:t>
            </a:r>
          </a:p>
        </p:txBody>
      </p:sp>
      <p:pic>
        <p:nvPicPr>
          <p:cNvPr id="5" name="Content Placeholder 4">
            <a:extLst>
              <a:ext uri="{FF2B5EF4-FFF2-40B4-BE49-F238E27FC236}">
                <a16:creationId xmlns:a16="http://schemas.microsoft.com/office/drawing/2014/main" id="{D1F3394B-84AF-4257-B6EF-D94F11614D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014" y="1984278"/>
            <a:ext cx="7069429" cy="3215865"/>
          </a:xfrm>
        </p:spPr>
      </p:pic>
      <p:sp>
        <p:nvSpPr>
          <p:cNvPr id="8" name="TextBox 7">
            <a:extLst>
              <a:ext uri="{FF2B5EF4-FFF2-40B4-BE49-F238E27FC236}">
                <a16:creationId xmlns:a16="http://schemas.microsoft.com/office/drawing/2014/main" id="{27C90D19-6E09-4E45-A369-49DA106F1B8E}"/>
              </a:ext>
            </a:extLst>
          </p:cNvPr>
          <p:cNvSpPr txBox="1"/>
          <p:nvPr/>
        </p:nvSpPr>
        <p:spPr>
          <a:xfrm>
            <a:off x="736005" y="5503789"/>
            <a:ext cx="8839200" cy="646331"/>
          </a:xfrm>
          <a:prstGeom prst="rect">
            <a:avLst/>
          </a:prstGeom>
          <a:noFill/>
        </p:spPr>
        <p:txBody>
          <a:bodyPr wrap="square" rtlCol="0">
            <a:spAutoFit/>
          </a:bodyPr>
          <a:lstStyle/>
          <a:p>
            <a:r>
              <a:rPr lang="en-IN" dirty="0"/>
              <a:t>This is the  final model learning curve and we can see all the performance metrics of final model after hyperparameter tuning</a:t>
            </a:r>
          </a:p>
        </p:txBody>
      </p:sp>
      <p:pic>
        <p:nvPicPr>
          <p:cNvPr id="4" name="Picture 3">
            <a:extLst>
              <a:ext uri="{FF2B5EF4-FFF2-40B4-BE49-F238E27FC236}">
                <a16:creationId xmlns:a16="http://schemas.microsoft.com/office/drawing/2014/main" id="{25FB0843-C92B-AD4D-F84D-05A13C07115B}"/>
              </a:ext>
            </a:extLst>
          </p:cNvPr>
          <p:cNvPicPr>
            <a:picLocks noChangeAspect="1"/>
          </p:cNvPicPr>
          <p:nvPr/>
        </p:nvPicPr>
        <p:blipFill>
          <a:blip r:embed="rId3"/>
          <a:stretch>
            <a:fillRect/>
          </a:stretch>
        </p:blipFill>
        <p:spPr>
          <a:xfrm>
            <a:off x="5082139" y="2743200"/>
            <a:ext cx="5409648" cy="2243137"/>
          </a:xfrm>
          <a:prstGeom prst="rect">
            <a:avLst/>
          </a:prstGeom>
        </p:spPr>
      </p:pic>
    </p:spTree>
    <p:extLst>
      <p:ext uri="{BB962C8B-B14F-4D97-AF65-F5344CB8AC3E}">
        <p14:creationId xmlns:p14="http://schemas.microsoft.com/office/powerpoint/2010/main" val="35303033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4EF18-9EB9-47B5-9281-43D639EA1A40}"/>
              </a:ext>
            </a:extLst>
          </p:cNvPr>
          <p:cNvSpPr>
            <a:spLocks noGrp="1"/>
          </p:cNvSpPr>
          <p:nvPr>
            <p:ph type="title"/>
          </p:nvPr>
        </p:nvSpPr>
        <p:spPr>
          <a:xfrm>
            <a:off x="838200" y="139838"/>
            <a:ext cx="10515600" cy="1325563"/>
          </a:xfrm>
        </p:spPr>
        <p:txBody>
          <a:bodyPr/>
          <a:lstStyle/>
          <a:p>
            <a:r>
              <a:rPr lang="en-IN" b="1" dirty="0"/>
              <a:t>PREDICTION ON TEST DATA</a:t>
            </a:r>
          </a:p>
        </p:txBody>
      </p:sp>
      <p:sp>
        <p:nvSpPr>
          <p:cNvPr id="8" name="TextBox 7">
            <a:extLst>
              <a:ext uri="{FF2B5EF4-FFF2-40B4-BE49-F238E27FC236}">
                <a16:creationId xmlns:a16="http://schemas.microsoft.com/office/drawing/2014/main" id="{E12B4E54-17E2-48B7-934A-8BDE5B358C4E}"/>
              </a:ext>
            </a:extLst>
          </p:cNvPr>
          <p:cNvSpPr txBox="1"/>
          <p:nvPr/>
        </p:nvSpPr>
        <p:spPr>
          <a:xfrm>
            <a:off x="838200" y="5080425"/>
            <a:ext cx="9490656" cy="369332"/>
          </a:xfrm>
          <a:prstGeom prst="rect">
            <a:avLst/>
          </a:prstGeom>
          <a:noFill/>
        </p:spPr>
        <p:txBody>
          <a:bodyPr wrap="square" rtlCol="0">
            <a:spAutoFit/>
          </a:bodyPr>
          <a:lstStyle/>
          <a:p>
            <a:r>
              <a:rPr lang="en-IN" dirty="0"/>
              <a:t>Here, we can see the sale price of house predicted by the final model.</a:t>
            </a:r>
          </a:p>
        </p:txBody>
      </p:sp>
      <p:pic>
        <p:nvPicPr>
          <p:cNvPr id="5" name="Picture 4">
            <a:extLst>
              <a:ext uri="{FF2B5EF4-FFF2-40B4-BE49-F238E27FC236}">
                <a16:creationId xmlns:a16="http://schemas.microsoft.com/office/drawing/2014/main" id="{627B89E9-C418-FF6E-33D6-0E56FDEF52E4}"/>
              </a:ext>
            </a:extLst>
          </p:cNvPr>
          <p:cNvPicPr>
            <a:picLocks noChangeAspect="1"/>
          </p:cNvPicPr>
          <p:nvPr/>
        </p:nvPicPr>
        <p:blipFill>
          <a:blip r:embed="rId2"/>
          <a:stretch>
            <a:fillRect/>
          </a:stretch>
        </p:blipFill>
        <p:spPr>
          <a:xfrm>
            <a:off x="1097280" y="2300438"/>
            <a:ext cx="9606013" cy="2656573"/>
          </a:xfrm>
          <a:prstGeom prst="rect">
            <a:avLst/>
          </a:prstGeom>
        </p:spPr>
      </p:pic>
    </p:spTree>
    <p:extLst>
      <p:ext uri="{BB962C8B-B14F-4D97-AF65-F5344CB8AC3E}">
        <p14:creationId xmlns:p14="http://schemas.microsoft.com/office/powerpoint/2010/main" val="8709548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93CA8-55BD-4B08-8B43-D6FFFBE06C19}"/>
              </a:ext>
            </a:extLst>
          </p:cNvPr>
          <p:cNvSpPr>
            <a:spLocks noGrp="1"/>
          </p:cNvSpPr>
          <p:nvPr>
            <p:ph type="title"/>
          </p:nvPr>
        </p:nvSpPr>
        <p:spPr>
          <a:xfrm>
            <a:off x="838200" y="720135"/>
            <a:ext cx="10515600" cy="1325563"/>
          </a:xfrm>
        </p:spPr>
        <p:txBody>
          <a:bodyPr/>
          <a:lstStyle/>
          <a:p>
            <a:r>
              <a:rPr lang="en-IN" b="1" dirty="0"/>
              <a:t>CONCLUSION</a:t>
            </a:r>
          </a:p>
        </p:txBody>
      </p:sp>
      <p:sp>
        <p:nvSpPr>
          <p:cNvPr id="3" name="Content Placeholder 2">
            <a:extLst>
              <a:ext uri="{FF2B5EF4-FFF2-40B4-BE49-F238E27FC236}">
                <a16:creationId xmlns:a16="http://schemas.microsoft.com/office/drawing/2014/main" id="{EF572C4C-A011-4695-9D38-B0E03D2D5673}"/>
              </a:ext>
            </a:extLst>
          </p:cNvPr>
          <p:cNvSpPr>
            <a:spLocks noGrp="1"/>
          </p:cNvSpPr>
          <p:nvPr>
            <p:ph idx="1"/>
          </p:nvPr>
        </p:nvSpPr>
        <p:spPr>
          <a:xfrm>
            <a:off x="732182" y="2459865"/>
            <a:ext cx="10515600" cy="3041238"/>
          </a:xfrm>
        </p:spPr>
        <p:txBody>
          <a:bodyPr>
            <a:noAutofit/>
          </a:bodyPr>
          <a:lstStyle/>
          <a:p>
            <a:pPr marL="0" lvl="0" indent="0">
              <a:buNone/>
            </a:pPr>
            <a:r>
              <a:rPr lang="en-IN" sz="1200" b="1" dirty="0">
                <a:effectLst/>
                <a:latin typeface="Calibri" panose="020F0502020204030204" pitchFamily="34" charset="0"/>
                <a:ea typeface="Calibri" panose="020F0502020204030204" pitchFamily="34" charset="0"/>
                <a:cs typeface="Times New Roman" panose="02020603050405020304" pitchFamily="18" charset="0"/>
              </a:rPr>
              <a:t>     </a:t>
            </a:r>
            <a:r>
              <a:rPr lang="en-IN" sz="1200" dirty="0"/>
              <a:t>:</a:t>
            </a:r>
          </a:p>
          <a:p>
            <a:pPr lvl="0"/>
            <a:r>
              <a:rPr lang="en-IN" dirty="0">
                <a:solidFill>
                  <a:srgbClr val="FF0000"/>
                </a:solidFill>
              </a:rPr>
              <a:t>The Linear Regressor model is working with a well R2 score of  86.92.</a:t>
            </a:r>
          </a:p>
          <a:p>
            <a:pPr lvl="0"/>
            <a:r>
              <a:rPr lang="en-IN" dirty="0">
                <a:solidFill>
                  <a:srgbClr val="FF0000"/>
                </a:solidFill>
              </a:rPr>
              <a:t>The </a:t>
            </a:r>
            <a:r>
              <a:rPr lang="en-IN" dirty="0" err="1">
                <a:solidFill>
                  <a:srgbClr val="FF0000"/>
                </a:solidFill>
              </a:rPr>
              <a:t>cross_val_score</a:t>
            </a:r>
            <a:r>
              <a:rPr lang="en-IN" dirty="0">
                <a:solidFill>
                  <a:srgbClr val="FF0000"/>
                </a:solidFill>
              </a:rPr>
              <a:t> of the model is 87.80 which again shows that the </a:t>
            </a:r>
            <a:r>
              <a:rPr lang="en-IN" dirty="0" err="1">
                <a:solidFill>
                  <a:srgbClr val="FF0000"/>
                </a:solidFill>
              </a:rPr>
              <a:t>cross_val_score</a:t>
            </a:r>
            <a:r>
              <a:rPr lang="en-IN" dirty="0">
                <a:solidFill>
                  <a:srgbClr val="FF0000"/>
                </a:solidFill>
              </a:rPr>
              <a:t> is better as compared to other models in the table.</a:t>
            </a:r>
          </a:p>
          <a:p>
            <a:pPr lvl="0"/>
            <a:r>
              <a:rPr lang="en-IN" dirty="0">
                <a:solidFill>
                  <a:srgbClr val="FF0000"/>
                </a:solidFill>
              </a:rPr>
              <a:t>All these points prove that the Linear Regressor  model is working best and can be considered as the finalized model.</a:t>
            </a:r>
          </a:p>
          <a:p>
            <a:pPr marL="0" indent="0">
              <a:lnSpc>
                <a:spcPct val="107000"/>
              </a:lnSpc>
              <a:spcAft>
                <a:spcPts val="800"/>
              </a:spcAft>
              <a:buNone/>
            </a:pPr>
            <a:endParaRPr lang="en-IN" sz="1200" dirty="0"/>
          </a:p>
        </p:txBody>
      </p:sp>
    </p:spTree>
    <p:extLst>
      <p:ext uri="{BB962C8B-B14F-4D97-AF65-F5344CB8AC3E}">
        <p14:creationId xmlns:p14="http://schemas.microsoft.com/office/powerpoint/2010/main" val="9163252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11631-1462-4777-8110-0638AB67462A}"/>
              </a:ext>
            </a:extLst>
          </p:cNvPr>
          <p:cNvSpPr>
            <a:spLocks noGrp="1"/>
          </p:cNvSpPr>
          <p:nvPr>
            <p:ph type="title"/>
          </p:nvPr>
        </p:nvSpPr>
        <p:spPr>
          <a:xfrm>
            <a:off x="838200" y="862885"/>
            <a:ext cx="10515600" cy="986829"/>
          </a:xfrm>
        </p:spPr>
        <p:txBody>
          <a:bodyPr>
            <a:noAutofit/>
          </a:bodyPr>
          <a:lstStyle/>
          <a:p>
            <a:r>
              <a:rPr lang="en-IN" sz="4000" b="1" dirty="0">
                <a:effectLst/>
                <a:latin typeface="Calibri" panose="020F0502020204030204" pitchFamily="34" charset="0"/>
                <a:ea typeface="Calibri" panose="020F0502020204030204" pitchFamily="34" charset="0"/>
                <a:cs typeface="Times New Roman" panose="02020603050405020304" pitchFamily="18" charset="0"/>
              </a:rPr>
              <a:t>Learning Outcomes of the Study in respect of Data Science</a:t>
            </a:r>
            <a:br>
              <a:rPr lang="en-IN" sz="4000" b="1" dirty="0">
                <a:effectLst/>
                <a:latin typeface="Calibri" panose="020F0502020204030204" pitchFamily="34" charset="0"/>
                <a:ea typeface="Calibri" panose="020F0502020204030204" pitchFamily="34" charset="0"/>
                <a:cs typeface="Times New Roman" panose="02020603050405020304" pitchFamily="18" charset="0"/>
              </a:rPr>
            </a:br>
            <a:endParaRPr lang="en-IN" sz="4000" b="1" dirty="0"/>
          </a:p>
        </p:txBody>
      </p:sp>
      <p:sp>
        <p:nvSpPr>
          <p:cNvPr id="3" name="Content Placeholder 2">
            <a:extLst>
              <a:ext uri="{FF2B5EF4-FFF2-40B4-BE49-F238E27FC236}">
                <a16:creationId xmlns:a16="http://schemas.microsoft.com/office/drawing/2014/main" id="{AFCB91E5-D49D-48F5-B297-31E487894E56}"/>
              </a:ext>
            </a:extLst>
          </p:cNvPr>
          <p:cNvSpPr>
            <a:spLocks noGrp="1"/>
          </p:cNvSpPr>
          <p:nvPr>
            <p:ph idx="1"/>
          </p:nvPr>
        </p:nvSpPr>
        <p:spPr>
          <a:xfrm>
            <a:off x="838200" y="2141537"/>
            <a:ext cx="10515600" cy="4351338"/>
          </a:xfrm>
        </p:spPr>
        <p:txBody>
          <a:bodyPr/>
          <a:lstStyle/>
          <a:p>
            <a:r>
              <a:rPr lang="en-IN" b="1" dirty="0"/>
              <a:t>1. Price Prediction modelling </a:t>
            </a:r>
            <a:r>
              <a:rPr lang="en-IN" b="1" i="1" dirty="0"/>
              <a:t>– </a:t>
            </a:r>
            <a:r>
              <a:rPr lang="en-IN" dirty="0"/>
              <a:t>This allows predicting the prices of houses &amp; how they are varying in nature considering the different factors affecting the prices in real-time scenarios.</a:t>
            </a:r>
          </a:p>
          <a:p>
            <a:pPr marL="0" indent="0">
              <a:buNone/>
            </a:pPr>
            <a:r>
              <a:rPr lang="en-IN" b="1" dirty="0"/>
              <a:t> </a:t>
            </a:r>
            <a:endParaRPr lang="en-IN" dirty="0"/>
          </a:p>
          <a:p>
            <a:r>
              <a:rPr lang="en-IN" b="1" dirty="0"/>
              <a:t>2. Prediction of Sale Price </a:t>
            </a:r>
            <a:r>
              <a:rPr lang="en-IN" dirty="0"/>
              <a:t>– This helps to predict the future revenues based on inputs from the past and different types of factors related to real estate &amp; property-related cases. This is best done using predictive data analytics to calculate the future values of houses. This helps in segregating houses, identifying the ones with high future value, and investing more resources in them.</a:t>
            </a:r>
          </a:p>
          <a:p>
            <a:pPr marL="0" indent="0">
              <a:buNone/>
            </a:pPr>
            <a:r>
              <a:rPr lang="en-IN" b="1" dirty="0"/>
              <a:t> </a:t>
            </a:r>
            <a:endParaRPr lang="en-IN" dirty="0"/>
          </a:p>
          <a:p>
            <a:pPr lvl="0"/>
            <a:r>
              <a:rPr lang="en-IN" b="1" dirty="0"/>
              <a:t>Deployment of ML models </a:t>
            </a:r>
            <a:r>
              <a:rPr lang="en-IN" dirty="0"/>
              <a:t>– The Machine learning models can also predict the houses depending upon the needs of the buyers and recommend them, so customers can make final decisions as per the needs.</a:t>
            </a:r>
          </a:p>
          <a:p>
            <a:endParaRPr lang="en-IN" dirty="0"/>
          </a:p>
        </p:txBody>
      </p:sp>
    </p:spTree>
    <p:extLst>
      <p:ext uri="{BB962C8B-B14F-4D97-AF65-F5344CB8AC3E}">
        <p14:creationId xmlns:p14="http://schemas.microsoft.com/office/powerpoint/2010/main" val="13123806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A26CD-EAAB-4274-83EE-FD7A66387994}"/>
              </a:ext>
            </a:extLst>
          </p:cNvPr>
          <p:cNvSpPr>
            <a:spLocks noGrp="1"/>
          </p:cNvSpPr>
          <p:nvPr>
            <p:ph type="title"/>
          </p:nvPr>
        </p:nvSpPr>
        <p:spPr>
          <a:xfrm>
            <a:off x="838200" y="837127"/>
            <a:ext cx="10515600" cy="988498"/>
          </a:xfrm>
        </p:spPr>
        <p:txBody>
          <a:bodyPr>
            <a:normAutofit fontScale="90000"/>
          </a:bodyPr>
          <a:lstStyle/>
          <a:p>
            <a:r>
              <a:rPr lang="en-IN" sz="4400" b="1" dirty="0">
                <a:effectLst/>
                <a:latin typeface="Calibri" panose="020F0502020204030204" pitchFamily="34" charset="0"/>
                <a:ea typeface="Calibri" panose="020F0502020204030204" pitchFamily="34" charset="0"/>
                <a:cs typeface="Times New Roman" panose="02020603050405020304" pitchFamily="18" charset="0"/>
              </a:rPr>
              <a:t>Limitations of this work and Scope for Future Work</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C501438-8A10-4ECA-BC27-26186137F872}"/>
              </a:ext>
            </a:extLst>
          </p:cNvPr>
          <p:cNvSpPr>
            <a:spLocks noGrp="1"/>
          </p:cNvSpPr>
          <p:nvPr>
            <p:ph idx="1"/>
          </p:nvPr>
        </p:nvSpPr>
        <p:spPr>
          <a:xfrm>
            <a:off x="838200" y="2320164"/>
            <a:ext cx="10250510" cy="3230630"/>
          </a:xfrm>
        </p:spPr>
        <p:txBody>
          <a:bodyPr>
            <a:normAutofit/>
          </a:bodyPr>
          <a:lstStyle/>
          <a:p>
            <a:pPr marL="0" indent="0">
              <a:lnSpc>
                <a:spcPct val="107000"/>
              </a:lnSpc>
              <a:buNone/>
              <a:tabLst>
                <a:tab pos="228600" algn="l"/>
                <a:tab pos="45720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r>
              <a:rPr lang="en-IN" sz="2000" dirty="0">
                <a:solidFill>
                  <a:srgbClr val="FF0000"/>
                </a:solidFill>
              </a:rPr>
              <a:t>Current model is limited to housing prediction data but this can further be improved for other sectors of property price prediction by training the model accordingly. The overall score can also be improved further by training the model with more specific data.</a:t>
            </a:r>
          </a:p>
          <a:p>
            <a:pPr marL="0" indent="0">
              <a:buNone/>
            </a:pPr>
            <a:endParaRPr lang="en-IN" dirty="0"/>
          </a:p>
        </p:txBody>
      </p:sp>
    </p:spTree>
    <p:extLst>
      <p:ext uri="{BB962C8B-B14F-4D97-AF65-F5344CB8AC3E}">
        <p14:creationId xmlns:p14="http://schemas.microsoft.com/office/powerpoint/2010/main" val="9432664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7594" y="2099733"/>
            <a:ext cx="7173018" cy="1995749"/>
          </a:xfrm>
        </p:spPr>
        <p:txBody>
          <a:bodyPr/>
          <a:lstStyle/>
          <a:p>
            <a:r>
              <a:rPr lang="en-IN" sz="9600" dirty="0">
                <a:latin typeface="Gabriola" panose="04040605051002020D02" pitchFamily="82" charset="0"/>
              </a:rPr>
              <a:t>THANK YOU</a:t>
            </a:r>
          </a:p>
        </p:txBody>
      </p:sp>
    </p:spTree>
    <p:extLst>
      <p:ext uri="{BB962C8B-B14F-4D97-AF65-F5344CB8AC3E}">
        <p14:creationId xmlns:p14="http://schemas.microsoft.com/office/powerpoint/2010/main" val="2235148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F349B41-A657-4333-8F74-88E87F211FA1}"/>
              </a:ext>
            </a:extLst>
          </p:cNvPr>
          <p:cNvSpPr>
            <a:spLocks noGrp="1"/>
          </p:cNvSpPr>
          <p:nvPr>
            <p:ph type="ctrTitle"/>
          </p:nvPr>
        </p:nvSpPr>
        <p:spPr>
          <a:xfrm>
            <a:off x="1154955" y="721084"/>
            <a:ext cx="8567849" cy="888776"/>
          </a:xfrm>
        </p:spPr>
        <p:txBody>
          <a:bodyPr>
            <a:noAutofit/>
          </a:bodyPr>
          <a:lstStyle/>
          <a:p>
            <a:pPr algn="l"/>
            <a:r>
              <a:rPr lang="en-US" sz="3200" dirty="0">
                <a:latin typeface="Times New Roman" panose="02020603050405020304" pitchFamily="18" charset="0"/>
                <a:cs typeface="Times New Roman" panose="02020603050405020304" pitchFamily="18" charset="0"/>
              </a:rPr>
              <a:t>Software Requirements and Tools Used</a:t>
            </a:r>
            <a:endParaRPr lang="en-IN"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54955" y="1803042"/>
            <a:ext cx="8825658" cy="4288665"/>
          </a:xfrm>
        </p:spPr>
        <p:txBody>
          <a:bodyPr>
            <a:normAutofit fontScale="92500" lnSpcReduction="10000"/>
          </a:bodyPr>
          <a:lstStyle/>
          <a:p>
            <a:pPr marL="285750" lvl="0" indent="-285750">
              <a:buFont typeface="Wingdings" panose="05000000000000000000" pitchFamily="2" charset="2"/>
              <a:buChar char="q"/>
            </a:pPr>
            <a:r>
              <a:rPr lang="en-IN" dirty="0">
                <a:solidFill>
                  <a:srgbClr val="92D050"/>
                </a:solidFill>
              </a:rPr>
              <a:t>Software Tools used:</a:t>
            </a:r>
          </a:p>
          <a:p>
            <a:r>
              <a:rPr lang="en-IN" dirty="0">
                <a:solidFill>
                  <a:srgbClr val="92D050"/>
                </a:solidFill>
              </a:rPr>
              <a:t> 	Programming language: Python</a:t>
            </a:r>
          </a:p>
          <a:p>
            <a:r>
              <a:rPr lang="en-IN" dirty="0">
                <a:solidFill>
                  <a:srgbClr val="92D050"/>
                </a:solidFill>
              </a:rPr>
              <a:t> 	Distribution: Anaconda Navigator</a:t>
            </a:r>
          </a:p>
          <a:p>
            <a:r>
              <a:rPr lang="en-IN" dirty="0">
                <a:solidFill>
                  <a:srgbClr val="92D050"/>
                </a:solidFill>
              </a:rPr>
              <a:t> 	Browser-based language shell: </a:t>
            </a:r>
            <a:r>
              <a:rPr lang="en-IN" dirty="0" err="1">
                <a:solidFill>
                  <a:srgbClr val="92D050"/>
                </a:solidFill>
              </a:rPr>
              <a:t>Jupyter</a:t>
            </a:r>
            <a:r>
              <a:rPr lang="en-IN" dirty="0">
                <a:solidFill>
                  <a:srgbClr val="92D050"/>
                </a:solidFill>
              </a:rPr>
              <a:t> Notebook</a:t>
            </a:r>
          </a:p>
          <a:p>
            <a:endParaRPr lang="en-IN" dirty="0">
              <a:solidFill>
                <a:srgbClr val="92D050"/>
              </a:solidFill>
            </a:endParaRPr>
          </a:p>
          <a:p>
            <a:pPr marL="285750" indent="-285750">
              <a:buFont typeface="Wingdings" panose="05000000000000000000" pitchFamily="2" charset="2"/>
              <a:buChar char="q"/>
            </a:pPr>
            <a:r>
              <a:rPr lang="en-IN" dirty="0">
                <a:solidFill>
                  <a:srgbClr val="92D050"/>
                </a:solidFill>
              </a:rPr>
              <a:t> Libraries/Packages Used:</a:t>
            </a:r>
          </a:p>
          <a:p>
            <a:pPr lvl="0"/>
            <a:r>
              <a:rPr lang="en-IN" dirty="0">
                <a:solidFill>
                  <a:srgbClr val="92D050"/>
                </a:solidFill>
              </a:rPr>
              <a:t>	Pandas</a:t>
            </a:r>
          </a:p>
          <a:p>
            <a:pPr lvl="0"/>
            <a:r>
              <a:rPr lang="en-IN" dirty="0">
                <a:solidFill>
                  <a:srgbClr val="92D050"/>
                </a:solidFill>
              </a:rPr>
              <a:t>	</a:t>
            </a:r>
            <a:r>
              <a:rPr lang="en-IN" dirty="0" err="1">
                <a:solidFill>
                  <a:srgbClr val="92D050"/>
                </a:solidFill>
              </a:rPr>
              <a:t>Numpy</a:t>
            </a:r>
            <a:endParaRPr lang="en-IN" dirty="0">
              <a:solidFill>
                <a:srgbClr val="92D050"/>
              </a:solidFill>
            </a:endParaRPr>
          </a:p>
          <a:p>
            <a:pPr lvl="0"/>
            <a:r>
              <a:rPr lang="en-IN" dirty="0">
                <a:solidFill>
                  <a:srgbClr val="92D050"/>
                </a:solidFill>
              </a:rPr>
              <a:t>	</a:t>
            </a:r>
            <a:r>
              <a:rPr lang="en-IN" dirty="0" err="1">
                <a:solidFill>
                  <a:srgbClr val="92D050"/>
                </a:solidFill>
              </a:rPr>
              <a:t>Matplotlib</a:t>
            </a:r>
            <a:endParaRPr lang="en-IN" dirty="0">
              <a:solidFill>
                <a:srgbClr val="92D050"/>
              </a:solidFill>
            </a:endParaRPr>
          </a:p>
          <a:p>
            <a:pPr lvl="0"/>
            <a:r>
              <a:rPr lang="en-IN" dirty="0">
                <a:solidFill>
                  <a:srgbClr val="92D050"/>
                </a:solidFill>
              </a:rPr>
              <a:t>	</a:t>
            </a:r>
            <a:r>
              <a:rPr lang="en-IN" dirty="0" err="1">
                <a:solidFill>
                  <a:srgbClr val="92D050"/>
                </a:solidFill>
              </a:rPr>
              <a:t>Seaborn</a:t>
            </a:r>
            <a:endParaRPr lang="en-IN" dirty="0">
              <a:solidFill>
                <a:srgbClr val="92D050"/>
              </a:solidFill>
            </a:endParaRPr>
          </a:p>
          <a:p>
            <a:pPr lvl="0"/>
            <a:r>
              <a:rPr lang="en-IN" dirty="0">
                <a:solidFill>
                  <a:srgbClr val="92D050"/>
                </a:solidFill>
              </a:rPr>
              <a:t>	</a:t>
            </a:r>
            <a:r>
              <a:rPr lang="en-IN" dirty="0" err="1">
                <a:solidFill>
                  <a:srgbClr val="92D050"/>
                </a:solidFill>
              </a:rPr>
              <a:t>Scipy.stats</a:t>
            </a:r>
            <a:endParaRPr lang="en-IN" dirty="0">
              <a:solidFill>
                <a:srgbClr val="92D050"/>
              </a:solidFill>
            </a:endParaRPr>
          </a:p>
          <a:p>
            <a:pPr lvl="0"/>
            <a:r>
              <a:rPr lang="en-IN" dirty="0">
                <a:solidFill>
                  <a:srgbClr val="92D050"/>
                </a:solidFill>
              </a:rPr>
              <a:t>	</a:t>
            </a:r>
            <a:r>
              <a:rPr lang="en-IN" dirty="0" err="1">
                <a:solidFill>
                  <a:srgbClr val="92D050"/>
                </a:solidFill>
              </a:rPr>
              <a:t>Sklearn</a:t>
            </a:r>
            <a:endParaRPr lang="en-IN" dirty="0">
              <a:solidFill>
                <a:srgbClr val="92D050"/>
              </a:solidFill>
            </a:endParaRPr>
          </a:p>
          <a:p>
            <a:endParaRPr lang="en-IN" dirty="0"/>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1102243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Literature Review</a:t>
            </a:r>
          </a:p>
        </p:txBody>
      </p:sp>
      <p:sp>
        <p:nvSpPr>
          <p:cNvPr id="3" name="Content Placeholder 2"/>
          <p:cNvSpPr>
            <a:spLocks noGrp="1"/>
          </p:cNvSpPr>
          <p:nvPr>
            <p:ph idx="1"/>
          </p:nvPr>
        </p:nvSpPr>
        <p:spPr>
          <a:xfrm>
            <a:off x="901522" y="2421228"/>
            <a:ext cx="8603086" cy="3528811"/>
          </a:xfrm>
        </p:spPr>
        <p:txBody>
          <a:bodyPr>
            <a:normAutofit/>
          </a:bodyPr>
          <a:lstStyle/>
          <a:p>
            <a:pPr marL="0" indent="0">
              <a:buNone/>
            </a:pPr>
            <a:r>
              <a:rPr lang="en-IN" b="1" dirty="0" err="1">
                <a:latin typeface="Times New Roman" panose="02020603050405020304" pitchFamily="18" charset="0"/>
                <a:cs typeface="Times New Roman" panose="02020603050405020304" pitchFamily="18" charset="0"/>
              </a:rPr>
              <a:t>Nehal</a:t>
            </a:r>
            <a:r>
              <a:rPr lang="en-IN" b="1" dirty="0">
                <a:latin typeface="Times New Roman" panose="02020603050405020304" pitchFamily="18" charset="0"/>
                <a:cs typeface="Times New Roman" panose="02020603050405020304" pitchFamily="18" charset="0"/>
              </a:rPr>
              <a:t> N </a:t>
            </a:r>
            <a:r>
              <a:rPr lang="en-IN" b="1" dirty="0" err="1">
                <a:latin typeface="Times New Roman" panose="02020603050405020304" pitchFamily="18" charset="0"/>
                <a:cs typeface="Times New Roman" panose="02020603050405020304" pitchFamily="18" charset="0"/>
              </a:rPr>
              <a:t>Ghosalkar</a:t>
            </a:r>
            <a:r>
              <a:rPr lang="en-IN" b="1" dirty="0">
                <a:latin typeface="Times New Roman" panose="02020603050405020304" pitchFamily="18" charset="0"/>
                <a:cs typeface="Times New Roman" panose="02020603050405020304" pitchFamily="18" charset="0"/>
              </a:rPr>
              <a:t> et. Al., </a:t>
            </a:r>
            <a:r>
              <a:rPr lang="en-IN" dirty="0">
                <a:latin typeface="Times New Roman" panose="02020603050405020304" pitchFamily="18" charset="0"/>
                <a:cs typeface="Times New Roman" panose="02020603050405020304" pitchFamily="18" charset="0"/>
              </a:rPr>
              <a:t>describes that the real estate market is a standout amongst the most focused regarding pricing and keeps fluctuating. It is one of the prime fields to apply the ideas of machine learning on how to enhance and foresee the costs with high accuracy. Three factors influence the price of a house which include physical conditions, concepts, and location. The current framework includes estimating the price of houses without any expectations of market prices and cost increments. The objective of the paper is the prediction of residential prices for the customers considering their financial plans and needs. By breaking down past market patterns and value ranges, and coming advancements future costs will be anticipated. This examination means to predict house prices in the city with Linear Regression. It will help clients to put resources into a bequest without moving toward a broker.</a:t>
            </a:r>
          </a:p>
          <a:p>
            <a:pPr marL="0" indent="0">
              <a:buNone/>
            </a:pPr>
            <a:endParaRPr lang="en-IN" dirty="0"/>
          </a:p>
        </p:txBody>
      </p:sp>
    </p:spTree>
    <p:extLst>
      <p:ext uri="{BB962C8B-B14F-4D97-AF65-F5344CB8AC3E}">
        <p14:creationId xmlns:p14="http://schemas.microsoft.com/office/powerpoint/2010/main" val="1135391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611A9-C118-43FD-8B80-20F31AFF1044}"/>
              </a:ext>
            </a:extLst>
          </p:cNvPr>
          <p:cNvSpPr>
            <a:spLocks noGrp="1"/>
          </p:cNvSpPr>
          <p:nvPr>
            <p:ph type="title"/>
          </p:nvPr>
        </p:nvSpPr>
        <p:spPr>
          <a:xfrm>
            <a:off x="592428" y="420358"/>
            <a:ext cx="9208395" cy="945588"/>
          </a:xfrm>
        </p:spPr>
        <p:txBody>
          <a:bodyPr>
            <a:noAutofit/>
          </a:bodyPr>
          <a:lstStyle/>
          <a:p>
            <a:pPr algn="l"/>
            <a:r>
              <a:rPr lang="en-US" sz="2800" dirty="0"/>
              <a:t>DATA ANALYSIS - MODEL BUILDING FLOWCHART</a:t>
            </a:r>
            <a:endParaRPr lang="en-IN" sz="2800" dirty="0"/>
          </a:p>
        </p:txBody>
      </p:sp>
      <p:sp>
        <p:nvSpPr>
          <p:cNvPr id="3" name="Rectangle 2">
            <a:extLst>
              <a:ext uri="{FF2B5EF4-FFF2-40B4-BE49-F238E27FC236}">
                <a16:creationId xmlns:a16="http://schemas.microsoft.com/office/drawing/2014/main" id="{74185B59-9B2A-4873-B613-BE9F99F90153}"/>
              </a:ext>
            </a:extLst>
          </p:cNvPr>
          <p:cNvSpPr/>
          <p:nvPr/>
        </p:nvSpPr>
        <p:spPr>
          <a:xfrm>
            <a:off x="776725" y="1721112"/>
            <a:ext cx="2110268" cy="942289"/>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Import Dependencies or Libraries</a:t>
            </a:r>
          </a:p>
        </p:txBody>
      </p:sp>
      <p:sp>
        <p:nvSpPr>
          <p:cNvPr id="4" name="Arrow: Right 15">
            <a:extLst>
              <a:ext uri="{FF2B5EF4-FFF2-40B4-BE49-F238E27FC236}">
                <a16:creationId xmlns:a16="http://schemas.microsoft.com/office/drawing/2014/main" id="{5B399CF3-0C6E-4AFE-99CD-3DD4B00C8142}"/>
              </a:ext>
            </a:extLst>
          </p:cNvPr>
          <p:cNvSpPr/>
          <p:nvPr/>
        </p:nvSpPr>
        <p:spPr>
          <a:xfrm>
            <a:off x="2886993" y="1903979"/>
            <a:ext cx="977660" cy="48883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Process 4">
            <a:extLst>
              <a:ext uri="{FF2B5EF4-FFF2-40B4-BE49-F238E27FC236}">
                <a16:creationId xmlns:a16="http://schemas.microsoft.com/office/drawing/2014/main" id="{D849A367-C8C0-452F-8EFC-9D5EAFDC6FAE}"/>
              </a:ext>
            </a:extLst>
          </p:cNvPr>
          <p:cNvSpPr/>
          <p:nvPr/>
        </p:nvSpPr>
        <p:spPr>
          <a:xfrm>
            <a:off x="3858567" y="1743252"/>
            <a:ext cx="2154426" cy="920149"/>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Data </a:t>
            </a:r>
            <a:r>
              <a:rPr lang="en-US" dirty="0">
                <a:solidFill>
                  <a:schemeClr val="accent2">
                    <a:lumMod val="50000"/>
                  </a:schemeClr>
                </a:solidFill>
                <a:latin typeface="Verdana"/>
                <a:ea typeface="Verdana"/>
              </a:rPr>
              <a:t> Collection</a:t>
            </a:r>
          </a:p>
        </p:txBody>
      </p:sp>
      <p:sp>
        <p:nvSpPr>
          <p:cNvPr id="6" name="Flowchart: Process 5">
            <a:extLst>
              <a:ext uri="{FF2B5EF4-FFF2-40B4-BE49-F238E27FC236}">
                <a16:creationId xmlns:a16="http://schemas.microsoft.com/office/drawing/2014/main" id="{9C60E313-BF0F-4F81-8AE5-4D9ED7A908FD}"/>
              </a:ext>
            </a:extLst>
          </p:cNvPr>
          <p:cNvSpPr/>
          <p:nvPr/>
        </p:nvSpPr>
        <p:spPr>
          <a:xfrm>
            <a:off x="6979242" y="1743252"/>
            <a:ext cx="2068164" cy="920149"/>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latin typeface="Verdana"/>
                <a:ea typeface="Verdana"/>
              </a:rPr>
              <a:t>Data pre-processing</a:t>
            </a:r>
          </a:p>
        </p:txBody>
      </p:sp>
      <p:sp>
        <p:nvSpPr>
          <p:cNvPr id="7" name="Flowchart: Process 6">
            <a:extLst>
              <a:ext uri="{FF2B5EF4-FFF2-40B4-BE49-F238E27FC236}">
                <a16:creationId xmlns:a16="http://schemas.microsoft.com/office/drawing/2014/main" id="{5B394754-6E04-4563-B019-6BFB95FD3FBC}"/>
              </a:ext>
            </a:extLst>
          </p:cNvPr>
          <p:cNvSpPr/>
          <p:nvPr/>
        </p:nvSpPr>
        <p:spPr>
          <a:xfrm>
            <a:off x="6979242" y="3029083"/>
            <a:ext cx="2068164" cy="934527"/>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latin typeface="Verdana"/>
                <a:ea typeface="+mn-lt"/>
                <a:cs typeface="+mn-lt"/>
              </a:rPr>
              <a:t>Check for Nul</a:t>
            </a:r>
            <a:r>
              <a:rPr lang="en-US" dirty="0">
                <a:solidFill>
                  <a:schemeClr val="accent2">
                    <a:lumMod val="50000"/>
                  </a:schemeClr>
                </a:solidFill>
                <a:ea typeface="+mn-lt"/>
                <a:cs typeface="+mn-lt"/>
              </a:rPr>
              <a:t>l Values</a:t>
            </a:r>
            <a:endParaRPr lang="en-US" dirty="0">
              <a:solidFill>
                <a:schemeClr val="accent2">
                  <a:lumMod val="50000"/>
                </a:schemeClr>
              </a:solidFill>
            </a:endParaRPr>
          </a:p>
        </p:txBody>
      </p:sp>
      <p:sp>
        <p:nvSpPr>
          <p:cNvPr id="8" name="Flowchart: Process 7">
            <a:extLst>
              <a:ext uri="{FF2B5EF4-FFF2-40B4-BE49-F238E27FC236}">
                <a16:creationId xmlns:a16="http://schemas.microsoft.com/office/drawing/2014/main" id="{2FC606A0-2680-45E4-9160-800A99EE319C}"/>
              </a:ext>
            </a:extLst>
          </p:cNvPr>
          <p:cNvSpPr/>
          <p:nvPr/>
        </p:nvSpPr>
        <p:spPr>
          <a:xfrm>
            <a:off x="3854074" y="3031189"/>
            <a:ext cx="2183432" cy="934527"/>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latin typeface="Verdana"/>
                <a:ea typeface="+mn-lt"/>
                <a:cs typeface="+mn-lt"/>
              </a:rPr>
              <a:t>EDA and Visualization</a:t>
            </a:r>
            <a:endParaRPr lang="en-US" dirty="0">
              <a:solidFill>
                <a:schemeClr val="accent2">
                  <a:lumMod val="50000"/>
                </a:schemeClr>
              </a:solidFill>
            </a:endParaRPr>
          </a:p>
        </p:txBody>
      </p:sp>
      <p:sp>
        <p:nvSpPr>
          <p:cNvPr id="9" name="Flowchart: Process 8">
            <a:extLst>
              <a:ext uri="{FF2B5EF4-FFF2-40B4-BE49-F238E27FC236}">
                <a16:creationId xmlns:a16="http://schemas.microsoft.com/office/drawing/2014/main" id="{709CE74C-6B63-49B7-B89A-F9DB2628D540}"/>
              </a:ext>
            </a:extLst>
          </p:cNvPr>
          <p:cNvSpPr/>
          <p:nvPr/>
        </p:nvSpPr>
        <p:spPr>
          <a:xfrm>
            <a:off x="776725" y="3031189"/>
            <a:ext cx="2110268" cy="934527"/>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latin typeface="Verdana"/>
                <a:ea typeface="+mn-lt"/>
                <a:cs typeface="+mn-lt"/>
              </a:rPr>
              <a:t>Encoding</a:t>
            </a:r>
            <a:endParaRPr lang="en-US" dirty="0">
              <a:solidFill>
                <a:schemeClr val="accent2">
                  <a:lumMod val="50000"/>
                </a:schemeClr>
              </a:solidFill>
            </a:endParaRPr>
          </a:p>
        </p:txBody>
      </p:sp>
      <p:sp>
        <p:nvSpPr>
          <p:cNvPr id="10" name="Arrow: Left 19">
            <a:extLst>
              <a:ext uri="{FF2B5EF4-FFF2-40B4-BE49-F238E27FC236}">
                <a16:creationId xmlns:a16="http://schemas.microsoft.com/office/drawing/2014/main" id="{32FF2261-0203-4344-B6F8-E85D1E2810F3}"/>
              </a:ext>
            </a:extLst>
          </p:cNvPr>
          <p:cNvSpPr/>
          <p:nvPr/>
        </p:nvSpPr>
        <p:spPr>
          <a:xfrm>
            <a:off x="2851271" y="3234758"/>
            <a:ext cx="1013181" cy="488830"/>
          </a:xfrm>
          <a:prstGeom prst="lef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Process 10">
            <a:extLst>
              <a:ext uri="{FF2B5EF4-FFF2-40B4-BE49-F238E27FC236}">
                <a16:creationId xmlns:a16="http://schemas.microsoft.com/office/drawing/2014/main" id="{9E690317-7BB6-4DD8-A8E2-C91521490E12}"/>
              </a:ext>
            </a:extLst>
          </p:cNvPr>
          <p:cNvSpPr/>
          <p:nvPr/>
        </p:nvSpPr>
        <p:spPr>
          <a:xfrm>
            <a:off x="776725" y="4358401"/>
            <a:ext cx="2183432" cy="934527"/>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lumMod val="50000"/>
                  </a:schemeClr>
                </a:solidFill>
              </a:rPr>
              <a:t>Check for correlation</a:t>
            </a:r>
            <a:endParaRPr lang="en-US" dirty="0">
              <a:solidFill>
                <a:schemeClr val="accent2">
                  <a:lumMod val="50000"/>
                </a:schemeClr>
              </a:solidFill>
            </a:endParaRPr>
          </a:p>
        </p:txBody>
      </p:sp>
      <p:sp>
        <p:nvSpPr>
          <p:cNvPr id="12" name="Flowchart: Process 11">
            <a:extLst>
              <a:ext uri="{FF2B5EF4-FFF2-40B4-BE49-F238E27FC236}">
                <a16:creationId xmlns:a16="http://schemas.microsoft.com/office/drawing/2014/main" id="{D7F674E7-4B33-4083-9AE2-6EDF3F22E22D}"/>
              </a:ext>
            </a:extLst>
          </p:cNvPr>
          <p:cNvSpPr/>
          <p:nvPr/>
        </p:nvSpPr>
        <p:spPr>
          <a:xfrm>
            <a:off x="3854074" y="4370320"/>
            <a:ext cx="2183432" cy="921092"/>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lumMod val="50000"/>
                  </a:schemeClr>
                </a:solidFill>
              </a:rPr>
              <a:t>Check for Outliers/Skewness</a:t>
            </a:r>
            <a:endParaRPr lang="en-US" dirty="0">
              <a:solidFill>
                <a:schemeClr val="accent2">
                  <a:lumMod val="50000"/>
                </a:schemeClr>
              </a:solidFill>
            </a:endParaRPr>
          </a:p>
        </p:txBody>
      </p:sp>
      <p:sp>
        <p:nvSpPr>
          <p:cNvPr id="13" name="Flowchart: Process 12">
            <a:extLst>
              <a:ext uri="{FF2B5EF4-FFF2-40B4-BE49-F238E27FC236}">
                <a16:creationId xmlns:a16="http://schemas.microsoft.com/office/drawing/2014/main" id="{B7E8BDA2-D943-41B7-893F-871E88CCB016}"/>
              </a:ext>
            </a:extLst>
          </p:cNvPr>
          <p:cNvSpPr/>
          <p:nvPr/>
        </p:nvSpPr>
        <p:spPr>
          <a:xfrm>
            <a:off x="6994595" y="4370320"/>
            <a:ext cx="2108499" cy="921092"/>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lumMod val="50000"/>
                  </a:schemeClr>
                </a:solidFill>
              </a:rPr>
              <a:t>Proceed for Model building</a:t>
            </a:r>
            <a:endParaRPr lang="en-US" dirty="0">
              <a:solidFill>
                <a:schemeClr val="accent2">
                  <a:lumMod val="50000"/>
                </a:schemeClr>
              </a:solidFill>
            </a:endParaRPr>
          </a:p>
        </p:txBody>
      </p:sp>
      <p:sp>
        <p:nvSpPr>
          <p:cNvPr id="14" name="Flowchart: Process 13">
            <a:extLst>
              <a:ext uri="{FF2B5EF4-FFF2-40B4-BE49-F238E27FC236}">
                <a16:creationId xmlns:a16="http://schemas.microsoft.com/office/drawing/2014/main" id="{57857663-CC4B-4B5F-8699-D39A18E51E45}"/>
              </a:ext>
            </a:extLst>
          </p:cNvPr>
          <p:cNvSpPr/>
          <p:nvPr/>
        </p:nvSpPr>
        <p:spPr>
          <a:xfrm>
            <a:off x="776725" y="5648094"/>
            <a:ext cx="2183432" cy="921092"/>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lumMod val="50000"/>
                  </a:schemeClr>
                </a:solidFill>
              </a:rPr>
              <a:t>Saving the Final Model</a:t>
            </a:r>
            <a:endParaRPr lang="en-US" dirty="0">
              <a:solidFill>
                <a:schemeClr val="accent2">
                  <a:lumMod val="50000"/>
                </a:schemeClr>
              </a:solidFill>
            </a:endParaRPr>
          </a:p>
        </p:txBody>
      </p:sp>
      <p:sp>
        <p:nvSpPr>
          <p:cNvPr id="15" name="Flowchart: Process 14">
            <a:extLst>
              <a:ext uri="{FF2B5EF4-FFF2-40B4-BE49-F238E27FC236}">
                <a16:creationId xmlns:a16="http://schemas.microsoft.com/office/drawing/2014/main" id="{B30717F6-385C-436E-A193-31A81D0D6356}"/>
              </a:ext>
            </a:extLst>
          </p:cNvPr>
          <p:cNvSpPr/>
          <p:nvPr/>
        </p:nvSpPr>
        <p:spPr>
          <a:xfrm>
            <a:off x="3864653" y="5648094"/>
            <a:ext cx="2183432" cy="921092"/>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lumMod val="50000"/>
                  </a:schemeClr>
                </a:solidFill>
              </a:rPr>
              <a:t>Hyper Parameter Tuning</a:t>
            </a:r>
            <a:endParaRPr lang="en-US" dirty="0">
              <a:solidFill>
                <a:schemeClr val="accent2">
                  <a:lumMod val="50000"/>
                </a:schemeClr>
              </a:solidFill>
            </a:endParaRPr>
          </a:p>
        </p:txBody>
      </p:sp>
      <p:sp>
        <p:nvSpPr>
          <p:cNvPr id="16" name="Flowchart: Process 15">
            <a:extLst>
              <a:ext uri="{FF2B5EF4-FFF2-40B4-BE49-F238E27FC236}">
                <a16:creationId xmlns:a16="http://schemas.microsoft.com/office/drawing/2014/main" id="{D5B130DB-3467-4FDC-B960-CF1C0017F540}"/>
              </a:ext>
            </a:extLst>
          </p:cNvPr>
          <p:cNvSpPr/>
          <p:nvPr/>
        </p:nvSpPr>
        <p:spPr>
          <a:xfrm>
            <a:off x="6994596" y="5648094"/>
            <a:ext cx="2108498" cy="921092"/>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accent2">
                    <a:lumMod val="50000"/>
                  </a:schemeClr>
                </a:solidFill>
              </a:rPr>
              <a:t>R2 Score, Cross Validation Score, MSE, RMSE, MAE</a:t>
            </a:r>
            <a:endParaRPr lang="en-US" sz="1600" dirty="0">
              <a:solidFill>
                <a:schemeClr val="accent2">
                  <a:lumMod val="50000"/>
                </a:schemeClr>
              </a:solidFill>
            </a:endParaRPr>
          </a:p>
        </p:txBody>
      </p:sp>
      <p:sp>
        <p:nvSpPr>
          <p:cNvPr id="17" name="Arrow: Down 18">
            <a:extLst>
              <a:ext uri="{FF2B5EF4-FFF2-40B4-BE49-F238E27FC236}">
                <a16:creationId xmlns:a16="http://schemas.microsoft.com/office/drawing/2014/main" id="{428498DB-E5DE-416F-A5E2-42B2EF41385E}"/>
              </a:ext>
            </a:extLst>
          </p:cNvPr>
          <p:cNvSpPr/>
          <p:nvPr/>
        </p:nvSpPr>
        <p:spPr>
          <a:xfrm>
            <a:off x="7768909" y="5314905"/>
            <a:ext cx="488830" cy="333189"/>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5">
            <a:extLst>
              <a:ext uri="{FF2B5EF4-FFF2-40B4-BE49-F238E27FC236}">
                <a16:creationId xmlns:a16="http://schemas.microsoft.com/office/drawing/2014/main" id="{BB1D68DF-455B-4C5E-B70C-688CFBBD8349}"/>
              </a:ext>
            </a:extLst>
          </p:cNvPr>
          <p:cNvSpPr/>
          <p:nvPr/>
        </p:nvSpPr>
        <p:spPr>
          <a:xfrm>
            <a:off x="6012993" y="1903979"/>
            <a:ext cx="977660" cy="48883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5">
            <a:extLst>
              <a:ext uri="{FF2B5EF4-FFF2-40B4-BE49-F238E27FC236}">
                <a16:creationId xmlns:a16="http://schemas.microsoft.com/office/drawing/2014/main" id="{F43038D9-49F7-4281-AC62-F41912910FF6}"/>
              </a:ext>
            </a:extLst>
          </p:cNvPr>
          <p:cNvSpPr/>
          <p:nvPr/>
        </p:nvSpPr>
        <p:spPr>
          <a:xfrm>
            <a:off x="6048085" y="4580425"/>
            <a:ext cx="977660" cy="48883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5">
            <a:extLst>
              <a:ext uri="{FF2B5EF4-FFF2-40B4-BE49-F238E27FC236}">
                <a16:creationId xmlns:a16="http://schemas.microsoft.com/office/drawing/2014/main" id="{30FFBA96-A8AD-4DB3-B288-114477321C4B}"/>
              </a:ext>
            </a:extLst>
          </p:cNvPr>
          <p:cNvSpPr/>
          <p:nvPr/>
        </p:nvSpPr>
        <p:spPr>
          <a:xfrm>
            <a:off x="2931846" y="4620784"/>
            <a:ext cx="977660" cy="48883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Left 19">
            <a:extLst>
              <a:ext uri="{FF2B5EF4-FFF2-40B4-BE49-F238E27FC236}">
                <a16:creationId xmlns:a16="http://schemas.microsoft.com/office/drawing/2014/main" id="{105F2329-7223-42EF-8140-E88D2CD50A71}"/>
              </a:ext>
            </a:extLst>
          </p:cNvPr>
          <p:cNvSpPr/>
          <p:nvPr/>
        </p:nvSpPr>
        <p:spPr>
          <a:xfrm>
            <a:off x="5995232" y="5864225"/>
            <a:ext cx="1013181" cy="488830"/>
          </a:xfrm>
          <a:prstGeom prst="lef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Left 19">
            <a:extLst>
              <a:ext uri="{FF2B5EF4-FFF2-40B4-BE49-F238E27FC236}">
                <a16:creationId xmlns:a16="http://schemas.microsoft.com/office/drawing/2014/main" id="{3F372187-5E45-422C-9650-FBBA3B59B248}"/>
              </a:ext>
            </a:extLst>
          </p:cNvPr>
          <p:cNvSpPr/>
          <p:nvPr/>
        </p:nvSpPr>
        <p:spPr>
          <a:xfrm>
            <a:off x="2869232" y="5864225"/>
            <a:ext cx="1013181" cy="488830"/>
          </a:xfrm>
          <a:prstGeom prst="lef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Left 19">
            <a:extLst>
              <a:ext uri="{FF2B5EF4-FFF2-40B4-BE49-F238E27FC236}">
                <a16:creationId xmlns:a16="http://schemas.microsoft.com/office/drawing/2014/main" id="{E30FCC4C-9FCB-4C2D-B290-23422E5C2828}"/>
              </a:ext>
            </a:extLst>
          </p:cNvPr>
          <p:cNvSpPr/>
          <p:nvPr/>
        </p:nvSpPr>
        <p:spPr>
          <a:xfrm>
            <a:off x="5977472" y="3254039"/>
            <a:ext cx="1013181" cy="488830"/>
          </a:xfrm>
          <a:prstGeom prst="lef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18">
            <a:extLst>
              <a:ext uri="{FF2B5EF4-FFF2-40B4-BE49-F238E27FC236}">
                <a16:creationId xmlns:a16="http://schemas.microsoft.com/office/drawing/2014/main" id="{CB1D4625-7353-40B9-8698-CFF10A9EF8E2}"/>
              </a:ext>
            </a:extLst>
          </p:cNvPr>
          <p:cNvSpPr/>
          <p:nvPr/>
        </p:nvSpPr>
        <p:spPr>
          <a:xfrm>
            <a:off x="1587444" y="3989322"/>
            <a:ext cx="488830" cy="333189"/>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Down 18">
            <a:extLst>
              <a:ext uri="{FF2B5EF4-FFF2-40B4-BE49-F238E27FC236}">
                <a16:creationId xmlns:a16="http://schemas.microsoft.com/office/drawing/2014/main" id="{D2F3C627-310C-4840-A5D6-C8EC05912B5C}"/>
              </a:ext>
            </a:extLst>
          </p:cNvPr>
          <p:cNvSpPr/>
          <p:nvPr/>
        </p:nvSpPr>
        <p:spPr>
          <a:xfrm>
            <a:off x="7768909" y="2679647"/>
            <a:ext cx="488830" cy="333189"/>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6294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75866-9AC8-4141-9CF4-FEEEF1A223C9}"/>
              </a:ext>
            </a:extLst>
          </p:cNvPr>
          <p:cNvSpPr>
            <a:spLocks noGrp="1"/>
          </p:cNvSpPr>
          <p:nvPr>
            <p:ph type="title"/>
          </p:nvPr>
        </p:nvSpPr>
        <p:spPr>
          <a:xfrm>
            <a:off x="858740" y="476518"/>
            <a:ext cx="9121873" cy="1764405"/>
          </a:xfrm>
        </p:spPr>
        <p:txBody>
          <a:bodyPr>
            <a:noAutofit/>
          </a:bodyPr>
          <a:lstStyle/>
          <a:p>
            <a:r>
              <a:rPr lang="en-IN" sz="2800" dirty="0"/>
              <a:t>Mathematical/ Analytical Modelling of the Problem</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endParaRPr lang="en-IN" sz="2800" dirty="0"/>
          </a:p>
        </p:txBody>
      </p:sp>
      <p:sp>
        <p:nvSpPr>
          <p:cNvPr id="4" name="Rectangle 1"/>
          <p:cNvSpPr>
            <a:spLocks noGrp="1" noChangeArrowheads="1"/>
          </p:cNvSpPr>
          <p:nvPr>
            <p:ph idx="1"/>
          </p:nvPr>
        </p:nvSpPr>
        <p:spPr bwMode="auto">
          <a:xfrm>
            <a:off x="695458" y="2898093"/>
            <a:ext cx="10856891"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provided dataset is in CSV format. We will begin with loading the dataset and reading the dataset from the CSV file using the </a:t>
            </a:r>
            <a:r>
              <a:rPr kumimoji="0" lang="en-US"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read_csv</a:t>
            </a:r>
            <a:r>
              <a:rPr kumimoji="0" 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function from the Pandas Python package. Next, we will perform Non-Graphical Exploratory Data Analysis (EDA) such as checking the data types and missing values using pandas info() function, Then, we will get statistical information about the numeric columns in our dataset using </a:t>
            </a:r>
            <a:r>
              <a:rPr kumimoji="0" lang="en-US"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pandas.DataFrame.describe</a:t>
            </a:r>
            <a:r>
              <a:rPr kumimoji="0" 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method. After that, we will move on to perform graphical EDA to get more insights from our dataset and how the feature attribute affects the target attribute. </a:t>
            </a: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Next, we will perform data pre-processing to treat the missing values, dropping columns not helpful for our model prediction, removing outliers if there is, removing </a:t>
            </a:r>
            <a:r>
              <a:rPr kumimoji="0" lang="en-US"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skewness</a:t>
            </a:r>
            <a:r>
              <a:rPr kumimoji="0" 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etc. Further, we will build a full pipeline for our model prediction. </a:t>
            </a: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Since we have to predict house prices in this dataset therefore we will be building and training a few regression-based models to predict the price of the houses.</a:t>
            </a: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95518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316</TotalTime>
  <Words>4190</Words>
  <Application>Microsoft Office PowerPoint</Application>
  <PresentationFormat>Widescreen</PresentationFormat>
  <Paragraphs>260</Paragraphs>
  <Slides>55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55</vt:i4>
      </vt:variant>
    </vt:vector>
  </HeadingPairs>
  <TitlesOfParts>
    <vt:vector size="66" baseType="lpstr">
      <vt:lpstr>Arial</vt:lpstr>
      <vt:lpstr>Calibri</vt:lpstr>
      <vt:lpstr>Century Gothic</vt:lpstr>
      <vt:lpstr>Gabriola</vt:lpstr>
      <vt:lpstr>Roboto</vt:lpstr>
      <vt:lpstr>Symbol</vt:lpstr>
      <vt:lpstr>Times New Roman</vt:lpstr>
      <vt:lpstr>Verdana</vt:lpstr>
      <vt:lpstr>Wingdings</vt:lpstr>
      <vt:lpstr>Wingdings 3</vt:lpstr>
      <vt:lpstr>Ion Boardroom</vt:lpstr>
      <vt:lpstr>Presentation on HOUSING PRICE PREDICTION</vt:lpstr>
      <vt:lpstr>ACKNOWLEDGMENT</vt:lpstr>
      <vt:lpstr>INTRODUCTION</vt:lpstr>
      <vt:lpstr>Problem Statement </vt:lpstr>
      <vt:lpstr>Objectives of the study </vt:lpstr>
      <vt:lpstr>Software Requirements and Tools Used</vt:lpstr>
      <vt:lpstr>Literature Review</vt:lpstr>
      <vt:lpstr>DATA ANALYSIS - MODEL BUILDING FLOWCHART</vt:lpstr>
      <vt:lpstr>Mathematical/ Analytical Modelling of the Problem </vt:lpstr>
      <vt:lpstr>Working with the Dataset </vt:lpstr>
      <vt:lpstr>Data Sources and their formats </vt:lpstr>
      <vt:lpstr>Data type Information:</vt:lpstr>
      <vt:lpstr>Missing Values In dataset </vt:lpstr>
      <vt:lpstr>Statistical summary of the data:</vt:lpstr>
      <vt:lpstr>DATA PRE-PROCESSING</vt:lpstr>
      <vt:lpstr>Univariate Analysis</vt:lpstr>
      <vt:lpstr>Univariate Analysis</vt:lpstr>
      <vt:lpstr>Observations</vt:lpstr>
      <vt:lpstr>Observations</vt:lpstr>
      <vt:lpstr>Observations:</vt:lpstr>
      <vt:lpstr>EDA</vt:lpstr>
      <vt:lpstr>Distribution Of Numerical Column</vt:lpstr>
      <vt:lpstr>BIVARIATE ANALYSIS</vt:lpstr>
      <vt:lpstr>BIVARIATE ANALYSIS</vt:lpstr>
      <vt:lpstr>BIVARIATE ANALYSIS</vt:lpstr>
      <vt:lpstr>BIVARIATE ANALYSIS</vt:lpstr>
      <vt:lpstr>BIVARIATE ANALYSIS</vt:lpstr>
      <vt:lpstr>BIVARIATE ANALYSIS</vt:lpstr>
      <vt:lpstr>BIVARIATE ANALYSIS</vt:lpstr>
      <vt:lpstr>BIVARIATE ANALYSIS</vt:lpstr>
      <vt:lpstr>BIVARIATE ANALYSIS</vt:lpstr>
      <vt:lpstr>CHECKING SKEWNESS</vt:lpstr>
      <vt:lpstr>CHECKING OUTLIERS</vt:lpstr>
      <vt:lpstr>BUILDING PIPELINE </vt:lpstr>
      <vt:lpstr>PIPELINE STEP</vt:lpstr>
      <vt:lpstr>PIPELINE STEPS</vt:lpstr>
      <vt:lpstr>PIPELINE STEP</vt:lpstr>
      <vt:lpstr>PIPELINE STEP</vt:lpstr>
      <vt:lpstr>FINAL PIPELINE</vt:lpstr>
      <vt:lpstr>PASSING DATA THROUGH PIPELINE</vt:lpstr>
      <vt:lpstr>CHECKING MULTICOLLINEARITY</vt:lpstr>
      <vt:lpstr>MULTICOLLINEARITY</vt:lpstr>
      <vt:lpstr>TARGET COLUMN TRANSFORMATION</vt:lpstr>
      <vt:lpstr>PowerPoint Presentation</vt:lpstr>
      <vt:lpstr>TRAINING MODELS</vt:lpstr>
      <vt:lpstr>RESULTS OF MODELS</vt:lpstr>
      <vt:lpstr>MODEL LEARNING CURVES </vt:lpstr>
      <vt:lpstr>Key Metrics for success in solving problem under consideration </vt:lpstr>
      <vt:lpstr>HYPERPARAMETER TUNING</vt:lpstr>
      <vt:lpstr>FINAL MODEL METRICS</vt:lpstr>
      <vt:lpstr>PREDICTION ON TEST DATA</vt:lpstr>
      <vt:lpstr>CONCLUSION</vt:lpstr>
      <vt:lpstr>Learning Outcomes of the Study in respect of Data Science </vt:lpstr>
      <vt:lpstr>Limitations of this work and Scope for Future Work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dc:title>
  <dc:creator>satyamwork43@outlook.com</dc:creator>
  <cp:lastModifiedBy>suvarchala polisetty</cp:lastModifiedBy>
  <cp:revision>49</cp:revision>
  <dcterms:created xsi:type="dcterms:W3CDTF">2021-09-09T10:24:52Z</dcterms:created>
  <dcterms:modified xsi:type="dcterms:W3CDTF">2023-01-21T07:18:47Z</dcterms:modified>
  <cp:contentStatus/>
</cp:coreProperties>
</file>