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2E6C-CD3A-C226-5A76-6E2591049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399EBA-1314-C301-58F6-D74593478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2D60D5-DD3C-FA1D-52E5-0909B1F67A31}"/>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5" name="Footer Placeholder 4">
            <a:extLst>
              <a:ext uri="{FF2B5EF4-FFF2-40B4-BE49-F238E27FC236}">
                <a16:creationId xmlns:a16="http://schemas.microsoft.com/office/drawing/2014/main" id="{92891AA0-3D2A-5506-C2D4-731920B83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E44E1-B2E8-04D1-740B-CC3D793ACBA6}"/>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123791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A14F-9F5E-A19C-74F3-2AE336079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F6E1DD-9307-D639-EA3B-21768740D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D8A9D-EE2A-3BC5-8344-A5BAA591E2B5}"/>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5" name="Footer Placeholder 4">
            <a:extLst>
              <a:ext uri="{FF2B5EF4-FFF2-40B4-BE49-F238E27FC236}">
                <a16:creationId xmlns:a16="http://schemas.microsoft.com/office/drawing/2014/main" id="{795C5A75-AD8F-6407-2415-8E22E5F64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DC87D-686E-8191-8710-264AD96874CE}"/>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353166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13982-2E35-1557-5D79-E9963FBF69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0DD15-0E58-C3B7-9AA1-8AE282587F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6E0C-B2A2-8BCA-09F6-BCA253AF9064}"/>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5" name="Footer Placeholder 4">
            <a:extLst>
              <a:ext uri="{FF2B5EF4-FFF2-40B4-BE49-F238E27FC236}">
                <a16:creationId xmlns:a16="http://schemas.microsoft.com/office/drawing/2014/main" id="{F75C3296-8AAD-321F-B9DF-07A056FF2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4D169-7090-6DBC-8B49-FB5E13160F79}"/>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180517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1F87-C047-658A-32A1-E4BB4B1EF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A3DDBF-28C7-785E-3F7E-78429D9AE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5D58B-41BA-DF9C-405F-EC0B428ED777}"/>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5" name="Footer Placeholder 4">
            <a:extLst>
              <a:ext uri="{FF2B5EF4-FFF2-40B4-BE49-F238E27FC236}">
                <a16:creationId xmlns:a16="http://schemas.microsoft.com/office/drawing/2014/main" id="{AE75BDBA-78D6-6517-9E9D-C543F7A5AD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880EC-3ECD-F84C-A5D7-2E035D4A6E47}"/>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165110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AAF7-56B4-1F47-B37E-363C81AA2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5CCCA6-D9AD-35A9-5219-F0B275D2A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CCF06-E69B-7027-1B02-BDC89F2C4B61}"/>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5" name="Footer Placeholder 4">
            <a:extLst>
              <a:ext uri="{FF2B5EF4-FFF2-40B4-BE49-F238E27FC236}">
                <a16:creationId xmlns:a16="http://schemas.microsoft.com/office/drawing/2014/main" id="{19A9770E-2A20-CACD-C9AB-1F1C0BC39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D4DDF-7623-94C1-F498-8D5A74BE58B8}"/>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418409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1D01-69AC-B468-4132-74D797CA8F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31DA34-2374-B628-0360-FAF44013CF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799CD9-D22C-A686-E5F0-34841642B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858198-F559-8742-5C26-35585EF78797}"/>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6" name="Footer Placeholder 5">
            <a:extLst>
              <a:ext uri="{FF2B5EF4-FFF2-40B4-BE49-F238E27FC236}">
                <a16:creationId xmlns:a16="http://schemas.microsoft.com/office/drawing/2014/main" id="{D5520617-84E0-7EB3-2F11-BB29765269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4B2DD3-3831-4D51-EE8B-A6FFE007DC5D}"/>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122724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39C9-4433-151E-925C-80CFDF9068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4CACF-DDC7-07A6-83DE-E1A564FE3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2C060-6FA7-68D1-EE89-DEFEB064A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89041E-71B3-E05E-87A7-23DE58044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6260A-939E-F35C-9DE8-185360EFBB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043E9D-E224-266D-5EC0-899FC4508DD0}"/>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8" name="Footer Placeholder 7">
            <a:extLst>
              <a:ext uri="{FF2B5EF4-FFF2-40B4-BE49-F238E27FC236}">
                <a16:creationId xmlns:a16="http://schemas.microsoft.com/office/drawing/2014/main" id="{11280568-A5A2-9C1A-160E-A398817CED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753499-99DE-062E-D584-B4C08B6C8D68}"/>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45728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82A8-DDE5-2BAF-4247-30F98C014D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DC3591-93DA-9609-9E22-D282865558F1}"/>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4" name="Footer Placeholder 3">
            <a:extLst>
              <a:ext uri="{FF2B5EF4-FFF2-40B4-BE49-F238E27FC236}">
                <a16:creationId xmlns:a16="http://schemas.microsoft.com/office/drawing/2014/main" id="{EE48CFA1-6755-C61B-842D-7C07584B4B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E7672E-C976-885D-1A9F-7355475D0B0E}"/>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131649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CA8E9-7D8D-12A0-41C4-E4B1D31F17B4}"/>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3" name="Footer Placeholder 2">
            <a:extLst>
              <a:ext uri="{FF2B5EF4-FFF2-40B4-BE49-F238E27FC236}">
                <a16:creationId xmlns:a16="http://schemas.microsoft.com/office/drawing/2014/main" id="{AF453583-8DA8-E029-66F7-55F5D8CB59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92301E-C6CF-4D82-0B7A-1B3A427E2224}"/>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49114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38F9-35B0-4070-C670-152526F91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557489-4F9A-C530-BA6D-8AA57D057E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D5A335-AE0E-0126-A955-C546DC88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5A707-DD0A-51F7-9CED-68ADD839E19E}"/>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6" name="Footer Placeholder 5">
            <a:extLst>
              <a:ext uri="{FF2B5EF4-FFF2-40B4-BE49-F238E27FC236}">
                <a16:creationId xmlns:a16="http://schemas.microsoft.com/office/drawing/2014/main" id="{5E4C8C2F-0823-723D-FEAD-BE85598CC4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B709B-02A7-4487-1F75-8DC354285802}"/>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337994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30B8-0321-4BB4-D493-BD720E044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C252F6-1552-C7F5-1EB5-6D6A750749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676071-4B12-ECA5-1239-828AF94FA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7AA53-E702-4CE4-72D3-05585897B020}"/>
              </a:ext>
            </a:extLst>
          </p:cNvPr>
          <p:cNvSpPr>
            <a:spLocks noGrp="1"/>
          </p:cNvSpPr>
          <p:nvPr>
            <p:ph type="dt" sz="half" idx="10"/>
          </p:nvPr>
        </p:nvSpPr>
        <p:spPr/>
        <p:txBody>
          <a:bodyPr/>
          <a:lstStyle/>
          <a:p>
            <a:fld id="{E897A2FE-228A-4B29-92C6-C58BA8BE1A24}" type="datetimeFigureOut">
              <a:rPr lang="en-IN" smtClean="0"/>
              <a:t>02-02-2023</a:t>
            </a:fld>
            <a:endParaRPr lang="en-IN"/>
          </a:p>
        </p:txBody>
      </p:sp>
      <p:sp>
        <p:nvSpPr>
          <p:cNvPr id="6" name="Footer Placeholder 5">
            <a:extLst>
              <a:ext uri="{FF2B5EF4-FFF2-40B4-BE49-F238E27FC236}">
                <a16:creationId xmlns:a16="http://schemas.microsoft.com/office/drawing/2014/main" id="{4C306489-04AB-7F0E-4D8D-255DA8DBC5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A1AC31-7CA3-13AA-D15F-524C43E1039A}"/>
              </a:ext>
            </a:extLst>
          </p:cNvPr>
          <p:cNvSpPr>
            <a:spLocks noGrp="1"/>
          </p:cNvSpPr>
          <p:nvPr>
            <p:ph type="sldNum" sz="quarter" idx="12"/>
          </p:nvPr>
        </p:nvSpPr>
        <p:spPr/>
        <p:txBody>
          <a:bodyPr/>
          <a:lstStyle/>
          <a:p>
            <a:fld id="{B0B34B1F-2843-48E2-AA8D-56E736393777}" type="slidenum">
              <a:rPr lang="en-IN" smtClean="0"/>
              <a:t>‹#›</a:t>
            </a:fld>
            <a:endParaRPr lang="en-IN"/>
          </a:p>
        </p:txBody>
      </p:sp>
    </p:spTree>
    <p:extLst>
      <p:ext uri="{BB962C8B-B14F-4D97-AF65-F5344CB8AC3E}">
        <p14:creationId xmlns:p14="http://schemas.microsoft.com/office/powerpoint/2010/main" val="416547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34746F-391E-2812-42BB-31440FA14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E3A634-CF76-58E0-1356-7D400DF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35E75-8799-4265-6D29-CB4DBDF596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7A2FE-228A-4B29-92C6-C58BA8BE1A24}" type="datetimeFigureOut">
              <a:rPr lang="en-IN" smtClean="0"/>
              <a:t>02-02-2023</a:t>
            </a:fld>
            <a:endParaRPr lang="en-IN"/>
          </a:p>
        </p:txBody>
      </p:sp>
      <p:sp>
        <p:nvSpPr>
          <p:cNvPr id="5" name="Footer Placeholder 4">
            <a:extLst>
              <a:ext uri="{FF2B5EF4-FFF2-40B4-BE49-F238E27FC236}">
                <a16:creationId xmlns:a16="http://schemas.microsoft.com/office/drawing/2014/main" id="{1E6FC4DF-6CC8-3934-26BC-609EFC6C3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FF9F69-EDC6-0085-D7A2-D3BCB14B1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34B1F-2843-48E2-AA8D-56E736393777}" type="slidenum">
              <a:rPr lang="en-IN" smtClean="0"/>
              <a:t>‹#›</a:t>
            </a:fld>
            <a:endParaRPr lang="en-IN"/>
          </a:p>
        </p:txBody>
      </p:sp>
    </p:spTree>
    <p:extLst>
      <p:ext uri="{BB962C8B-B14F-4D97-AF65-F5344CB8AC3E}">
        <p14:creationId xmlns:p14="http://schemas.microsoft.com/office/powerpoint/2010/main" val="2623610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CAA28D-0F7F-FBBB-87D0-E1478A258CCB}"/>
              </a:ext>
            </a:extLst>
          </p:cNvPr>
          <p:cNvSpPr txBox="1">
            <a:spLocks/>
          </p:cNvSpPr>
          <p:nvPr/>
        </p:nvSpPr>
        <p:spPr>
          <a:xfrm>
            <a:off x="1154954" y="528034"/>
            <a:ext cx="9032235" cy="153258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itchFamily="18" charset="0"/>
                <a:cs typeface="Times New Roman" pitchFamily="18" charset="0"/>
              </a:rPr>
              <a:t>Presentation on</a:t>
            </a:r>
          </a:p>
          <a:p>
            <a:br>
              <a:rPr lang="en-US" dirty="0">
                <a:latin typeface="Times New Roman" pitchFamily="18" charset="0"/>
                <a:cs typeface="Times New Roman" pitchFamily="18" charset="0"/>
              </a:rPr>
            </a:br>
            <a:r>
              <a:rPr lang="en-IN" b="1" dirty="0">
                <a:latin typeface="Times New Roman" pitchFamily="18" charset="0"/>
                <a:cs typeface="Times New Roman" pitchFamily="18" charset="0"/>
              </a:rPr>
              <a:t>Cause of Deaths(world wide)</a:t>
            </a:r>
            <a:endParaRPr lang="en-US" dirty="0">
              <a:latin typeface="Times New Roman" pitchFamily="18" charset="0"/>
              <a:cs typeface="Times New Roman" pitchFamily="18" charset="0"/>
            </a:endParaRPr>
          </a:p>
        </p:txBody>
      </p:sp>
      <p:sp>
        <p:nvSpPr>
          <p:cNvPr id="7" name="Content Placeholder 3">
            <a:extLst>
              <a:ext uri="{FF2B5EF4-FFF2-40B4-BE49-F238E27FC236}">
                <a16:creationId xmlns:a16="http://schemas.microsoft.com/office/drawing/2014/main" id="{7FB50F78-AD70-26A4-8EA7-ED7EF3963E62}"/>
              </a:ext>
            </a:extLst>
          </p:cNvPr>
          <p:cNvSpPr txBox="1">
            <a:spLocks/>
          </p:cNvSpPr>
          <p:nvPr/>
        </p:nvSpPr>
        <p:spPr>
          <a:xfrm>
            <a:off x="7675809" y="4417454"/>
            <a:ext cx="4198512" cy="19962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Submitted by: </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  P Naga Suvarchala </a:t>
            </a:r>
          </a:p>
          <a:p>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Data Science Intern</a:t>
            </a:r>
          </a:p>
          <a:p>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Flip Robo Technologies</a:t>
            </a:r>
          </a:p>
          <a:p>
            <a:endParaRPr lang="en-IN" dirty="0"/>
          </a:p>
          <a:p>
            <a:endParaRPr lang="en-IN" dirty="0"/>
          </a:p>
        </p:txBody>
      </p:sp>
    </p:spTree>
    <p:extLst>
      <p:ext uri="{BB962C8B-B14F-4D97-AF65-F5344CB8AC3E}">
        <p14:creationId xmlns:p14="http://schemas.microsoft.com/office/powerpoint/2010/main" val="68078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CFEC5-97ED-609A-F595-6387BC15DF6C}"/>
              </a:ext>
            </a:extLst>
          </p:cNvPr>
          <p:cNvSpPr txBox="1"/>
          <p:nvPr/>
        </p:nvSpPr>
        <p:spPr>
          <a:xfrm>
            <a:off x="625642" y="1010653"/>
            <a:ext cx="8239225" cy="707886"/>
          </a:xfrm>
          <a:prstGeom prst="rect">
            <a:avLst/>
          </a:prstGeom>
          <a:noFill/>
        </p:spPr>
        <p:txBody>
          <a:bodyPr wrap="square" rtlCol="0">
            <a:spAutoFit/>
          </a:bodyPr>
          <a:lstStyle/>
          <a:p>
            <a:r>
              <a:rPr lang="en-IN" sz="4000" b="1" dirty="0">
                <a:effectLst/>
                <a:latin typeface="Arial" panose="020B0604020202020204" pitchFamily="34" charset="0"/>
                <a:ea typeface="Calibri" panose="020F0502020204030204" pitchFamily="34" charset="0"/>
                <a:cs typeface="Arial" panose="020B0604020202020204" pitchFamily="34" charset="0"/>
              </a:rPr>
              <a:t>Data Sources and their formats</a:t>
            </a:r>
            <a:endParaRPr lang="en-IN"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1A07618-5B91-C922-C05B-3ED4A987A127}"/>
              </a:ext>
            </a:extLst>
          </p:cNvPr>
          <p:cNvPicPr>
            <a:picLocks noChangeAspect="1"/>
          </p:cNvPicPr>
          <p:nvPr/>
        </p:nvPicPr>
        <p:blipFill>
          <a:blip r:embed="rId2"/>
          <a:stretch>
            <a:fillRect/>
          </a:stretch>
        </p:blipFill>
        <p:spPr>
          <a:xfrm>
            <a:off x="808522" y="2130472"/>
            <a:ext cx="7382578" cy="2005959"/>
          </a:xfrm>
          <a:prstGeom prst="rect">
            <a:avLst/>
          </a:prstGeom>
        </p:spPr>
      </p:pic>
      <p:sp>
        <p:nvSpPr>
          <p:cNvPr id="5" name="TextBox 4">
            <a:extLst>
              <a:ext uri="{FF2B5EF4-FFF2-40B4-BE49-F238E27FC236}">
                <a16:creationId xmlns:a16="http://schemas.microsoft.com/office/drawing/2014/main" id="{FA53B1BC-2626-1935-0ECE-5A00D1D0BB9A}"/>
              </a:ext>
            </a:extLst>
          </p:cNvPr>
          <p:cNvSpPr txBox="1"/>
          <p:nvPr/>
        </p:nvSpPr>
        <p:spPr>
          <a:xfrm>
            <a:off x="1183907" y="4485373"/>
            <a:ext cx="7007193" cy="646331"/>
          </a:xfrm>
          <a:prstGeom prst="rect">
            <a:avLst/>
          </a:prstGeom>
          <a:noFill/>
        </p:spPr>
        <p:txBody>
          <a:bodyPr wrap="square" rtlCol="0">
            <a:spAutoFit/>
          </a:bodyPr>
          <a:lstStyle/>
          <a:p>
            <a:r>
              <a:rPr lang="en-IN" u="sng" dirty="0"/>
              <a:t>Observation - </a:t>
            </a:r>
          </a:p>
          <a:p>
            <a:r>
              <a:rPr lang="en-IN" dirty="0"/>
              <a:t>There is 6120 rows and 34 columns in dataset</a:t>
            </a:r>
          </a:p>
        </p:txBody>
      </p:sp>
    </p:spTree>
    <p:extLst>
      <p:ext uri="{BB962C8B-B14F-4D97-AF65-F5344CB8AC3E}">
        <p14:creationId xmlns:p14="http://schemas.microsoft.com/office/powerpoint/2010/main" val="386214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F6FB2-AA56-083C-B87D-E629E73138D0}"/>
              </a:ext>
            </a:extLst>
          </p:cNvPr>
          <p:cNvSpPr txBox="1"/>
          <p:nvPr/>
        </p:nvSpPr>
        <p:spPr>
          <a:xfrm>
            <a:off x="279132" y="683394"/>
            <a:ext cx="4889633" cy="2616101"/>
          </a:xfrm>
          <a:prstGeom prst="rect">
            <a:avLst/>
          </a:prstGeom>
          <a:noFill/>
        </p:spPr>
        <p:txBody>
          <a:bodyPr wrap="square" rtlCol="0">
            <a:spAutoFit/>
          </a:bodyPr>
          <a:lstStyle/>
          <a:p>
            <a:r>
              <a:rPr lang="en-IN" sz="4000" b="1" dirty="0"/>
              <a:t>Data Type and Information</a:t>
            </a:r>
          </a:p>
          <a:p>
            <a:endParaRPr lang="en-IN" dirty="0"/>
          </a:p>
          <a:p>
            <a:r>
              <a:rPr lang="en-IN" sz="1600" b="1" dirty="0">
                <a:latin typeface="Arial" panose="020B0604020202020204" pitchFamily="34" charset="0"/>
                <a:cs typeface="Arial" panose="020B0604020202020204" pitchFamily="34" charset="0"/>
              </a:rPr>
              <a:t>Observations:</a:t>
            </a: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All are numeric columns except – Country name and Country code.</a:t>
            </a:r>
          </a:p>
          <a:p>
            <a:endParaRPr lang="en-IN" dirty="0"/>
          </a:p>
        </p:txBody>
      </p:sp>
      <p:pic>
        <p:nvPicPr>
          <p:cNvPr id="4" name="Picture 3">
            <a:extLst>
              <a:ext uri="{FF2B5EF4-FFF2-40B4-BE49-F238E27FC236}">
                <a16:creationId xmlns:a16="http://schemas.microsoft.com/office/drawing/2014/main" id="{13916AB7-428E-8039-C6D6-852D74EBE752}"/>
              </a:ext>
            </a:extLst>
          </p:cNvPr>
          <p:cNvPicPr>
            <a:picLocks noChangeAspect="1"/>
          </p:cNvPicPr>
          <p:nvPr/>
        </p:nvPicPr>
        <p:blipFill>
          <a:blip r:embed="rId2"/>
          <a:stretch>
            <a:fillRect/>
          </a:stretch>
        </p:blipFill>
        <p:spPr>
          <a:xfrm>
            <a:off x="5342021" y="519764"/>
            <a:ext cx="6410424" cy="5832910"/>
          </a:xfrm>
          <a:prstGeom prst="rect">
            <a:avLst/>
          </a:prstGeom>
        </p:spPr>
      </p:pic>
    </p:spTree>
    <p:extLst>
      <p:ext uri="{BB962C8B-B14F-4D97-AF65-F5344CB8AC3E}">
        <p14:creationId xmlns:p14="http://schemas.microsoft.com/office/powerpoint/2010/main" val="139312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8AFF-DE1D-8C9B-A38C-34B29CDDA13A}"/>
              </a:ext>
            </a:extLst>
          </p:cNvPr>
          <p:cNvSpPr>
            <a:spLocks noGrp="1"/>
          </p:cNvSpPr>
          <p:nvPr>
            <p:ph type="title"/>
          </p:nvPr>
        </p:nvSpPr>
        <p:spPr/>
        <p:txBody>
          <a:bodyPr>
            <a:normAutofit fontScale="90000"/>
          </a:bodyPr>
          <a:lstStyle/>
          <a:p>
            <a:r>
              <a:rPr lang="en-IN" sz="4000" dirty="0">
                <a:latin typeface="Arial" panose="020B0604020202020204" pitchFamily="34" charset="0"/>
                <a:cs typeface="Arial" panose="020B0604020202020204" pitchFamily="34" charset="0"/>
              </a:rPr>
              <a:t>Missing Values:</a:t>
            </a:r>
            <a:br>
              <a:rPr lang="en-IN" sz="4000" dirty="0">
                <a:latin typeface="Arial" panose="020B0604020202020204" pitchFamily="34" charset="0"/>
                <a:cs typeface="Arial" panose="020B0604020202020204" pitchFamily="34" charset="0"/>
              </a:rPr>
            </a:br>
            <a:br>
              <a:rPr lang="en-IN" sz="40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There is no missing values in dataset</a:t>
            </a:r>
          </a:p>
        </p:txBody>
      </p:sp>
      <p:pic>
        <p:nvPicPr>
          <p:cNvPr id="4" name="Picture 3">
            <a:extLst>
              <a:ext uri="{FF2B5EF4-FFF2-40B4-BE49-F238E27FC236}">
                <a16:creationId xmlns:a16="http://schemas.microsoft.com/office/drawing/2014/main" id="{0AF7B638-C943-DA62-64B7-4DB643A3125F}"/>
              </a:ext>
            </a:extLst>
          </p:cNvPr>
          <p:cNvPicPr>
            <a:picLocks noChangeAspect="1"/>
          </p:cNvPicPr>
          <p:nvPr/>
        </p:nvPicPr>
        <p:blipFill>
          <a:blip r:embed="rId2"/>
          <a:stretch>
            <a:fillRect/>
          </a:stretch>
        </p:blipFill>
        <p:spPr>
          <a:xfrm>
            <a:off x="3109912" y="1690688"/>
            <a:ext cx="5972175" cy="4671611"/>
          </a:xfrm>
          <a:prstGeom prst="rect">
            <a:avLst/>
          </a:prstGeom>
        </p:spPr>
      </p:pic>
    </p:spTree>
    <p:extLst>
      <p:ext uri="{BB962C8B-B14F-4D97-AF65-F5344CB8AC3E}">
        <p14:creationId xmlns:p14="http://schemas.microsoft.com/office/powerpoint/2010/main" val="277342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4108E-91D3-B3FD-28E7-EE42D15638B2}"/>
              </a:ext>
            </a:extLst>
          </p:cNvPr>
          <p:cNvSpPr txBox="1"/>
          <p:nvPr/>
        </p:nvSpPr>
        <p:spPr>
          <a:xfrm>
            <a:off x="259882" y="673768"/>
            <a:ext cx="9942897" cy="707886"/>
          </a:xfrm>
          <a:prstGeom prst="rect">
            <a:avLst/>
          </a:prstGeom>
          <a:noFill/>
        </p:spPr>
        <p:txBody>
          <a:bodyPr wrap="square" rtlCol="0">
            <a:spAutoFit/>
          </a:bodyPr>
          <a:lstStyle/>
          <a:p>
            <a:r>
              <a:rPr lang="en-IN" sz="4000" dirty="0">
                <a:latin typeface="Arial" panose="020B0604020202020204" pitchFamily="34" charset="0"/>
                <a:cs typeface="Arial" panose="020B0604020202020204" pitchFamily="34" charset="0"/>
              </a:rPr>
              <a:t>Statistical Summary of </a:t>
            </a:r>
            <a:r>
              <a:rPr lang="en-IN" sz="4000" dirty="0" err="1">
                <a:latin typeface="Arial" panose="020B0604020202020204" pitchFamily="34" charset="0"/>
                <a:cs typeface="Arial" panose="020B0604020202020204" pitchFamily="34" charset="0"/>
              </a:rPr>
              <a:t>DataSet</a:t>
            </a:r>
            <a:endParaRPr lang="en-IN"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1EBFFB7-0DDA-C657-D03C-E36A85A788C8}"/>
              </a:ext>
            </a:extLst>
          </p:cNvPr>
          <p:cNvPicPr>
            <a:picLocks noChangeAspect="1"/>
          </p:cNvPicPr>
          <p:nvPr/>
        </p:nvPicPr>
        <p:blipFill>
          <a:blip r:embed="rId2"/>
          <a:stretch>
            <a:fillRect/>
          </a:stretch>
        </p:blipFill>
        <p:spPr>
          <a:xfrm>
            <a:off x="770020" y="1607418"/>
            <a:ext cx="10289407" cy="4117687"/>
          </a:xfrm>
          <a:prstGeom prst="rect">
            <a:avLst/>
          </a:prstGeom>
        </p:spPr>
      </p:pic>
    </p:spTree>
    <p:extLst>
      <p:ext uri="{BB962C8B-B14F-4D97-AF65-F5344CB8AC3E}">
        <p14:creationId xmlns:p14="http://schemas.microsoft.com/office/powerpoint/2010/main" val="2329055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89996-FA4D-180F-8174-07F846672E75}"/>
              </a:ext>
            </a:extLst>
          </p:cNvPr>
          <p:cNvSpPr txBox="1"/>
          <p:nvPr/>
        </p:nvSpPr>
        <p:spPr>
          <a:xfrm>
            <a:off x="1188720" y="565699"/>
            <a:ext cx="8614610" cy="707886"/>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Exploratory Data Analysis:</a:t>
            </a:r>
          </a:p>
        </p:txBody>
      </p:sp>
      <p:pic>
        <p:nvPicPr>
          <p:cNvPr id="4" name="Picture 3">
            <a:extLst>
              <a:ext uri="{FF2B5EF4-FFF2-40B4-BE49-F238E27FC236}">
                <a16:creationId xmlns:a16="http://schemas.microsoft.com/office/drawing/2014/main" id="{C7219A91-6999-B0ED-2DB3-A93AA3611486}"/>
              </a:ext>
            </a:extLst>
          </p:cNvPr>
          <p:cNvPicPr>
            <a:picLocks noChangeAspect="1"/>
          </p:cNvPicPr>
          <p:nvPr/>
        </p:nvPicPr>
        <p:blipFill>
          <a:blip r:embed="rId2"/>
          <a:stretch>
            <a:fillRect/>
          </a:stretch>
        </p:blipFill>
        <p:spPr>
          <a:xfrm>
            <a:off x="914399" y="1708913"/>
            <a:ext cx="9163251" cy="4727073"/>
          </a:xfrm>
          <a:prstGeom prst="rect">
            <a:avLst/>
          </a:prstGeom>
        </p:spPr>
      </p:pic>
    </p:spTree>
    <p:extLst>
      <p:ext uri="{BB962C8B-B14F-4D97-AF65-F5344CB8AC3E}">
        <p14:creationId xmlns:p14="http://schemas.microsoft.com/office/powerpoint/2010/main" val="197500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36CC00-93CF-4F6A-4E1D-8F3E494A4C6E}"/>
              </a:ext>
            </a:extLst>
          </p:cNvPr>
          <p:cNvPicPr>
            <a:picLocks noChangeAspect="1"/>
          </p:cNvPicPr>
          <p:nvPr/>
        </p:nvPicPr>
        <p:blipFill>
          <a:blip r:embed="rId2"/>
          <a:stretch>
            <a:fillRect/>
          </a:stretch>
        </p:blipFill>
        <p:spPr>
          <a:xfrm>
            <a:off x="2002054" y="1896176"/>
            <a:ext cx="8065971" cy="4805215"/>
          </a:xfrm>
          <a:prstGeom prst="rect">
            <a:avLst/>
          </a:prstGeom>
        </p:spPr>
      </p:pic>
      <p:sp>
        <p:nvSpPr>
          <p:cNvPr id="4" name="TextBox 3">
            <a:extLst>
              <a:ext uri="{FF2B5EF4-FFF2-40B4-BE49-F238E27FC236}">
                <a16:creationId xmlns:a16="http://schemas.microsoft.com/office/drawing/2014/main" id="{43460621-932D-596F-01C9-7D47C236CC66}"/>
              </a:ext>
            </a:extLst>
          </p:cNvPr>
          <p:cNvSpPr txBox="1"/>
          <p:nvPr/>
        </p:nvSpPr>
        <p:spPr>
          <a:xfrm>
            <a:off x="2810577" y="962526"/>
            <a:ext cx="3223575" cy="369332"/>
          </a:xfrm>
          <a:prstGeom prst="rect">
            <a:avLst/>
          </a:prstGeom>
          <a:noFill/>
        </p:spPr>
        <p:txBody>
          <a:bodyPr wrap="none" rtlCol="0">
            <a:spAutoFit/>
          </a:bodyPr>
          <a:lstStyle/>
          <a:p>
            <a:r>
              <a:rPr lang="en-IN" dirty="0"/>
              <a:t>Death causes from 1990 to 2019</a:t>
            </a:r>
          </a:p>
        </p:txBody>
      </p:sp>
    </p:spTree>
    <p:extLst>
      <p:ext uri="{BB962C8B-B14F-4D97-AF65-F5344CB8AC3E}">
        <p14:creationId xmlns:p14="http://schemas.microsoft.com/office/powerpoint/2010/main" val="3890489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CBF5B-12BB-21B9-3DF3-A46FC1C3BB7C}"/>
              </a:ext>
            </a:extLst>
          </p:cNvPr>
          <p:cNvSpPr txBox="1"/>
          <p:nvPr/>
        </p:nvSpPr>
        <p:spPr>
          <a:xfrm>
            <a:off x="1193533" y="981777"/>
            <a:ext cx="9307629" cy="4401205"/>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Observations:-</a:t>
            </a:r>
          </a:p>
          <a:p>
            <a:endParaRPr lang="en-IN" sz="2000" dirty="0">
              <a:latin typeface="Arial" panose="020B0604020202020204" pitchFamily="34" charset="0"/>
              <a:cs typeface="Arial" panose="020B0604020202020204" pitchFamily="34" charset="0"/>
            </a:endParaRPr>
          </a:p>
          <a:p>
            <a:pPr algn="l" rtl="0"/>
            <a:r>
              <a:rPr lang="en-US" sz="2000" b="0" i="0" dirty="0">
                <a:solidFill>
                  <a:srgbClr val="000000"/>
                </a:solidFill>
                <a:effectLst/>
                <a:latin typeface="Arial" panose="020B0604020202020204" pitchFamily="34" charset="0"/>
                <a:cs typeface="Arial" panose="020B0604020202020204" pitchFamily="34" charset="0"/>
              </a:rPr>
              <a:t>During the 30 years from 1990 to 2019, the following trends were observed:</a:t>
            </a:r>
          </a:p>
          <a:p>
            <a:pPr algn="l" rtl="0"/>
            <a:endParaRPr lang="en-US" sz="2000" b="0" i="0" dirty="0">
              <a:solidFill>
                <a:srgbClr val="000000"/>
              </a:solidFill>
              <a:effectLst/>
              <a:latin typeface="Arial" panose="020B0604020202020204" pitchFamily="34" charset="0"/>
              <a:cs typeface="Arial" panose="020B0604020202020204" pitchFamily="34" charset="0"/>
            </a:endParaRPr>
          </a:p>
          <a:p>
            <a:pPr algn="l" rtl="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number of deaths from non-communicable diseases always accounts for the highest rate and tends to increase gradually.</a:t>
            </a:r>
          </a:p>
          <a:p>
            <a:pPr algn="l" rtl="0">
              <a:buFont typeface="Arial" panose="020B0604020202020204" pitchFamily="34" charset="0"/>
              <a:buChar char="•"/>
            </a:pPr>
            <a:endParaRPr lang="en-US" sz="2000" b="0" i="0" dirty="0">
              <a:solidFill>
                <a:srgbClr val="000000"/>
              </a:solidFill>
              <a:effectLst/>
              <a:latin typeface="Arial" panose="020B0604020202020204" pitchFamily="34" charset="0"/>
              <a:cs typeface="Arial" panose="020B0604020202020204" pitchFamily="34" charset="0"/>
            </a:endParaRPr>
          </a:p>
          <a:p>
            <a:pPr algn="l" rtl="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number of deaths from communicable diseases accounts for the lowest rate, and maintains a fairly stable number over the years.</a:t>
            </a:r>
          </a:p>
          <a:p>
            <a:pPr algn="l" rtl="0"/>
            <a:endParaRPr lang="en-US" sz="2000" b="0" i="0" dirty="0">
              <a:solidFill>
                <a:srgbClr val="000000"/>
              </a:solidFill>
              <a:effectLst/>
              <a:latin typeface="Arial" panose="020B0604020202020204" pitchFamily="34" charset="0"/>
              <a:cs typeface="Arial" panose="020B0604020202020204" pitchFamily="34" charset="0"/>
            </a:endParaRPr>
          </a:p>
          <a:p>
            <a:pPr algn="l" rtl="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number of deaths from injures accounts for a high rate, but tends to decrease.</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50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36F733-AD48-A404-1831-538D18A378D3}"/>
              </a:ext>
            </a:extLst>
          </p:cNvPr>
          <p:cNvPicPr>
            <a:picLocks noChangeAspect="1"/>
          </p:cNvPicPr>
          <p:nvPr/>
        </p:nvPicPr>
        <p:blipFill>
          <a:blip r:embed="rId2"/>
          <a:stretch>
            <a:fillRect/>
          </a:stretch>
        </p:blipFill>
        <p:spPr>
          <a:xfrm>
            <a:off x="1319838" y="1116531"/>
            <a:ext cx="9951345" cy="5263962"/>
          </a:xfrm>
          <a:prstGeom prst="rect">
            <a:avLst/>
          </a:prstGeom>
        </p:spPr>
      </p:pic>
    </p:spTree>
    <p:extLst>
      <p:ext uri="{BB962C8B-B14F-4D97-AF65-F5344CB8AC3E}">
        <p14:creationId xmlns:p14="http://schemas.microsoft.com/office/powerpoint/2010/main" val="3229998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643DD-3264-3C1C-37B0-7CBC4442A294}"/>
              </a:ext>
            </a:extLst>
          </p:cNvPr>
          <p:cNvSpPr txBox="1"/>
          <p:nvPr/>
        </p:nvSpPr>
        <p:spPr>
          <a:xfrm>
            <a:off x="981777" y="1020278"/>
            <a:ext cx="10212404" cy="3200876"/>
          </a:xfrm>
          <a:prstGeom prst="rect">
            <a:avLst/>
          </a:prstGeom>
          <a:noFill/>
        </p:spPr>
        <p:txBody>
          <a:bodyPr wrap="square" rtlCol="0">
            <a:spAutoFit/>
          </a:bodyPr>
          <a:lstStyle/>
          <a:p>
            <a:pPr algn="l" rtl="0"/>
            <a:r>
              <a:rPr lang="en-US" sz="4000" b="1" i="0" dirty="0">
                <a:solidFill>
                  <a:srgbClr val="000000"/>
                </a:solidFill>
                <a:effectLst/>
                <a:latin typeface="Arial" panose="020B0604020202020204" pitchFamily="34" charset="0"/>
                <a:cs typeface="Arial" panose="020B0604020202020204" pitchFamily="34" charset="0"/>
              </a:rPr>
              <a:t>Observations:-</a:t>
            </a:r>
          </a:p>
          <a:p>
            <a:pPr algn="l" rtl="0"/>
            <a:endParaRPr lang="en-US" b="1" dirty="0">
              <a:solidFill>
                <a:srgbClr val="000000"/>
              </a:solidFill>
              <a:latin typeface="inherit"/>
            </a:endParaRPr>
          </a:p>
          <a:p>
            <a:pPr algn="l" rtl="0"/>
            <a:endParaRPr lang="en-US" b="1" i="0" dirty="0">
              <a:solidFill>
                <a:srgbClr val="000000"/>
              </a:solidFill>
              <a:effectLst/>
              <a:latin typeface="inherit"/>
            </a:endParaRPr>
          </a:p>
          <a:p>
            <a:pPr algn="l" rtl="0"/>
            <a:r>
              <a:rPr lang="en-US" b="0" i="0" dirty="0">
                <a:solidFill>
                  <a:srgbClr val="000000"/>
                </a:solidFill>
                <a:effectLst/>
                <a:latin typeface="Helvetica Neue"/>
              </a:rPr>
              <a:t>	The number of deaths in the world tends to increase each year, proportional to the population growth. Realizing that countries with a large population have a died and vice versa.</a:t>
            </a:r>
          </a:p>
          <a:p>
            <a:pPr algn="l" rtl="0"/>
            <a:endParaRPr lang="en-US" dirty="0">
              <a:solidFill>
                <a:srgbClr val="000000"/>
              </a:solidFill>
              <a:latin typeface="Helvetica Neue"/>
            </a:endParaRP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	Leading in the world in the number of deaths is: China, India, United States, Russia, Indonesia (whether in 1990 or 2019, these countries are still at the top of the number of deaths).</a:t>
            </a:r>
          </a:p>
          <a:p>
            <a:endParaRPr lang="en-IN" dirty="0"/>
          </a:p>
        </p:txBody>
      </p:sp>
    </p:spTree>
    <p:extLst>
      <p:ext uri="{BB962C8B-B14F-4D97-AF65-F5344CB8AC3E}">
        <p14:creationId xmlns:p14="http://schemas.microsoft.com/office/powerpoint/2010/main" val="81029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F200-DA56-DCE2-C9A2-1284B79AB94A}"/>
              </a:ext>
            </a:extLst>
          </p:cNvPr>
          <p:cNvSpPr>
            <a:spLocks noGrp="1"/>
          </p:cNvSpPr>
          <p:nvPr>
            <p:ph type="title"/>
          </p:nvPr>
        </p:nvSpPr>
        <p:spPr>
          <a:xfrm>
            <a:off x="1106904" y="933651"/>
            <a:ext cx="10246895" cy="757037"/>
          </a:xfrm>
        </p:spPr>
        <p:txBody>
          <a:bodyPr>
            <a:normAutofit fontScale="90000"/>
          </a:bodyPr>
          <a:lstStyle/>
          <a:p>
            <a:r>
              <a:rPr lang="en-US" b="1" i="0" dirty="0">
                <a:solidFill>
                  <a:srgbClr val="000000"/>
                </a:solidFill>
                <a:effectLst/>
                <a:latin typeface="Helvetica Neue"/>
              </a:rPr>
              <a:t>Top 5 countries/territories with the lowest/highest number of deaths in 2019</a:t>
            </a:r>
            <a:br>
              <a:rPr lang="en-US"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28E871C0-A573-3181-4A34-ED70769222FA}"/>
              </a:ext>
            </a:extLst>
          </p:cNvPr>
          <p:cNvPicPr>
            <a:picLocks noChangeAspect="1"/>
          </p:cNvPicPr>
          <p:nvPr/>
        </p:nvPicPr>
        <p:blipFill>
          <a:blip r:embed="rId2"/>
          <a:stretch>
            <a:fillRect/>
          </a:stretch>
        </p:blipFill>
        <p:spPr>
          <a:xfrm>
            <a:off x="1010653" y="1864438"/>
            <a:ext cx="10472286" cy="4133850"/>
          </a:xfrm>
          <a:prstGeom prst="rect">
            <a:avLst/>
          </a:prstGeom>
        </p:spPr>
      </p:pic>
    </p:spTree>
    <p:extLst>
      <p:ext uri="{BB962C8B-B14F-4D97-AF65-F5344CB8AC3E}">
        <p14:creationId xmlns:p14="http://schemas.microsoft.com/office/powerpoint/2010/main" val="336622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88FC5C-F6CA-0E79-1E0C-D862046CEC46}"/>
              </a:ext>
            </a:extLst>
          </p:cNvPr>
          <p:cNvSpPr txBox="1"/>
          <p:nvPr/>
        </p:nvSpPr>
        <p:spPr>
          <a:xfrm>
            <a:off x="625641" y="760396"/>
            <a:ext cx="10597415" cy="5139869"/>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Introduction:</a:t>
            </a:r>
          </a:p>
          <a:p>
            <a:endParaRPr lang="en-IN" sz="4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solidFill>
                  <a:srgbClr val="374151"/>
                </a:solidFill>
                <a:effectLst/>
                <a:latin typeface="Arial" panose="020B0604020202020204" pitchFamily="34" charset="0"/>
                <a:cs typeface="Arial" panose="020B0604020202020204" pitchFamily="34" charset="0"/>
              </a:rPr>
              <a:t>Data Science can be used to study and analyze patterns in data related to causes of death, such as analyzing mortality rates, identifying risk factors, and discovering trends in health outcomes. </a:t>
            </a:r>
          </a:p>
          <a:p>
            <a:endParaRPr lang="en-US" sz="1600" b="0"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solidFill>
                  <a:srgbClr val="374151"/>
                </a:solidFill>
                <a:effectLst/>
                <a:latin typeface="Arial" panose="020B0604020202020204" pitchFamily="34" charset="0"/>
                <a:cs typeface="Arial" panose="020B0604020202020204" pitchFamily="34" charset="0"/>
              </a:rPr>
              <a:t>This information can be used to develop strategies for preventing or mitigating certain causes of death and improving overall health outcomes.</a:t>
            </a:r>
          </a:p>
          <a:p>
            <a:pPr marL="285750" indent="-285750">
              <a:buFont typeface="Arial" panose="020B0604020202020204" pitchFamily="34" charset="0"/>
              <a:buChar char="•"/>
            </a:pPr>
            <a:endParaRPr lang="en-US" sz="1600" dirty="0">
              <a:solidFill>
                <a:srgbClr val="37415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solidFill>
                  <a:srgbClr val="374151"/>
                </a:solidFill>
                <a:effectLst/>
                <a:latin typeface="Arial" panose="020B0604020202020204" pitchFamily="34" charset="0"/>
                <a:cs typeface="Arial" panose="020B0604020202020204" pitchFamily="34" charset="0"/>
              </a:rPr>
              <a:t>Data Science can play a role in understanding and predicting causes of death by analyzing large datasets such as health records, demographic information, and lifestyle habits. </a:t>
            </a:r>
          </a:p>
          <a:p>
            <a:pPr marL="285750" indent="-285750">
              <a:buFont typeface="Arial" panose="020B0604020202020204" pitchFamily="34" charset="0"/>
              <a:buChar char="•"/>
            </a:pPr>
            <a:endParaRPr lang="en-US" sz="1600" dirty="0">
              <a:solidFill>
                <a:srgbClr val="37415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solidFill>
                  <a:srgbClr val="374151"/>
                </a:solidFill>
                <a:effectLst/>
                <a:latin typeface="Arial" panose="020B0604020202020204" pitchFamily="34" charset="0"/>
                <a:cs typeface="Arial" panose="020B0604020202020204" pitchFamily="34" charset="0"/>
              </a:rPr>
              <a:t>This can help identify patterns and risk factors, and support the development of evidence-based policies and interventions to prevent deaths from specific causes. Additionally, machine learning techniques can be applied to predict individual outcomes based on past experiences, which can help in early diagnosis and treatment of diseases.</a:t>
            </a:r>
            <a:endParaRPr lang="en-IN" sz="1600" b="1" dirty="0">
              <a:latin typeface="Arial" panose="020B0604020202020204" pitchFamily="34" charset="0"/>
              <a:cs typeface="Arial" panose="020B0604020202020204" pitchFamily="34" charset="0"/>
            </a:endParaRPr>
          </a:p>
          <a:p>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7924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70E430B-9CFB-BF94-1C6E-3A8DCFFDB050}"/>
              </a:ext>
            </a:extLst>
          </p:cNvPr>
          <p:cNvGraphicFramePr>
            <a:graphicFrameLocks noGrp="1"/>
          </p:cNvGraphicFramePr>
          <p:nvPr>
            <p:extLst>
              <p:ext uri="{D42A27DB-BD31-4B8C-83A1-F6EECF244321}">
                <p14:modId xmlns:p14="http://schemas.microsoft.com/office/powerpoint/2010/main" val="381287324"/>
              </p:ext>
            </p:extLst>
          </p:nvPr>
        </p:nvGraphicFramePr>
        <p:xfrm>
          <a:off x="838200" y="2752825"/>
          <a:ext cx="10515600" cy="2194560"/>
        </p:xfrm>
        <a:graphic>
          <a:graphicData uri="http://schemas.openxmlformats.org/drawingml/2006/table">
            <a:tbl>
              <a:tblPr/>
              <a:tblGrid>
                <a:gridCol w="3505200">
                  <a:extLst>
                    <a:ext uri="{9D8B030D-6E8A-4147-A177-3AD203B41FA5}">
                      <a16:colId xmlns:a16="http://schemas.microsoft.com/office/drawing/2014/main" val="2013365996"/>
                    </a:ext>
                  </a:extLst>
                </a:gridCol>
                <a:gridCol w="3505200">
                  <a:extLst>
                    <a:ext uri="{9D8B030D-6E8A-4147-A177-3AD203B41FA5}">
                      <a16:colId xmlns:a16="http://schemas.microsoft.com/office/drawing/2014/main" val="3734724322"/>
                    </a:ext>
                  </a:extLst>
                </a:gridCol>
                <a:gridCol w="3505200">
                  <a:extLst>
                    <a:ext uri="{9D8B030D-6E8A-4147-A177-3AD203B41FA5}">
                      <a16:colId xmlns:a16="http://schemas.microsoft.com/office/drawing/2014/main" val="3988378231"/>
                    </a:ext>
                  </a:extLst>
                </a:gridCol>
              </a:tblGrid>
              <a:tr h="292388">
                <a:tc>
                  <a:txBody>
                    <a:bodyPr/>
                    <a:lstStyle/>
                    <a:p>
                      <a:pPr algn="l" fontAlgn="ctr"/>
                      <a:r>
                        <a:rPr lang="en-IN" b="1">
                          <a:effectLst/>
                        </a:rPr>
                        <a:t>Country/Territory</a:t>
                      </a:r>
                    </a:p>
                  </a:txBody>
                  <a:tcPr anchor="ctr">
                    <a:lnL>
                      <a:noFill/>
                    </a:lnL>
                    <a:lnR>
                      <a:noFill/>
                    </a:lnR>
                    <a:lnT>
                      <a:noFill/>
                    </a:lnT>
                    <a:lnB>
                      <a:noFill/>
                    </a:lnB>
                  </a:tcPr>
                </a:tc>
                <a:tc>
                  <a:txBody>
                    <a:bodyPr/>
                    <a:lstStyle/>
                    <a:p>
                      <a:pPr algn="l" fontAlgn="ctr"/>
                      <a:r>
                        <a:rPr lang="en-IN" b="1">
                          <a:effectLst/>
                        </a:rPr>
                        <a:t>Population</a:t>
                      </a:r>
                    </a:p>
                  </a:txBody>
                  <a:tcPr anchor="ctr">
                    <a:lnL>
                      <a:noFill/>
                    </a:lnL>
                    <a:lnR>
                      <a:noFill/>
                    </a:lnR>
                    <a:lnT>
                      <a:noFill/>
                    </a:lnT>
                    <a:lnB>
                      <a:noFill/>
                    </a:lnB>
                  </a:tcPr>
                </a:tc>
                <a:tc>
                  <a:txBody>
                    <a:bodyPr/>
                    <a:lstStyle/>
                    <a:p>
                      <a:pPr algn="l" fontAlgn="ctr"/>
                      <a:r>
                        <a:rPr lang="en-IN" b="1">
                          <a:effectLst/>
                        </a:rPr>
                        <a:t>Deads</a:t>
                      </a:r>
                    </a:p>
                  </a:txBody>
                  <a:tcPr anchor="ctr">
                    <a:lnL>
                      <a:noFill/>
                    </a:lnL>
                    <a:lnR>
                      <a:noFill/>
                    </a:lnR>
                    <a:lnT>
                      <a:noFill/>
                    </a:lnT>
                    <a:lnB>
                      <a:noFill/>
                    </a:lnB>
                  </a:tcPr>
                </a:tc>
                <a:extLst>
                  <a:ext uri="{0D108BD9-81ED-4DB2-BD59-A6C34878D82A}">
                    <a16:rowId xmlns:a16="http://schemas.microsoft.com/office/drawing/2014/main" val="2967575251"/>
                  </a:ext>
                </a:extLst>
              </a:tr>
              <a:tr h="292388">
                <a:tc>
                  <a:txBody>
                    <a:bodyPr/>
                    <a:lstStyle/>
                    <a:p>
                      <a:pPr algn="l" fontAlgn="ctr"/>
                      <a:r>
                        <a:rPr lang="en-IN">
                          <a:effectLst/>
                        </a:rPr>
                        <a:t>China</a:t>
                      </a:r>
                    </a:p>
                  </a:txBody>
                  <a:tcPr anchor="ctr">
                    <a:lnL>
                      <a:noFill/>
                    </a:lnL>
                    <a:lnR>
                      <a:noFill/>
                    </a:lnR>
                    <a:lnT>
                      <a:noFill/>
                    </a:lnT>
                    <a:lnB>
                      <a:noFill/>
                    </a:lnB>
                    <a:solidFill>
                      <a:srgbClr val="F5F5F5"/>
                    </a:solidFill>
                  </a:tcPr>
                </a:tc>
                <a:tc>
                  <a:txBody>
                    <a:bodyPr/>
                    <a:lstStyle/>
                    <a:p>
                      <a:pPr algn="l" fontAlgn="ctr"/>
                      <a:r>
                        <a:rPr lang="en-IN" dirty="0">
                          <a:effectLst/>
                        </a:rPr>
                        <a:t>1433783686</a:t>
                      </a:r>
                    </a:p>
                  </a:txBody>
                  <a:tcPr anchor="ctr">
                    <a:lnL>
                      <a:noFill/>
                    </a:lnL>
                    <a:lnR>
                      <a:noFill/>
                    </a:lnR>
                    <a:lnT>
                      <a:noFill/>
                    </a:lnT>
                    <a:lnB>
                      <a:noFill/>
                    </a:lnB>
                    <a:solidFill>
                      <a:srgbClr val="F5F5F5"/>
                    </a:solidFill>
                  </a:tcPr>
                </a:tc>
                <a:tc>
                  <a:txBody>
                    <a:bodyPr/>
                    <a:lstStyle/>
                    <a:p>
                      <a:pPr algn="l" fontAlgn="ctr"/>
                      <a:r>
                        <a:rPr lang="en-IN">
                          <a:effectLst/>
                        </a:rPr>
                        <a:t>10442561</a:t>
                      </a:r>
                    </a:p>
                  </a:txBody>
                  <a:tcPr anchor="ctr">
                    <a:lnL>
                      <a:noFill/>
                    </a:lnL>
                    <a:lnR>
                      <a:noFill/>
                    </a:lnR>
                    <a:lnT>
                      <a:noFill/>
                    </a:lnT>
                    <a:lnB>
                      <a:noFill/>
                    </a:lnB>
                    <a:solidFill>
                      <a:srgbClr val="F5F5F5"/>
                    </a:solidFill>
                  </a:tcPr>
                </a:tc>
                <a:extLst>
                  <a:ext uri="{0D108BD9-81ED-4DB2-BD59-A6C34878D82A}">
                    <a16:rowId xmlns:a16="http://schemas.microsoft.com/office/drawing/2014/main" val="2532395343"/>
                  </a:ext>
                </a:extLst>
              </a:tr>
              <a:tr h="292388">
                <a:tc>
                  <a:txBody>
                    <a:bodyPr/>
                    <a:lstStyle/>
                    <a:p>
                      <a:pPr algn="l" fontAlgn="ctr"/>
                      <a:r>
                        <a:rPr lang="en-IN">
                          <a:effectLst/>
                        </a:rPr>
                        <a:t>India</a:t>
                      </a:r>
                    </a:p>
                  </a:txBody>
                  <a:tcPr anchor="ctr">
                    <a:lnL>
                      <a:noFill/>
                    </a:lnL>
                    <a:lnR>
                      <a:noFill/>
                    </a:lnR>
                    <a:lnT>
                      <a:noFill/>
                    </a:lnT>
                    <a:lnB>
                      <a:noFill/>
                    </a:lnB>
                  </a:tcPr>
                </a:tc>
                <a:tc>
                  <a:txBody>
                    <a:bodyPr/>
                    <a:lstStyle/>
                    <a:p>
                      <a:pPr algn="l" fontAlgn="ctr"/>
                      <a:r>
                        <a:rPr lang="en-IN">
                          <a:effectLst/>
                        </a:rPr>
                        <a:t>1366417754</a:t>
                      </a:r>
                    </a:p>
                  </a:txBody>
                  <a:tcPr anchor="ctr">
                    <a:lnL>
                      <a:noFill/>
                    </a:lnL>
                    <a:lnR>
                      <a:noFill/>
                    </a:lnR>
                    <a:lnT>
                      <a:noFill/>
                    </a:lnT>
                    <a:lnB>
                      <a:noFill/>
                    </a:lnB>
                  </a:tcPr>
                </a:tc>
                <a:tc>
                  <a:txBody>
                    <a:bodyPr/>
                    <a:lstStyle/>
                    <a:p>
                      <a:pPr algn="l" fontAlgn="ctr"/>
                      <a:r>
                        <a:rPr lang="en-IN">
                          <a:effectLst/>
                        </a:rPr>
                        <a:t>8812747</a:t>
                      </a:r>
                    </a:p>
                  </a:txBody>
                  <a:tcPr anchor="ctr">
                    <a:lnL>
                      <a:noFill/>
                    </a:lnL>
                    <a:lnR>
                      <a:noFill/>
                    </a:lnR>
                    <a:lnT>
                      <a:noFill/>
                    </a:lnT>
                    <a:lnB>
                      <a:noFill/>
                    </a:lnB>
                  </a:tcPr>
                </a:tc>
                <a:extLst>
                  <a:ext uri="{0D108BD9-81ED-4DB2-BD59-A6C34878D82A}">
                    <a16:rowId xmlns:a16="http://schemas.microsoft.com/office/drawing/2014/main" val="715061734"/>
                  </a:ext>
                </a:extLst>
              </a:tr>
              <a:tr h="292388">
                <a:tc>
                  <a:txBody>
                    <a:bodyPr/>
                    <a:lstStyle/>
                    <a:p>
                      <a:pPr algn="l" fontAlgn="ctr"/>
                      <a:r>
                        <a:rPr lang="en-IN">
                          <a:effectLst/>
                        </a:rPr>
                        <a:t>United States</a:t>
                      </a:r>
                    </a:p>
                  </a:txBody>
                  <a:tcPr anchor="ctr">
                    <a:lnL>
                      <a:noFill/>
                    </a:lnL>
                    <a:lnR>
                      <a:noFill/>
                    </a:lnR>
                    <a:lnT>
                      <a:noFill/>
                    </a:lnT>
                    <a:lnB>
                      <a:noFill/>
                    </a:lnB>
                    <a:solidFill>
                      <a:srgbClr val="F5F5F5"/>
                    </a:solidFill>
                  </a:tcPr>
                </a:tc>
                <a:tc>
                  <a:txBody>
                    <a:bodyPr/>
                    <a:lstStyle/>
                    <a:p>
                      <a:pPr algn="l" fontAlgn="ctr"/>
                      <a:r>
                        <a:rPr lang="en-IN">
                          <a:effectLst/>
                        </a:rPr>
                        <a:t>328239523</a:t>
                      </a:r>
                    </a:p>
                  </a:txBody>
                  <a:tcPr anchor="ctr">
                    <a:lnL>
                      <a:noFill/>
                    </a:lnL>
                    <a:lnR>
                      <a:noFill/>
                    </a:lnR>
                    <a:lnT>
                      <a:noFill/>
                    </a:lnT>
                    <a:lnB>
                      <a:noFill/>
                    </a:lnB>
                    <a:solidFill>
                      <a:srgbClr val="F5F5F5"/>
                    </a:solidFill>
                  </a:tcPr>
                </a:tc>
                <a:tc>
                  <a:txBody>
                    <a:bodyPr/>
                    <a:lstStyle/>
                    <a:p>
                      <a:pPr algn="l" fontAlgn="ctr"/>
                      <a:r>
                        <a:rPr lang="en-IN">
                          <a:effectLst/>
                        </a:rPr>
                        <a:t>2834964</a:t>
                      </a:r>
                    </a:p>
                  </a:txBody>
                  <a:tcPr anchor="ctr">
                    <a:lnL>
                      <a:noFill/>
                    </a:lnL>
                    <a:lnR>
                      <a:noFill/>
                    </a:lnR>
                    <a:lnT>
                      <a:noFill/>
                    </a:lnT>
                    <a:lnB>
                      <a:noFill/>
                    </a:lnB>
                    <a:solidFill>
                      <a:srgbClr val="F5F5F5"/>
                    </a:solidFill>
                  </a:tcPr>
                </a:tc>
                <a:extLst>
                  <a:ext uri="{0D108BD9-81ED-4DB2-BD59-A6C34878D82A}">
                    <a16:rowId xmlns:a16="http://schemas.microsoft.com/office/drawing/2014/main" val="2358168405"/>
                  </a:ext>
                </a:extLst>
              </a:tr>
              <a:tr h="292388">
                <a:tc>
                  <a:txBody>
                    <a:bodyPr/>
                    <a:lstStyle/>
                    <a:p>
                      <a:pPr algn="l" fontAlgn="ctr"/>
                      <a:r>
                        <a:rPr lang="en-IN">
                          <a:effectLst/>
                        </a:rPr>
                        <a:t>Russia</a:t>
                      </a:r>
                    </a:p>
                  </a:txBody>
                  <a:tcPr anchor="ctr">
                    <a:lnL>
                      <a:noFill/>
                    </a:lnL>
                    <a:lnR>
                      <a:noFill/>
                    </a:lnR>
                    <a:lnT>
                      <a:noFill/>
                    </a:lnT>
                    <a:lnB>
                      <a:noFill/>
                    </a:lnB>
                  </a:tcPr>
                </a:tc>
                <a:tc>
                  <a:txBody>
                    <a:bodyPr/>
                    <a:lstStyle/>
                    <a:p>
                      <a:pPr algn="l" fontAlgn="ctr"/>
                      <a:r>
                        <a:rPr lang="en-IN">
                          <a:effectLst/>
                        </a:rPr>
                        <a:t>145872256</a:t>
                      </a:r>
                    </a:p>
                  </a:txBody>
                  <a:tcPr anchor="ctr">
                    <a:lnL>
                      <a:noFill/>
                    </a:lnL>
                    <a:lnR>
                      <a:noFill/>
                    </a:lnR>
                    <a:lnT>
                      <a:noFill/>
                    </a:lnT>
                    <a:lnB>
                      <a:noFill/>
                    </a:lnB>
                  </a:tcPr>
                </a:tc>
                <a:tc>
                  <a:txBody>
                    <a:bodyPr/>
                    <a:lstStyle/>
                    <a:p>
                      <a:pPr algn="l" fontAlgn="ctr"/>
                      <a:r>
                        <a:rPr lang="en-IN">
                          <a:effectLst/>
                        </a:rPr>
                        <a:t>1777223</a:t>
                      </a:r>
                    </a:p>
                  </a:txBody>
                  <a:tcPr anchor="ctr">
                    <a:lnL>
                      <a:noFill/>
                    </a:lnL>
                    <a:lnR>
                      <a:noFill/>
                    </a:lnR>
                    <a:lnT>
                      <a:noFill/>
                    </a:lnT>
                    <a:lnB>
                      <a:noFill/>
                    </a:lnB>
                  </a:tcPr>
                </a:tc>
                <a:extLst>
                  <a:ext uri="{0D108BD9-81ED-4DB2-BD59-A6C34878D82A}">
                    <a16:rowId xmlns:a16="http://schemas.microsoft.com/office/drawing/2014/main" val="3512913005"/>
                  </a:ext>
                </a:extLst>
              </a:tr>
              <a:tr h="292388">
                <a:tc>
                  <a:txBody>
                    <a:bodyPr/>
                    <a:lstStyle/>
                    <a:p>
                      <a:pPr algn="l" fontAlgn="ctr"/>
                      <a:r>
                        <a:rPr lang="en-IN">
                          <a:effectLst/>
                        </a:rPr>
                        <a:t>Indonesia</a:t>
                      </a:r>
                    </a:p>
                  </a:txBody>
                  <a:tcPr anchor="ctr">
                    <a:lnL>
                      <a:noFill/>
                    </a:lnL>
                    <a:lnR>
                      <a:noFill/>
                    </a:lnR>
                    <a:lnT>
                      <a:noFill/>
                    </a:lnT>
                    <a:lnB>
                      <a:noFill/>
                    </a:lnB>
                    <a:solidFill>
                      <a:srgbClr val="F5F5F5"/>
                    </a:solidFill>
                  </a:tcPr>
                </a:tc>
                <a:tc>
                  <a:txBody>
                    <a:bodyPr/>
                    <a:lstStyle/>
                    <a:p>
                      <a:pPr algn="l" fontAlgn="ctr"/>
                      <a:r>
                        <a:rPr lang="en-IN">
                          <a:effectLst/>
                        </a:rPr>
                        <a:t>273523615</a:t>
                      </a:r>
                    </a:p>
                  </a:txBody>
                  <a:tcPr anchor="ctr">
                    <a:lnL>
                      <a:noFill/>
                    </a:lnL>
                    <a:lnR>
                      <a:noFill/>
                    </a:lnR>
                    <a:lnT>
                      <a:noFill/>
                    </a:lnT>
                    <a:lnB>
                      <a:noFill/>
                    </a:lnB>
                    <a:solidFill>
                      <a:srgbClr val="F5F5F5"/>
                    </a:solidFill>
                  </a:tcPr>
                </a:tc>
                <a:tc>
                  <a:txBody>
                    <a:bodyPr/>
                    <a:lstStyle/>
                    <a:p>
                      <a:pPr algn="l" fontAlgn="ctr"/>
                      <a:r>
                        <a:rPr lang="en-IN" dirty="0">
                          <a:effectLst/>
                        </a:rPr>
                        <a:t>1713143</a:t>
                      </a:r>
                    </a:p>
                  </a:txBody>
                  <a:tcPr anchor="ctr">
                    <a:lnL>
                      <a:noFill/>
                    </a:lnL>
                    <a:lnR>
                      <a:noFill/>
                    </a:lnR>
                    <a:lnT>
                      <a:noFill/>
                    </a:lnT>
                    <a:lnB>
                      <a:noFill/>
                    </a:lnB>
                    <a:solidFill>
                      <a:srgbClr val="F5F5F5"/>
                    </a:solidFill>
                  </a:tcPr>
                </a:tc>
                <a:extLst>
                  <a:ext uri="{0D108BD9-81ED-4DB2-BD59-A6C34878D82A}">
                    <a16:rowId xmlns:a16="http://schemas.microsoft.com/office/drawing/2014/main" val="423064909"/>
                  </a:ext>
                </a:extLst>
              </a:tr>
            </a:tbl>
          </a:graphicData>
        </a:graphic>
      </p:graphicFrame>
      <p:sp>
        <p:nvSpPr>
          <p:cNvPr id="7" name="TextBox 6">
            <a:extLst>
              <a:ext uri="{FF2B5EF4-FFF2-40B4-BE49-F238E27FC236}">
                <a16:creationId xmlns:a16="http://schemas.microsoft.com/office/drawing/2014/main" id="{BB4E1291-C351-5A73-3E27-BCACCBD1996A}"/>
              </a:ext>
            </a:extLst>
          </p:cNvPr>
          <p:cNvSpPr txBox="1"/>
          <p:nvPr/>
        </p:nvSpPr>
        <p:spPr>
          <a:xfrm>
            <a:off x="1058779" y="837398"/>
            <a:ext cx="8855242" cy="1754326"/>
          </a:xfrm>
          <a:prstGeom prst="rect">
            <a:avLst/>
          </a:prstGeom>
          <a:noFill/>
        </p:spPr>
        <p:txBody>
          <a:bodyPr wrap="square" rtlCol="0">
            <a:spAutoFit/>
          </a:bodyPr>
          <a:lstStyle/>
          <a:p>
            <a:pPr algn="l" rtl="0"/>
            <a:r>
              <a:rPr lang="en-US" b="1" i="0" dirty="0">
                <a:solidFill>
                  <a:srgbClr val="000000"/>
                </a:solidFill>
                <a:effectLst/>
                <a:latin typeface="inherit"/>
              </a:rPr>
              <a:t>Observation:-</a:t>
            </a:r>
          </a:p>
          <a:p>
            <a:pPr algn="l" rtl="0"/>
            <a:endParaRPr lang="en-US" b="1" i="0" dirty="0">
              <a:solidFill>
                <a:srgbClr val="000000"/>
              </a:solidFill>
              <a:effectLst/>
              <a:latin typeface="inherit"/>
            </a:endParaRPr>
          </a:p>
          <a:p>
            <a:pPr marL="342900" indent="-342900" algn="l" rtl="0">
              <a:buFont typeface="+mj-lt"/>
              <a:buAutoNum type="arabicPeriod"/>
            </a:pPr>
            <a:r>
              <a:rPr lang="en-US" b="0" i="0" dirty="0">
                <a:solidFill>
                  <a:srgbClr val="000000"/>
                </a:solidFill>
                <a:effectLst/>
                <a:latin typeface="Helvetica Neue"/>
              </a:rPr>
              <a:t>The countries/territories with the highest or lowest number of deaths in 2019 are directly proportional to their population. This is considered reasonable.</a:t>
            </a:r>
          </a:p>
          <a:p>
            <a:pPr marL="342900" indent="-342900" algn="l" rtl="0">
              <a:buFont typeface="+mj-lt"/>
              <a:buAutoNum type="arabicPeriod"/>
            </a:pPr>
            <a:endParaRPr lang="en-US" b="0" i="0" dirty="0">
              <a:solidFill>
                <a:srgbClr val="000000"/>
              </a:solidFill>
              <a:effectLst/>
              <a:latin typeface="Helvetica Neue"/>
            </a:endParaRPr>
          </a:p>
          <a:p>
            <a:pPr marL="342900" indent="-342900" algn="l" rtl="0">
              <a:buFont typeface="+mj-lt"/>
              <a:buAutoNum type="arabicPeriod"/>
            </a:pPr>
            <a:r>
              <a:rPr lang="en-US" b="0" i="0" dirty="0">
                <a:solidFill>
                  <a:srgbClr val="000000"/>
                </a:solidFill>
                <a:effectLst/>
                <a:latin typeface="Helvetica Neue"/>
              </a:rPr>
              <a:t>Top 5 countries/territories with the highest number of deaths in 2019</a:t>
            </a:r>
          </a:p>
        </p:txBody>
      </p:sp>
    </p:spTree>
    <p:extLst>
      <p:ext uri="{BB962C8B-B14F-4D97-AF65-F5344CB8AC3E}">
        <p14:creationId xmlns:p14="http://schemas.microsoft.com/office/powerpoint/2010/main" val="281782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8418AEB-749F-8DB2-42AA-79F2E3C153D5}"/>
              </a:ext>
            </a:extLst>
          </p:cNvPr>
          <p:cNvGraphicFramePr>
            <a:graphicFrameLocks noGrp="1"/>
          </p:cNvGraphicFramePr>
          <p:nvPr>
            <p:extLst>
              <p:ext uri="{D42A27DB-BD31-4B8C-83A1-F6EECF244321}">
                <p14:modId xmlns:p14="http://schemas.microsoft.com/office/powerpoint/2010/main" val="284118604"/>
              </p:ext>
            </p:extLst>
          </p:nvPr>
        </p:nvGraphicFramePr>
        <p:xfrm>
          <a:off x="578318" y="2624880"/>
          <a:ext cx="10515600" cy="3116586"/>
        </p:xfrm>
        <a:graphic>
          <a:graphicData uri="http://schemas.openxmlformats.org/drawingml/2006/table">
            <a:tbl>
              <a:tblPr/>
              <a:tblGrid>
                <a:gridCol w="3505200">
                  <a:extLst>
                    <a:ext uri="{9D8B030D-6E8A-4147-A177-3AD203B41FA5}">
                      <a16:colId xmlns:a16="http://schemas.microsoft.com/office/drawing/2014/main" val="1668098956"/>
                    </a:ext>
                  </a:extLst>
                </a:gridCol>
                <a:gridCol w="3505200">
                  <a:extLst>
                    <a:ext uri="{9D8B030D-6E8A-4147-A177-3AD203B41FA5}">
                      <a16:colId xmlns:a16="http://schemas.microsoft.com/office/drawing/2014/main" val="3233147005"/>
                    </a:ext>
                  </a:extLst>
                </a:gridCol>
                <a:gridCol w="3505200">
                  <a:extLst>
                    <a:ext uri="{9D8B030D-6E8A-4147-A177-3AD203B41FA5}">
                      <a16:colId xmlns:a16="http://schemas.microsoft.com/office/drawing/2014/main" val="3847767671"/>
                    </a:ext>
                  </a:extLst>
                </a:gridCol>
              </a:tblGrid>
              <a:tr h="519431">
                <a:tc>
                  <a:txBody>
                    <a:bodyPr/>
                    <a:lstStyle/>
                    <a:p>
                      <a:pPr algn="l" fontAlgn="ctr"/>
                      <a:r>
                        <a:rPr lang="en-IN" b="1">
                          <a:effectLst/>
                        </a:rPr>
                        <a:t>Country/Territory</a:t>
                      </a:r>
                    </a:p>
                  </a:txBody>
                  <a:tcPr anchor="ctr">
                    <a:lnL>
                      <a:noFill/>
                    </a:lnL>
                    <a:lnR>
                      <a:noFill/>
                    </a:lnR>
                    <a:lnT>
                      <a:noFill/>
                    </a:lnT>
                    <a:lnB>
                      <a:noFill/>
                    </a:lnB>
                  </a:tcPr>
                </a:tc>
                <a:tc>
                  <a:txBody>
                    <a:bodyPr/>
                    <a:lstStyle/>
                    <a:p>
                      <a:pPr algn="l" fontAlgn="ctr"/>
                      <a:r>
                        <a:rPr lang="en-IN" b="1">
                          <a:effectLst/>
                        </a:rPr>
                        <a:t>Population</a:t>
                      </a:r>
                    </a:p>
                  </a:txBody>
                  <a:tcPr anchor="ctr">
                    <a:lnL>
                      <a:noFill/>
                    </a:lnL>
                    <a:lnR>
                      <a:noFill/>
                    </a:lnR>
                    <a:lnT>
                      <a:noFill/>
                    </a:lnT>
                    <a:lnB>
                      <a:noFill/>
                    </a:lnB>
                  </a:tcPr>
                </a:tc>
                <a:tc>
                  <a:txBody>
                    <a:bodyPr/>
                    <a:lstStyle/>
                    <a:p>
                      <a:pPr algn="l" fontAlgn="ctr"/>
                      <a:r>
                        <a:rPr lang="en-IN" b="1">
                          <a:effectLst/>
                        </a:rPr>
                        <a:t>Deads</a:t>
                      </a:r>
                    </a:p>
                  </a:txBody>
                  <a:tcPr anchor="ctr">
                    <a:lnL>
                      <a:noFill/>
                    </a:lnL>
                    <a:lnR>
                      <a:noFill/>
                    </a:lnR>
                    <a:lnT>
                      <a:noFill/>
                    </a:lnT>
                    <a:lnB>
                      <a:noFill/>
                    </a:lnB>
                  </a:tcPr>
                </a:tc>
                <a:extLst>
                  <a:ext uri="{0D108BD9-81ED-4DB2-BD59-A6C34878D82A}">
                    <a16:rowId xmlns:a16="http://schemas.microsoft.com/office/drawing/2014/main" val="315223352"/>
                  </a:ext>
                </a:extLst>
              </a:tr>
              <a:tr h="519431">
                <a:tc>
                  <a:txBody>
                    <a:bodyPr/>
                    <a:lstStyle/>
                    <a:p>
                      <a:pPr algn="l" fontAlgn="ctr"/>
                      <a:r>
                        <a:rPr lang="en-IN">
                          <a:effectLst/>
                        </a:rPr>
                        <a:t>Tokelau</a:t>
                      </a:r>
                    </a:p>
                  </a:txBody>
                  <a:tcPr anchor="ctr">
                    <a:lnL>
                      <a:noFill/>
                    </a:lnL>
                    <a:lnR>
                      <a:noFill/>
                    </a:lnR>
                    <a:lnT>
                      <a:noFill/>
                    </a:lnT>
                    <a:lnB>
                      <a:noFill/>
                    </a:lnB>
                    <a:solidFill>
                      <a:srgbClr val="F5F5F5"/>
                    </a:solidFill>
                  </a:tcPr>
                </a:tc>
                <a:tc>
                  <a:txBody>
                    <a:bodyPr/>
                    <a:lstStyle/>
                    <a:p>
                      <a:pPr algn="l" fontAlgn="ctr"/>
                      <a:r>
                        <a:rPr lang="en-IN">
                          <a:effectLst/>
                        </a:rPr>
                        <a:t>1340</a:t>
                      </a:r>
                    </a:p>
                  </a:txBody>
                  <a:tcPr anchor="ctr">
                    <a:lnL>
                      <a:noFill/>
                    </a:lnL>
                    <a:lnR>
                      <a:noFill/>
                    </a:lnR>
                    <a:lnT>
                      <a:noFill/>
                    </a:lnT>
                    <a:lnB>
                      <a:noFill/>
                    </a:lnB>
                    <a:solidFill>
                      <a:srgbClr val="F5F5F5"/>
                    </a:solidFill>
                  </a:tcPr>
                </a:tc>
                <a:tc>
                  <a:txBody>
                    <a:bodyPr/>
                    <a:lstStyle/>
                    <a:p>
                      <a:pPr algn="l" fontAlgn="ctr"/>
                      <a:r>
                        <a:rPr lang="en-IN">
                          <a:effectLst/>
                        </a:rPr>
                        <a:t>9</a:t>
                      </a:r>
                    </a:p>
                  </a:txBody>
                  <a:tcPr anchor="ctr">
                    <a:lnL>
                      <a:noFill/>
                    </a:lnL>
                    <a:lnR>
                      <a:noFill/>
                    </a:lnR>
                    <a:lnT>
                      <a:noFill/>
                    </a:lnT>
                    <a:lnB>
                      <a:noFill/>
                    </a:lnB>
                    <a:solidFill>
                      <a:srgbClr val="F5F5F5"/>
                    </a:solidFill>
                  </a:tcPr>
                </a:tc>
                <a:extLst>
                  <a:ext uri="{0D108BD9-81ED-4DB2-BD59-A6C34878D82A}">
                    <a16:rowId xmlns:a16="http://schemas.microsoft.com/office/drawing/2014/main" val="1029951105"/>
                  </a:ext>
                </a:extLst>
              </a:tr>
              <a:tr h="519431">
                <a:tc>
                  <a:txBody>
                    <a:bodyPr/>
                    <a:lstStyle/>
                    <a:p>
                      <a:pPr algn="l" fontAlgn="ctr"/>
                      <a:r>
                        <a:rPr lang="en-IN">
                          <a:effectLst/>
                        </a:rPr>
                        <a:t>Niue</a:t>
                      </a:r>
                    </a:p>
                  </a:txBody>
                  <a:tcPr anchor="ctr">
                    <a:lnL>
                      <a:noFill/>
                    </a:lnL>
                    <a:lnR>
                      <a:noFill/>
                    </a:lnR>
                    <a:lnT>
                      <a:noFill/>
                    </a:lnT>
                    <a:lnB>
                      <a:noFill/>
                    </a:lnB>
                  </a:tcPr>
                </a:tc>
                <a:tc>
                  <a:txBody>
                    <a:bodyPr/>
                    <a:lstStyle/>
                    <a:p>
                      <a:pPr algn="l" fontAlgn="ctr"/>
                      <a:r>
                        <a:rPr lang="en-IN">
                          <a:effectLst/>
                        </a:rPr>
                        <a:t>1615</a:t>
                      </a:r>
                    </a:p>
                  </a:txBody>
                  <a:tcPr anchor="ctr">
                    <a:lnL>
                      <a:noFill/>
                    </a:lnL>
                    <a:lnR>
                      <a:noFill/>
                    </a:lnR>
                    <a:lnT>
                      <a:noFill/>
                    </a:lnT>
                    <a:lnB>
                      <a:noFill/>
                    </a:lnB>
                  </a:tcPr>
                </a:tc>
                <a:tc>
                  <a:txBody>
                    <a:bodyPr/>
                    <a:lstStyle/>
                    <a:p>
                      <a:pPr algn="l" fontAlgn="ctr"/>
                      <a:r>
                        <a:rPr lang="en-IN">
                          <a:effectLst/>
                        </a:rPr>
                        <a:t>18</a:t>
                      </a:r>
                    </a:p>
                  </a:txBody>
                  <a:tcPr anchor="ctr">
                    <a:lnL>
                      <a:noFill/>
                    </a:lnL>
                    <a:lnR>
                      <a:noFill/>
                    </a:lnR>
                    <a:lnT>
                      <a:noFill/>
                    </a:lnT>
                    <a:lnB>
                      <a:noFill/>
                    </a:lnB>
                  </a:tcPr>
                </a:tc>
                <a:extLst>
                  <a:ext uri="{0D108BD9-81ED-4DB2-BD59-A6C34878D82A}">
                    <a16:rowId xmlns:a16="http://schemas.microsoft.com/office/drawing/2014/main" val="3948173263"/>
                  </a:ext>
                </a:extLst>
              </a:tr>
              <a:tr h="519431">
                <a:tc>
                  <a:txBody>
                    <a:bodyPr/>
                    <a:lstStyle/>
                    <a:p>
                      <a:pPr algn="l" fontAlgn="ctr"/>
                      <a:r>
                        <a:rPr lang="en-IN">
                          <a:effectLst/>
                        </a:rPr>
                        <a:t>Nauru</a:t>
                      </a:r>
                    </a:p>
                  </a:txBody>
                  <a:tcPr anchor="ctr">
                    <a:lnL>
                      <a:noFill/>
                    </a:lnL>
                    <a:lnR>
                      <a:noFill/>
                    </a:lnR>
                    <a:lnT>
                      <a:noFill/>
                    </a:lnT>
                    <a:lnB>
                      <a:noFill/>
                    </a:lnB>
                    <a:solidFill>
                      <a:srgbClr val="F5F5F5"/>
                    </a:solidFill>
                  </a:tcPr>
                </a:tc>
                <a:tc>
                  <a:txBody>
                    <a:bodyPr/>
                    <a:lstStyle/>
                    <a:p>
                      <a:pPr algn="l" fontAlgn="ctr"/>
                      <a:r>
                        <a:rPr lang="en-IN">
                          <a:effectLst/>
                        </a:rPr>
                        <a:t>10756</a:t>
                      </a:r>
                    </a:p>
                  </a:txBody>
                  <a:tcPr anchor="ctr">
                    <a:lnL>
                      <a:noFill/>
                    </a:lnL>
                    <a:lnR>
                      <a:noFill/>
                    </a:lnR>
                    <a:lnT>
                      <a:noFill/>
                    </a:lnT>
                    <a:lnB>
                      <a:noFill/>
                    </a:lnB>
                    <a:solidFill>
                      <a:srgbClr val="F5F5F5"/>
                    </a:solidFill>
                  </a:tcPr>
                </a:tc>
                <a:tc>
                  <a:txBody>
                    <a:bodyPr/>
                    <a:lstStyle/>
                    <a:p>
                      <a:pPr algn="l" fontAlgn="ctr"/>
                      <a:r>
                        <a:rPr lang="en-IN">
                          <a:effectLst/>
                        </a:rPr>
                        <a:t>63</a:t>
                      </a:r>
                    </a:p>
                  </a:txBody>
                  <a:tcPr anchor="ctr">
                    <a:lnL>
                      <a:noFill/>
                    </a:lnL>
                    <a:lnR>
                      <a:noFill/>
                    </a:lnR>
                    <a:lnT>
                      <a:noFill/>
                    </a:lnT>
                    <a:lnB>
                      <a:noFill/>
                    </a:lnB>
                    <a:solidFill>
                      <a:srgbClr val="F5F5F5"/>
                    </a:solidFill>
                  </a:tcPr>
                </a:tc>
                <a:extLst>
                  <a:ext uri="{0D108BD9-81ED-4DB2-BD59-A6C34878D82A}">
                    <a16:rowId xmlns:a16="http://schemas.microsoft.com/office/drawing/2014/main" val="1504091302"/>
                  </a:ext>
                </a:extLst>
              </a:tr>
              <a:tr h="519431">
                <a:tc>
                  <a:txBody>
                    <a:bodyPr/>
                    <a:lstStyle/>
                    <a:p>
                      <a:pPr algn="l" fontAlgn="ctr"/>
                      <a:r>
                        <a:rPr lang="en-IN">
                          <a:effectLst/>
                        </a:rPr>
                        <a:t>Tuvalu</a:t>
                      </a:r>
                    </a:p>
                  </a:txBody>
                  <a:tcPr anchor="ctr">
                    <a:lnL>
                      <a:noFill/>
                    </a:lnL>
                    <a:lnR>
                      <a:noFill/>
                    </a:lnR>
                    <a:lnT>
                      <a:noFill/>
                    </a:lnT>
                    <a:lnB>
                      <a:noFill/>
                    </a:lnB>
                  </a:tcPr>
                </a:tc>
                <a:tc>
                  <a:txBody>
                    <a:bodyPr/>
                    <a:lstStyle/>
                    <a:p>
                      <a:pPr algn="l" fontAlgn="ctr"/>
                      <a:r>
                        <a:rPr lang="en-IN">
                          <a:effectLst/>
                        </a:rPr>
                        <a:t>10956</a:t>
                      </a:r>
                    </a:p>
                  </a:txBody>
                  <a:tcPr anchor="ctr">
                    <a:lnL>
                      <a:noFill/>
                    </a:lnL>
                    <a:lnR>
                      <a:noFill/>
                    </a:lnR>
                    <a:lnT>
                      <a:noFill/>
                    </a:lnT>
                    <a:lnB>
                      <a:noFill/>
                    </a:lnB>
                  </a:tcPr>
                </a:tc>
                <a:tc>
                  <a:txBody>
                    <a:bodyPr/>
                    <a:lstStyle/>
                    <a:p>
                      <a:pPr algn="l" fontAlgn="ctr"/>
                      <a:r>
                        <a:rPr lang="en-IN">
                          <a:effectLst/>
                        </a:rPr>
                        <a:t>104</a:t>
                      </a:r>
                    </a:p>
                  </a:txBody>
                  <a:tcPr anchor="ctr">
                    <a:lnL>
                      <a:noFill/>
                    </a:lnL>
                    <a:lnR>
                      <a:noFill/>
                    </a:lnR>
                    <a:lnT>
                      <a:noFill/>
                    </a:lnT>
                    <a:lnB>
                      <a:noFill/>
                    </a:lnB>
                  </a:tcPr>
                </a:tc>
                <a:extLst>
                  <a:ext uri="{0D108BD9-81ED-4DB2-BD59-A6C34878D82A}">
                    <a16:rowId xmlns:a16="http://schemas.microsoft.com/office/drawing/2014/main" val="4050166040"/>
                  </a:ext>
                </a:extLst>
              </a:tr>
              <a:tr h="519431">
                <a:tc>
                  <a:txBody>
                    <a:bodyPr/>
                    <a:lstStyle/>
                    <a:p>
                      <a:pPr algn="l" fontAlgn="ctr"/>
                      <a:r>
                        <a:rPr lang="en-IN">
                          <a:effectLst/>
                        </a:rPr>
                        <a:t>Cook Islands</a:t>
                      </a:r>
                    </a:p>
                  </a:txBody>
                  <a:tcPr anchor="ctr">
                    <a:lnL>
                      <a:noFill/>
                    </a:lnL>
                    <a:lnR>
                      <a:noFill/>
                    </a:lnR>
                    <a:lnT>
                      <a:noFill/>
                    </a:lnT>
                    <a:lnB>
                      <a:noFill/>
                    </a:lnB>
                    <a:solidFill>
                      <a:srgbClr val="F5F5F5"/>
                    </a:solidFill>
                  </a:tcPr>
                </a:tc>
                <a:tc>
                  <a:txBody>
                    <a:bodyPr/>
                    <a:lstStyle/>
                    <a:p>
                      <a:pPr algn="l" fontAlgn="ctr"/>
                      <a:r>
                        <a:rPr lang="en-IN">
                          <a:effectLst/>
                        </a:rPr>
                        <a:t>17548</a:t>
                      </a:r>
                    </a:p>
                  </a:txBody>
                  <a:tcPr anchor="ctr">
                    <a:lnL>
                      <a:noFill/>
                    </a:lnL>
                    <a:lnR>
                      <a:noFill/>
                    </a:lnR>
                    <a:lnT>
                      <a:noFill/>
                    </a:lnT>
                    <a:lnB>
                      <a:noFill/>
                    </a:lnB>
                    <a:solidFill>
                      <a:srgbClr val="F5F5F5"/>
                    </a:solidFill>
                  </a:tcPr>
                </a:tc>
                <a:tc>
                  <a:txBody>
                    <a:bodyPr/>
                    <a:lstStyle/>
                    <a:p>
                      <a:pPr algn="l" fontAlgn="ctr"/>
                      <a:r>
                        <a:rPr lang="en-IN" dirty="0">
                          <a:effectLst/>
                        </a:rPr>
                        <a:t>165</a:t>
                      </a:r>
                    </a:p>
                  </a:txBody>
                  <a:tcPr anchor="ctr">
                    <a:lnL>
                      <a:noFill/>
                    </a:lnL>
                    <a:lnR>
                      <a:noFill/>
                    </a:lnR>
                    <a:lnT>
                      <a:noFill/>
                    </a:lnT>
                    <a:lnB>
                      <a:noFill/>
                    </a:lnB>
                    <a:solidFill>
                      <a:srgbClr val="F5F5F5"/>
                    </a:solidFill>
                  </a:tcPr>
                </a:tc>
                <a:extLst>
                  <a:ext uri="{0D108BD9-81ED-4DB2-BD59-A6C34878D82A}">
                    <a16:rowId xmlns:a16="http://schemas.microsoft.com/office/drawing/2014/main" val="3019064569"/>
                  </a:ext>
                </a:extLst>
              </a:tr>
            </a:tbl>
          </a:graphicData>
        </a:graphic>
      </p:graphicFrame>
      <p:sp>
        <p:nvSpPr>
          <p:cNvPr id="3" name="Rectangle 3">
            <a:extLst>
              <a:ext uri="{FF2B5EF4-FFF2-40B4-BE49-F238E27FC236}">
                <a16:creationId xmlns:a16="http://schemas.microsoft.com/office/drawing/2014/main" id="{54C43C7F-63E2-F9B5-A0BA-A0374E9F3DAE}"/>
              </a:ext>
            </a:extLst>
          </p:cNvPr>
          <p:cNvSpPr>
            <a:spLocks noChangeArrowheads="1"/>
          </p:cNvSpPr>
          <p:nvPr/>
        </p:nvSpPr>
        <p:spPr bwMode="auto">
          <a:xfrm>
            <a:off x="713071" y="1324993"/>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Top 5 countries/territories with the lowest number of deaths in 2019</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2893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1AE644-02D6-D1DE-80C5-E2E02D8DC340}"/>
              </a:ext>
            </a:extLst>
          </p:cNvPr>
          <p:cNvPicPr>
            <a:picLocks noChangeAspect="1"/>
          </p:cNvPicPr>
          <p:nvPr/>
        </p:nvPicPr>
        <p:blipFill>
          <a:blip r:embed="rId2"/>
          <a:stretch>
            <a:fillRect/>
          </a:stretch>
        </p:blipFill>
        <p:spPr>
          <a:xfrm>
            <a:off x="808522" y="361419"/>
            <a:ext cx="10443411" cy="6135161"/>
          </a:xfrm>
          <a:prstGeom prst="rect">
            <a:avLst/>
          </a:prstGeom>
        </p:spPr>
      </p:pic>
    </p:spTree>
    <p:extLst>
      <p:ext uri="{BB962C8B-B14F-4D97-AF65-F5344CB8AC3E}">
        <p14:creationId xmlns:p14="http://schemas.microsoft.com/office/powerpoint/2010/main" val="503631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BA122-42BB-BF14-586F-456DAAAF43D9}"/>
              </a:ext>
            </a:extLst>
          </p:cNvPr>
          <p:cNvSpPr txBox="1"/>
          <p:nvPr/>
        </p:nvSpPr>
        <p:spPr>
          <a:xfrm>
            <a:off x="1645920" y="1212783"/>
            <a:ext cx="7500486" cy="3816429"/>
          </a:xfrm>
          <a:prstGeom prst="rect">
            <a:avLst/>
          </a:prstGeom>
          <a:noFill/>
        </p:spPr>
        <p:txBody>
          <a:bodyPr wrap="square">
            <a:spAutoFit/>
          </a:bodyPr>
          <a:lstStyle/>
          <a:p>
            <a:pPr algn="l" rtl="0"/>
            <a:r>
              <a:rPr lang="en-US" sz="4000" b="1" i="0" dirty="0">
                <a:solidFill>
                  <a:srgbClr val="000000"/>
                </a:solidFill>
                <a:effectLst/>
                <a:latin typeface="Arial" panose="020B0604020202020204" pitchFamily="34" charset="0"/>
                <a:cs typeface="Arial" panose="020B0604020202020204" pitchFamily="34" charset="0"/>
              </a:rPr>
              <a:t>Observation:-</a:t>
            </a:r>
          </a:p>
          <a:p>
            <a:pPr algn="l" rtl="0"/>
            <a:endParaRPr lang="en-US" sz="4000" b="1" i="0" dirty="0">
              <a:solidFill>
                <a:srgbClr val="000000"/>
              </a:solidFill>
              <a:effectLst/>
              <a:latin typeface="Arial" panose="020B0604020202020204" pitchFamily="34" charset="0"/>
              <a:cs typeface="Arial" panose="020B0604020202020204" pitchFamily="34" charset="0"/>
            </a:endParaRP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In 2019:</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	The number of deaths from Cardiovascular problems reached 18552218 people, accounting for the highest proportion. </a:t>
            </a:r>
          </a:p>
          <a:p>
            <a:pPr algn="l" rtl="0"/>
            <a:endParaRPr lang="en-US" b="0" i="0" dirty="0">
              <a:solidFill>
                <a:srgbClr val="000000"/>
              </a:solidFill>
              <a:effectLst/>
              <a:latin typeface="Helvetica Neue"/>
            </a:endParaRPr>
          </a:p>
          <a:p>
            <a:pPr algn="l" rtl="0"/>
            <a:r>
              <a:rPr lang="en-US" dirty="0">
                <a:solidFill>
                  <a:srgbClr val="000000"/>
                </a:solidFill>
                <a:latin typeface="Helvetica Neue"/>
              </a:rPr>
              <a:t>	</a:t>
            </a:r>
            <a:r>
              <a:rPr lang="en-US" b="0" i="0" dirty="0">
                <a:solidFill>
                  <a:srgbClr val="000000"/>
                </a:solidFill>
                <a:effectLst/>
                <a:latin typeface="Helvetica Neue"/>
              </a:rPr>
              <a:t>Taking the top 2 position is Neoplasms, with 10074275 deaths. Taking the top 3 position is Chronic Respiratory Diseases, with 3972681 deaths.</a:t>
            </a:r>
          </a:p>
        </p:txBody>
      </p:sp>
    </p:spTree>
    <p:extLst>
      <p:ext uri="{BB962C8B-B14F-4D97-AF65-F5344CB8AC3E}">
        <p14:creationId xmlns:p14="http://schemas.microsoft.com/office/powerpoint/2010/main" val="276950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B88798-A57A-3824-4896-92064876FD67}"/>
              </a:ext>
            </a:extLst>
          </p:cNvPr>
          <p:cNvPicPr>
            <a:picLocks noChangeAspect="1"/>
          </p:cNvPicPr>
          <p:nvPr/>
        </p:nvPicPr>
        <p:blipFill>
          <a:blip r:embed="rId2"/>
          <a:stretch>
            <a:fillRect/>
          </a:stretch>
        </p:blipFill>
        <p:spPr>
          <a:xfrm>
            <a:off x="1058779" y="599756"/>
            <a:ext cx="10472286" cy="5658488"/>
          </a:xfrm>
          <a:prstGeom prst="rect">
            <a:avLst/>
          </a:prstGeom>
        </p:spPr>
      </p:pic>
    </p:spTree>
    <p:extLst>
      <p:ext uri="{BB962C8B-B14F-4D97-AF65-F5344CB8AC3E}">
        <p14:creationId xmlns:p14="http://schemas.microsoft.com/office/powerpoint/2010/main" val="2829277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FB13436-79D7-7AF3-DBC8-226B629068DA}"/>
              </a:ext>
            </a:extLst>
          </p:cNvPr>
          <p:cNvSpPr txBox="1"/>
          <p:nvPr/>
        </p:nvSpPr>
        <p:spPr>
          <a:xfrm>
            <a:off x="644893" y="673768"/>
            <a:ext cx="9095873" cy="1323439"/>
          </a:xfrm>
          <a:prstGeom prst="rect">
            <a:avLst/>
          </a:prstGeom>
          <a:noFill/>
        </p:spPr>
        <p:txBody>
          <a:bodyPr wrap="square" rtlCol="0">
            <a:spAutoFit/>
          </a:bodyPr>
          <a:lstStyle/>
          <a:p>
            <a:r>
              <a:rPr lang="en-IN" sz="4000" b="1" dirty="0"/>
              <a:t>Countries with highest no of deaths from cardiovascular disease</a:t>
            </a:r>
          </a:p>
        </p:txBody>
      </p:sp>
      <p:pic>
        <p:nvPicPr>
          <p:cNvPr id="10" name="Picture 9">
            <a:extLst>
              <a:ext uri="{FF2B5EF4-FFF2-40B4-BE49-F238E27FC236}">
                <a16:creationId xmlns:a16="http://schemas.microsoft.com/office/drawing/2014/main" id="{CE142790-E1F1-C830-4BC0-67B6B6815AC8}"/>
              </a:ext>
            </a:extLst>
          </p:cNvPr>
          <p:cNvPicPr>
            <a:picLocks noChangeAspect="1"/>
          </p:cNvPicPr>
          <p:nvPr/>
        </p:nvPicPr>
        <p:blipFill>
          <a:blip r:embed="rId2"/>
          <a:stretch>
            <a:fillRect/>
          </a:stretch>
        </p:blipFill>
        <p:spPr>
          <a:xfrm>
            <a:off x="1607419" y="1994526"/>
            <a:ext cx="7113069" cy="4569903"/>
          </a:xfrm>
          <a:prstGeom prst="rect">
            <a:avLst/>
          </a:prstGeom>
        </p:spPr>
      </p:pic>
    </p:spTree>
    <p:extLst>
      <p:ext uri="{BB962C8B-B14F-4D97-AF65-F5344CB8AC3E}">
        <p14:creationId xmlns:p14="http://schemas.microsoft.com/office/powerpoint/2010/main" val="2431395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ADB0DE-C298-D991-7687-8DFA3C33BC7D}"/>
              </a:ext>
            </a:extLst>
          </p:cNvPr>
          <p:cNvSpPr txBox="1"/>
          <p:nvPr/>
        </p:nvSpPr>
        <p:spPr>
          <a:xfrm>
            <a:off x="991402" y="847023"/>
            <a:ext cx="8393230" cy="5601533"/>
          </a:xfrm>
          <a:prstGeom prst="rect">
            <a:avLst/>
          </a:prstGeom>
          <a:noFill/>
        </p:spPr>
        <p:txBody>
          <a:bodyPr wrap="square">
            <a:spAutoFit/>
          </a:bodyPr>
          <a:lstStyle/>
          <a:p>
            <a:pPr algn="l"/>
            <a:r>
              <a:rPr lang="en-US" sz="2000" b="1" i="0" dirty="0">
                <a:solidFill>
                  <a:srgbClr val="000000"/>
                </a:solidFill>
                <a:effectLst/>
                <a:latin typeface="Arial" panose="020B0604020202020204" pitchFamily="34" charset="0"/>
                <a:cs typeface="Arial" panose="020B0604020202020204" pitchFamily="34" charset="0"/>
              </a:rPr>
              <a:t>Observation:-</a:t>
            </a:r>
          </a:p>
          <a:p>
            <a:pPr algn="l"/>
            <a:endParaRPr lang="en-US" b="0" i="0" dirty="0">
              <a:solidFill>
                <a:srgbClr val="000000"/>
              </a:solidFill>
              <a:effectLst/>
              <a:latin typeface="Helvetica Neue"/>
            </a:endParaRPr>
          </a:p>
          <a:p>
            <a:pPr algn="l"/>
            <a:r>
              <a:rPr lang="en-US" sz="1600" b="0" i="0" dirty="0">
                <a:solidFill>
                  <a:srgbClr val="000000"/>
                </a:solidFill>
                <a:effectLst/>
                <a:latin typeface="Arial" panose="020B0604020202020204" pitchFamily="34" charset="0"/>
                <a:cs typeface="Arial" panose="020B0604020202020204" pitchFamily="34" charset="0"/>
              </a:rPr>
              <a:t>Cardiovascular disease remains the leading burden of disease</a:t>
            </a:r>
          </a:p>
          <a:p>
            <a:pPr algn="l"/>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The number of deaths related to cardiovascular problems increases year by year, accounting for the highest proportion of all causes. Especially in countries with large populations and developed economies.</a:t>
            </a:r>
          </a:p>
          <a:p>
            <a:pPr marL="285750" indent="-285750" algn="l">
              <a:buFont typeface="Arial" panose="020B0604020202020204" pitchFamily="34" charset="0"/>
              <a:buChar char="•"/>
            </a:pPr>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According to WHO data, heart disease is the largest cause of death in the world. In which, ischemic heart disease accounted for 16% and stroke accounted for 11% of global deaths. Since 2000, the number of deaths from the disease has increased the most, increasing by more than 2 million to 8.9 million deaths in 2019.</a:t>
            </a:r>
          </a:p>
          <a:p>
            <a:pPr marL="285750" indent="-285750" algn="l">
              <a:buFont typeface="Arial" panose="020B0604020202020204" pitchFamily="34" charset="0"/>
              <a:buChar char="•"/>
            </a:pPr>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Especially in the current situation of COVID-19 epidemic, the risk of death often focuses mainly on the elderly population, with underlying medical conditions such as hypertension, cardiovascular disease and other chronic diseases. Data from Wuhan (China) show that the mortality rate accounts for 10.5% in people with COVID-19 with heart disease, 7.3% in people with diabetes, 6.3% in people with diabetes. people with respiratory disease and 6% in those with hypertension. On the other hand, worries about the epidemic situation and people's travel restrictions have led to cardiovascular patients delaying their follow-up visits. This is really dangerous for general chronic illness, which often has no obvious symptoms or signs.</a:t>
            </a:r>
          </a:p>
        </p:txBody>
      </p:sp>
    </p:spTree>
    <p:extLst>
      <p:ext uri="{BB962C8B-B14F-4D97-AF65-F5344CB8AC3E}">
        <p14:creationId xmlns:p14="http://schemas.microsoft.com/office/powerpoint/2010/main" val="427801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1F207-FD6C-3537-90B0-CF2D8C22F4B2}"/>
              </a:ext>
            </a:extLst>
          </p:cNvPr>
          <p:cNvPicPr>
            <a:picLocks noChangeAspect="1"/>
          </p:cNvPicPr>
          <p:nvPr/>
        </p:nvPicPr>
        <p:blipFill>
          <a:blip r:embed="rId2"/>
          <a:stretch>
            <a:fillRect/>
          </a:stretch>
        </p:blipFill>
        <p:spPr>
          <a:xfrm>
            <a:off x="425217" y="760396"/>
            <a:ext cx="10595710" cy="5537310"/>
          </a:xfrm>
          <a:prstGeom prst="rect">
            <a:avLst/>
          </a:prstGeom>
        </p:spPr>
      </p:pic>
    </p:spTree>
    <p:extLst>
      <p:ext uri="{BB962C8B-B14F-4D97-AF65-F5344CB8AC3E}">
        <p14:creationId xmlns:p14="http://schemas.microsoft.com/office/powerpoint/2010/main" val="79023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A32527-976E-2247-3854-53570725C102}"/>
              </a:ext>
            </a:extLst>
          </p:cNvPr>
          <p:cNvSpPr txBox="1"/>
          <p:nvPr/>
        </p:nvSpPr>
        <p:spPr>
          <a:xfrm>
            <a:off x="5640404" y="2974206"/>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11D87CE4-75BC-6274-30FA-6B10C7E5509E}"/>
              </a:ext>
            </a:extLst>
          </p:cNvPr>
          <p:cNvSpPr txBox="1"/>
          <p:nvPr/>
        </p:nvSpPr>
        <p:spPr>
          <a:xfrm>
            <a:off x="683394" y="856648"/>
            <a:ext cx="10886172" cy="6124754"/>
          </a:xfrm>
          <a:prstGeom prst="rect">
            <a:avLst/>
          </a:prstGeom>
          <a:noFill/>
        </p:spPr>
        <p:txBody>
          <a:bodyPr wrap="square" rtlCol="0">
            <a:spAutoFit/>
          </a:bodyPr>
          <a:lstStyle/>
          <a:p>
            <a:pPr algn="l" rtl="0"/>
            <a:r>
              <a:rPr lang="en-US" sz="1400" b="1" i="0" dirty="0">
                <a:solidFill>
                  <a:srgbClr val="000000"/>
                </a:solidFill>
                <a:effectLst/>
                <a:latin typeface="Arial" panose="020B0604020202020204" pitchFamily="34" charset="0"/>
                <a:cs typeface="Arial" panose="020B0604020202020204" pitchFamily="34" charset="0"/>
              </a:rPr>
              <a:t>Observation:- </a:t>
            </a:r>
          </a:p>
          <a:p>
            <a:pPr algn="l" rtl="0"/>
            <a:endParaRPr lang="en-US" sz="1400" b="1"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Neoplasms - Cancer Rates of new cancer and cancer deaths continue to increase year by year. Cancer is not a disease, but a group of diseases. To date, about 200 different types of letters on the human body have been identified.</a:t>
            </a:r>
          </a:p>
          <a:p>
            <a:pPr marL="285750" indent="-285750" algn="l" rtl="0">
              <a:buFont typeface="Arial" panose="020B0604020202020204" pitchFamily="34" charset="0"/>
              <a:buChar char="•"/>
            </a:pPr>
            <a:endParaRPr lang="en-US" sz="1400" b="0" i="0" dirty="0">
              <a:solidFill>
                <a:srgbClr val="000000"/>
              </a:solidFill>
              <a:effectLst/>
              <a:latin typeface="Arial" panose="020B0604020202020204" pitchFamily="34" charset="0"/>
              <a:cs typeface="Arial" panose="020B0604020202020204" pitchFamily="34" charset="0"/>
            </a:endParaRPr>
          </a:p>
          <a:p>
            <a:pPr algn="l" rtl="0"/>
            <a:r>
              <a:rPr lang="en-US" sz="1400" b="0" i="0" dirty="0">
                <a:solidFill>
                  <a:srgbClr val="000000"/>
                </a:solidFill>
                <a:effectLst/>
                <a:latin typeface="Arial" panose="020B0604020202020204" pitchFamily="34" charset="0"/>
                <a:cs typeface="Arial" panose="020B0604020202020204" pitchFamily="34" charset="0"/>
              </a:rPr>
              <a:t>Below is a list of some of the most common types of cancer:</a:t>
            </a:r>
          </a:p>
          <a:p>
            <a:pPr algn="l" rtl="0"/>
            <a:endParaRPr lang="en-US" sz="1400" b="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Lung cancer: accounts for the highest rate in men, including developed and developing countries (accounting for 12.4% of all cancers). Mortality and morbidity rates increase from age 40 and older and peak at age 75. Lung cancer mortality is estimated to be the sum of the four types of colorectal, breast, prostate, and prostate cancers. pancreas.</a:t>
            </a:r>
          </a:p>
          <a:p>
            <a:pPr marL="285750" indent="-285750" algn="l" rtl="0">
              <a:buFont typeface="Arial" panose="020B0604020202020204" pitchFamily="34" charset="0"/>
              <a:buChar char="•"/>
            </a:pPr>
            <a:endParaRPr lang="en-US" sz="1400" b="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Stomach cancer: an estimated 934,000 new cancer patients are diagnosed each year. There are many causes of stomach cancer, but an estimated 30% of new cases in developed countries and 47% in developing countries are related to Helicobacter Pylori. Some regions such as Southeast Asia, South America, Eastern Europe... have higher rates of stomach cancer than other regions in the world.</a:t>
            </a:r>
          </a:p>
          <a:p>
            <a:pPr marL="285750" indent="-285750" algn="l" rtl="0">
              <a:buFont typeface="Arial" panose="020B0604020202020204" pitchFamily="34" charset="0"/>
              <a:buChar char="•"/>
            </a:pPr>
            <a:endParaRPr lang="en-US" sz="1400" b="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Breast cancer: is the most common cancer in women (accounting for about 23% of all cancers), especially women in developing countries. The rate of breast cancer increases at the age of 50, 60 and peaks at the age of 70. The incidence is expected to be 111 per 100,000 population in the early years of the 21st century.</a:t>
            </a:r>
          </a:p>
          <a:p>
            <a:pPr marL="285750" indent="-285750" algn="l" rtl="0">
              <a:buFont typeface="Arial" panose="020B0604020202020204" pitchFamily="34" charset="0"/>
              <a:buChar char="•"/>
            </a:pPr>
            <a:endParaRPr lang="en-US" sz="1400" b="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Colorectal cancer: accounts for about 9.4% of all cancers. This type of cancer is often related to diet and living standards..., the disease is more common in developed countries than in poor countries. The disease has a genetic component. The risk of colorectal cancer is increased in people with a pre-existing history of colitis.</a:t>
            </a:r>
          </a:p>
          <a:p>
            <a:pPr marL="285750" indent="-285750" algn="l" rtl="0">
              <a:buFont typeface="Arial" panose="020B0604020202020204" pitchFamily="34" charset="0"/>
              <a:buChar char="•"/>
            </a:pPr>
            <a:endParaRPr lang="en-US" sz="1400" b="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Liver cancer: accounts for about 5.7% of all cancers and is closely related to a history of hepatitis B and C. Asian countries have high rates of liver cancer.</a:t>
            </a:r>
          </a:p>
          <a:p>
            <a:pPr marL="285750" indent="-285750" algn="l" rtl="0">
              <a:buFont typeface="Arial" panose="020B0604020202020204" pitchFamily="34" charset="0"/>
              <a:buChar char="•"/>
            </a:pPr>
            <a:endParaRPr lang="en-US" sz="1400" b="0" i="0" dirty="0">
              <a:solidFill>
                <a:srgbClr val="000000"/>
              </a:solidFill>
              <a:effectLst/>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2253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38FC7-CA33-CD96-29E5-941A4FDF8BE6}"/>
              </a:ext>
            </a:extLst>
          </p:cNvPr>
          <p:cNvSpPr txBox="1"/>
          <p:nvPr/>
        </p:nvSpPr>
        <p:spPr>
          <a:xfrm>
            <a:off x="962526" y="1309036"/>
            <a:ext cx="9509760" cy="2862322"/>
          </a:xfrm>
          <a:prstGeom prst="rect">
            <a:avLst/>
          </a:prstGeom>
          <a:noFill/>
        </p:spPr>
        <p:txBody>
          <a:bodyPr wrap="square">
            <a:spAutoFit/>
          </a:bodyPr>
          <a:lstStyle/>
          <a:p>
            <a:pPr marL="285750" indent="-285750" algn="l" rtl="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Prostate cancer: the disease is common in the elderly, tends to increase due to the increasing life expectancy. An estimated 679,000 people are newly diagnosed with the disease every year. The prevalence is high in developed countries and lower in developing countries.</a:t>
            </a:r>
          </a:p>
          <a:p>
            <a:pPr marL="285750" indent="-285750" algn="l" rtl="0">
              <a:buFont typeface="Arial" panose="020B0604020202020204" pitchFamily="34" charset="0"/>
              <a:buChar char="•"/>
            </a:pPr>
            <a:endParaRPr lang="en-US" sz="2000" b="0"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Cervical cancer: an estimated 493,000 new cases every year. Human papilloma virus (HPV) is probably one of the risk factors for this disease in poor and developing countries.</a:t>
            </a:r>
          </a:p>
          <a:p>
            <a:pPr marL="285750" indent="-285750" algn="l" rtl="0">
              <a:buFont typeface="Arial" panose="020B0604020202020204" pitchFamily="34" charset="0"/>
              <a:buChar char="•"/>
            </a:pPr>
            <a:endParaRPr lang="en-US" sz="20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65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1C299-5B4C-9239-5844-AC8BC02DE024}"/>
              </a:ext>
            </a:extLst>
          </p:cNvPr>
          <p:cNvSpPr txBox="1"/>
          <p:nvPr/>
        </p:nvSpPr>
        <p:spPr>
          <a:xfrm>
            <a:off x="933651" y="904775"/>
            <a:ext cx="10530037" cy="5801588"/>
          </a:xfrm>
          <a:prstGeom prst="rect">
            <a:avLst/>
          </a:prstGeom>
          <a:noFill/>
        </p:spPr>
        <p:txBody>
          <a:bodyPr wrap="square" rtlCol="0">
            <a:spAutoFit/>
          </a:bodyPr>
          <a:lstStyle/>
          <a:p>
            <a:pPr fontAlgn="base">
              <a:lnSpc>
                <a:spcPts val="1650"/>
              </a:lnSpc>
              <a:spcBef>
                <a:spcPts val="790"/>
              </a:spcBef>
              <a:spcAft>
                <a:spcPts val="790"/>
              </a:spcAft>
            </a:pPr>
            <a:r>
              <a:rPr lang="en-IN"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Context</a:t>
            </a:r>
          </a:p>
          <a:p>
            <a:pPr fontAlgn="base">
              <a:lnSpc>
                <a:spcPts val="1650"/>
              </a:lnSpc>
              <a:spcBef>
                <a:spcPts val="790"/>
              </a:spcBef>
              <a:spcAft>
                <a:spcPts val="790"/>
              </a:spcAft>
            </a:pPr>
            <a:endPar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fontAlgn="base">
              <a:lnSpc>
                <a:spcPts val="1650"/>
              </a:lnSpc>
              <a:spcBef>
                <a:spcPts val="790"/>
              </a:spcBef>
              <a:spcAft>
                <a:spcPts val="790"/>
              </a:spcAft>
              <a:buFont typeface="Arial" panose="020B0604020202020204" pitchFamily="34" charset="0"/>
              <a:buChar char="•"/>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straightforward way to assess the health status of a population is to focus on mortality – or concepts like child mortality or life expectancy, which are based on mortality estimates. </a:t>
            </a:r>
          </a:p>
          <a:p>
            <a:pPr marL="285750" indent="-285750" fontAlgn="base">
              <a:lnSpc>
                <a:spcPts val="1650"/>
              </a:lnSpc>
              <a:spcBef>
                <a:spcPts val="790"/>
              </a:spcBef>
              <a:spcAft>
                <a:spcPts val="790"/>
              </a:spcAft>
              <a:buFont typeface="Arial" panose="020B0604020202020204" pitchFamily="34" charset="0"/>
              <a:buChar char="•"/>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a:t>
            </a:r>
          </a:p>
          <a:p>
            <a:pPr marL="285750" indent="-285750" fontAlgn="base">
              <a:lnSpc>
                <a:spcPts val="1650"/>
              </a:lnSpc>
              <a:spcBef>
                <a:spcPts val="790"/>
              </a:spcBef>
              <a:spcAft>
                <a:spcPts val="790"/>
              </a:spcAft>
              <a:buFont typeface="Arial" panose="020B0604020202020204" pitchFamily="34" charset="0"/>
              <a:buChar char="•"/>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a:t>
            </a:r>
          </a:p>
          <a:p>
            <a:pPr marL="285750" indent="-285750" fontAlgn="base">
              <a:lnSpc>
                <a:spcPts val="1650"/>
              </a:lnSpc>
              <a:spcBef>
                <a:spcPts val="790"/>
              </a:spcBef>
              <a:spcAft>
                <a:spcPts val="790"/>
              </a:spcAft>
              <a:buFont typeface="Arial" panose="020B0604020202020204" pitchFamily="34" charset="0"/>
              <a:buChar char="•"/>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One DALY represents one lost year of healthy life. The first ‘Global Burden of Disease’ (GBD) was GBD 1990 and the DALY metric was prominently featured in the World Bank’s 1993 World Development Report. </a:t>
            </a:r>
          </a:p>
          <a:p>
            <a:pPr marL="285750" indent="-285750" fontAlgn="base">
              <a:lnSpc>
                <a:spcPts val="1650"/>
              </a:lnSpc>
              <a:spcBef>
                <a:spcPts val="790"/>
              </a:spcBef>
              <a:spcAft>
                <a:spcPts val="790"/>
              </a:spcAft>
              <a:buFont typeface="Arial" panose="020B0604020202020204" pitchFamily="34" charset="0"/>
              <a:buChar char="•"/>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p>
          <a:p>
            <a:pPr marL="285750" indent="-285750" fontAlgn="base">
              <a:lnSpc>
                <a:spcPts val="1650"/>
              </a:lnSpc>
              <a:spcBef>
                <a:spcPts val="790"/>
              </a:spcBef>
              <a:spcAft>
                <a:spcPts val="790"/>
              </a:spcAft>
              <a:buFont typeface="Arial" panose="020B0604020202020204" pitchFamily="34" charset="0"/>
              <a:buChar char="•"/>
            </a:pP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914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2F9AEC-3CF2-84E1-B8E0-15AD3058A639}"/>
              </a:ext>
            </a:extLst>
          </p:cNvPr>
          <p:cNvPicPr>
            <a:picLocks noChangeAspect="1"/>
          </p:cNvPicPr>
          <p:nvPr/>
        </p:nvPicPr>
        <p:blipFill>
          <a:blip r:embed="rId2"/>
          <a:stretch>
            <a:fillRect/>
          </a:stretch>
        </p:blipFill>
        <p:spPr>
          <a:xfrm>
            <a:off x="625642" y="550557"/>
            <a:ext cx="10212404" cy="5756885"/>
          </a:xfrm>
          <a:prstGeom prst="rect">
            <a:avLst/>
          </a:prstGeom>
        </p:spPr>
      </p:pic>
    </p:spTree>
    <p:extLst>
      <p:ext uri="{BB962C8B-B14F-4D97-AF65-F5344CB8AC3E}">
        <p14:creationId xmlns:p14="http://schemas.microsoft.com/office/powerpoint/2010/main" val="3701999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45452-0077-E8A5-FD9D-B44A93C8F70B}"/>
              </a:ext>
            </a:extLst>
          </p:cNvPr>
          <p:cNvSpPr txBox="1"/>
          <p:nvPr/>
        </p:nvSpPr>
        <p:spPr>
          <a:xfrm>
            <a:off x="1299411" y="1169249"/>
            <a:ext cx="7846995" cy="3785652"/>
          </a:xfrm>
          <a:prstGeom prst="rect">
            <a:avLst/>
          </a:prstGeom>
          <a:noFill/>
        </p:spPr>
        <p:txBody>
          <a:bodyPr wrap="square">
            <a:spAutoFit/>
          </a:bodyPr>
          <a:lstStyle/>
          <a:p>
            <a:pPr algn="l" rtl="0"/>
            <a:r>
              <a:rPr lang="en-US" sz="1600" b="1" i="0" dirty="0">
                <a:solidFill>
                  <a:srgbClr val="000000"/>
                </a:solidFill>
                <a:effectLst/>
                <a:latin typeface="Arial" panose="020B0604020202020204" pitchFamily="34" charset="0"/>
                <a:cs typeface="Arial" panose="020B0604020202020204" pitchFamily="34" charset="0"/>
              </a:rPr>
              <a:t>Observation:-</a:t>
            </a:r>
          </a:p>
          <a:p>
            <a:pPr algn="l" rtl="0"/>
            <a:endParaRPr lang="en-US" sz="1600" b="1" i="0" dirty="0">
              <a:solidFill>
                <a:srgbClr val="000000"/>
              </a:solidFill>
              <a:effectLst/>
              <a:latin typeface="Arial" panose="020B0604020202020204" pitchFamily="34" charset="0"/>
              <a:cs typeface="Arial" panose="020B0604020202020204" pitchFamily="34" charset="0"/>
            </a:endParaRPr>
          </a:p>
          <a:p>
            <a:pPr algn="l" rtl="0"/>
            <a:r>
              <a:rPr lang="en-US" sz="1600" b="1" i="0" dirty="0">
                <a:solidFill>
                  <a:srgbClr val="000000"/>
                </a:solidFill>
                <a:effectLst/>
                <a:latin typeface="Arial" panose="020B0604020202020204" pitchFamily="34" charset="0"/>
                <a:cs typeface="Arial" panose="020B0604020202020204" pitchFamily="34" charset="0"/>
              </a:rPr>
              <a:t>HIV/AIDS</a:t>
            </a:r>
          </a:p>
          <a:p>
            <a:pPr algn="l" rtl="0"/>
            <a:endParaRPr lang="en-US" sz="1600" b="1"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HIV-1 originated in Central Africa in the first half of the 20th century, when a chimpanzee linked to the virus first infected humans. The global epidemic began in the late 1970s, and AIDS was recognized in 1981.</a:t>
            </a:r>
          </a:p>
          <a:p>
            <a:pPr marL="285750" indent="-285750" algn="l" rtl="0">
              <a:buFont typeface="Arial" panose="020B0604020202020204" pitchFamily="34" charset="0"/>
              <a:buChar char="•"/>
            </a:pPr>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The annual decline in HIV infections, which dropped especially sharply after 2004, is largely due to efforts to increase the number of people living with HIV who know their HIV status and are virally suppressed - meaning their HIV infection is being suppressed. control through effective treatment. This is a top public health priority. Studies have shown that, in addition to improving the health of people with HIV, early treatment with antiretroviral drugs significantly reduces the risk of transmitting the virus to others.</a:t>
            </a:r>
          </a:p>
        </p:txBody>
      </p:sp>
    </p:spTree>
    <p:extLst>
      <p:ext uri="{BB962C8B-B14F-4D97-AF65-F5344CB8AC3E}">
        <p14:creationId xmlns:p14="http://schemas.microsoft.com/office/powerpoint/2010/main" val="2373965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C263A-0691-C5F6-5D28-7334B67712F9}"/>
              </a:ext>
            </a:extLst>
          </p:cNvPr>
          <p:cNvPicPr>
            <a:picLocks noChangeAspect="1"/>
          </p:cNvPicPr>
          <p:nvPr/>
        </p:nvPicPr>
        <p:blipFill>
          <a:blip r:embed="rId2"/>
          <a:stretch>
            <a:fillRect/>
          </a:stretch>
        </p:blipFill>
        <p:spPr>
          <a:xfrm>
            <a:off x="683394" y="522054"/>
            <a:ext cx="10173903" cy="5813891"/>
          </a:xfrm>
          <a:prstGeom prst="rect">
            <a:avLst/>
          </a:prstGeom>
        </p:spPr>
      </p:pic>
    </p:spTree>
    <p:extLst>
      <p:ext uri="{BB962C8B-B14F-4D97-AF65-F5344CB8AC3E}">
        <p14:creationId xmlns:p14="http://schemas.microsoft.com/office/powerpoint/2010/main" val="4045298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0DC2B-B885-9A76-1FBD-7142CFC99EC0}"/>
              </a:ext>
            </a:extLst>
          </p:cNvPr>
          <p:cNvPicPr>
            <a:picLocks noChangeAspect="1"/>
          </p:cNvPicPr>
          <p:nvPr/>
        </p:nvPicPr>
        <p:blipFill>
          <a:blip r:embed="rId2"/>
          <a:stretch>
            <a:fillRect/>
          </a:stretch>
        </p:blipFill>
        <p:spPr>
          <a:xfrm>
            <a:off x="808522" y="636747"/>
            <a:ext cx="10414535" cy="5584506"/>
          </a:xfrm>
          <a:prstGeom prst="rect">
            <a:avLst/>
          </a:prstGeom>
        </p:spPr>
      </p:pic>
    </p:spTree>
    <p:extLst>
      <p:ext uri="{BB962C8B-B14F-4D97-AF65-F5344CB8AC3E}">
        <p14:creationId xmlns:p14="http://schemas.microsoft.com/office/powerpoint/2010/main" val="2781413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D6766A-12C5-3309-18A7-CFC8617CB3E4}"/>
              </a:ext>
            </a:extLst>
          </p:cNvPr>
          <p:cNvSpPr txBox="1"/>
          <p:nvPr/>
        </p:nvSpPr>
        <p:spPr>
          <a:xfrm>
            <a:off x="1058779" y="2000245"/>
            <a:ext cx="8087627" cy="2308324"/>
          </a:xfrm>
          <a:prstGeom prst="rect">
            <a:avLst/>
          </a:prstGeom>
          <a:noFill/>
        </p:spPr>
        <p:txBody>
          <a:bodyPr wrap="square">
            <a:spAutoFit/>
          </a:bodyPr>
          <a:lstStyle/>
          <a:p>
            <a:pPr algn="l" rtl="0"/>
            <a:r>
              <a:rPr lang="en-US" sz="1600" b="1" i="0" dirty="0">
                <a:solidFill>
                  <a:srgbClr val="000000"/>
                </a:solidFill>
                <a:effectLst/>
                <a:latin typeface="Arial" panose="020B0604020202020204" pitchFamily="34" charset="0"/>
                <a:cs typeface="Arial" panose="020B0604020202020204" pitchFamily="34" charset="0"/>
              </a:rPr>
              <a:t>Observation:-</a:t>
            </a:r>
          </a:p>
          <a:p>
            <a:pPr algn="l" rtl="0"/>
            <a:endParaRPr lang="en-US" sz="1600" b="1"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In 1994, the number of deaths from Conflict and Terrorism skyrocketed in Rwanda</a:t>
            </a:r>
          </a:p>
          <a:p>
            <a:pPr algn="l" rtl="0"/>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Cause: The Rwandan genocide occurred between 7 April and 15 July 1994 during the Rwandan Civil War. During this period of around 100 days, members of the Tutsi minority ethnic group, as well as some moderate Hutu and </a:t>
            </a:r>
            <a:r>
              <a:rPr lang="en-US" sz="1600" b="0" i="0" dirty="0" err="1">
                <a:solidFill>
                  <a:srgbClr val="000000"/>
                </a:solidFill>
                <a:effectLst/>
                <a:latin typeface="Arial" panose="020B0604020202020204" pitchFamily="34" charset="0"/>
                <a:cs typeface="Arial" panose="020B0604020202020204" pitchFamily="34" charset="0"/>
              </a:rPr>
              <a:t>Twa</a:t>
            </a:r>
            <a:r>
              <a:rPr lang="en-US" sz="1600" b="0" i="0" dirty="0">
                <a:solidFill>
                  <a:srgbClr val="000000"/>
                </a:solidFill>
                <a:effectLst/>
                <a:latin typeface="Arial" panose="020B0604020202020204" pitchFamily="34" charset="0"/>
                <a:cs typeface="Arial" panose="020B0604020202020204" pitchFamily="34" charset="0"/>
              </a:rPr>
              <a:t>, were killed by armed Hutu militias. The most widely accepted scholarly estimates are around 500,000 to 662,000 Tutsi deaths.</a:t>
            </a:r>
          </a:p>
        </p:txBody>
      </p:sp>
    </p:spTree>
    <p:extLst>
      <p:ext uri="{BB962C8B-B14F-4D97-AF65-F5344CB8AC3E}">
        <p14:creationId xmlns:p14="http://schemas.microsoft.com/office/powerpoint/2010/main" val="3455998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51F31-D189-003A-B1E7-52599B5B645D}"/>
              </a:ext>
            </a:extLst>
          </p:cNvPr>
          <p:cNvPicPr>
            <a:picLocks noChangeAspect="1"/>
          </p:cNvPicPr>
          <p:nvPr/>
        </p:nvPicPr>
        <p:blipFill>
          <a:blip r:embed="rId2"/>
          <a:stretch>
            <a:fillRect/>
          </a:stretch>
        </p:blipFill>
        <p:spPr>
          <a:xfrm>
            <a:off x="693019" y="790917"/>
            <a:ext cx="11088304" cy="5276165"/>
          </a:xfrm>
          <a:prstGeom prst="rect">
            <a:avLst/>
          </a:prstGeom>
        </p:spPr>
      </p:pic>
    </p:spTree>
    <p:extLst>
      <p:ext uri="{BB962C8B-B14F-4D97-AF65-F5344CB8AC3E}">
        <p14:creationId xmlns:p14="http://schemas.microsoft.com/office/powerpoint/2010/main" val="1746251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D9250-B174-11AE-1FBD-F55960EA232A}"/>
              </a:ext>
            </a:extLst>
          </p:cNvPr>
          <p:cNvSpPr txBox="1"/>
          <p:nvPr/>
        </p:nvSpPr>
        <p:spPr>
          <a:xfrm>
            <a:off x="1001027" y="1446247"/>
            <a:ext cx="8145379" cy="3785652"/>
          </a:xfrm>
          <a:prstGeom prst="rect">
            <a:avLst/>
          </a:prstGeom>
          <a:noFill/>
        </p:spPr>
        <p:txBody>
          <a:bodyPr wrap="square">
            <a:spAutoFit/>
          </a:bodyPr>
          <a:lstStyle/>
          <a:p>
            <a:pPr algn="l" rtl="0"/>
            <a:r>
              <a:rPr lang="en-US" sz="1600" b="1" i="0" dirty="0">
                <a:solidFill>
                  <a:srgbClr val="000000"/>
                </a:solidFill>
                <a:effectLst/>
                <a:latin typeface="Arial" panose="020B0604020202020204" pitchFamily="34" charset="0"/>
                <a:cs typeface="Arial" panose="020B0604020202020204" pitchFamily="34" charset="0"/>
              </a:rPr>
              <a:t>Observation:-</a:t>
            </a:r>
          </a:p>
          <a:p>
            <a:pPr algn="l" rtl="0"/>
            <a:endParaRPr lang="en-US" sz="1600" b="1" i="0" dirty="0">
              <a:solidFill>
                <a:srgbClr val="000000"/>
              </a:solidFill>
              <a:effectLst/>
              <a:latin typeface="Arial" panose="020B0604020202020204" pitchFamily="34" charset="0"/>
              <a:cs typeface="Arial" panose="020B0604020202020204" pitchFamily="34" charset="0"/>
            </a:endParaRPr>
          </a:p>
          <a:p>
            <a:pPr algn="l" rtl="0"/>
            <a:r>
              <a:rPr lang="en-US" sz="1600" b="0" i="0" dirty="0">
                <a:solidFill>
                  <a:srgbClr val="000000"/>
                </a:solidFill>
                <a:effectLst/>
                <a:latin typeface="Arial" panose="020B0604020202020204" pitchFamily="34" charset="0"/>
                <a:cs typeface="Arial" panose="020B0604020202020204" pitchFamily="34" charset="0"/>
              </a:rPr>
              <a:t>Tuberculosis</a:t>
            </a:r>
          </a:p>
          <a:p>
            <a:pPr algn="l" rtl="0"/>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Tuberculosis dates back to BC. In the past, due to the lack of understanding of the cause of TB, TB was considered a genetic disease. On Sunday, March 24, 1992, a German doctor named Robert Koch announced the discovery of tuberculosis bacteria. At that time TB was ravaging Europe and America with a rate of 1 out of 7 people alive and dying from TB. Thus, on the line graph we see a spike in TB deaths in 1992.</a:t>
            </a:r>
          </a:p>
          <a:p>
            <a:pPr marL="285750" indent="-285750" algn="l" rtl="0">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endParaRPr lang="en-US" sz="1600" b="0" i="0" dirty="0">
              <a:solidFill>
                <a:srgbClr val="000000"/>
              </a:solidFill>
              <a:effectLst/>
              <a:latin typeface="Arial" panose="020B0604020202020204" pitchFamily="34" charset="0"/>
              <a:cs typeface="Arial" panose="020B0604020202020204" pitchFamily="34" charset="0"/>
            </a:endParaRPr>
          </a:p>
          <a:p>
            <a:pPr marL="285750" indent="-285750" algn="l" rtl="0">
              <a:buFont typeface="Arial" panose="020B0604020202020204" pitchFamily="34" charset="0"/>
              <a:buChar char="•"/>
            </a:pPr>
            <a:r>
              <a:rPr lang="en-US" sz="1600" b="0" i="0" dirty="0">
                <a:solidFill>
                  <a:srgbClr val="000000"/>
                </a:solidFill>
                <a:effectLst/>
                <a:latin typeface="Arial" panose="020B0604020202020204" pitchFamily="34" charset="0"/>
                <a:cs typeface="Arial" panose="020B0604020202020204" pitchFamily="34" charset="0"/>
              </a:rPr>
              <a:t>After 19992, ushered in a new era of TB understanding, advances in TB detection, diagnosis and treatment. Looking at the graph, we can see that the number of deaths from TB decreased significantly after 1992.</a:t>
            </a:r>
          </a:p>
        </p:txBody>
      </p:sp>
    </p:spTree>
    <p:extLst>
      <p:ext uri="{BB962C8B-B14F-4D97-AF65-F5344CB8AC3E}">
        <p14:creationId xmlns:p14="http://schemas.microsoft.com/office/powerpoint/2010/main" val="30653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C89C4-8437-B431-286D-5F59396F0C7E}"/>
              </a:ext>
            </a:extLst>
          </p:cNvPr>
          <p:cNvSpPr txBox="1"/>
          <p:nvPr/>
        </p:nvSpPr>
        <p:spPr>
          <a:xfrm>
            <a:off x="664143" y="818147"/>
            <a:ext cx="10886173" cy="5439951"/>
          </a:xfrm>
          <a:prstGeom prst="rect">
            <a:avLst/>
          </a:prstGeom>
          <a:noFill/>
        </p:spPr>
        <p:txBody>
          <a:bodyPr wrap="square" rtlCol="0">
            <a:spAutoFit/>
          </a:bodyPr>
          <a:lstStyle/>
          <a:p>
            <a:pPr fontAlgn="base">
              <a:lnSpc>
                <a:spcPts val="1650"/>
              </a:lnSpc>
              <a:spcBef>
                <a:spcPts val="1800"/>
              </a:spcBef>
              <a:spcAft>
                <a:spcPts val="1200"/>
              </a:spcAft>
            </a:pPr>
            <a:r>
              <a:rPr lang="en-IN"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Content</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p>
            <a:pPr marL="342900" indent="-342900" fontAlgn="base">
              <a:lnSpc>
                <a:spcPts val="1650"/>
              </a:lnSpc>
              <a:spcBef>
                <a:spcPts val="790"/>
              </a:spcBef>
              <a:spcAft>
                <a:spcPts val="790"/>
              </a:spcAft>
              <a:buFont typeface="+mj-lt"/>
              <a:buAutoNum type="arabicPeriod"/>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this Dataset, we have Historical Data of different cause of deaths for all ages around the World. </a:t>
            </a:r>
          </a:p>
          <a:p>
            <a:pPr marL="342900" indent="-342900" fontAlgn="base">
              <a:lnSpc>
                <a:spcPts val="1650"/>
              </a:lnSpc>
              <a:spcBef>
                <a:spcPts val="790"/>
              </a:spcBef>
              <a:spcAft>
                <a:spcPts val="790"/>
              </a:spcAft>
              <a:buFont typeface="+mj-lt"/>
              <a:buAutoNum type="arabicPeriod"/>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key features of this Dataset are: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Meningitis,                                Alzheimer's Disease and Other Dementias,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Parkinson's Disease,                Nutritional Deficiencies,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Malaria,                                    Drowning,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Interpersonal Violence,            Maternal Disorders,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HIV/AIDS,                                Drug Use Disorders,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Tuberculosis,                           Cardiovascular Diseases,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Lower Respiratory Infections,  Neonatal Disorders,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Alcohol Use Disorders,            Self-harm,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Exposure to Forces of Nature,  Diarrheal Diseases, </a:t>
            </a:r>
          </a:p>
          <a:p>
            <a:pPr fontAlgn="base">
              <a:lnSpc>
                <a:spcPts val="1650"/>
              </a:lnSpc>
              <a:spcBef>
                <a:spcPts val="790"/>
              </a:spcBef>
              <a:spcAft>
                <a:spcPts val="790"/>
              </a:spcAft>
            </a:pPr>
            <a:r>
              <a:rPr lang="en-IN"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88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334206-0E73-8FB3-934B-0ACE48DB3424}"/>
              </a:ext>
            </a:extLst>
          </p:cNvPr>
          <p:cNvSpPr txBox="1"/>
          <p:nvPr/>
        </p:nvSpPr>
        <p:spPr>
          <a:xfrm>
            <a:off x="1049154" y="818147"/>
            <a:ext cx="10145027" cy="2849498"/>
          </a:xfrm>
          <a:prstGeom prst="rect">
            <a:avLst/>
          </a:prstGeom>
          <a:noFill/>
        </p:spPr>
        <p:txBody>
          <a:bodyPr wrap="square" rtlCol="0">
            <a:spAutoFit/>
          </a:bodyPr>
          <a:lstStyle/>
          <a:p>
            <a:pPr fontAlgn="base">
              <a:lnSpc>
                <a:spcPts val="1650"/>
              </a:lnSpc>
              <a:spcBef>
                <a:spcPts val="790"/>
              </a:spcBef>
              <a:spcAft>
                <a:spcPts val="790"/>
              </a:spcAft>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Environmental Heat and Cold Exposure,                        Neoplasms, </a:t>
            </a:r>
          </a:p>
          <a:p>
            <a:pPr fontAlgn="base">
              <a:lnSpc>
                <a:spcPts val="1650"/>
              </a:lnSpc>
              <a:spcBef>
                <a:spcPts val="790"/>
              </a:spcBef>
              <a:spcAft>
                <a:spcPts val="790"/>
              </a:spcAft>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Conflict and Terrorism,                                                    Diabetes Mellitus, </a:t>
            </a:r>
          </a:p>
          <a:p>
            <a:pPr fontAlgn="base">
              <a:lnSpc>
                <a:spcPts val="1650"/>
              </a:lnSpc>
              <a:spcBef>
                <a:spcPts val="790"/>
              </a:spcBef>
              <a:spcAft>
                <a:spcPts val="790"/>
              </a:spcAft>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Chronic Kidney Disease,                                                Poisonings, </a:t>
            </a:r>
          </a:p>
          <a:p>
            <a:pPr fontAlgn="base">
              <a:lnSpc>
                <a:spcPts val="1650"/>
              </a:lnSpc>
              <a:spcBef>
                <a:spcPts val="790"/>
              </a:spcBef>
              <a:spcAft>
                <a:spcPts val="790"/>
              </a:spcAft>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Protein-Energy Malnutrition,                                           Road Injuries, </a:t>
            </a:r>
          </a:p>
          <a:p>
            <a:pPr fontAlgn="base">
              <a:lnSpc>
                <a:spcPts val="1650"/>
              </a:lnSpc>
              <a:spcBef>
                <a:spcPts val="790"/>
              </a:spcBef>
              <a:spcAft>
                <a:spcPts val="790"/>
              </a:spcAft>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Chronic Respiratory Diseases,                                       Cirrhosis and Other Chronic Liver Diseases, </a:t>
            </a:r>
          </a:p>
          <a:p>
            <a:pPr fontAlgn="base">
              <a:lnSpc>
                <a:spcPts val="1650"/>
              </a:lnSpc>
              <a:spcBef>
                <a:spcPts val="790"/>
              </a:spcBef>
              <a:spcAft>
                <a:spcPts val="790"/>
              </a:spcAft>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Digestive Diseases,                                                        Fire, </a:t>
            </a:r>
          </a:p>
          <a:p>
            <a:pPr fontAlgn="base">
              <a:lnSpc>
                <a:spcPts val="1650"/>
              </a:lnSpc>
              <a:spcBef>
                <a:spcPts val="790"/>
              </a:spcBef>
              <a:spcAft>
                <a:spcPts val="790"/>
              </a:spcAft>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Heat, and Hot Substances,                                             Acute Hepatitis.</a:t>
            </a:r>
            <a:endParaRPr lang="en-IN"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794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946B0D-322C-8148-254B-1DEC49C5F946}"/>
              </a:ext>
            </a:extLst>
          </p:cNvPr>
          <p:cNvSpPr txBox="1"/>
          <p:nvPr/>
        </p:nvSpPr>
        <p:spPr>
          <a:xfrm>
            <a:off x="712269" y="789272"/>
            <a:ext cx="10568539" cy="4001095"/>
          </a:xfrm>
          <a:prstGeom prst="rect">
            <a:avLst/>
          </a:prstGeom>
          <a:noFill/>
        </p:spPr>
        <p:txBody>
          <a:bodyPr wrap="square" rtlCol="0">
            <a:spAutoFit/>
          </a:bodyPr>
          <a:lstStyle/>
          <a:p>
            <a:r>
              <a:rPr lang="en-IN" sz="4000" b="1" dirty="0"/>
              <a:t>Objectives of the study</a:t>
            </a:r>
          </a:p>
          <a:p>
            <a:endParaRPr lang="en-IN" sz="1400" b="1" dirty="0">
              <a:latin typeface="Arial" panose="020B0604020202020204" pitchFamily="34" charset="0"/>
              <a:cs typeface="Arial" panose="020B0604020202020204" pitchFamily="34" charset="0"/>
            </a:endParaRPr>
          </a:p>
          <a:p>
            <a:pPr marL="342900" lvl="0" indent="-342900" algn="just">
              <a:buFont typeface="+mj-lt"/>
              <a:buAutoNum type="arabicPeriod"/>
            </a:pPr>
            <a:r>
              <a:rPr lang="en-US" sz="1600" dirty="0">
                <a:latin typeface="Arial" panose="020B0604020202020204" pitchFamily="34" charset="0"/>
                <a:cs typeface="Arial" panose="020B0604020202020204" pitchFamily="34" charset="0"/>
              </a:rPr>
              <a:t>Study &amp; Exploratory Data Analysis (EDA) of  Cause of Deaths in dataset</a:t>
            </a:r>
          </a:p>
          <a:p>
            <a:pPr marL="342900" lvl="0" indent="-342900" algn="just">
              <a:buFont typeface="+mj-lt"/>
              <a:buAutoNum type="arabicPeriod"/>
            </a:pPr>
            <a:endParaRPr lang="en-US" sz="1600" dirty="0">
              <a:latin typeface="Arial" panose="020B0604020202020204" pitchFamily="34" charset="0"/>
              <a:cs typeface="Arial" panose="020B0604020202020204" pitchFamily="34" charset="0"/>
            </a:endParaRPr>
          </a:p>
          <a:p>
            <a:pPr marL="342900" lvl="0" indent="-342900" algn="just">
              <a:buFont typeface="+mj-lt"/>
              <a:buAutoNum type="arabicPeriod"/>
            </a:pPr>
            <a:r>
              <a:rPr lang="en-US" sz="1600" dirty="0">
                <a:latin typeface="Arial" panose="020B0604020202020204" pitchFamily="34" charset="0"/>
                <a:cs typeface="Arial" panose="020B0604020202020204" pitchFamily="34" charset="0"/>
              </a:rPr>
              <a:t>To perform tasks of Summary Statistics &amp; Correlation factor of the problem dataset.</a:t>
            </a:r>
          </a:p>
          <a:p>
            <a:pPr marL="342900" lvl="0" indent="-342900" algn="just">
              <a:buFont typeface="+mj-lt"/>
              <a:buAutoNum type="arabicPeriod"/>
            </a:pPr>
            <a:endParaRPr lang="en-US" sz="1600" dirty="0">
              <a:latin typeface="Arial" panose="020B0604020202020204" pitchFamily="34" charset="0"/>
              <a:cs typeface="Arial" panose="020B0604020202020204" pitchFamily="34" charset="0"/>
            </a:endParaRPr>
          </a:p>
          <a:p>
            <a:pPr marL="342900" lvl="0" indent="-342900" algn="just">
              <a:buFont typeface="+mj-lt"/>
              <a:buAutoNum type="arabicPeriod"/>
            </a:pPr>
            <a:r>
              <a:rPr lang="en-US" sz="1600" dirty="0">
                <a:latin typeface="Arial" panose="020B0604020202020204" pitchFamily="34" charset="0"/>
                <a:cs typeface="Arial" panose="020B0604020202020204" pitchFamily="34" charset="0"/>
              </a:rPr>
              <a:t>To perform data pre-processing of the dataset and perform Mathematical/ Analytical Modeling of the Problem in order to train the model.</a:t>
            </a:r>
          </a:p>
          <a:p>
            <a:pPr marL="342900" lvl="0" indent="-342900" algn="just">
              <a:buFont typeface="+mj-lt"/>
              <a:buAutoNum type="arabicPeriod"/>
            </a:pPr>
            <a:endParaRPr lang="en-US" sz="1600" dirty="0">
              <a:latin typeface="Arial" panose="020B0604020202020204" pitchFamily="34" charset="0"/>
              <a:cs typeface="Arial" panose="020B0604020202020204" pitchFamily="34" charset="0"/>
            </a:endParaRPr>
          </a:p>
          <a:p>
            <a:pPr marL="342900" lvl="0" indent="-342900" algn="just">
              <a:buFont typeface="+mj-lt"/>
              <a:buAutoNum type="arabicPeriod"/>
            </a:pPr>
            <a:r>
              <a:rPr lang="en-US" sz="1600" dirty="0">
                <a:latin typeface="Arial" panose="020B0604020202020204" pitchFamily="34" charset="0"/>
                <a:cs typeface="Arial" panose="020B0604020202020204" pitchFamily="34" charset="0"/>
              </a:rPr>
              <a:t>Formulate Model/s Development, Evaluation and Testing of Identified Approaches.</a:t>
            </a:r>
          </a:p>
          <a:p>
            <a:pPr marL="342900" lvl="0" indent="-342900" algn="just">
              <a:buFont typeface="+mj-lt"/>
              <a:buAutoNum type="arabicPeriod"/>
            </a:pPr>
            <a:endParaRPr lang="en-IN" sz="1600" dirty="0">
              <a:latin typeface="Arial" panose="020B0604020202020204" pitchFamily="34" charset="0"/>
              <a:cs typeface="Arial" panose="020B0604020202020204" pitchFamily="34" charset="0"/>
            </a:endParaRPr>
          </a:p>
          <a:p>
            <a:pPr marL="342900" lvl="0" indent="-342900" algn="just">
              <a:buFont typeface="+mj-lt"/>
              <a:buAutoNum type="arabicPeriod"/>
            </a:pPr>
            <a:r>
              <a:rPr lang="en-US" sz="1600" dirty="0">
                <a:latin typeface="Arial" panose="020B0604020202020204" pitchFamily="34" charset="0"/>
                <a:cs typeface="Arial" panose="020B0604020202020204" pitchFamily="34" charset="0"/>
              </a:rPr>
              <a:t>Visualizations , Interpretation of the Results.</a:t>
            </a:r>
            <a:endParaRPr lang="en-US" sz="1600" dirty="0">
              <a:latin typeface="Times New Roman" pitchFamily="18" charset="0"/>
              <a:cs typeface="Times New Roman" pitchFamily="18" charset="0"/>
            </a:endParaRPr>
          </a:p>
          <a:p>
            <a:endParaRPr lang="en-IN" sz="4000" b="1" dirty="0"/>
          </a:p>
        </p:txBody>
      </p:sp>
    </p:spTree>
    <p:extLst>
      <p:ext uri="{BB962C8B-B14F-4D97-AF65-F5344CB8AC3E}">
        <p14:creationId xmlns:p14="http://schemas.microsoft.com/office/powerpoint/2010/main" val="331586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037FA7-22D5-2D0B-BE8C-CEA71DF7798F}"/>
              </a:ext>
            </a:extLst>
          </p:cNvPr>
          <p:cNvSpPr txBox="1"/>
          <p:nvPr/>
        </p:nvSpPr>
        <p:spPr>
          <a:xfrm>
            <a:off x="856648" y="741145"/>
            <a:ext cx="10828421" cy="5386090"/>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Software Requirements and Tools Used</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q"/>
            </a:pPr>
            <a:r>
              <a:rPr lang="en-IN" sz="1600" dirty="0">
                <a:latin typeface="Arial" panose="020B0604020202020204" pitchFamily="34" charset="0"/>
                <a:cs typeface="Arial" panose="020B0604020202020204" pitchFamily="34" charset="0"/>
              </a:rPr>
              <a:t>Software Tools used:</a:t>
            </a:r>
          </a:p>
          <a:p>
            <a:pPr lvl="0"/>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Programming language: Python</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Distribution: Anaconda Navigator</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Browser-based language shell: </a:t>
            </a:r>
            <a:r>
              <a:rPr lang="en-IN" sz="1600" dirty="0" err="1">
                <a:latin typeface="Arial" panose="020B0604020202020204" pitchFamily="34" charset="0"/>
                <a:cs typeface="Arial" panose="020B0604020202020204" pitchFamily="34" charset="0"/>
              </a:rPr>
              <a:t>Jupyter</a:t>
            </a:r>
            <a:r>
              <a:rPr lang="en-IN" sz="1600" dirty="0">
                <a:latin typeface="Arial" panose="020B0604020202020204" pitchFamily="34" charset="0"/>
                <a:cs typeface="Arial" panose="020B0604020202020204" pitchFamily="34" charset="0"/>
              </a:rPr>
              <a:t> Notebook</a:t>
            </a:r>
          </a:p>
          <a:p>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IN" sz="1600" dirty="0">
                <a:latin typeface="Arial" panose="020B0604020202020204" pitchFamily="34" charset="0"/>
                <a:cs typeface="Arial" panose="020B0604020202020204" pitchFamily="34" charset="0"/>
              </a:rPr>
              <a:t> Libraries/Packages Used:</a:t>
            </a:r>
          </a:p>
          <a:p>
            <a:endParaRPr lang="en-IN" sz="1600" dirty="0">
              <a:latin typeface="Arial" panose="020B0604020202020204" pitchFamily="34" charset="0"/>
              <a:cs typeface="Arial" panose="020B0604020202020204" pitchFamily="34" charset="0"/>
            </a:endParaRPr>
          </a:p>
          <a:p>
            <a:pPr lvl="0"/>
            <a:r>
              <a:rPr lang="en-IN" sz="1600" dirty="0">
                <a:latin typeface="Arial" panose="020B0604020202020204" pitchFamily="34" charset="0"/>
                <a:cs typeface="Arial" panose="020B0604020202020204" pitchFamily="34" charset="0"/>
              </a:rPr>
              <a:t>	Pandas</a:t>
            </a:r>
          </a:p>
          <a:p>
            <a:pPr lvl="0"/>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Numpy</a:t>
            </a:r>
            <a:endParaRPr lang="en-IN" sz="1600" dirty="0">
              <a:latin typeface="Arial" panose="020B0604020202020204" pitchFamily="34" charset="0"/>
              <a:cs typeface="Arial" panose="020B0604020202020204" pitchFamily="34" charset="0"/>
            </a:endParaRPr>
          </a:p>
          <a:p>
            <a:pPr lvl="0"/>
            <a:r>
              <a:rPr lang="en-IN" sz="1600" dirty="0">
                <a:latin typeface="Arial" panose="020B0604020202020204" pitchFamily="34" charset="0"/>
                <a:cs typeface="Arial" panose="020B0604020202020204" pitchFamily="34" charset="0"/>
              </a:rPr>
              <a:t>	Matplotlib</a:t>
            </a:r>
          </a:p>
          <a:p>
            <a:pPr lvl="0"/>
            <a:r>
              <a:rPr lang="en-IN" sz="1600" dirty="0">
                <a:latin typeface="Arial" panose="020B0604020202020204" pitchFamily="34" charset="0"/>
                <a:cs typeface="Arial" panose="020B0604020202020204" pitchFamily="34" charset="0"/>
              </a:rPr>
              <a:t>	Seaborn</a:t>
            </a:r>
          </a:p>
          <a:p>
            <a:pPr lvl="0"/>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Scipy.stats</a:t>
            </a:r>
            <a:endParaRPr lang="en-IN" sz="1600" dirty="0">
              <a:latin typeface="Arial" panose="020B0604020202020204" pitchFamily="34" charset="0"/>
              <a:cs typeface="Arial" panose="020B0604020202020204" pitchFamily="34" charset="0"/>
            </a:endParaRPr>
          </a:p>
          <a:p>
            <a:pPr lvl="0"/>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Sklearn</a:t>
            </a: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58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8FFCD-AA42-7277-6F3D-4380E8CC451E}"/>
              </a:ext>
            </a:extLst>
          </p:cNvPr>
          <p:cNvSpPr txBox="1"/>
          <p:nvPr/>
        </p:nvSpPr>
        <p:spPr>
          <a:xfrm>
            <a:off x="702644" y="731520"/>
            <a:ext cx="10924674" cy="4893647"/>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Mathematical/ Analytical Modelling of the Problem</a:t>
            </a:r>
          </a:p>
          <a:p>
            <a:endParaRPr lang="en-IN" sz="4000" b="1"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provided dataset is in XLs format. We will begin with loading the dataset and reading the dataset from the XLs file using the </a:t>
            </a:r>
            <a:r>
              <a:rPr kumimoji="0" lang="en-US"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read_xls</a:t>
            </a: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function from the Pandas Python package.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Next, we will perform Non-Graphical Exploratory Data Analysis (EDA) such as checking the data types and missing values using pandas info() function, Then, we will get statistical information about the numeric columns in our dataset using </a:t>
            </a:r>
            <a:r>
              <a:rPr kumimoji="0" lang="en-US"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pandas.DataFrame.describe</a:t>
            </a: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method.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sz="1600" dirty="0">
              <a:latin typeface="Arial" panose="020B0604020202020204" pitchFamily="34" charset="0"/>
              <a:ea typeface="Calibri" panose="020F050202020403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After that, we will move on to perform graphical EDA to get more insights from our dataset and how the feature attribute affects the target attribute.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504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D53BD-4E43-6E87-A2EB-8FDB64EC953D}"/>
              </a:ext>
            </a:extLst>
          </p:cNvPr>
          <p:cNvSpPr txBox="1"/>
          <p:nvPr/>
        </p:nvSpPr>
        <p:spPr>
          <a:xfrm>
            <a:off x="750771" y="750771"/>
            <a:ext cx="8277726"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Working with the Dataset</a:t>
            </a:r>
            <a:endParaRPr lang="en-IN"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F6AD3FF-B163-6E24-4FDA-9EE096936AF3}"/>
              </a:ext>
            </a:extLst>
          </p:cNvPr>
          <p:cNvPicPr>
            <a:picLocks noChangeAspect="1"/>
          </p:cNvPicPr>
          <p:nvPr/>
        </p:nvPicPr>
        <p:blipFill>
          <a:blip r:embed="rId2"/>
          <a:stretch>
            <a:fillRect/>
          </a:stretch>
        </p:blipFill>
        <p:spPr>
          <a:xfrm>
            <a:off x="750771" y="1791752"/>
            <a:ext cx="5495925" cy="2562225"/>
          </a:xfrm>
          <a:prstGeom prst="rect">
            <a:avLst/>
          </a:prstGeom>
        </p:spPr>
      </p:pic>
      <p:pic>
        <p:nvPicPr>
          <p:cNvPr id="6" name="Picture 5">
            <a:extLst>
              <a:ext uri="{FF2B5EF4-FFF2-40B4-BE49-F238E27FC236}">
                <a16:creationId xmlns:a16="http://schemas.microsoft.com/office/drawing/2014/main" id="{36EF2FC8-5F84-C224-D82D-60241707DA8A}"/>
              </a:ext>
            </a:extLst>
          </p:cNvPr>
          <p:cNvPicPr>
            <a:picLocks noChangeAspect="1"/>
          </p:cNvPicPr>
          <p:nvPr/>
        </p:nvPicPr>
        <p:blipFill>
          <a:blip r:embed="rId3"/>
          <a:stretch>
            <a:fillRect/>
          </a:stretch>
        </p:blipFill>
        <p:spPr>
          <a:xfrm>
            <a:off x="6580219" y="2552491"/>
            <a:ext cx="5236395" cy="2562225"/>
          </a:xfrm>
          <a:prstGeom prst="rect">
            <a:avLst/>
          </a:prstGeom>
        </p:spPr>
      </p:pic>
      <p:sp>
        <p:nvSpPr>
          <p:cNvPr id="7" name="TextBox 6">
            <a:extLst>
              <a:ext uri="{FF2B5EF4-FFF2-40B4-BE49-F238E27FC236}">
                <a16:creationId xmlns:a16="http://schemas.microsoft.com/office/drawing/2014/main" id="{2947D31E-4B12-CE9F-DCEE-BA3CF4B93D1C}"/>
              </a:ext>
            </a:extLst>
          </p:cNvPr>
          <p:cNvSpPr txBox="1"/>
          <p:nvPr/>
        </p:nvSpPr>
        <p:spPr>
          <a:xfrm>
            <a:off x="6824312" y="1820908"/>
            <a:ext cx="3619099" cy="646331"/>
          </a:xfrm>
          <a:prstGeom prst="rect">
            <a:avLst/>
          </a:prstGeom>
          <a:noFill/>
        </p:spPr>
        <p:txBody>
          <a:bodyPr wrap="square" rtlCol="0">
            <a:spAutoFit/>
          </a:bodyPr>
          <a:lstStyle/>
          <a:p>
            <a:r>
              <a:rPr lang="en-IN" sz="3600" b="1" dirty="0"/>
              <a:t>Loading </a:t>
            </a:r>
            <a:r>
              <a:rPr lang="en-IN" sz="3600" b="1" dirty="0" err="1"/>
              <a:t>DataSet</a:t>
            </a:r>
            <a:endParaRPr lang="en-IN" sz="3600" b="1" dirty="0"/>
          </a:p>
        </p:txBody>
      </p:sp>
    </p:spTree>
    <p:extLst>
      <p:ext uri="{BB962C8B-B14F-4D97-AF65-F5344CB8AC3E}">
        <p14:creationId xmlns:p14="http://schemas.microsoft.com/office/powerpoint/2010/main" val="2263952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2270</Words>
  <Application>Microsoft Office PowerPoint</Application>
  <PresentationFormat>Widescreen</PresentationFormat>
  <Paragraphs>209</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Helvetica Neue</vt:lpstr>
      <vt:lpstr>inherit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Missing Values:  There is no missing values in dataset</vt:lpstr>
      <vt:lpstr>PowerPoint Presentation</vt:lpstr>
      <vt:lpstr>PowerPoint Presentation</vt:lpstr>
      <vt:lpstr>PowerPoint Presentation</vt:lpstr>
      <vt:lpstr>PowerPoint Presentation</vt:lpstr>
      <vt:lpstr>PowerPoint Presentation</vt:lpstr>
      <vt:lpstr>PowerPoint Presentation</vt:lpstr>
      <vt:lpstr>Top 5 countries/territories with the lowest/highest number of deaths in 2019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suvarchala polisetty</dc:creator>
  <cp:lastModifiedBy>suvarchala polisetty</cp:lastModifiedBy>
  <cp:revision>51</cp:revision>
  <dcterms:created xsi:type="dcterms:W3CDTF">2023-01-31T16:08:58Z</dcterms:created>
  <dcterms:modified xsi:type="dcterms:W3CDTF">2023-02-02T13:00:42Z</dcterms:modified>
</cp:coreProperties>
</file>